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16"/>
  </p:notesMasterIdLst>
  <p:sldIdLst>
    <p:sldId id="256" r:id="rId2"/>
    <p:sldId id="300" r:id="rId3"/>
    <p:sldId id="313" r:id="rId4"/>
    <p:sldId id="315" r:id="rId5"/>
    <p:sldId id="316" r:id="rId6"/>
    <p:sldId id="318" r:id="rId7"/>
    <p:sldId id="319" r:id="rId8"/>
    <p:sldId id="320" r:id="rId9"/>
    <p:sldId id="322" r:id="rId10"/>
    <p:sldId id="323" r:id="rId11"/>
    <p:sldId id="324" r:id="rId12"/>
    <p:sldId id="325" r:id="rId13"/>
    <p:sldId id="326" r:id="rId14"/>
    <p:sldId id="258" r:id="rId15"/>
  </p:sldIdLst>
  <p:sldSz cx="9144000" cy="6858000" type="screen4x3"/>
  <p:notesSz cx="6797675" cy="9926638"/>
  <p:embeddedFontLst>
    <p:embeddedFont>
      <p:font typeface="Calibri" panose="020F0502020204030204" pitchFamily="34" charset="0"/>
      <p:regular r:id="rId17"/>
      <p:bold r:id="rId18"/>
      <p:italic r:id="rId19"/>
      <p:boldItalic r:id="rId20"/>
    </p:embeddedFont>
    <p:embeddedFont>
      <p:font typeface="Droid Sans" panose="020B0604020202020204" charset="0"/>
      <p:regular r:id="rId21"/>
      <p:bold r:id="rId22"/>
    </p:embeddedFont>
    <p:embeddedFont>
      <p:font typeface="Lato" panose="020B06040202020202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adhbh Costello" initials="MC" lastIdx="1" clrIdx="0">
    <p:extLst>
      <p:ext uri="{19B8F6BF-5375-455C-9EA6-DF929625EA0E}">
        <p15:presenceInfo xmlns:p15="http://schemas.microsoft.com/office/powerpoint/2012/main" userId="S-1-5-21-880621634-954519665-494851248-1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605C5C"/>
    <a:srgbClr val="109BC5"/>
    <a:srgbClr val="71AF47"/>
    <a:srgbClr val="3569FB"/>
    <a:srgbClr val="0174C9"/>
    <a:srgbClr val="C2C5CB"/>
    <a:srgbClr val="62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50" autoAdjust="0"/>
    <p:restoredTop sz="94035" autoAdjust="0"/>
  </p:normalViewPr>
  <p:slideViewPr>
    <p:cSldViewPr snapToGrid="0" snapToObjects="1">
      <p:cViewPr varScale="1">
        <p:scale>
          <a:sx n="108" d="100"/>
          <a:sy n="108" d="100"/>
        </p:scale>
        <p:origin x="224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837C8D-20CE-A84F-BC4A-69D7BAED409E}" type="datetimeFigureOut">
              <a:rPr lang="en-US" smtClean="0"/>
              <a:t>11/25/2019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29B732B-1419-B744-B537-37ABD93EDE09}" type="slidenum">
              <a:rPr lang="en-US" smtClean="0"/>
              <a:t>‹#›</a:t>
            </a:fld>
            <a:endParaRPr lang="en-US"/>
          </a:p>
        </p:txBody>
      </p:sp>
    </p:spTree>
    <p:extLst>
      <p:ext uri="{BB962C8B-B14F-4D97-AF65-F5344CB8AC3E}">
        <p14:creationId xmlns:p14="http://schemas.microsoft.com/office/powerpoint/2010/main" val="6110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29B732B-1419-B744-B537-37ABD93EDE09}" type="slidenum">
              <a:rPr lang="en-US" smtClean="0"/>
              <a:t>1</a:t>
            </a:fld>
            <a:endParaRPr lang="en-US"/>
          </a:p>
        </p:txBody>
      </p:sp>
    </p:spTree>
    <p:extLst>
      <p:ext uri="{BB962C8B-B14F-4D97-AF65-F5344CB8AC3E}">
        <p14:creationId xmlns:p14="http://schemas.microsoft.com/office/powerpoint/2010/main" val="206904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10</a:t>
            </a:fld>
            <a:endParaRPr lang="en-US"/>
          </a:p>
        </p:txBody>
      </p:sp>
    </p:spTree>
    <p:extLst>
      <p:ext uri="{BB962C8B-B14F-4D97-AF65-F5344CB8AC3E}">
        <p14:creationId xmlns:p14="http://schemas.microsoft.com/office/powerpoint/2010/main" val="87902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11</a:t>
            </a:fld>
            <a:endParaRPr lang="en-US"/>
          </a:p>
        </p:txBody>
      </p:sp>
    </p:spTree>
    <p:extLst>
      <p:ext uri="{BB962C8B-B14F-4D97-AF65-F5344CB8AC3E}">
        <p14:creationId xmlns:p14="http://schemas.microsoft.com/office/powerpoint/2010/main" val="3824184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12</a:t>
            </a:fld>
            <a:endParaRPr lang="en-US"/>
          </a:p>
        </p:txBody>
      </p:sp>
    </p:spTree>
    <p:extLst>
      <p:ext uri="{BB962C8B-B14F-4D97-AF65-F5344CB8AC3E}">
        <p14:creationId xmlns:p14="http://schemas.microsoft.com/office/powerpoint/2010/main" val="100425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13</a:t>
            </a:fld>
            <a:endParaRPr lang="en-US"/>
          </a:p>
        </p:txBody>
      </p:sp>
    </p:spTree>
    <p:extLst>
      <p:ext uri="{BB962C8B-B14F-4D97-AF65-F5344CB8AC3E}">
        <p14:creationId xmlns:p14="http://schemas.microsoft.com/office/powerpoint/2010/main" val="293140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B732B-1419-B744-B537-37ABD93EDE09}" type="slidenum">
              <a:rPr lang="en-US" smtClean="0"/>
              <a:t>14</a:t>
            </a:fld>
            <a:endParaRPr lang="en-US"/>
          </a:p>
        </p:txBody>
      </p:sp>
    </p:spTree>
    <p:extLst>
      <p:ext uri="{BB962C8B-B14F-4D97-AF65-F5344CB8AC3E}">
        <p14:creationId xmlns:p14="http://schemas.microsoft.com/office/powerpoint/2010/main" val="250237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Scent project aims to establish an </a:t>
            </a:r>
            <a:r>
              <a:rPr lang="en-US" dirty="0"/>
              <a:t>inter-connected citizen centric observation web and thus an IoT enabled paradigm is being adopted. </a:t>
            </a:r>
          </a:p>
          <a:p>
            <a:r>
              <a:rPr lang="en-US" dirty="0"/>
              <a:t>Key Challenges with the standards used in similar projects and applications such as OGC SOS are that are more applicable to in-situ sensors that have a fixed location. (In addition, the sensor location is part of the sensor description and subsequently a new sensor should be created for each new location). Thus, based on our analysis a novel implementation of the SensorThings API took place, providing the necessary flexibility for the citizen science data collected in the context of Scent Campaigns (i.e. Location independent of sensor, user independent of sensor).</a:t>
            </a:r>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2</a:t>
            </a:fld>
            <a:endParaRPr lang="en-US"/>
          </a:p>
        </p:txBody>
      </p:sp>
    </p:spTree>
    <p:extLst>
      <p:ext uri="{BB962C8B-B14F-4D97-AF65-F5344CB8AC3E}">
        <p14:creationId xmlns:p14="http://schemas.microsoft.com/office/powerpoint/2010/main" val="156134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3</a:t>
            </a:fld>
            <a:endParaRPr lang="en-US"/>
          </a:p>
        </p:txBody>
      </p:sp>
    </p:spTree>
    <p:extLst>
      <p:ext uri="{BB962C8B-B14F-4D97-AF65-F5344CB8AC3E}">
        <p14:creationId xmlns:p14="http://schemas.microsoft.com/office/powerpoint/2010/main" val="359063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Scent project aims to establish an </a:t>
            </a:r>
            <a:r>
              <a:rPr lang="en-US" dirty="0"/>
              <a:t>inter-connected citizen centric observation web and thus an IoT enabled paradigm is being adopted. </a:t>
            </a:r>
          </a:p>
          <a:p>
            <a:r>
              <a:rPr lang="en-US" dirty="0"/>
              <a:t>Key Challenges with the standards used in similar projects and applications such as OGC SOS are that are more applicable to in-situ sensors that have a fixed location. (In addition, the sensor location is part of the sensor description and subsequently a new sensor should be created for each new location). Thus, based on our analysis a novel implementation of the SensorThings API took place, providing the necessary flexibility for the citizen science data collected in the context of Scent Campaigns (i.e. Location independent of sensor, user independent of sensor).</a:t>
            </a:r>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4</a:t>
            </a:fld>
            <a:endParaRPr lang="en-US"/>
          </a:p>
        </p:txBody>
      </p:sp>
    </p:spTree>
    <p:extLst>
      <p:ext uri="{BB962C8B-B14F-4D97-AF65-F5344CB8AC3E}">
        <p14:creationId xmlns:p14="http://schemas.microsoft.com/office/powerpoint/2010/main" val="152944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Scent project aims to establish an </a:t>
            </a:r>
            <a:r>
              <a:rPr lang="en-US" dirty="0"/>
              <a:t>inter-connected citizen centric observation web and thus an IoT enabled paradigm is being adopted. </a:t>
            </a:r>
          </a:p>
          <a:p>
            <a:r>
              <a:rPr lang="en-US" dirty="0"/>
              <a:t>Key Challenges with the standards used in similar projects and applications such as OGC SOS are that are more applicable to in-situ sensors that have a fixed location. (In addition, the sensor location is part of the sensor description and subsequently a new sensor should be created for each new location). Thus, based on our analysis a novel implementation of the SensorThings API took place, providing the necessary flexibility for the citizen science data collected in the context of Scent Campaigns (i.e. Location independent of sensor, user independent of sensor).</a:t>
            </a:r>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5</a:t>
            </a:fld>
            <a:endParaRPr lang="en-US"/>
          </a:p>
        </p:txBody>
      </p:sp>
    </p:spTree>
    <p:extLst>
      <p:ext uri="{BB962C8B-B14F-4D97-AF65-F5344CB8AC3E}">
        <p14:creationId xmlns:p14="http://schemas.microsoft.com/office/powerpoint/2010/main" val="35952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6</a:t>
            </a:fld>
            <a:endParaRPr lang="en-US"/>
          </a:p>
        </p:txBody>
      </p:sp>
    </p:spTree>
    <p:extLst>
      <p:ext uri="{BB962C8B-B14F-4D97-AF65-F5344CB8AC3E}">
        <p14:creationId xmlns:p14="http://schemas.microsoft.com/office/powerpoint/2010/main" val="371390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7</a:t>
            </a:fld>
            <a:endParaRPr lang="en-US"/>
          </a:p>
        </p:txBody>
      </p:sp>
    </p:spTree>
    <p:extLst>
      <p:ext uri="{BB962C8B-B14F-4D97-AF65-F5344CB8AC3E}">
        <p14:creationId xmlns:p14="http://schemas.microsoft.com/office/powerpoint/2010/main" val="412287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8</a:t>
            </a:fld>
            <a:endParaRPr lang="en-US"/>
          </a:p>
        </p:txBody>
      </p:sp>
    </p:spTree>
    <p:extLst>
      <p:ext uri="{BB962C8B-B14F-4D97-AF65-F5344CB8AC3E}">
        <p14:creationId xmlns:p14="http://schemas.microsoft.com/office/powerpoint/2010/main" val="168040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29B732B-1419-B744-B537-37ABD93EDE09}" type="slidenum">
              <a:rPr lang="en-US" smtClean="0"/>
              <a:t>9</a:t>
            </a:fld>
            <a:endParaRPr lang="en-US"/>
          </a:p>
        </p:txBody>
      </p:sp>
    </p:spTree>
    <p:extLst>
      <p:ext uri="{BB962C8B-B14F-4D97-AF65-F5344CB8AC3E}">
        <p14:creationId xmlns:p14="http://schemas.microsoft.com/office/powerpoint/2010/main" val="3657645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3" y="0"/>
            <a:ext cx="9144000" cy="6857464"/>
          </a:xfrm>
          <a:prstGeom prst="rect">
            <a:avLst/>
          </a:prstGeom>
        </p:spPr>
      </p:pic>
      <p:sp>
        <p:nvSpPr>
          <p:cNvPr id="11" name="Title 1"/>
          <p:cNvSpPr>
            <a:spLocks noGrp="1"/>
          </p:cNvSpPr>
          <p:nvPr>
            <p:ph type="ctrTitle"/>
          </p:nvPr>
        </p:nvSpPr>
        <p:spPr>
          <a:xfrm>
            <a:off x="5380892" y="3154681"/>
            <a:ext cx="3334571" cy="1695616"/>
          </a:xfrm>
          <a:prstGeom prst="rect">
            <a:avLst/>
          </a:prstGeom>
        </p:spPr>
        <p:txBody>
          <a:bodyPr anchor="t"/>
          <a:lstStyle>
            <a:lvl1pPr algn="r">
              <a:defRPr sz="2800" b="1">
                <a:solidFill>
                  <a:srgbClr val="0174C9"/>
                </a:solidFill>
              </a:defRPr>
            </a:lvl1pPr>
          </a:lstStyle>
          <a:p>
            <a:r>
              <a:rPr lang="en-IE" dirty="0"/>
              <a:t>Click to edit Master title style</a:t>
            </a:r>
            <a:endParaRPr lang="en-US" dirty="0"/>
          </a:p>
        </p:txBody>
      </p:sp>
      <p:sp>
        <p:nvSpPr>
          <p:cNvPr id="12" name="Subtitle 2"/>
          <p:cNvSpPr>
            <a:spLocks noGrp="1"/>
          </p:cNvSpPr>
          <p:nvPr>
            <p:ph type="subTitle" idx="1"/>
          </p:nvPr>
        </p:nvSpPr>
        <p:spPr>
          <a:xfrm>
            <a:off x="4517176" y="5033176"/>
            <a:ext cx="4198288" cy="699714"/>
          </a:xfrm>
          <a:prstGeom prst="rect">
            <a:avLst/>
          </a:prstGeom>
        </p:spPr>
        <p:txBody>
          <a:bodyPr anchor="t">
            <a:normAutofit/>
          </a:bodyPr>
          <a:lstStyle>
            <a:lvl1pPr marL="0" indent="0" algn="r">
              <a:buNone/>
              <a:defRPr sz="20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IE" dirty="0"/>
              <a:t>Click to edit Master subtitle style</a:t>
            </a:r>
            <a:endParaRPr lang="en-US" dirty="0"/>
          </a:p>
        </p:txBody>
      </p:sp>
      <p:sp>
        <p:nvSpPr>
          <p:cNvPr id="13" name="Date Placeholder 3"/>
          <p:cNvSpPr>
            <a:spLocks noGrp="1"/>
          </p:cNvSpPr>
          <p:nvPr>
            <p:ph type="dt" sz="half" idx="10"/>
          </p:nvPr>
        </p:nvSpPr>
        <p:spPr>
          <a:xfrm>
            <a:off x="2407920" y="6233823"/>
            <a:ext cx="1861930" cy="461175"/>
          </a:xfrm>
          <a:prstGeom prst="rect">
            <a:avLst/>
          </a:prstGeom>
        </p:spPr>
        <p:txBody>
          <a:bodyPr/>
          <a:lstStyle>
            <a:lvl1pPr algn="ctr">
              <a:defRPr>
                <a:latin typeface="Lato" panose="020F0502020204030203" pitchFamily="34" charset="0"/>
              </a:defRPr>
            </a:lvl1pPr>
          </a:lstStyle>
          <a:p>
            <a:endParaRPr lang="en-US" dirty="0"/>
          </a:p>
        </p:txBody>
      </p:sp>
    </p:spTree>
    <p:extLst>
      <p:ext uri="{BB962C8B-B14F-4D97-AF65-F5344CB8AC3E}">
        <p14:creationId xmlns:p14="http://schemas.microsoft.com/office/powerpoint/2010/main" val="111564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768" y="177437"/>
            <a:ext cx="7886700" cy="592582"/>
          </a:xfrm>
          <a:prstGeom prst="rect">
            <a:avLst/>
          </a:prstGeom>
        </p:spPr>
        <p:txBody>
          <a:bodyPr/>
          <a:lstStyle/>
          <a:p>
            <a:r>
              <a:rPr lang="en-IE"/>
              <a:t>Click to edit Master title style</a:t>
            </a:r>
            <a:endParaRPr lang="en-US" dirty="0"/>
          </a:p>
        </p:txBody>
      </p:sp>
      <p:sp>
        <p:nvSpPr>
          <p:cNvPr id="3" name="Content Placeholder 2"/>
          <p:cNvSpPr>
            <a:spLocks noGrp="1"/>
          </p:cNvSpPr>
          <p:nvPr>
            <p:ph idx="1"/>
          </p:nvPr>
        </p:nvSpPr>
        <p:spPr>
          <a:xfrm>
            <a:off x="771768" y="1152939"/>
            <a:ext cx="7886700" cy="4949478"/>
          </a:xfrm>
          <a:prstGeom prst="rect">
            <a:avLst/>
          </a:prstGeom>
        </p:spPr>
        <p:txBody>
          <a:bodyPr/>
          <a:lstStyle/>
          <a:p>
            <a:pPr lvl="0"/>
            <a:r>
              <a:rPr lang="en-IE" dirty="0"/>
              <a:t>Click to edit Master text styles</a:t>
            </a:r>
          </a:p>
          <a:p>
            <a:pPr lvl="1"/>
            <a:r>
              <a:rPr lang="en-IE" dirty="0"/>
              <a:t>Second level</a:t>
            </a:r>
          </a:p>
          <a:p>
            <a:pPr lvl="2"/>
            <a:r>
              <a:rPr lang="en-IE" dirty="0"/>
              <a:t>Third level</a:t>
            </a:r>
          </a:p>
          <a:p>
            <a:pPr lvl="3"/>
            <a:r>
              <a:rPr lang="en-IE" dirty="0"/>
              <a:t>Fourth level</a:t>
            </a:r>
          </a:p>
          <a:p>
            <a:pPr lvl="4"/>
            <a:r>
              <a:rPr lang="en-IE" dirty="0"/>
              <a:t>Fifth level</a:t>
            </a:r>
            <a:endParaRPr lang="en-US" dirty="0"/>
          </a:p>
        </p:txBody>
      </p:sp>
      <p:sp>
        <p:nvSpPr>
          <p:cNvPr id="4" name="Date Placeholder 3"/>
          <p:cNvSpPr>
            <a:spLocks noGrp="1"/>
          </p:cNvSpPr>
          <p:nvPr>
            <p:ph type="dt" sz="half" idx="10"/>
          </p:nvPr>
        </p:nvSpPr>
        <p:spPr>
          <a:xfrm>
            <a:off x="771768" y="6374483"/>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90831" y="6360649"/>
            <a:ext cx="357809" cy="365125"/>
          </a:xfrm>
          <a:prstGeom prst="rect">
            <a:avLst/>
          </a:prstGeom>
        </p:spPr>
        <p:txBody>
          <a:bodyPr/>
          <a:lstStyle/>
          <a:p>
            <a:fld id="{CFFBA832-9BBB-544D-85D9-995B4B8E50AB}" type="slidenum">
              <a:rPr lang="en-US" smtClean="0"/>
              <a:t>‹#›</a:t>
            </a:fld>
            <a:endParaRPr lang="en-US"/>
          </a:p>
        </p:txBody>
      </p:sp>
    </p:spTree>
    <p:extLst>
      <p:ext uri="{BB962C8B-B14F-4D97-AF65-F5344CB8AC3E}">
        <p14:creationId xmlns:p14="http://schemas.microsoft.com/office/powerpoint/2010/main" val="102681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3" y="536"/>
            <a:ext cx="9144000" cy="6857464"/>
          </a:xfrm>
          <a:prstGeom prst="rect">
            <a:avLst/>
          </a:prstGeom>
        </p:spPr>
      </p:pic>
      <p:sp>
        <p:nvSpPr>
          <p:cNvPr id="11" name="Title 1"/>
          <p:cNvSpPr>
            <a:spLocks noGrp="1"/>
          </p:cNvSpPr>
          <p:nvPr>
            <p:ph type="ctrTitle" hasCustomPrompt="1"/>
          </p:nvPr>
        </p:nvSpPr>
        <p:spPr>
          <a:xfrm>
            <a:off x="5216526" y="3154681"/>
            <a:ext cx="3498938" cy="1695616"/>
          </a:xfrm>
          <a:prstGeom prst="rect">
            <a:avLst/>
          </a:prstGeom>
        </p:spPr>
        <p:txBody>
          <a:bodyPr anchor="t"/>
          <a:lstStyle>
            <a:lvl1pPr algn="r">
              <a:defRPr sz="2800" b="1" baseline="0">
                <a:solidFill>
                  <a:srgbClr val="0174C9"/>
                </a:solidFill>
              </a:defRPr>
            </a:lvl1pPr>
          </a:lstStyle>
          <a:p>
            <a:r>
              <a:rPr lang="en-IE" dirty="0"/>
              <a:t>THANK YOU FOR YOUR ATTENTION!</a:t>
            </a:r>
            <a:br>
              <a:rPr lang="en-IE" dirty="0"/>
            </a:br>
            <a:br>
              <a:rPr lang="en-IE" dirty="0"/>
            </a:br>
            <a:r>
              <a:rPr lang="en-IE" dirty="0"/>
              <a:t>Any questions?</a:t>
            </a:r>
            <a:endParaRPr lang="en-US" dirty="0"/>
          </a:p>
        </p:txBody>
      </p:sp>
      <p:sp>
        <p:nvSpPr>
          <p:cNvPr id="12" name="Subtitle 2"/>
          <p:cNvSpPr>
            <a:spLocks noGrp="1"/>
          </p:cNvSpPr>
          <p:nvPr>
            <p:ph type="subTitle" idx="1"/>
          </p:nvPr>
        </p:nvSpPr>
        <p:spPr>
          <a:xfrm>
            <a:off x="5662162" y="5033176"/>
            <a:ext cx="3053302" cy="699714"/>
          </a:xfrm>
          <a:prstGeom prst="rect">
            <a:avLst/>
          </a:prstGeom>
        </p:spPr>
        <p:txBody>
          <a:bodyPr anchor="t">
            <a:normAutofit/>
          </a:bodyPr>
          <a:lstStyle>
            <a:lvl1pPr marL="0" indent="0" algn="l">
              <a:buNone/>
              <a:defRPr sz="16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IE" dirty="0"/>
              <a:t>Click to edit Master subtitle style</a:t>
            </a:r>
            <a:endParaRPr lang="en-US" dirty="0"/>
          </a:p>
        </p:txBody>
      </p:sp>
      <p:sp>
        <p:nvSpPr>
          <p:cNvPr id="13" name="Date Placeholder 3"/>
          <p:cNvSpPr>
            <a:spLocks noGrp="1"/>
          </p:cNvSpPr>
          <p:nvPr>
            <p:ph type="dt" sz="half" idx="10"/>
          </p:nvPr>
        </p:nvSpPr>
        <p:spPr>
          <a:xfrm>
            <a:off x="2407920" y="6233823"/>
            <a:ext cx="1861930" cy="461175"/>
          </a:xfrm>
          <a:prstGeom prst="rect">
            <a:avLst/>
          </a:prstGeom>
        </p:spPr>
        <p:txBody>
          <a:bodyPr/>
          <a:lstStyle>
            <a:lvl1pPr algn="ctr">
              <a:defRPr/>
            </a:lvl1pPr>
          </a:lstStyle>
          <a:p>
            <a:endParaRPr lang="en-US"/>
          </a:p>
        </p:txBody>
      </p:sp>
      <p:sp>
        <p:nvSpPr>
          <p:cNvPr id="4" name="Picture Placeholder 3"/>
          <p:cNvSpPr>
            <a:spLocks noGrp="1"/>
          </p:cNvSpPr>
          <p:nvPr>
            <p:ph type="pic" sz="quarter" idx="11"/>
          </p:nvPr>
        </p:nvSpPr>
        <p:spPr>
          <a:xfrm>
            <a:off x="4270375" y="4996546"/>
            <a:ext cx="946150" cy="841375"/>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2858101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
        <p:nvSpPr>
          <p:cNvPr id="9" name="Title Placeholder 1"/>
          <p:cNvSpPr>
            <a:spLocks noGrp="1"/>
          </p:cNvSpPr>
          <p:nvPr>
            <p:ph type="title"/>
          </p:nvPr>
        </p:nvSpPr>
        <p:spPr>
          <a:xfrm>
            <a:off x="773025" y="67376"/>
            <a:ext cx="7886700" cy="712269"/>
          </a:xfrm>
          <a:prstGeom prst="rect">
            <a:avLst/>
          </a:prstGeom>
        </p:spPr>
        <p:txBody>
          <a:bodyPr vert="horz" lIns="91440" tIns="45720" rIns="91440" bIns="45720" rtlCol="0" anchor="ctr">
            <a:noAutofit/>
          </a:bodyPr>
          <a:lstStyle/>
          <a:p>
            <a:r>
              <a:rPr lang="en-IE" dirty="0"/>
              <a:t>Click to edit Master title style</a:t>
            </a:r>
            <a:endParaRPr lang="en-US" dirty="0"/>
          </a:p>
        </p:txBody>
      </p:sp>
      <p:sp>
        <p:nvSpPr>
          <p:cNvPr id="10" name="Text Placeholder 2"/>
          <p:cNvSpPr>
            <a:spLocks noGrp="1"/>
          </p:cNvSpPr>
          <p:nvPr>
            <p:ph type="body" idx="1"/>
          </p:nvPr>
        </p:nvSpPr>
        <p:spPr>
          <a:xfrm>
            <a:off x="773025" y="1155032"/>
            <a:ext cx="7886700" cy="4947385"/>
          </a:xfrm>
          <a:prstGeom prst="rect">
            <a:avLst/>
          </a:prstGeom>
        </p:spPr>
        <p:txBody>
          <a:bodyPr vert="horz" lIns="91440" tIns="45720" rIns="91440" bIns="45720" rtlCol="0">
            <a:normAutofit/>
          </a:bodyPr>
          <a:lstStyle/>
          <a:p>
            <a:pPr lvl="0"/>
            <a:r>
              <a:rPr lang="en-IE" dirty="0"/>
              <a:t>Click to edit Master text styles</a:t>
            </a:r>
          </a:p>
          <a:p>
            <a:pPr lvl="1"/>
            <a:r>
              <a:rPr lang="en-IE" dirty="0"/>
              <a:t>Second level</a:t>
            </a:r>
          </a:p>
          <a:p>
            <a:pPr lvl="2"/>
            <a:r>
              <a:rPr lang="en-IE" dirty="0"/>
              <a:t>Third level</a:t>
            </a:r>
          </a:p>
          <a:p>
            <a:pPr lvl="3"/>
            <a:r>
              <a:rPr lang="en-IE" dirty="0"/>
              <a:t>Fourth level</a:t>
            </a:r>
          </a:p>
          <a:p>
            <a:pPr lvl="4"/>
            <a:r>
              <a:rPr lang="en-IE" dirty="0"/>
              <a:t>Fifth level</a:t>
            </a:r>
            <a:endParaRPr lang="en-US" dirty="0"/>
          </a:p>
        </p:txBody>
      </p:sp>
      <p:sp>
        <p:nvSpPr>
          <p:cNvPr id="11" name="Date Placeholder 3"/>
          <p:cNvSpPr>
            <a:spLocks noGrp="1"/>
          </p:cNvSpPr>
          <p:nvPr>
            <p:ph type="dt" sz="half" idx="2"/>
          </p:nvPr>
        </p:nvSpPr>
        <p:spPr>
          <a:xfrm>
            <a:off x="773025" y="6380395"/>
            <a:ext cx="25603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2" name="Oval 11"/>
          <p:cNvSpPr>
            <a:spLocks noChangeAspect="1"/>
          </p:cNvSpPr>
          <p:nvPr userDrawn="1"/>
        </p:nvSpPr>
        <p:spPr>
          <a:xfrm>
            <a:off x="192506" y="6365976"/>
            <a:ext cx="360000" cy="360000"/>
          </a:xfrm>
          <a:prstGeom prst="ellipse">
            <a:avLst/>
          </a:prstGeom>
          <a:solidFill>
            <a:srgbClr val="017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4"/>
          </p:nvPr>
        </p:nvSpPr>
        <p:spPr>
          <a:xfrm>
            <a:off x="192505" y="6368146"/>
            <a:ext cx="360001" cy="365125"/>
          </a:xfrm>
          <a:prstGeom prst="rect">
            <a:avLst/>
          </a:prstGeom>
        </p:spPr>
        <p:txBody>
          <a:bodyPr vert="horz" lIns="91440" tIns="45720" rIns="91440" bIns="45720" rtlCol="0" anchor="ctr"/>
          <a:lstStyle>
            <a:lvl1pPr algn="ctr">
              <a:defRPr sz="1000" b="1">
                <a:solidFill>
                  <a:schemeClr val="bg1"/>
                </a:solidFill>
              </a:defRPr>
            </a:lvl1pPr>
          </a:lstStyle>
          <a:p>
            <a:fld id="{CFFBA832-9BBB-544D-85D9-995B4B8E50AB}" type="slidenum">
              <a:rPr lang="en-US" smtClean="0"/>
              <a:pPr/>
              <a:t>‹#›</a:t>
            </a:fld>
            <a:endParaRPr lang="en-US" dirty="0"/>
          </a:p>
        </p:txBody>
      </p:sp>
    </p:spTree>
    <p:extLst>
      <p:ext uri="{BB962C8B-B14F-4D97-AF65-F5344CB8AC3E}">
        <p14:creationId xmlns:p14="http://schemas.microsoft.com/office/powerpoint/2010/main" val="2127106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2800" kern="1200">
          <a:solidFill>
            <a:srgbClr val="0174C9"/>
          </a:solidFill>
          <a:latin typeface="Droid Sans" panose="020B0606030804020204" pitchFamily="34" charset="0"/>
          <a:ea typeface="Droid Sans" panose="020B0606030804020204" pitchFamily="34" charset="0"/>
          <a:cs typeface="Droid Sans" panose="020B06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2">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50000"/>
            </a:schemeClr>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50000"/>
            </a:schemeClr>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riaisawsome.iccs.gr:8443/SensorThing/v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ariaisawsome.iccs.gr:8443/SensorThing/v1.0/ObservedProperties(4)/Datastreams(402)/Observations?$filter=phenomenonTime%20ge%202018-11-15T00:00:00.000Z%20and%20phenomenonTime%20le%202018-11-17T00:00:00.000Z&amp;$count=true" TargetMode="External"/><Relationship Id="rId5" Type="http://schemas.openxmlformats.org/officeDocument/2006/relationships/hyperlink" Target="https://mariaisawsome.iccs.gr:8443/SensorThing/v1.0/ObservedProperties(4)/Datastreams" TargetMode="External"/><Relationship Id="rId4" Type="http://schemas.openxmlformats.org/officeDocument/2006/relationships/hyperlink" Target="https://mariaisawsome.iccs.gr:8443/SensorThing/v1.0/ObservedProperties(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ariaisawsome.iccs.gr:8443/SensorThing/v1.0/ObservedProperties(4)/Datastreams?$expand=Observations($expand=FeatureOfInterest)$filter=phenomenonTime%20ge%202018-11-15T00:00:00.000Z%20and%20phenomenonTime%20le%202018-11-17T00:00:00.000Z&amp;$count=true&amp;$count=tru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mariaisawsome.iccs.gr:8443/SensorThing/v1.0/Things(268)/HistoricalLocations?$expand=Locations" TargetMode="External"/><Relationship Id="rId4" Type="http://schemas.openxmlformats.org/officeDocument/2006/relationships/hyperlink" Target="https://mariaisawsome.iccs.gr:8443/SensorThing/v1.0/Thing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ariaisawsome.iccs.gr:8443/SensorThing/v1.0/Things(268)/Datastreams?$expand=Sensor,ObservedProper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ariaisawsome.iccs.gr:8443/SensorThing/v1.0/Things?$expand=Datastreams/ObservedProperty" TargetMode="External"/><Relationship Id="rId4" Type="http://schemas.openxmlformats.org/officeDocument/2006/relationships/hyperlink" Target="https://mariaisawsome.iccs.gr:8443/SensorThing/v1.0/Datastreams(438)/Observations?$expand=FeatureOfInteres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ariaisawsome.iccs.gr:8443/SensorThing/v1.0/Datastreams(3)/Observations?$filter=phenomenonTime%20ge%202018-11-15T00:00:00.000Z%20and%20phenomenonTime%20le%202018-11-17T00:00:00.000Z%20and%20result%20gt%200.36&amp;$count=tru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mariaisawsome.iccs.gr:8443/SensorThing/v1.0/Thing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6186" y="3944723"/>
            <a:ext cx="4443382" cy="1355877"/>
          </a:xfrm>
        </p:spPr>
        <p:txBody>
          <a:bodyPr/>
          <a:lstStyle/>
          <a:p>
            <a:r>
              <a:rPr lang="en-US" sz="2400" dirty="0"/>
              <a:t>WeObserve IE – Sensor Things API session</a:t>
            </a:r>
          </a:p>
        </p:txBody>
      </p:sp>
      <p:sp>
        <p:nvSpPr>
          <p:cNvPr id="3" name="Rectangle 2">
            <a:extLst>
              <a:ext uri="{FF2B5EF4-FFF2-40B4-BE49-F238E27FC236}">
                <a16:creationId xmlns:a16="http://schemas.microsoft.com/office/drawing/2014/main" id="{A9F4DB7C-0196-4073-AD19-D2CEB1D728EE}"/>
              </a:ext>
            </a:extLst>
          </p:cNvPr>
          <p:cNvSpPr/>
          <p:nvPr/>
        </p:nvSpPr>
        <p:spPr>
          <a:xfrm>
            <a:off x="4177568" y="5390126"/>
            <a:ext cx="4572000" cy="923330"/>
          </a:xfrm>
          <a:prstGeom prst="rect">
            <a:avLst/>
          </a:prstGeom>
        </p:spPr>
        <p:txBody>
          <a:bodyPr>
            <a:spAutoFit/>
          </a:bodyPr>
          <a:lstStyle/>
          <a:p>
            <a:pPr algn="r"/>
            <a:r>
              <a:rPr lang="en-US" dirty="0">
                <a:solidFill>
                  <a:schemeClr val="bg2">
                    <a:lumMod val="50000"/>
                  </a:schemeClr>
                </a:solidFill>
                <a:latin typeface="Lato" panose="020F0502020204030203" pitchFamily="34" charset="0"/>
              </a:rPr>
              <a:t>WeObserve IE Meeting</a:t>
            </a:r>
          </a:p>
          <a:p>
            <a:pPr algn="r"/>
            <a:r>
              <a:rPr lang="en-US" dirty="0">
                <a:solidFill>
                  <a:schemeClr val="bg2">
                    <a:lumMod val="50000"/>
                  </a:schemeClr>
                </a:solidFill>
                <a:latin typeface="Lato" panose="020F0502020204030203" pitchFamily="34" charset="0"/>
              </a:rPr>
              <a:t>Barcelona, 26/11/2019</a:t>
            </a:r>
          </a:p>
          <a:p>
            <a:pPr algn="r"/>
            <a:r>
              <a:rPr lang="en-US" dirty="0">
                <a:solidFill>
                  <a:schemeClr val="bg2">
                    <a:lumMod val="50000"/>
                  </a:schemeClr>
                </a:solidFill>
                <a:latin typeface="Lato" panose="020F0502020204030203" pitchFamily="34" charset="0"/>
              </a:rPr>
              <a:t>Valantis Tsiakos, ICCS</a:t>
            </a:r>
          </a:p>
        </p:txBody>
      </p:sp>
    </p:spTree>
    <p:extLst>
      <p:ext uri="{BB962C8B-B14F-4D97-AF65-F5344CB8AC3E}">
        <p14:creationId xmlns:p14="http://schemas.microsoft.com/office/powerpoint/2010/main" val="39094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10</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API Calls</a:t>
            </a:r>
            <a:endParaRPr lang="en-US" dirty="0"/>
          </a:p>
        </p:txBody>
      </p:sp>
      <p:graphicFrame>
        <p:nvGraphicFramePr>
          <p:cNvPr id="3" name="Table 2">
            <a:extLst>
              <a:ext uri="{FF2B5EF4-FFF2-40B4-BE49-F238E27FC236}">
                <a16:creationId xmlns:a16="http://schemas.microsoft.com/office/drawing/2014/main" id="{71D5EE39-9E48-4FC1-9592-CC69ECDAA3B9}"/>
              </a:ext>
            </a:extLst>
          </p:cNvPr>
          <p:cNvGraphicFramePr>
            <a:graphicFrameLocks noGrp="1"/>
          </p:cNvGraphicFramePr>
          <p:nvPr>
            <p:extLst>
              <p:ext uri="{D42A27DB-BD31-4B8C-83A1-F6EECF244321}">
                <p14:modId xmlns:p14="http://schemas.microsoft.com/office/powerpoint/2010/main" val="110660527"/>
              </p:ext>
            </p:extLst>
          </p:nvPr>
        </p:nvGraphicFramePr>
        <p:xfrm>
          <a:off x="874450" y="974261"/>
          <a:ext cx="7075503" cy="5386388"/>
        </p:xfrm>
        <a:graphic>
          <a:graphicData uri="http://schemas.openxmlformats.org/drawingml/2006/table">
            <a:tbl>
              <a:tblPr firstRow="1" firstCol="1" bandRow="1"/>
              <a:tblGrid>
                <a:gridCol w="7075503">
                  <a:extLst>
                    <a:ext uri="{9D8B030D-6E8A-4147-A177-3AD203B41FA5}">
                      <a16:colId xmlns:a16="http://schemas.microsoft.com/office/drawing/2014/main" val="490247003"/>
                    </a:ext>
                  </a:extLst>
                </a:gridCol>
              </a:tblGrid>
              <a:tr h="173896">
                <a:tc>
                  <a:txBody>
                    <a:bodyPr/>
                    <a:lstStyle/>
                    <a:p>
                      <a:pPr>
                        <a:lnSpc>
                          <a:spcPct val="107000"/>
                        </a:lnSpc>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Functionalit</a:t>
                      </a: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44260425"/>
                  </a:ext>
                </a:extLst>
              </a:tr>
              <a:tr h="173896">
                <a:tc>
                  <a:txBody>
                    <a:bodyPr/>
                    <a:lstStyle/>
                    <a:p>
                      <a:pPr marL="342900" lvl="0" indent="-342900">
                        <a:lnSpc>
                          <a:spcPct val="107000"/>
                        </a:lnSpc>
                        <a:spcAft>
                          <a:spcPts val="0"/>
                        </a:spcAft>
                        <a:buFont typeface="Calibri" panose="020F0502020204030204" pitchFamily="34" charset="0"/>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Access the service root URI   </a:t>
                      </a: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282460"/>
                  </a:ext>
                </a:extLst>
              </a:tr>
              <a:tr h="173896">
                <a:tc>
                  <a:txBody>
                    <a:bodyPr/>
                    <a:lstStyle/>
                    <a:p>
                      <a:pPr>
                        <a:lnSpc>
                          <a:spcPct val="107000"/>
                        </a:lnSpc>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API call</a:t>
                      </a: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467275758"/>
                  </a:ext>
                </a:extLst>
              </a:tr>
              <a:tr h="537787">
                <a:tc>
                  <a:txBody>
                    <a:bodyPr/>
                    <a:lstStyle/>
                    <a:p>
                      <a:pPr>
                        <a:lnSpc>
                          <a:spcPct val="107000"/>
                        </a:lnSpc>
                        <a:spcAft>
                          <a:spcPts val="0"/>
                        </a:spcAft>
                      </a:pP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https://mariaisawsome.iccs.gr:8443/SensorThing/v1.0/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It returns a JSON array containing one element of each entity set of the SensorThings Service </a:t>
                      </a: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910672"/>
                  </a:ext>
                </a:extLst>
              </a:tr>
              <a:tr h="173896">
                <a:tc>
                  <a:txBody>
                    <a:bodyPr/>
                    <a:lstStyle/>
                    <a:p>
                      <a:pPr>
                        <a:lnSpc>
                          <a:spcPct val="107000"/>
                        </a:lnSpc>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Functionality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960512601"/>
                  </a:ext>
                </a:extLst>
              </a:tr>
              <a:tr h="537787">
                <a:tc>
                  <a:txBody>
                    <a:bodyPr/>
                    <a:lstStyle/>
                    <a:p>
                      <a:pPr marL="342900" lvl="0" indent="-342900">
                        <a:lnSpc>
                          <a:spcPct val="107000"/>
                        </a:lnSpc>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Select an observed property (i.e. water velocity) and get all the Datastreams given the selected observed phenomenon</a:t>
                      </a:r>
                    </a:p>
                    <a:p>
                      <a:pPr marL="342900" lvl="0" indent="-342900">
                        <a:lnSpc>
                          <a:spcPct val="107000"/>
                        </a:lnSpc>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Then take all the observations under a Datastream</a:t>
                      </a: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001542"/>
                  </a:ext>
                </a:extLst>
              </a:tr>
              <a:tr h="173896">
                <a:tc>
                  <a:txBody>
                    <a:bodyPr/>
                    <a:lstStyle/>
                    <a:p>
                      <a:pPr>
                        <a:lnSpc>
                          <a:spcPct val="107000"/>
                        </a:lnSpc>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API call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049339412"/>
                  </a:ext>
                </a:extLst>
              </a:tr>
              <a:tr h="1811411">
                <a:tc>
                  <a:txBody>
                    <a:bodyPr/>
                    <a:lstStyle/>
                    <a:p>
                      <a:pPr>
                        <a:lnSpc>
                          <a:spcPct val="107000"/>
                        </a:lnSpc>
                        <a:spcAft>
                          <a:spcPts val="0"/>
                        </a:spcAft>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https://mariaisawsome.iccs.gr:8443/SensorThing/v1.0/ObservedProperties(4)/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https://mariaisawsome.iccs.gr:8443/SensorThing/v1.0/ObservedProperties(4)/Datastreams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https://mariaisawsome.iccs.gr:8443/SensorThing/v1.0/ObservedProperties(4)/Datastreams(402)/Observations?$filter=phenomenonTime%20ge%202018-11-15T00:00:00.000Z%20and%20phenomenonTime%20le%202018-11-17T00:00:00.000Z&amp;$count=true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417955"/>
                  </a:ext>
                </a:extLst>
              </a:tr>
            </a:tbl>
          </a:graphicData>
        </a:graphic>
      </p:graphicFrame>
    </p:spTree>
    <p:extLst>
      <p:ext uri="{BB962C8B-B14F-4D97-AF65-F5344CB8AC3E}">
        <p14:creationId xmlns:p14="http://schemas.microsoft.com/office/powerpoint/2010/main" val="398639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11</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API Calls</a:t>
            </a:r>
            <a:endParaRPr lang="en-US" dirty="0"/>
          </a:p>
        </p:txBody>
      </p:sp>
      <p:graphicFrame>
        <p:nvGraphicFramePr>
          <p:cNvPr id="3" name="Table 2">
            <a:extLst>
              <a:ext uri="{FF2B5EF4-FFF2-40B4-BE49-F238E27FC236}">
                <a16:creationId xmlns:a16="http://schemas.microsoft.com/office/drawing/2014/main" id="{71D5EE39-9E48-4FC1-9592-CC69ECDAA3B9}"/>
              </a:ext>
            </a:extLst>
          </p:cNvPr>
          <p:cNvGraphicFramePr>
            <a:graphicFrameLocks noGrp="1"/>
          </p:cNvGraphicFramePr>
          <p:nvPr>
            <p:extLst>
              <p:ext uri="{D42A27DB-BD31-4B8C-83A1-F6EECF244321}">
                <p14:modId xmlns:p14="http://schemas.microsoft.com/office/powerpoint/2010/main" val="691779921"/>
              </p:ext>
            </p:extLst>
          </p:nvPr>
        </p:nvGraphicFramePr>
        <p:xfrm>
          <a:off x="865572" y="1034389"/>
          <a:ext cx="7075503" cy="4864546"/>
        </p:xfrm>
        <a:graphic>
          <a:graphicData uri="http://schemas.openxmlformats.org/drawingml/2006/table">
            <a:tbl>
              <a:tblPr firstRow="1" firstCol="1" bandRow="1"/>
              <a:tblGrid>
                <a:gridCol w="7075503">
                  <a:extLst>
                    <a:ext uri="{9D8B030D-6E8A-4147-A177-3AD203B41FA5}">
                      <a16:colId xmlns:a16="http://schemas.microsoft.com/office/drawing/2014/main" val="490247003"/>
                    </a:ext>
                  </a:extLst>
                </a:gridCol>
              </a:tblGrid>
              <a:tr h="173896">
                <a:tc>
                  <a:txBody>
                    <a:bodyPr/>
                    <a:lstStyle/>
                    <a:p>
                      <a:pPr>
                        <a:lnSpc>
                          <a:spcPct val="107000"/>
                        </a:lnSpc>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Functionality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16272616"/>
                  </a:ext>
                </a:extLst>
              </a:tr>
              <a:tr h="355842">
                <a:tc>
                  <a:txBody>
                    <a:bodyPr/>
                    <a:lstStyle/>
                    <a:p>
                      <a:pPr marL="342900" lvl="0" indent="-342900">
                        <a:lnSpc>
                          <a:spcPct val="107000"/>
                        </a:lnSpc>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Select all the observations for an observed phenomenon for a citizen science campaign</a:t>
                      </a: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455503"/>
                  </a:ext>
                </a:extLst>
              </a:tr>
              <a:tr h="173896">
                <a:tc>
                  <a:txBody>
                    <a:bodyPr/>
                    <a:lstStyle/>
                    <a:p>
                      <a:pPr>
                        <a:lnSpc>
                          <a:spcPct val="107000"/>
                        </a:lnSpc>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API call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86548138"/>
                  </a:ext>
                </a:extLst>
              </a:tr>
              <a:tr h="719735">
                <a:tc>
                  <a:txBody>
                    <a:bodyPr/>
                    <a:lstStyle/>
                    <a:p>
                      <a:pPr>
                        <a:lnSpc>
                          <a:spcPct val="107000"/>
                        </a:lnSpc>
                        <a:spcAft>
                          <a:spcPts val="0"/>
                        </a:spcAft>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https://mariaisawsome.iccs.gr:8443/SensorThing/v1.0/ObservedProperties(4)/Datastreams?$expand=Observations($expand=FeatureOfInterest)$filter=phenomenonTime%20ge%202018-11-15T00:00:00.000Z%20and%20phenomenonTime%20le%202018-11-17T00:00:00.000Z&amp;$count=true&amp;$count=true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300542"/>
                  </a:ext>
                </a:extLst>
              </a:tr>
              <a:tr h="173896">
                <a:tc>
                  <a:txBody>
                    <a:bodyPr/>
                    <a:lstStyle/>
                    <a:p>
                      <a:pPr>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Functionalit</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5421875"/>
                  </a:ext>
                </a:extLst>
              </a:tr>
              <a:tr h="173896">
                <a:tc>
                  <a:txBody>
                    <a:bodyPr/>
                    <a:lstStyle/>
                    <a:p>
                      <a:pPr marL="342900" lvl="0" indent="-342900">
                        <a:lnSpc>
                          <a:spcPct val="107000"/>
                        </a:lnSpc>
                        <a:spcAft>
                          <a:spcPts val="0"/>
                        </a:spcAft>
                        <a:buFont typeface="Calibri" panose="020F050202020403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Get all available Things (or else Data Providers)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Get all historical locations (both time and coordinates) for the Thing (Data Provider in the case of SCENT) that has been chosen in the previous step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278627"/>
                  </a:ext>
                </a:extLst>
              </a:tr>
              <a:tr h="173896">
                <a:tc>
                  <a:txBody>
                    <a:bodyPr/>
                    <a:lstStyle/>
                    <a:p>
                      <a:pPr>
                        <a:lnSpc>
                          <a:spcPct val="107000"/>
                        </a:lnSpc>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API call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93931431"/>
                  </a:ext>
                </a:extLst>
              </a:tr>
              <a:tr h="173896">
                <a:tc>
                  <a:txBody>
                    <a:bodyPr/>
                    <a:lstStyle/>
                    <a:p>
                      <a:pPr>
                        <a:lnSpc>
                          <a:spcPct val="107000"/>
                        </a:lnSpc>
                        <a:spcAft>
                          <a:spcPts val="0"/>
                        </a:spcAft>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https://mariaisawsome.iccs.gr:8443/SensorThing/v1.0/</a:t>
                      </a:r>
                      <a:r>
                        <a:rPr lang="en-US"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Things</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https://mariaisawsome.iccs.gr:8443/SensorThing/v1.0/Things(268)/HistoricalLocations?$expand=Locations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40268"/>
                  </a:ext>
                </a:extLst>
              </a:tr>
            </a:tbl>
          </a:graphicData>
        </a:graphic>
      </p:graphicFrame>
    </p:spTree>
    <p:extLst>
      <p:ext uri="{BB962C8B-B14F-4D97-AF65-F5344CB8AC3E}">
        <p14:creationId xmlns:p14="http://schemas.microsoft.com/office/powerpoint/2010/main" val="282889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12</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API Calls</a:t>
            </a:r>
            <a:endParaRPr lang="en-US" dirty="0"/>
          </a:p>
        </p:txBody>
      </p:sp>
      <p:graphicFrame>
        <p:nvGraphicFramePr>
          <p:cNvPr id="3" name="Table 2">
            <a:extLst>
              <a:ext uri="{FF2B5EF4-FFF2-40B4-BE49-F238E27FC236}">
                <a16:creationId xmlns:a16="http://schemas.microsoft.com/office/drawing/2014/main" id="{71D5EE39-9E48-4FC1-9592-CC69ECDAA3B9}"/>
              </a:ext>
            </a:extLst>
          </p:cNvPr>
          <p:cNvGraphicFramePr>
            <a:graphicFrameLocks noGrp="1"/>
          </p:cNvGraphicFramePr>
          <p:nvPr>
            <p:extLst>
              <p:ext uri="{D42A27DB-BD31-4B8C-83A1-F6EECF244321}">
                <p14:modId xmlns:p14="http://schemas.microsoft.com/office/powerpoint/2010/main" val="1839157922"/>
              </p:ext>
            </p:extLst>
          </p:nvPr>
        </p:nvGraphicFramePr>
        <p:xfrm>
          <a:off x="865572" y="1034389"/>
          <a:ext cx="7075503" cy="5123907"/>
        </p:xfrm>
        <a:graphic>
          <a:graphicData uri="http://schemas.openxmlformats.org/drawingml/2006/table">
            <a:tbl>
              <a:tblPr firstRow="1" firstCol="1" bandRow="1"/>
              <a:tblGrid>
                <a:gridCol w="7075503">
                  <a:extLst>
                    <a:ext uri="{9D8B030D-6E8A-4147-A177-3AD203B41FA5}">
                      <a16:colId xmlns:a16="http://schemas.microsoft.com/office/drawing/2014/main" val="490247003"/>
                    </a:ext>
                  </a:extLst>
                </a:gridCol>
              </a:tblGrid>
              <a:tr h="173896">
                <a:tc>
                  <a:txBody>
                    <a:bodyPr/>
                    <a:lstStyle/>
                    <a:p>
                      <a:pPr>
                        <a:lnSpc>
                          <a:spcPct val="107000"/>
                        </a:lnSpc>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Functionality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16272616"/>
                  </a:ext>
                </a:extLst>
              </a:tr>
              <a:tr h="355842">
                <a:tc>
                  <a:txBody>
                    <a:bodyPr/>
                    <a:lstStyle/>
                    <a:p>
                      <a:pPr marL="342900" lvl="0" indent="-342900">
                        <a:lnSpc>
                          <a:spcPct val="107000"/>
                        </a:lnSpc>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Get all </a:t>
                      </a:r>
                      <a:r>
                        <a:rPr lang="en-US" sz="1800" kern="1200" dirty="0">
                          <a:solidFill>
                            <a:schemeClr val="tx1"/>
                          </a:solidFill>
                          <a:effectLst/>
                          <a:latin typeface="+mn-lt"/>
                          <a:ea typeface="+mn-ea"/>
                          <a:cs typeface="+mn-cs"/>
                        </a:rPr>
                        <a:t>Datastreams for the Thing that has been chosen previously. Sensor and Observed Property entities info are also being fetched in order to populate the second dropdown list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455503"/>
                  </a:ext>
                </a:extLst>
              </a:tr>
              <a:tr h="173896">
                <a:tc>
                  <a:txBody>
                    <a:bodyPr/>
                    <a:lstStyle/>
                    <a:p>
                      <a:pPr>
                        <a:lnSpc>
                          <a:spcPct val="107000"/>
                        </a:lnSpc>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API call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86548138"/>
                  </a:ext>
                </a:extLst>
              </a:tr>
              <a:tr h="719735">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3"/>
                        </a:rPr>
                        <a:t>https://mariaisawsome.iccs.gr:8443/SensorThing/v1.0/Things(268)/Datastreams?$expand=Sensor,ObservedProperty</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300542"/>
                  </a:ext>
                </a:extLst>
              </a:tr>
              <a:tr h="173896">
                <a:tc>
                  <a:txBody>
                    <a:bodyPr/>
                    <a:lstStyle/>
                    <a:p>
                      <a:pPr>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Functionalit</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5421875"/>
                  </a:ext>
                </a:extLst>
              </a:tr>
              <a:tr h="173896">
                <a:tc>
                  <a:txBody>
                    <a:bodyPr/>
                    <a:lstStyle/>
                    <a:p>
                      <a:pPr marL="342900" lvl="0" indent="-342900">
                        <a:lnSpc>
                          <a:spcPct val="107000"/>
                        </a:lnSpc>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Get all observations along with their coordinates (through the </a:t>
                      </a:r>
                      <a:r>
                        <a:rPr lang="en-US" sz="1600" dirty="0" err="1">
                          <a:effectLst/>
                          <a:latin typeface="Calibri" panose="020F0502020204030204" pitchFamily="34" charset="0"/>
                          <a:ea typeface="Calibri" panose="020F0502020204030204" pitchFamily="34" charset="0"/>
                          <a:cs typeface="Calibri" panose="020F0502020204030204" pitchFamily="34" charset="0"/>
                        </a:rPr>
                        <a:t>FeatureOfInteret</a:t>
                      </a:r>
                      <a:r>
                        <a:rPr lang="en-US" sz="1600" dirty="0">
                          <a:effectLst/>
                          <a:latin typeface="Calibri" panose="020F0502020204030204" pitchFamily="34" charset="0"/>
                          <a:ea typeface="Calibri" panose="020F0502020204030204" pitchFamily="34" charset="0"/>
                          <a:cs typeface="Calibri" panose="020F0502020204030204" pitchFamily="34" charset="0"/>
                        </a:rPr>
                        <a:t> entity) that are associated with the given Datastream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278627"/>
                  </a:ext>
                </a:extLst>
              </a:tr>
              <a:tr h="173896">
                <a:tc>
                  <a:txBody>
                    <a:bodyPr/>
                    <a:lstStyle/>
                    <a:p>
                      <a:pPr>
                        <a:lnSpc>
                          <a:spcPct val="107000"/>
                        </a:lnSpc>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API call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93931431"/>
                  </a:ext>
                </a:extLst>
              </a:tr>
              <a:tr h="230935">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4"/>
                        </a:rPr>
                        <a:t>https://mariaisawsome.iccs.gr:8443/SensorThing/v1.0/Datastreams(438)/Observations?$expand=FeatureOfInterest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40268"/>
                  </a:ext>
                </a:extLst>
              </a:tr>
              <a:tr h="17389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Functionalit</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82586396"/>
                  </a:ext>
                </a:extLst>
              </a:tr>
              <a:tr h="173896">
                <a:tc>
                  <a:txBody>
                    <a:bodyPr/>
                    <a:lstStyle/>
                    <a:p>
                      <a:pPr marL="285750" indent="-285750">
                        <a:lnSpc>
                          <a:spcPct val="107000"/>
                        </a:lnSpc>
                        <a:spcAft>
                          <a:spcPts val="0"/>
                        </a:spcAft>
                        <a:buFontTx/>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Get the collection of Things, the Datastreams associated with each Thing, and the ObservedProperty associated with each Datastream.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875347"/>
                  </a:ext>
                </a:extLst>
              </a:tr>
              <a:tr h="17389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API call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02085907"/>
                  </a:ext>
                </a:extLst>
              </a:tr>
              <a:tr h="17389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5"/>
                        </a:rPr>
                        <a:t>https://mariaisawsome.iccs.gr:8443/SensorThing/v1.0/Things?$expand=Datastreams/ObservedProperty</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269637"/>
                  </a:ext>
                </a:extLst>
              </a:tr>
            </a:tbl>
          </a:graphicData>
        </a:graphic>
      </p:graphicFrame>
    </p:spTree>
    <p:extLst>
      <p:ext uri="{BB962C8B-B14F-4D97-AF65-F5344CB8AC3E}">
        <p14:creationId xmlns:p14="http://schemas.microsoft.com/office/powerpoint/2010/main" val="41612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13</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API Calls</a:t>
            </a:r>
            <a:endParaRPr lang="en-US" dirty="0"/>
          </a:p>
        </p:txBody>
      </p:sp>
      <p:graphicFrame>
        <p:nvGraphicFramePr>
          <p:cNvPr id="3" name="Table 2">
            <a:extLst>
              <a:ext uri="{FF2B5EF4-FFF2-40B4-BE49-F238E27FC236}">
                <a16:creationId xmlns:a16="http://schemas.microsoft.com/office/drawing/2014/main" id="{71D5EE39-9E48-4FC1-9592-CC69ECDAA3B9}"/>
              </a:ext>
            </a:extLst>
          </p:cNvPr>
          <p:cNvGraphicFramePr>
            <a:graphicFrameLocks noGrp="1"/>
          </p:cNvGraphicFramePr>
          <p:nvPr>
            <p:extLst>
              <p:ext uri="{D42A27DB-BD31-4B8C-83A1-F6EECF244321}">
                <p14:modId xmlns:p14="http://schemas.microsoft.com/office/powerpoint/2010/main" val="93097625"/>
              </p:ext>
            </p:extLst>
          </p:nvPr>
        </p:nvGraphicFramePr>
        <p:xfrm>
          <a:off x="865572" y="1034389"/>
          <a:ext cx="7075503" cy="3927401"/>
        </p:xfrm>
        <a:graphic>
          <a:graphicData uri="http://schemas.openxmlformats.org/drawingml/2006/table">
            <a:tbl>
              <a:tblPr firstRow="1" firstCol="1" bandRow="1"/>
              <a:tblGrid>
                <a:gridCol w="7075503">
                  <a:extLst>
                    <a:ext uri="{9D8B030D-6E8A-4147-A177-3AD203B41FA5}">
                      <a16:colId xmlns:a16="http://schemas.microsoft.com/office/drawing/2014/main" val="490247003"/>
                    </a:ext>
                  </a:extLst>
                </a:gridCol>
              </a:tblGrid>
              <a:tr h="173896">
                <a:tc>
                  <a:txBody>
                    <a:bodyPr/>
                    <a:lstStyle/>
                    <a:p>
                      <a:pPr>
                        <a:lnSpc>
                          <a:spcPct val="107000"/>
                        </a:lnSpc>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Functionality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16272616"/>
                  </a:ext>
                </a:extLst>
              </a:tr>
              <a:tr h="355842">
                <a:tc>
                  <a:txBody>
                    <a:bodyPr/>
                    <a:lstStyle/>
                    <a:p>
                      <a:pPr marL="342900" lvl="0" indent="-342900">
                        <a:lnSpc>
                          <a:spcPct val="107000"/>
                        </a:lnSpc>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Get all the values from an in-situ sensor that exceed a certain value</a:t>
                      </a: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455503"/>
                  </a:ext>
                </a:extLst>
              </a:tr>
              <a:tr h="173896">
                <a:tc>
                  <a:txBody>
                    <a:bodyPr/>
                    <a:lstStyle/>
                    <a:p>
                      <a:pPr>
                        <a:lnSpc>
                          <a:spcPct val="107000"/>
                        </a:lnSpc>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API call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86548138"/>
                  </a:ext>
                </a:extLst>
              </a:tr>
              <a:tr h="71973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3"/>
                        </a:rPr>
                        <a:t>https://mariaisawsome.iccs.gr:8443/SensorThing/v1.0/Datastreams(3)/Observations?$filter=phenomenonTime%20ge%202018-11-15T00:00:00.000Z%20and%20phenomenonTime%20le%202018-11-17T00:00:00.000Z%20and%20result%20gt%200.36&amp;$count=true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8563" marR="5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300542"/>
                  </a:ext>
                </a:extLst>
              </a:tr>
              <a:tr h="173896">
                <a:tc>
                  <a:txBody>
                    <a:bodyPr/>
                    <a:lstStyle/>
                    <a:p>
                      <a:pPr>
                        <a:lnSpc>
                          <a:spcPct val="107000"/>
                        </a:lnSpc>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Functionalit</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5421875"/>
                  </a:ext>
                </a:extLst>
              </a:tr>
              <a:tr h="173896">
                <a:tc>
                  <a:txBody>
                    <a:bodyPr/>
                    <a:lstStyle/>
                    <a:p>
                      <a:pPr marL="342900" lvl="0" indent="-342900">
                        <a:lnSpc>
                          <a:spcPct val="107000"/>
                        </a:lnSpc>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Get all the values from both the in-situ and citizen scientists that exceed a certain value during campaign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278627"/>
                  </a:ext>
                </a:extLst>
              </a:tr>
              <a:tr h="173896">
                <a:tc>
                  <a:txBody>
                    <a:bodyPr/>
                    <a:lstStyle/>
                    <a:p>
                      <a:pPr>
                        <a:lnSpc>
                          <a:spcPct val="107000"/>
                        </a:lnSpc>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API call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93931431"/>
                  </a:ext>
                </a:extLst>
              </a:tr>
              <a:tr h="230935">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https://mariaisawsome.iccs.gr:8443/SensorThing/v1.0/ObservedProperties(1)/Datastreams?$expand=Observations($filter=phenomenonTime%20ge%202018-11-15T00:00:00.000Z%20and%20phenomenonTime%20le%202018-11-17T00:00:00.000Z%20and%20result%20gt%200.36)&amp;$top=5&amp;$count=true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40268"/>
                  </a:ext>
                </a:extLst>
              </a:tr>
            </a:tbl>
          </a:graphicData>
        </a:graphic>
      </p:graphicFrame>
    </p:spTree>
    <p:extLst>
      <p:ext uri="{BB962C8B-B14F-4D97-AF65-F5344CB8AC3E}">
        <p14:creationId xmlns:p14="http://schemas.microsoft.com/office/powerpoint/2010/main" val="288275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0CFA2-43C0-4724-AC51-60D32B29EE35}"/>
              </a:ext>
            </a:extLst>
          </p:cNvPr>
          <p:cNvSpPr>
            <a:spLocks noGrp="1"/>
          </p:cNvSpPr>
          <p:nvPr>
            <p:ph type="ctrTitle"/>
          </p:nvPr>
        </p:nvSpPr>
        <p:spPr>
          <a:xfrm>
            <a:off x="5216526" y="3154681"/>
            <a:ext cx="3498938" cy="1695616"/>
          </a:xfrm>
        </p:spPr>
        <p:txBody>
          <a:bodyPr/>
          <a:lstStyle/>
          <a:p>
            <a:r>
              <a:rPr lang="en-IE" dirty="0"/>
              <a:t>THANK YOU FOR YOUR ATTENTION</a:t>
            </a:r>
            <a:br>
              <a:rPr lang="en-IE" dirty="0"/>
            </a:br>
            <a:br>
              <a:rPr lang="en-IE" dirty="0"/>
            </a:br>
            <a:r>
              <a:rPr lang="en-IE" dirty="0"/>
              <a:t>Any questions? </a:t>
            </a:r>
          </a:p>
        </p:txBody>
      </p:sp>
      <p:sp>
        <p:nvSpPr>
          <p:cNvPr id="10" name="Subtitle 9"/>
          <p:cNvSpPr>
            <a:spLocks noGrp="1"/>
          </p:cNvSpPr>
          <p:nvPr>
            <p:ph type="subTitle" idx="1"/>
          </p:nvPr>
        </p:nvSpPr>
        <p:spPr>
          <a:xfrm>
            <a:off x="5662162" y="5033176"/>
            <a:ext cx="3053302" cy="1170288"/>
          </a:xfrm>
        </p:spPr>
        <p:txBody>
          <a:bodyPr>
            <a:normAutofit/>
          </a:bodyPr>
          <a:lstStyle/>
          <a:p>
            <a:pPr algn="r"/>
            <a:r>
              <a:rPr lang="en-US" sz="1400" dirty="0"/>
              <a:t>Valantis Tsiakos </a:t>
            </a:r>
          </a:p>
          <a:p>
            <a:pPr algn="r"/>
            <a:r>
              <a:rPr lang="en-US" sz="1400" dirty="0"/>
              <a:t>valantis.tsiakos@iccs.gr</a:t>
            </a:r>
          </a:p>
          <a:p>
            <a:pPr algn="r"/>
            <a:r>
              <a:rPr lang="en-US" sz="1400" dirty="0"/>
              <a:t>I-SENSE Group, ICCS</a:t>
            </a:r>
          </a:p>
        </p:txBody>
      </p:sp>
      <p:sp>
        <p:nvSpPr>
          <p:cNvPr id="3" name="TextBox 2">
            <a:extLst>
              <a:ext uri="{FF2B5EF4-FFF2-40B4-BE49-F238E27FC236}">
                <a16:creationId xmlns:a16="http://schemas.microsoft.com/office/drawing/2014/main" id="{71FB9209-FC77-4EA7-B29D-82E650AAC3A5}"/>
              </a:ext>
            </a:extLst>
          </p:cNvPr>
          <p:cNvSpPr txBox="1"/>
          <p:nvPr/>
        </p:nvSpPr>
        <p:spPr>
          <a:xfrm>
            <a:off x="1105836" y="6193558"/>
            <a:ext cx="3658188" cy="553998"/>
          </a:xfrm>
          <a:prstGeom prst="rect">
            <a:avLst/>
          </a:prstGeom>
          <a:noFill/>
        </p:spPr>
        <p:txBody>
          <a:bodyPr wrap="square" rtlCol="0">
            <a:spAutoFit/>
          </a:bodyPr>
          <a:lstStyle/>
          <a:p>
            <a:pPr algn="just">
              <a:lnSpc>
                <a:spcPts val="1200"/>
              </a:lnSpc>
            </a:pPr>
            <a:r>
              <a:rPr lang="en-IE" sz="1200" dirty="0">
                <a:solidFill>
                  <a:schemeClr val="bg2">
                    <a:lumMod val="25000"/>
                  </a:schemeClr>
                </a:solidFill>
                <a:latin typeface="Lato" panose="020F0502020204030203" pitchFamily="34" charset="0"/>
              </a:rPr>
              <a:t>This project has received funding from the European Union’s Horizon 2020 research and innovation programme under grant agreement no 688930.</a:t>
            </a:r>
            <a:endParaRPr lang="en-US" sz="1200" dirty="0">
              <a:solidFill>
                <a:schemeClr val="bg2">
                  <a:lumMod val="25000"/>
                </a:schemeClr>
              </a:solidFill>
              <a:latin typeface="Lato" panose="020F0502020204030203" pitchFamily="34" charset="0"/>
            </a:endParaRPr>
          </a:p>
        </p:txBody>
      </p:sp>
    </p:spTree>
    <p:extLst>
      <p:ext uri="{BB962C8B-B14F-4D97-AF65-F5344CB8AC3E}">
        <p14:creationId xmlns:p14="http://schemas.microsoft.com/office/powerpoint/2010/main" val="17138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2</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SensorThings API &amp; citizen science </a:t>
            </a:r>
            <a:endParaRPr lang="en-US" dirty="0"/>
          </a:p>
        </p:txBody>
      </p:sp>
      <p:sp>
        <p:nvSpPr>
          <p:cNvPr id="6" name="TextBox 5">
            <a:extLst>
              <a:ext uri="{FF2B5EF4-FFF2-40B4-BE49-F238E27FC236}">
                <a16:creationId xmlns:a16="http://schemas.microsoft.com/office/drawing/2014/main" id="{DA399D99-2B59-4991-917E-123129053336}"/>
              </a:ext>
            </a:extLst>
          </p:cNvPr>
          <p:cNvSpPr txBox="1"/>
          <p:nvPr/>
        </p:nvSpPr>
        <p:spPr>
          <a:xfrm>
            <a:off x="690652" y="1124293"/>
            <a:ext cx="7645273" cy="4370427"/>
          </a:xfrm>
          <a:prstGeom prst="rect">
            <a:avLst/>
          </a:prstGeom>
          <a:noFill/>
        </p:spPr>
        <p:txBody>
          <a:bodyPr wrap="square" rtlCol="0">
            <a:spAutoFit/>
          </a:bodyPr>
          <a:lstStyle/>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OGC SensorThings API: features are modelled as Things, Sensors &amp; Features of Interest</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Follows REST principles, JSON encoding, OASIS OData protocol &amp; URL conventions</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O</a:t>
            </a:r>
            <a:r>
              <a:rPr lang="en-US" spc="-150" dirty="0">
                <a:solidFill>
                  <a:srgbClr val="6F7270"/>
                </a:solidFill>
                <a:latin typeface="Myriad Pro" panose="020B0503030403020204" pitchFamily="34" charset="0"/>
                <a:sym typeface="Wingdings" panose="05000000000000000000" pitchFamily="2" charset="2"/>
              </a:rPr>
              <a:t>bservation – focus view, useful to reconcile the differences between heterogeneous sensing systems</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sym typeface="Wingdings" panose="05000000000000000000" pitchFamily="2" charset="2"/>
              </a:rPr>
              <a:t>Modelling of both crowd-sourced and in-situ measurements</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sym typeface="Wingdings" panose="05000000000000000000" pitchFamily="2" charset="2"/>
              </a:rPr>
              <a:t>Main advantages: </a:t>
            </a:r>
          </a:p>
          <a:p>
            <a:pPr marL="1028700" lvl="1" indent="-571500" algn="just">
              <a:spcAft>
                <a:spcPts val="600"/>
              </a:spcAft>
              <a:buFont typeface="Wingdings" panose="05000000000000000000" pitchFamily="2" charset="2"/>
              <a:buChar char="§"/>
            </a:pPr>
            <a:r>
              <a:rPr lang="en-US" sz="1600" spc="-150" dirty="0">
                <a:solidFill>
                  <a:srgbClr val="6F7270"/>
                </a:solidFill>
                <a:latin typeface="Myriad Pro" panose="020B0503030403020204" pitchFamily="34" charset="0"/>
              </a:rPr>
              <a:t>Challenge: ‘Moving Sensors’’</a:t>
            </a:r>
          </a:p>
          <a:p>
            <a:pPr marL="1028700" lvl="1" indent="-571500" algn="just">
              <a:spcAft>
                <a:spcPts val="600"/>
              </a:spcAft>
              <a:buFont typeface="Wingdings" panose="05000000000000000000" pitchFamily="2" charset="2"/>
              <a:buChar char="§"/>
            </a:pPr>
            <a:r>
              <a:rPr lang="en-US" sz="1600" spc="-150" dirty="0">
                <a:solidFill>
                  <a:srgbClr val="6F7270"/>
                </a:solidFill>
                <a:latin typeface="Myriad Pro" panose="020B0503030403020204" pitchFamily="34" charset="0"/>
              </a:rPr>
              <a:t>Modelling independently the sensor, from the volunteer and from the location that the measurement was collected; </a:t>
            </a:r>
          </a:p>
          <a:p>
            <a:pPr marL="1028700" lvl="1" indent="-571500" algn="just">
              <a:spcAft>
                <a:spcPts val="600"/>
              </a:spcAft>
              <a:buFont typeface="Wingdings" panose="05000000000000000000" pitchFamily="2" charset="2"/>
              <a:buChar char="§"/>
            </a:pPr>
            <a:r>
              <a:rPr lang="en-US" sz="1600" spc="-150" dirty="0">
                <a:solidFill>
                  <a:srgbClr val="6F7270"/>
                </a:solidFill>
                <a:latin typeface="Myriad Pro" panose="020B0503030403020204" pitchFamily="34" charset="0"/>
              </a:rPr>
              <a:t>Support heterogeneous measurements collection (volunteer collecting LC/LU, water level, velocity, soil measurement s with the same device)  </a:t>
            </a:r>
          </a:p>
          <a:p>
            <a:pPr marL="1028700" lvl="1" indent="-571500" algn="just">
              <a:spcAft>
                <a:spcPts val="600"/>
              </a:spcAft>
              <a:buFont typeface="Wingdings" panose="05000000000000000000" pitchFamily="2" charset="2"/>
              <a:buChar char="§"/>
            </a:pPr>
            <a:r>
              <a:rPr lang="en-US" sz="1600" spc="-150" dirty="0">
                <a:solidFill>
                  <a:srgbClr val="6F7270"/>
                </a:solidFill>
                <a:latin typeface="Myriad Pro" panose="020B0503030403020204" pitchFamily="34" charset="0"/>
              </a:rPr>
              <a:t>Supports HTTP POST, DELETE, PUT &amp; PATCH requests enabling the creation, update &amp; deletion of entities</a:t>
            </a:r>
          </a:p>
        </p:txBody>
      </p:sp>
    </p:spTree>
    <p:extLst>
      <p:ext uri="{BB962C8B-B14F-4D97-AF65-F5344CB8AC3E}">
        <p14:creationId xmlns:p14="http://schemas.microsoft.com/office/powerpoint/2010/main" val="364081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3</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8372232" cy="592582"/>
          </a:xfrm>
        </p:spPr>
        <p:txBody>
          <a:bodyPr/>
          <a:lstStyle/>
          <a:p>
            <a:r>
              <a:rPr lang="it-IT" altLang="el-GR" dirty="0"/>
              <a:t>SensorThings API - Scent Harmonisation Platform</a:t>
            </a:r>
            <a:endParaRPr lang="en-US" dirty="0"/>
          </a:p>
        </p:txBody>
      </p:sp>
      <p:sp>
        <p:nvSpPr>
          <p:cNvPr id="6" name="TextBox 5">
            <a:extLst>
              <a:ext uri="{FF2B5EF4-FFF2-40B4-BE49-F238E27FC236}">
                <a16:creationId xmlns:a16="http://schemas.microsoft.com/office/drawing/2014/main" id="{DA399D99-2B59-4991-917E-123129053336}"/>
              </a:ext>
            </a:extLst>
          </p:cNvPr>
          <p:cNvSpPr txBox="1"/>
          <p:nvPr/>
        </p:nvSpPr>
        <p:spPr>
          <a:xfrm>
            <a:off x="690652" y="1124293"/>
            <a:ext cx="7645273" cy="646331"/>
          </a:xfrm>
          <a:prstGeom prst="rect">
            <a:avLst/>
          </a:prstGeom>
          <a:noFill/>
        </p:spPr>
        <p:txBody>
          <a:bodyPr wrap="square" rtlCol="0">
            <a:spAutoFit/>
          </a:bodyPr>
          <a:lstStyle/>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Certified OGC SensorThings API implementation for the provision of the measurements</a:t>
            </a:r>
          </a:p>
        </p:txBody>
      </p:sp>
      <p:pic>
        <p:nvPicPr>
          <p:cNvPr id="7" name="Content Placeholder 6">
            <a:extLst>
              <a:ext uri="{FF2B5EF4-FFF2-40B4-BE49-F238E27FC236}">
                <a16:creationId xmlns:a16="http://schemas.microsoft.com/office/drawing/2014/main" id="{84AAA681-4301-46A7-9E99-13C604FDEEEF}"/>
              </a:ext>
            </a:extLst>
          </p:cNvPr>
          <p:cNvPicPr>
            <a:picLocks noGrp="1" noChangeAspect="1"/>
          </p:cNvPicPr>
          <p:nvPr>
            <p:ph idx="1"/>
          </p:nvPr>
        </p:nvPicPr>
        <p:blipFill>
          <a:blip r:embed="rId3"/>
          <a:stretch>
            <a:fillRect/>
          </a:stretch>
        </p:blipFill>
        <p:spPr>
          <a:xfrm>
            <a:off x="1552796" y="1770624"/>
            <a:ext cx="6371021" cy="4375652"/>
          </a:xfrm>
          <a:prstGeom prst="rect">
            <a:avLst/>
          </a:prstGeom>
        </p:spPr>
      </p:pic>
    </p:spTree>
    <p:extLst>
      <p:ext uri="{BB962C8B-B14F-4D97-AF65-F5344CB8AC3E}">
        <p14:creationId xmlns:p14="http://schemas.microsoft.com/office/powerpoint/2010/main" val="267637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4</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Translators</a:t>
            </a:r>
            <a:endParaRPr lang="en-US" dirty="0"/>
          </a:p>
        </p:txBody>
      </p:sp>
      <p:sp>
        <p:nvSpPr>
          <p:cNvPr id="6" name="TextBox 5">
            <a:extLst>
              <a:ext uri="{FF2B5EF4-FFF2-40B4-BE49-F238E27FC236}">
                <a16:creationId xmlns:a16="http://schemas.microsoft.com/office/drawing/2014/main" id="{DA399D99-2B59-4991-917E-123129053336}"/>
              </a:ext>
            </a:extLst>
          </p:cNvPr>
          <p:cNvSpPr txBox="1"/>
          <p:nvPr/>
        </p:nvSpPr>
        <p:spPr>
          <a:xfrm>
            <a:off x="690652" y="1124293"/>
            <a:ext cx="7645273" cy="1908215"/>
          </a:xfrm>
          <a:prstGeom prst="rect">
            <a:avLst/>
          </a:prstGeom>
          <a:noFill/>
        </p:spPr>
        <p:txBody>
          <a:bodyPr wrap="square" rtlCol="0">
            <a:spAutoFit/>
          </a:bodyPr>
          <a:lstStyle/>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Each translator receives data from a specific source, translates them to standardised resources and pushes the data to the Data Quality control;</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The Data translators also ensure that the received data respect the format and types of the data models.; </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They are using the available information in the received data object, trying to transform it based on the requirements of each standard. </a:t>
            </a:r>
          </a:p>
        </p:txBody>
      </p:sp>
      <p:pic>
        <p:nvPicPr>
          <p:cNvPr id="11" name="Picture 10">
            <a:extLst>
              <a:ext uri="{FF2B5EF4-FFF2-40B4-BE49-F238E27FC236}">
                <a16:creationId xmlns:a16="http://schemas.microsoft.com/office/drawing/2014/main" id="{62309127-E8D3-40C5-BF1F-3D28AD6324DD}"/>
              </a:ext>
            </a:extLst>
          </p:cNvPr>
          <p:cNvPicPr>
            <a:picLocks noChangeAspect="1"/>
          </p:cNvPicPr>
          <p:nvPr/>
        </p:nvPicPr>
        <p:blipFill>
          <a:blip r:embed="rId3"/>
          <a:stretch>
            <a:fillRect/>
          </a:stretch>
        </p:blipFill>
        <p:spPr>
          <a:xfrm>
            <a:off x="2470221" y="3053676"/>
            <a:ext cx="4203558" cy="3306973"/>
          </a:xfrm>
          <a:prstGeom prst="rect">
            <a:avLst/>
          </a:prstGeom>
        </p:spPr>
      </p:pic>
    </p:spTree>
    <p:extLst>
      <p:ext uri="{BB962C8B-B14F-4D97-AF65-F5344CB8AC3E}">
        <p14:creationId xmlns:p14="http://schemas.microsoft.com/office/powerpoint/2010/main" val="424272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5</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Translators</a:t>
            </a:r>
            <a:endParaRPr lang="en-US" dirty="0"/>
          </a:p>
        </p:txBody>
      </p:sp>
      <p:sp>
        <p:nvSpPr>
          <p:cNvPr id="6" name="TextBox 5">
            <a:extLst>
              <a:ext uri="{FF2B5EF4-FFF2-40B4-BE49-F238E27FC236}">
                <a16:creationId xmlns:a16="http://schemas.microsoft.com/office/drawing/2014/main" id="{DA399D99-2B59-4991-917E-123129053336}"/>
              </a:ext>
            </a:extLst>
          </p:cNvPr>
          <p:cNvSpPr txBox="1"/>
          <p:nvPr/>
        </p:nvSpPr>
        <p:spPr>
          <a:xfrm>
            <a:off x="690652" y="1124293"/>
            <a:ext cx="7645273" cy="2769989"/>
          </a:xfrm>
          <a:prstGeom prst="rect">
            <a:avLst/>
          </a:prstGeom>
          <a:noFill/>
        </p:spPr>
        <p:txBody>
          <a:bodyPr wrap="square" rtlCol="0">
            <a:spAutoFit/>
          </a:bodyPr>
          <a:lstStyle/>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The pre-defined the </a:t>
            </a:r>
            <a:r>
              <a:rPr lang="en-US" spc="-150" dirty="0" err="1">
                <a:solidFill>
                  <a:srgbClr val="6F7270"/>
                </a:solidFill>
                <a:latin typeface="Myriad Pro" panose="020B0503030403020204" pitchFamily="34" charset="0"/>
              </a:rPr>
              <a:t>ObservedProperties</a:t>
            </a:r>
            <a:r>
              <a:rPr lang="en-US" spc="-150" dirty="0">
                <a:solidFill>
                  <a:srgbClr val="6F7270"/>
                </a:solidFill>
                <a:latin typeface="Myriad Pro" panose="020B0503030403020204" pitchFamily="34" charset="0"/>
              </a:rPr>
              <a:t> based on the information collected in the project include: </a:t>
            </a:r>
          </a:p>
          <a:p>
            <a:pPr marL="1028700" lvl="1" indent="-571500" algn="just">
              <a:spcAft>
                <a:spcPts val="600"/>
              </a:spcAft>
              <a:buFont typeface="Wingdings" panose="05000000000000000000" pitchFamily="2" charset="2"/>
              <a:buChar char="§"/>
            </a:pPr>
            <a:r>
              <a:rPr lang="en-US" spc="-150" dirty="0">
                <a:solidFill>
                  <a:srgbClr val="6F7270"/>
                </a:solidFill>
                <a:latin typeface="Myriad Pro" panose="020B0503030403020204" pitchFamily="34" charset="0"/>
              </a:rPr>
              <a:t>Water level</a:t>
            </a:r>
          </a:p>
          <a:p>
            <a:pPr marL="1028700" lvl="1" indent="-571500" algn="just">
              <a:spcAft>
                <a:spcPts val="600"/>
              </a:spcAft>
              <a:buFont typeface="Wingdings" panose="05000000000000000000" pitchFamily="2" charset="2"/>
              <a:buChar char="§"/>
            </a:pPr>
            <a:r>
              <a:rPr lang="en-US" spc="-150" dirty="0">
                <a:solidFill>
                  <a:srgbClr val="6F7270"/>
                </a:solidFill>
                <a:latin typeface="Myriad Pro" panose="020B0503030403020204" pitchFamily="34" charset="0"/>
              </a:rPr>
              <a:t>Water velocity</a:t>
            </a:r>
          </a:p>
          <a:p>
            <a:pPr marL="1028700" lvl="1" indent="-571500" algn="just">
              <a:spcAft>
                <a:spcPts val="600"/>
              </a:spcAft>
              <a:buFont typeface="Wingdings" panose="05000000000000000000" pitchFamily="2" charset="2"/>
              <a:buChar char="§"/>
            </a:pPr>
            <a:r>
              <a:rPr lang="en-US" spc="-150" dirty="0">
                <a:solidFill>
                  <a:srgbClr val="6F7270"/>
                </a:solidFill>
                <a:latin typeface="Myriad Pro" panose="020B0503030403020204" pitchFamily="34" charset="0"/>
              </a:rPr>
              <a:t>Air Temperature</a:t>
            </a:r>
          </a:p>
          <a:p>
            <a:pPr marL="1028700" lvl="1" indent="-571500" algn="just">
              <a:spcAft>
                <a:spcPts val="600"/>
              </a:spcAft>
              <a:buFont typeface="Wingdings" panose="05000000000000000000" pitchFamily="2" charset="2"/>
              <a:buChar char="§"/>
            </a:pPr>
            <a:r>
              <a:rPr lang="en-US" spc="-150" dirty="0">
                <a:solidFill>
                  <a:srgbClr val="6F7270"/>
                </a:solidFill>
                <a:latin typeface="Myriad Pro" panose="020B0503030403020204" pitchFamily="34" charset="0"/>
              </a:rPr>
              <a:t>Soil moisture</a:t>
            </a:r>
          </a:p>
          <a:p>
            <a:pPr marL="1028700" lvl="1" indent="-571500" algn="just">
              <a:spcAft>
                <a:spcPts val="600"/>
              </a:spcAft>
              <a:buFont typeface="Wingdings" panose="05000000000000000000" pitchFamily="2" charset="2"/>
              <a:buChar char="§"/>
            </a:pPr>
            <a:r>
              <a:rPr lang="en-US" spc="-150" dirty="0">
                <a:solidFill>
                  <a:srgbClr val="6F7270"/>
                </a:solidFill>
                <a:latin typeface="Myriad Pro" panose="020B0503030403020204" pitchFamily="34" charset="0"/>
              </a:rPr>
              <a:t>LC/LU</a:t>
            </a:r>
          </a:p>
          <a:p>
            <a:pPr marL="571500" indent="-571500" algn="just">
              <a:spcAft>
                <a:spcPts val="600"/>
              </a:spcAft>
              <a:buFont typeface="Wingdings" panose="05000000000000000000" pitchFamily="2" charset="2"/>
              <a:buChar char="ü"/>
            </a:pPr>
            <a:endParaRPr lang="en-US" spc="-150" dirty="0">
              <a:solidFill>
                <a:srgbClr val="6F7270"/>
              </a:solidFill>
              <a:latin typeface="Myriad Pro" panose="020B0503030403020204" pitchFamily="34" charset="0"/>
            </a:endParaRPr>
          </a:p>
        </p:txBody>
      </p:sp>
      <p:pic>
        <p:nvPicPr>
          <p:cNvPr id="2" name="Picture 1">
            <a:extLst>
              <a:ext uri="{FF2B5EF4-FFF2-40B4-BE49-F238E27FC236}">
                <a16:creationId xmlns:a16="http://schemas.microsoft.com/office/drawing/2014/main" id="{6DA96B4F-9F88-47B2-8D7F-91CBDF24168B}"/>
              </a:ext>
            </a:extLst>
          </p:cNvPr>
          <p:cNvPicPr>
            <a:picLocks noChangeAspect="1"/>
          </p:cNvPicPr>
          <p:nvPr/>
        </p:nvPicPr>
        <p:blipFill>
          <a:blip r:embed="rId3"/>
          <a:stretch>
            <a:fillRect/>
          </a:stretch>
        </p:blipFill>
        <p:spPr>
          <a:xfrm>
            <a:off x="3280907" y="1593273"/>
            <a:ext cx="5730737" cy="3218967"/>
          </a:xfrm>
          <a:prstGeom prst="rect">
            <a:avLst/>
          </a:prstGeom>
        </p:spPr>
      </p:pic>
      <p:sp>
        <p:nvSpPr>
          <p:cNvPr id="3" name="Rectangle 2">
            <a:extLst>
              <a:ext uri="{FF2B5EF4-FFF2-40B4-BE49-F238E27FC236}">
                <a16:creationId xmlns:a16="http://schemas.microsoft.com/office/drawing/2014/main" id="{0C9DCC78-87D0-43B0-A6F3-33C57C1AF5E5}"/>
              </a:ext>
            </a:extLst>
          </p:cNvPr>
          <p:cNvSpPr/>
          <p:nvPr/>
        </p:nvSpPr>
        <p:spPr>
          <a:xfrm>
            <a:off x="771768" y="4712164"/>
            <a:ext cx="7886700" cy="1200329"/>
          </a:xfrm>
          <a:prstGeom prst="rect">
            <a:avLst/>
          </a:prstGeom>
        </p:spPr>
        <p:txBody>
          <a:bodyPr wrap="square">
            <a:spAutoFit/>
          </a:bodyPr>
          <a:lstStyle/>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For each data object received, one Observation entity and one </a:t>
            </a:r>
            <a:r>
              <a:rPr lang="en-US" spc="-150" dirty="0" err="1">
                <a:solidFill>
                  <a:srgbClr val="6F7270"/>
                </a:solidFill>
                <a:latin typeface="Myriad Pro" panose="020B0503030403020204" pitchFamily="34" charset="0"/>
              </a:rPr>
              <a:t>FeatureOfInterest</a:t>
            </a:r>
            <a:r>
              <a:rPr lang="en-US" spc="-150" dirty="0">
                <a:solidFill>
                  <a:srgbClr val="6F7270"/>
                </a:solidFill>
                <a:latin typeface="Myriad Pro" panose="020B0503030403020204" pitchFamily="34" charset="0"/>
              </a:rPr>
              <a:t> entity are created. In order for these entities to be valid, in the context of the standard, the Observation entity has to be associated with a Datastream. A Datastream is a unique combination of a Thing, Sensor and ObservedProperty entities. </a:t>
            </a:r>
          </a:p>
        </p:txBody>
      </p:sp>
    </p:spTree>
    <p:extLst>
      <p:ext uri="{BB962C8B-B14F-4D97-AF65-F5344CB8AC3E}">
        <p14:creationId xmlns:p14="http://schemas.microsoft.com/office/powerpoint/2010/main" val="422305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6</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Translators</a:t>
            </a:r>
            <a:endParaRPr lang="en-US" dirty="0"/>
          </a:p>
        </p:txBody>
      </p:sp>
      <p:sp>
        <p:nvSpPr>
          <p:cNvPr id="6" name="TextBox 5">
            <a:extLst>
              <a:ext uri="{FF2B5EF4-FFF2-40B4-BE49-F238E27FC236}">
                <a16:creationId xmlns:a16="http://schemas.microsoft.com/office/drawing/2014/main" id="{DA399D99-2B59-4991-917E-123129053336}"/>
              </a:ext>
            </a:extLst>
          </p:cNvPr>
          <p:cNvSpPr txBox="1"/>
          <p:nvPr/>
        </p:nvSpPr>
        <p:spPr>
          <a:xfrm>
            <a:off x="690652" y="1124293"/>
            <a:ext cx="7645273" cy="369332"/>
          </a:xfrm>
          <a:prstGeom prst="rect">
            <a:avLst/>
          </a:prstGeom>
          <a:noFill/>
        </p:spPr>
        <p:txBody>
          <a:bodyPr wrap="square" rtlCol="0">
            <a:spAutoFit/>
          </a:bodyPr>
          <a:lstStyle/>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Five in-situ monitoring stations have been installed in Kifisos measuring water level </a:t>
            </a:r>
          </a:p>
        </p:txBody>
      </p:sp>
      <p:pic>
        <p:nvPicPr>
          <p:cNvPr id="7" name="Picture 6">
            <a:extLst>
              <a:ext uri="{FF2B5EF4-FFF2-40B4-BE49-F238E27FC236}">
                <a16:creationId xmlns:a16="http://schemas.microsoft.com/office/drawing/2014/main" id="{432671B6-F508-404D-A5D5-9B3A050016AE}"/>
              </a:ext>
            </a:extLst>
          </p:cNvPr>
          <p:cNvPicPr>
            <a:picLocks noChangeAspect="1"/>
          </p:cNvPicPr>
          <p:nvPr/>
        </p:nvPicPr>
        <p:blipFill>
          <a:blip r:embed="rId3"/>
          <a:stretch>
            <a:fillRect/>
          </a:stretch>
        </p:blipFill>
        <p:spPr>
          <a:xfrm>
            <a:off x="1553651" y="1493625"/>
            <a:ext cx="5730737" cy="1883827"/>
          </a:xfrm>
          <a:prstGeom prst="rect">
            <a:avLst/>
          </a:prstGeom>
        </p:spPr>
      </p:pic>
      <p:pic>
        <p:nvPicPr>
          <p:cNvPr id="12" name="Picture 11">
            <a:extLst>
              <a:ext uri="{FF2B5EF4-FFF2-40B4-BE49-F238E27FC236}">
                <a16:creationId xmlns:a16="http://schemas.microsoft.com/office/drawing/2014/main" id="{00AD5E80-874D-4BA6-8248-0F0A8BDA188E}"/>
              </a:ext>
            </a:extLst>
          </p:cNvPr>
          <p:cNvPicPr>
            <a:picLocks noChangeAspect="1"/>
          </p:cNvPicPr>
          <p:nvPr/>
        </p:nvPicPr>
        <p:blipFill>
          <a:blip r:embed="rId4"/>
          <a:stretch>
            <a:fillRect/>
          </a:stretch>
        </p:blipFill>
        <p:spPr>
          <a:xfrm>
            <a:off x="5393483" y="3414755"/>
            <a:ext cx="3559686" cy="3491823"/>
          </a:xfrm>
          <a:prstGeom prst="rect">
            <a:avLst/>
          </a:prstGeom>
        </p:spPr>
      </p:pic>
      <p:sp>
        <p:nvSpPr>
          <p:cNvPr id="13" name="TextBox 12">
            <a:extLst>
              <a:ext uri="{FF2B5EF4-FFF2-40B4-BE49-F238E27FC236}">
                <a16:creationId xmlns:a16="http://schemas.microsoft.com/office/drawing/2014/main" id="{C54C8056-CEEE-408D-BCDB-AF292106B202}"/>
              </a:ext>
            </a:extLst>
          </p:cNvPr>
          <p:cNvSpPr txBox="1"/>
          <p:nvPr/>
        </p:nvSpPr>
        <p:spPr>
          <a:xfrm>
            <a:off x="771769" y="3859638"/>
            <a:ext cx="4365840" cy="1554272"/>
          </a:xfrm>
          <a:prstGeom prst="rect">
            <a:avLst/>
          </a:prstGeom>
          <a:noFill/>
        </p:spPr>
        <p:txBody>
          <a:bodyPr wrap="square" rtlCol="0">
            <a:spAutoFit/>
          </a:bodyPr>
          <a:lstStyle/>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Data loggers have been configured to send the measurements in csv-like files </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Executable JAR file transforms the csv-like into JSON and pass the measurements in the Harmonisation platform BE endpoint </a:t>
            </a:r>
          </a:p>
        </p:txBody>
      </p:sp>
    </p:spTree>
    <p:extLst>
      <p:ext uri="{BB962C8B-B14F-4D97-AF65-F5344CB8AC3E}">
        <p14:creationId xmlns:p14="http://schemas.microsoft.com/office/powerpoint/2010/main" val="297632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7</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Data provision</a:t>
            </a:r>
            <a:endParaRPr lang="en-US" dirty="0"/>
          </a:p>
        </p:txBody>
      </p:sp>
      <p:sp>
        <p:nvSpPr>
          <p:cNvPr id="6" name="TextBox 5">
            <a:extLst>
              <a:ext uri="{FF2B5EF4-FFF2-40B4-BE49-F238E27FC236}">
                <a16:creationId xmlns:a16="http://schemas.microsoft.com/office/drawing/2014/main" id="{DA399D99-2B59-4991-917E-123129053336}"/>
              </a:ext>
            </a:extLst>
          </p:cNvPr>
          <p:cNvSpPr txBox="1"/>
          <p:nvPr/>
        </p:nvSpPr>
        <p:spPr>
          <a:xfrm>
            <a:off x="690653" y="1124293"/>
            <a:ext cx="8132836" cy="723275"/>
          </a:xfrm>
          <a:prstGeom prst="rect">
            <a:avLst/>
          </a:prstGeom>
          <a:noFill/>
        </p:spPr>
        <p:txBody>
          <a:bodyPr wrap="square" rtlCol="0">
            <a:spAutoFit/>
          </a:bodyPr>
          <a:lstStyle/>
          <a:p>
            <a:pPr algn="just">
              <a:spcAft>
                <a:spcPts val="600"/>
              </a:spcAft>
            </a:pPr>
            <a:r>
              <a:rPr lang="en-US" spc="-150" dirty="0">
                <a:solidFill>
                  <a:srgbClr val="6F7270"/>
                </a:solidFill>
                <a:latin typeface="Myriad Pro" panose="020B0503030403020204" pitchFamily="34" charset="0"/>
              </a:rPr>
              <a:t>SensorThings API </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The root URI of the service is </a:t>
            </a:r>
            <a:r>
              <a:rPr lang="en-US" spc="-150" dirty="0">
                <a:solidFill>
                  <a:srgbClr val="6F7270"/>
                </a:solidFill>
                <a:latin typeface="Myriad Pro" panose="020B0503030403020204" pitchFamily="34" charset="0"/>
                <a:hlinkClick r:id="rId3"/>
              </a:rPr>
              <a:t>https://mariaisawsome.iccs.gr:8443/SensorThing/v1.0/Things</a:t>
            </a:r>
            <a:r>
              <a:rPr lang="en-US" spc="-150" dirty="0">
                <a:solidFill>
                  <a:srgbClr val="6F7270"/>
                </a:solidFill>
                <a:latin typeface="Myriad Pro" panose="020B0503030403020204" pitchFamily="34" charset="0"/>
              </a:rPr>
              <a:t>  </a:t>
            </a:r>
          </a:p>
        </p:txBody>
      </p:sp>
      <p:sp>
        <p:nvSpPr>
          <p:cNvPr id="3" name="Rectangle 2">
            <a:extLst>
              <a:ext uri="{FF2B5EF4-FFF2-40B4-BE49-F238E27FC236}">
                <a16:creationId xmlns:a16="http://schemas.microsoft.com/office/drawing/2014/main" id="{1E95A5AF-E114-402F-B95A-88DA90B5089D}"/>
              </a:ext>
            </a:extLst>
          </p:cNvPr>
          <p:cNvSpPr/>
          <p:nvPr/>
        </p:nvSpPr>
        <p:spPr>
          <a:xfrm>
            <a:off x="690653" y="1847568"/>
            <a:ext cx="3881347" cy="4124206"/>
          </a:xfrm>
          <a:prstGeom prst="rect">
            <a:avLst/>
          </a:prstGeom>
        </p:spPr>
        <p:txBody>
          <a:bodyPr wrap="square">
            <a:spAutoFit/>
          </a:bodyPr>
          <a:lstStyle/>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It provides as a response a JSON object with a property named value.</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The value of this property is a JSON Array containing one element for each entity set of the SensorThings Service.</a:t>
            </a:r>
          </a:p>
          <a:p>
            <a:pPr marL="571500" indent="-571500" algn="just">
              <a:spcAft>
                <a:spcPts val="600"/>
              </a:spcAft>
              <a:buFont typeface="Wingdings" panose="05000000000000000000" pitchFamily="2" charset="2"/>
              <a:buChar char="ü"/>
            </a:pPr>
            <a:r>
              <a:rPr lang="en-US" spc="-150" dirty="0">
                <a:solidFill>
                  <a:srgbClr val="6F7270"/>
                </a:solidFill>
                <a:latin typeface="Myriad Pro" panose="020B0503030403020204" pitchFamily="34" charset="0"/>
              </a:rPr>
              <a:t>Each element is a JSON object with at least two name/value pairs, one with name containing the name of the entity set (e.g., Things, Locations, Datastreams, Observations, </a:t>
            </a:r>
            <a:r>
              <a:rPr lang="en-US" spc="-150" dirty="0" err="1">
                <a:solidFill>
                  <a:srgbClr val="6F7270"/>
                </a:solidFill>
                <a:latin typeface="Myriad Pro" panose="020B0503030403020204" pitchFamily="34" charset="0"/>
              </a:rPr>
              <a:t>ObservedProperties</a:t>
            </a:r>
            <a:r>
              <a:rPr lang="en-US" spc="-150" dirty="0">
                <a:solidFill>
                  <a:srgbClr val="6F7270"/>
                </a:solidFill>
                <a:latin typeface="Myriad Pro" panose="020B0503030403020204" pitchFamily="34" charset="0"/>
              </a:rPr>
              <a:t> and Sensors) and one with name </a:t>
            </a:r>
            <a:r>
              <a:rPr lang="en-US" spc="-150" dirty="0" err="1">
                <a:solidFill>
                  <a:srgbClr val="6F7270"/>
                </a:solidFill>
                <a:latin typeface="Myriad Pro" panose="020B0503030403020204" pitchFamily="34" charset="0"/>
              </a:rPr>
              <a:t>url</a:t>
            </a:r>
            <a:r>
              <a:rPr lang="en-US" spc="-150" dirty="0">
                <a:solidFill>
                  <a:srgbClr val="6F7270"/>
                </a:solidFill>
                <a:latin typeface="Myriad Pro" panose="020B0503030403020204" pitchFamily="34" charset="0"/>
              </a:rPr>
              <a:t> containing the URL of the entity set. </a:t>
            </a:r>
          </a:p>
        </p:txBody>
      </p:sp>
      <p:pic>
        <p:nvPicPr>
          <p:cNvPr id="11" name="Picture 10">
            <a:extLst>
              <a:ext uri="{FF2B5EF4-FFF2-40B4-BE49-F238E27FC236}">
                <a16:creationId xmlns:a16="http://schemas.microsoft.com/office/drawing/2014/main" id="{52850175-423A-4B3C-95C9-66A745BD9194}"/>
              </a:ext>
            </a:extLst>
          </p:cNvPr>
          <p:cNvPicPr>
            <a:picLocks noChangeAspect="1"/>
          </p:cNvPicPr>
          <p:nvPr/>
        </p:nvPicPr>
        <p:blipFill>
          <a:blip r:embed="rId4"/>
          <a:stretch>
            <a:fillRect/>
          </a:stretch>
        </p:blipFill>
        <p:spPr>
          <a:xfrm>
            <a:off x="4770116" y="1833227"/>
            <a:ext cx="4183053" cy="4892547"/>
          </a:xfrm>
          <a:prstGeom prst="rect">
            <a:avLst/>
          </a:prstGeom>
        </p:spPr>
      </p:pic>
    </p:spTree>
    <p:extLst>
      <p:ext uri="{BB962C8B-B14F-4D97-AF65-F5344CB8AC3E}">
        <p14:creationId xmlns:p14="http://schemas.microsoft.com/office/powerpoint/2010/main" val="360981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8</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Get Requests</a:t>
            </a:r>
            <a:endParaRPr lang="en-US" dirty="0"/>
          </a:p>
        </p:txBody>
      </p:sp>
      <p:graphicFrame>
        <p:nvGraphicFramePr>
          <p:cNvPr id="2" name="Table 1">
            <a:extLst>
              <a:ext uri="{FF2B5EF4-FFF2-40B4-BE49-F238E27FC236}">
                <a16:creationId xmlns:a16="http://schemas.microsoft.com/office/drawing/2014/main" id="{30043EEB-350F-4CB9-AE34-757C91095DD8}"/>
              </a:ext>
            </a:extLst>
          </p:cNvPr>
          <p:cNvGraphicFramePr>
            <a:graphicFrameLocks noGrp="1"/>
          </p:cNvGraphicFramePr>
          <p:nvPr>
            <p:extLst>
              <p:ext uri="{D42A27DB-BD31-4B8C-83A1-F6EECF244321}">
                <p14:modId xmlns:p14="http://schemas.microsoft.com/office/powerpoint/2010/main" val="3377452695"/>
              </p:ext>
            </p:extLst>
          </p:nvPr>
        </p:nvGraphicFramePr>
        <p:xfrm>
          <a:off x="950877" y="1027522"/>
          <a:ext cx="7382418" cy="5090473"/>
        </p:xfrm>
        <a:graphic>
          <a:graphicData uri="http://schemas.openxmlformats.org/drawingml/2006/table">
            <a:tbl>
              <a:tblPr firstRow="1" firstCol="1" bandRow="1">
                <a:tableStyleId>{5C22544A-7EE6-4342-B048-85BDC9FD1C3A}</a:tableStyleId>
              </a:tblPr>
              <a:tblGrid>
                <a:gridCol w="1962005">
                  <a:extLst>
                    <a:ext uri="{9D8B030D-6E8A-4147-A177-3AD203B41FA5}">
                      <a16:colId xmlns:a16="http://schemas.microsoft.com/office/drawing/2014/main" val="794503583"/>
                    </a:ext>
                  </a:extLst>
                </a:gridCol>
                <a:gridCol w="2328421">
                  <a:extLst>
                    <a:ext uri="{9D8B030D-6E8A-4147-A177-3AD203B41FA5}">
                      <a16:colId xmlns:a16="http://schemas.microsoft.com/office/drawing/2014/main" val="934035002"/>
                    </a:ext>
                  </a:extLst>
                </a:gridCol>
                <a:gridCol w="3091992">
                  <a:extLst>
                    <a:ext uri="{9D8B030D-6E8A-4147-A177-3AD203B41FA5}">
                      <a16:colId xmlns:a16="http://schemas.microsoft.com/office/drawing/2014/main" val="2121377664"/>
                    </a:ext>
                  </a:extLst>
                </a:gridCol>
              </a:tblGrid>
              <a:tr h="202441">
                <a:tc>
                  <a:txBody>
                    <a:bodyPr/>
                    <a:lstStyle/>
                    <a:p>
                      <a:pPr algn="just">
                        <a:spcAft>
                          <a:spcPts val="0"/>
                        </a:spcAft>
                      </a:pPr>
                      <a:r>
                        <a:rPr lang="en-US" sz="1200" dirty="0">
                          <a:effectLst/>
                        </a:rPr>
                        <a:t>Category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a:effectLst/>
                        </a:rPr>
                        <a:t>URI pattern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a:effectLst/>
                        </a:rPr>
                        <a:t>Result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extLst>
                  <a:ext uri="{0D108BD9-81ED-4DB2-BD59-A6C34878D82A}">
                    <a16:rowId xmlns:a16="http://schemas.microsoft.com/office/drawing/2014/main" val="2323136687"/>
                  </a:ext>
                </a:extLst>
              </a:tr>
              <a:tr h="1315273">
                <a:tc>
                  <a:txBody>
                    <a:bodyPr/>
                    <a:lstStyle/>
                    <a:p>
                      <a:pPr algn="just">
                        <a:spcAft>
                          <a:spcPts val="0"/>
                        </a:spcAft>
                      </a:pPr>
                      <a:r>
                        <a:rPr lang="en-US" sz="1200" dirty="0">
                          <a:effectLst/>
                        </a:rPr>
                        <a:t>Collection of entities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dirty="0">
                          <a:effectLst/>
                        </a:rPr>
                        <a:t>SERVICE_ROOT_URI/</a:t>
                      </a:r>
                    </a:p>
                    <a:p>
                      <a:pPr algn="just">
                        <a:spcAft>
                          <a:spcPts val="0"/>
                        </a:spcAft>
                      </a:pPr>
                      <a:r>
                        <a:rPr lang="en-US" sz="1200" dirty="0">
                          <a:effectLst/>
                        </a:rPr>
                        <a:t>ENTITY_SET_NAME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a:effectLst/>
                        </a:rPr>
                        <a:t>A list of all entities in the specified entity set when there is no service-driven pagination imposed. The response is represented as a JSON object containing a name/value pair named value, a JSON array where each element is representation of an entity or of an entity reference.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extLst>
                  <a:ext uri="{0D108BD9-81ED-4DB2-BD59-A6C34878D82A}">
                    <a16:rowId xmlns:a16="http://schemas.microsoft.com/office/drawing/2014/main" val="828259029"/>
                  </a:ext>
                </a:extLst>
              </a:tr>
              <a:tr h="556181">
                <a:tc>
                  <a:txBody>
                    <a:bodyPr/>
                    <a:lstStyle/>
                    <a:p>
                      <a:pPr algn="just">
                        <a:spcAft>
                          <a:spcPts val="0"/>
                        </a:spcAft>
                      </a:pPr>
                      <a:r>
                        <a:rPr lang="en-US" sz="1200">
                          <a:effectLst/>
                        </a:rPr>
                        <a:t>Entity in a collection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dirty="0">
                          <a:effectLst/>
                        </a:rPr>
                        <a:t>SERVICE_ROOT_URI/</a:t>
                      </a:r>
                    </a:p>
                    <a:p>
                      <a:pPr algn="just">
                        <a:spcAft>
                          <a:spcPts val="0"/>
                        </a:spcAft>
                      </a:pPr>
                      <a:r>
                        <a:rPr lang="en-US" sz="1200" dirty="0">
                          <a:effectLst/>
                        </a:rPr>
                        <a:t>ENTITY_SET_NAME</a:t>
                      </a:r>
                    </a:p>
                    <a:p>
                      <a:pPr algn="just">
                        <a:spcAft>
                          <a:spcPts val="0"/>
                        </a:spcAft>
                      </a:pPr>
                      <a:r>
                        <a:rPr lang="en-US" sz="1200" dirty="0">
                          <a:effectLst/>
                        </a:rPr>
                        <a:t>(ID_OF_THE_ENTITY)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a:effectLst/>
                        </a:rPr>
                        <a:t>A JSON object of the entity that holds the specified id in the entity set.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extLst>
                  <a:ext uri="{0D108BD9-81ED-4DB2-BD59-A6C34878D82A}">
                    <a16:rowId xmlns:a16="http://schemas.microsoft.com/office/drawing/2014/main" val="2867891808"/>
                  </a:ext>
                </a:extLst>
              </a:tr>
              <a:tr h="622169">
                <a:tc>
                  <a:txBody>
                    <a:bodyPr/>
                    <a:lstStyle/>
                    <a:p>
                      <a:pPr algn="just">
                        <a:spcAft>
                          <a:spcPts val="0"/>
                        </a:spcAft>
                      </a:pPr>
                      <a:r>
                        <a:rPr lang="en-US" sz="1200">
                          <a:effectLst/>
                        </a:rPr>
                        <a:t>Property of an entity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dirty="0">
                          <a:effectLst/>
                        </a:rPr>
                        <a:t>SERVICE_ROOT_URI/</a:t>
                      </a:r>
                    </a:p>
                    <a:p>
                      <a:pPr algn="just">
                        <a:spcAft>
                          <a:spcPts val="0"/>
                        </a:spcAft>
                      </a:pPr>
                      <a:r>
                        <a:rPr lang="en-US" sz="1200" dirty="0">
                          <a:effectLst/>
                        </a:rPr>
                        <a:t>RESOURCE_PATH_TO_AN_ENTITY/</a:t>
                      </a:r>
                    </a:p>
                    <a:p>
                      <a:pPr algn="just">
                        <a:spcAft>
                          <a:spcPts val="0"/>
                        </a:spcAft>
                      </a:pPr>
                      <a:r>
                        <a:rPr lang="en-US" sz="1200" dirty="0">
                          <a:effectLst/>
                        </a:rPr>
                        <a:t>PROPERTY_NAME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dirty="0">
                          <a:effectLst/>
                        </a:rPr>
                        <a:t>The specified property of an entity that holds the id in the entity set.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extLst>
                  <a:ext uri="{0D108BD9-81ED-4DB2-BD59-A6C34878D82A}">
                    <a16:rowId xmlns:a16="http://schemas.microsoft.com/office/drawing/2014/main" val="2827412300"/>
                  </a:ext>
                </a:extLst>
              </a:tr>
              <a:tr h="809761">
                <a:tc>
                  <a:txBody>
                    <a:bodyPr/>
                    <a:lstStyle/>
                    <a:p>
                      <a:pPr algn="just">
                        <a:spcAft>
                          <a:spcPts val="0"/>
                        </a:spcAft>
                      </a:pPr>
                      <a:r>
                        <a:rPr lang="en-US" sz="1200" dirty="0">
                          <a:effectLst/>
                        </a:rPr>
                        <a:t>Value of an entity’s property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dirty="0">
                          <a:effectLst/>
                        </a:rPr>
                        <a:t>SERVICE_ROOT_URI/</a:t>
                      </a:r>
                    </a:p>
                    <a:p>
                      <a:pPr algn="just">
                        <a:spcAft>
                          <a:spcPts val="0"/>
                        </a:spcAft>
                      </a:pPr>
                      <a:r>
                        <a:rPr lang="en-US" sz="1200" dirty="0">
                          <a:effectLst/>
                        </a:rPr>
                        <a:t>ENTITY_SET_NAME</a:t>
                      </a:r>
                    </a:p>
                    <a:p>
                      <a:pPr algn="just">
                        <a:spcAft>
                          <a:spcPts val="0"/>
                        </a:spcAft>
                      </a:pPr>
                      <a:r>
                        <a:rPr lang="en-US" sz="1200" dirty="0">
                          <a:effectLst/>
                        </a:rPr>
                        <a:t>(ID_OF_THE_ENTITY)/</a:t>
                      </a:r>
                    </a:p>
                    <a:p>
                      <a:pPr algn="just">
                        <a:spcAft>
                          <a:spcPts val="0"/>
                        </a:spcAft>
                      </a:pPr>
                      <a:r>
                        <a:rPr lang="en-US" sz="1200" dirty="0">
                          <a:effectLst/>
                        </a:rPr>
                        <a:t>PROPERTY_NAME/$value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a:effectLst/>
                        </a:rPr>
                        <a:t>The raw value of the specified property of an entity that holds the id in the entity set.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extLst>
                  <a:ext uri="{0D108BD9-81ED-4DB2-BD59-A6C34878D82A}">
                    <a16:rowId xmlns:a16="http://schemas.microsoft.com/office/drawing/2014/main" val="2598427421"/>
                  </a:ext>
                </a:extLst>
              </a:tr>
              <a:tr h="632541">
                <a:tc>
                  <a:txBody>
                    <a:bodyPr/>
                    <a:lstStyle/>
                    <a:p>
                      <a:pPr algn="just">
                        <a:spcAft>
                          <a:spcPts val="0"/>
                        </a:spcAft>
                      </a:pPr>
                      <a:r>
                        <a:rPr lang="en-US" sz="1200">
                          <a:effectLst/>
                        </a:rPr>
                        <a:t>A navigation property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dirty="0">
                          <a:effectLst/>
                        </a:rPr>
                        <a:t>SERVICE_ROOT_URI/</a:t>
                      </a:r>
                    </a:p>
                    <a:p>
                      <a:pPr algn="just">
                        <a:spcAft>
                          <a:spcPts val="0"/>
                        </a:spcAft>
                      </a:pPr>
                      <a:r>
                        <a:rPr lang="en-US" sz="1200" dirty="0">
                          <a:effectLst/>
                        </a:rPr>
                        <a:t>ENTITY_SET_NAME</a:t>
                      </a:r>
                    </a:p>
                    <a:p>
                      <a:pPr algn="just">
                        <a:spcAft>
                          <a:spcPts val="0"/>
                        </a:spcAft>
                      </a:pPr>
                      <a:r>
                        <a:rPr lang="en-US" sz="1200" dirty="0">
                          <a:effectLst/>
                        </a:rPr>
                        <a:t>(ID_OF_THE_ENTITY)/LINK_NAME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dirty="0">
                          <a:effectLst/>
                        </a:rPr>
                        <a:t>A JSON object of one entity or a JSON array of many entities that holds a certain relationship with the specified entity.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extLst>
                  <a:ext uri="{0D108BD9-81ED-4DB2-BD59-A6C34878D82A}">
                    <a16:rowId xmlns:a16="http://schemas.microsoft.com/office/drawing/2014/main" val="240691648"/>
                  </a:ext>
                </a:extLst>
              </a:tr>
              <a:tr h="952107">
                <a:tc>
                  <a:txBody>
                    <a:bodyPr/>
                    <a:lstStyle/>
                    <a:p>
                      <a:pPr algn="just">
                        <a:spcAft>
                          <a:spcPts val="0"/>
                        </a:spcAft>
                      </a:pPr>
                      <a:r>
                        <a:rPr lang="en-US" sz="1200">
                          <a:effectLst/>
                        </a:rPr>
                        <a:t>An association link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a:effectLst/>
                        </a:rPr>
                        <a:t>SERVICE_ROOT_URI/</a:t>
                      </a:r>
                    </a:p>
                    <a:p>
                      <a:pPr algn="just">
                        <a:spcAft>
                          <a:spcPts val="0"/>
                        </a:spcAft>
                      </a:pPr>
                      <a:r>
                        <a:rPr lang="en-US" sz="1200">
                          <a:effectLst/>
                        </a:rPr>
                        <a:t>ENTITY_SET_NAME</a:t>
                      </a:r>
                    </a:p>
                    <a:p>
                      <a:pPr algn="just">
                        <a:spcAft>
                          <a:spcPts val="0"/>
                        </a:spcAft>
                      </a:pPr>
                      <a:r>
                        <a:rPr lang="en-US" sz="1200">
                          <a:effectLst/>
                        </a:rPr>
                        <a:t>(KEY_OF_THE_ENTITY)/</a:t>
                      </a:r>
                    </a:p>
                    <a:p>
                      <a:pPr algn="just">
                        <a:spcAft>
                          <a:spcPts val="0"/>
                        </a:spcAft>
                      </a:pPr>
                      <a:r>
                        <a:rPr lang="en-US" sz="1200">
                          <a:effectLst/>
                        </a:rPr>
                        <a:t>LINK_NAME/$ref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tc>
                  <a:txBody>
                    <a:bodyPr/>
                    <a:lstStyle/>
                    <a:p>
                      <a:pPr algn="just">
                        <a:spcAft>
                          <a:spcPts val="0"/>
                        </a:spcAft>
                      </a:pPr>
                      <a:r>
                        <a:rPr lang="en-US" sz="1200" dirty="0">
                          <a:effectLst/>
                        </a:rPr>
                        <a:t>A JSON object with a value property, a JSON array containing one element for each </a:t>
                      </a:r>
                      <a:r>
                        <a:rPr lang="en-US" sz="1200" dirty="0" err="1">
                          <a:effectLst/>
                        </a:rPr>
                        <a:t>associationLink</a:t>
                      </a:r>
                      <a:r>
                        <a:rPr lang="en-US" sz="1200" dirty="0">
                          <a:effectLst/>
                        </a:rPr>
                        <a:t>. Each element is a JSON object with a pair, with name </a:t>
                      </a:r>
                      <a:r>
                        <a:rPr lang="en-US" sz="1200" dirty="0" err="1">
                          <a:effectLst/>
                        </a:rPr>
                        <a:t>url</a:t>
                      </a:r>
                      <a:r>
                        <a:rPr lang="en-US" sz="1200" dirty="0">
                          <a:effectLst/>
                        </a:rPr>
                        <a:t> and the value of </a:t>
                      </a:r>
                      <a:r>
                        <a:rPr lang="en-US" sz="1200" dirty="0" err="1">
                          <a:effectLst/>
                        </a:rPr>
                        <a:t>selfLinks</a:t>
                      </a:r>
                      <a:r>
                        <a:rPr lang="en-US" sz="1200" dirty="0">
                          <a:effectLst/>
                        </a:rPr>
                        <a:t> of the related entities.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816" marR="48816" marT="0" marB="0"/>
                </a:tc>
                <a:extLst>
                  <a:ext uri="{0D108BD9-81ED-4DB2-BD59-A6C34878D82A}">
                    <a16:rowId xmlns:a16="http://schemas.microsoft.com/office/drawing/2014/main" val="91157040"/>
                  </a:ext>
                </a:extLst>
              </a:tr>
            </a:tbl>
          </a:graphicData>
        </a:graphic>
      </p:graphicFrame>
    </p:spTree>
    <p:extLst>
      <p:ext uri="{BB962C8B-B14F-4D97-AF65-F5344CB8AC3E}">
        <p14:creationId xmlns:p14="http://schemas.microsoft.com/office/powerpoint/2010/main" val="426105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FBA832-9BBB-544D-85D9-995B4B8E50AB}" type="slidenum">
              <a:rPr lang="en-US" smtClean="0"/>
              <a:t>9</a:t>
            </a:fld>
            <a:endParaRPr lang="en-US"/>
          </a:p>
        </p:txBody>
      </p:sp>
      <p:sp>
        <p:nvSpPr>
          <p:cNvPr id="5" name="Title 1">
            <a:extLst>
              <a:ext uri="{FF2B5EF4-FFF2-40B4-BE49-F238E27FC236}">
                <a16:creationId xmlns:a16="http://schemas.microsoft.com/office/drawing/2014/main" id="{221CAA4A-19FA-4731-991E-6C9EA83C7156}"/>
              </a:ext>
            </a:extLst>
          </p:cNvPr>
          <p:cNvSpPr>
            <a:spLocks noGrp="1"/>
          </p:cNvSpPr>
          <p:nvPr>
            <p:ph type="title"/>
          </p:nvPr>
        </p:nvSpPr>
        <p:spPr>
          <a:xfrm>
            <a:off x="771768" y="177437"/>
            <a:ext cx="7886700" cy="592582"/>
          </a:xfrm>
        </p:spPr>
        <p:txBody>
          <a:bodyPr/>
          <a:lstStyle/>
          <a:p>
            <a:r>
              <a:rPr lang="it-IT" altLang="el-GR" dirty="0"/>
              <a:t>Scent Harmonisation Platform – Get Requests</a:t>
            </a:r>
            <a:endParaRPr lang="en-US" dirty="0"/>
          </a:p>
        </p:txBody>
      </p:sp>
      <p:sp>
        <p:nvSpPr>
          <p:cNvPr id="6" name="TextBox 5">
            <a:extLst>
              <a:ext uri="{FF2B5EF4-FFF2-40B4-BE49-F238E27FC236}">
                <a16:creationId xmlns:a16="http://schemas.microsoft.com/office/drawing/2014/main" id="{DA399D99-2B59-4991-917E-123129053336}"/>
              </a:ext>
            </a:extLst>
          </p:cNvPr>
          <p:cNvSpPr txBox="1"/>
          <p:nvPr/>
        </p:nvSpPr>
        <p:spPr>
          <a:xfrm>
            <a:off x="690652" y="1124293"/>
            <a:ext cx="7645273" cy="5339923"/>
          </a:xfrm>
          <a:prstGeom prst="rect">
            <a:avLst/>
          </a:prstGeom>
          <a:noFill/>
        </p:spPr>
        <p:txBody>
          <a:bodyPr wrap="square" rtlCol="0">
            <a:spAutoFit/>
          </a:bodyPr>
          <a:lstStyle/>
          <a:p>
            <a:pPr marL="571500" indent="-571500" algn="just">
              <a:spcAft>
                <a:spcPts val="600"/>
              </a:spcAft>
              <a:buFont typeface="Wingdings" panose="05000000000000000000" pitchFamily="2" charset="2"/>
              <a:buChar char="ü"/>
            </a:pPr>
            <a:r>
              <a:rPr lang="en-US" sz="1600" b="1" spc="-150" dirty="0">
                <a:solidFill>
                  <a:srgbClr val="6F7270"/>
                </a:solidFill>
                <a:latin typeface="Myriad Pro" panose="020B0503030403020204" pitchFamily="34" charset="0"/>
              </a:rPr>
              <a:t>$filter</a:t>
            </a:r>
            <a:r>
              <a:rPr lang="en-US" sz="1600" spc="-150" dirty="0">
                <a:solidFill>
                  <a:srgbClr val="6F7270"/>
                </a:solidFill>
                <a:latin typeface="Myriad Pro" panose="020B0503030403020204" pitchFamily="34" charset="0"/>
              </a:rPr>
              <a:t>: allows clients to filter a collection of entities that are addressed by a request URL. The SensorThings API supports a set of functions that can be used in this query operation. We present in Appendix A3 the tables with all the filter operators and the functions required by the standard and supported by our implementation. </a:t>
            </a:r>
          </a:p>
          <a:p>
            <a:pPr marL="571500" indent="-571500" algn="just">
              <a:spcAft>
                <a:spcPts val="600"/>
              </a:spcAft>
              <a:buFont typeface="Wingdings" panose="05000000000000000000" pitchFamily="2" charset="2"/>
              <a:buChar char="ü"/>
            </a:pPr>
            <a:r>
              <a:rPr lang="en-US" sz="1600" b="1" spc="-150" dirty="0">
                <a:solidFill>
                  <a:srgbClr val="6F7270"/>
                </a:solidFill>
                <a:latin typeface="Myriad Pro" panose="020B0503030403020204" pitchFamily="34" charset="0"/>
              </a:rPr>
              <a:t>$count</a:t>
            </a:r>
            <a:r>
              <a:rPr lang="en-US" sz="1600" spc="-150" dirty="0">
                <a:solidFill>
                  <a:srgbClr val="6F7270"/>
                </a:solidFill>
                <a:latin typeface="Myriad Pro" panose="020B0503030403020204" pitchFamily="34" charset="0"/>
              </a:rPr>
              <a:t>: specifies that the total count of items within a collection matching the request is returned along with the result. The default value is false. </a:t>
            </a:r>
          </a:p>
          <a:p>
            <a:pPr marL="571500" indent="-571500" algn="just">
              <a:spcAft>
                <a:spcPts val="600"/>
              </a:spcAft>
              <a:buFont typeface="Wingdings" panose="05000000000000000000" pitchFamily="2" charset="2"/>
              <a:buChar char="ü"/>
            </a:pPr>
            <a:r>
              <a:rPr lang="en-US" sz="1600" b="1" spc="-150" dirty="0">
                <a:solidFill>
                  <a:srgbClr val="6F7270"/>
                </a:solidFill>
                <a:latin typeface="Myriad Pro" panose="020B0503030403020204" pitchFamily="34" charset="0"/>
              </a:rPr>
              <a:t>$</a:t>
            </a:r>
            <a:r>
              <a:rPr lang="en-US" sz="1600" b="1" spc="-150" dirty="0" err="1">
                <a:solidFill>
                  <a:srgbClr val="6F7270"/>
                </a:solidFill>
                <a:latin typeface="Myriad Pro" panose="020B0503030403020204" pitchFamily="34" charset="0"/>
              </a:rPr>
              <a:t>orderby</a:t>
            </a:r>
            <a:r>
              <a:rPr lang="en-US" sz="1600" spc="-150" dirty="0">
                <a:solidFill>
                  <a:srgbClr val="6F7270"/>
                </a:solidFill>
                <a:latin typeface="Myriad Pro" panose="020B0503030403020204" pitchFamily="34" charset="0"/>
              </a:rPr>
              <a:t>: specifies the order in which items are returned from the service.  The value of the $</a:t>
            </a:r>
            <a:r>
              <a:rPr lang="en-US" sz="1600" spc="-150" dirty="0" err="1">
                <a:solidFill>
                  <a:srgbClr val="6F7270"/>
                </a:solidFill>
                <a:latin typeface="Myriad Pro" panose="020B0503030403020204" pitchFamily="34" charset="0"/>
              </a:rPr>
              <a:t>orderby</a:t>
            </a:r>
            <a:r>
              <a:rPr lang="en-US" sz="1600" spc="-150" dirty="0">
                <a:solidFill>
                  <a:srgbClr val="6F7270"/>
                </a:solidFill>
                <a:latin typeface="Myriad Pro" panose="020B0503030403020204" pitchFamily="34" charset="0"/>
              </a:rPr>
              <a:t> system query option may contain a comma-separated list of expressions whose primitive result values are used to sort the items.</a:t>
            </a:r>
          </a:p>
          <a:p>
            <a:pPr marL="571500" indent="-571500" algn="just">
              <a:spcAft>
                <a:spcPts val="600"/>
              </a:spcAft>
              <a:buFont typeface="Wingdings" panose="05000000000000000000" pitchFamily="2" charset="2"/>
              <a:buChar char="ü"/>
            </a:pPr>
            <a:r>
              <a:rPr lang="en-US" sz="1600" b="1" spc="-150" dirty="0">
                <a:solidFill>
                  <a:srgbClr val="6F7270"/>
                </a:solidFill>
                <a:latin typeface="Myriad Pro" panose="020B0503030403020204" pitchFamily="34" charset="0"/>
              </a:rPr>
              <a:t>$skip</a:t>
            </a:r>
            <a:r>
              <a:rPr lang="en-US" sz="1600" spc="-150" dirty="0">
                <a:solidFill>
                  <a:srgbClr val="6F7270"/>
                </a:solidFill>
                <a:latin typeface="Myriad Pro" panose="020B0503030403020204" pitchFamily="34" charset="0"/>
              </a:rPr>
              <a:t>: specifies the number for the items of the queried collection that are excluded from the result. The value of $skip system query option is a non-negative integer n.</a:t>
            </a:r>
          </a:p>
          <a:p>
            <a:pPr marL="571500" indent="-571500" algn="just">
              <a:spcAft>
                <a:spcPts val="600"/>
              </a:spcAft>
              <a:buFont typeface="Wingdings" panose="05000000000000000000" pitchFamily="2" charset="2"/>
              <a:buChar char="ü"/>
            </a:pPr>
            <a:r>
              <a:rPr lang="en-US" sz="1600" b="1" spc="-150" dirty="0">
                <a:solidFill>
                  <a:srgbClr val="6F7270"/>
                </a:solidFill>
                <a:latin typeface="Myriad Pro" panose="020B0503030403020204" pitchFamily="34" charset="0"/>
              </a:rPr>
              <a:t>$top</a:t>
            </a:r>
            <a:r>
              <a:rPr lang="en-US" sz="1600" spc="-150" dirty="0">
                <a:solidFill>
                  <a:srgbClr val="6F7270"/>
                </a:solidFill>
                <a:latin typeface="Myriad Pro" panose="020B0503030403020204" pitchFamily="34" charset="0"/>
              </a:rPr>
              <a:t>: the limit on the number of items returned from a collection of entities. The value of the $top system query option is a non-negative integer n.</a:t>
            </a:r>
          </a:p>
          <a:p>
            <a:pPr marL="571500" indent="-571500" algn="just">
              <a:spcAft>
                <a:spcPts val="600"/>
              </a:spcAft>
              <a:buFont typeface="Wingdings" panose="05000000000000000000" pitchFamily="2" charset="2"/>
              <a:buChar char="ü"/>
            </a:pPr>
            <a:r>
              <a:rPr lang="en-US" sz="1600" b="1" spc="-150" dirty="0">
                <a:solidFill>
                  <a:srgbClr val="6F7270"/>
                </a:solidFill>
                <a:latin typeface="Myriad Pro" panose="020B0503030403020204" pitchFamily="34" charset="0"/>
              </a:rPr>
              <a:t>$expand</a:t>
            </a:r>
            <a:r>
              <a:rPr lang="en-US" sz="1600" spc="-150" dirty="0">
                <a:solidFill>
                  <a:srgbClr val="6F7270"/>
                </a:solidFill>
                <a:latin typeface="Myriad Pro" panose="020B0503030403020204" pitchFamily="34" charset="0"/>
              </a:rPr>
              <a:t>: indicates the related entities to be represented inline. The value of the $expand query option is a comma separated list of navigation property names.</a:t>
            </a:r>
          </a:p>
          <a:p>
            <a:pPr marL="571500" indent="-571500" algn="just">
              <a:spcAft>
                <a:spcPts val="600"/>
              </a:spcAft>
              <a:buFont typeface="Wingdings" panose="05000000000000000000" pitchFamily="2" charset="2"/>
              <a:buChar char="ü"/>
            </a:pPr>
            <a:r>
              <a:rPr lang="en-US" sz="1600" b="1" spc="-150" dirty="0">
                <a:solidFill>
                  <a:srgbClr val="6F7270"/>
                </a:solidFill>
                <a:latin typeface="Myriad Pro" panose="020B0503030403020204" pitchFamily="34" charset="0"/>
              </a:rPr>
              <a:t>$select</a:t>
            </a:r>
            <a:r>
              <a:rPr lang="en-US" sz="1600" spc="-150" dirty="0">
                <a:solidFill>
                  <a:srgbClr val="6F7270"/>
                </a:solidFill>
                <a:latin typeface="Myriad Pro" panose="020B0503030403020204" pitchFamily="34" charset="0"/>
              </a:rPr>
              <a:t>: the service returns only the properties explicitly requested by the client. The value of a $select query option is a comma-separated list of selection clauses. Each selection clause SHALL be a property name or a navigation property.</a:t>
            </a:r>
          </a:p>
          <a:p>
            <a:pPr marL="571500" indent="-571500" algn="just">
              <a:spcAft>
                <a:spcPts val="600"/>
              </a:spcAft>
              <a:buFont typeface="Wingdings" panose="05000000000000000000" pitchFamily="2" charset="2"/>
              <a:buChar char="ü"/>
            </a:pPr>
            <a:endParaRPr lang="en-US" spc="-150" dirty="0">
              <a:solidFill>
                <a:srgbClr val="6F7270"/>
              </a:solidFill>
              <a:latin typeface="Myriad Pro" panose="020B0503030403020204" pitchFamily="34" charset="0"/>
            </a:endParaRPr>
          </a:p>
        </p:txBody>
      </p:sp>
    </p:spTree>
    <p:extLst>
      <p:ext uri="{BB962C8B-B14F-4D97-AF65-F5344CB8AC3E}">
        <p14:creationId xmlns:p14="http://schemas.microsoft.com/office/powerpoint/2010/main" val="24675265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8380</TotalTime>
  <Words>2139</Words>
  <Application>Microsoft Office PowerPoint</Application>
  <PresentationFormat>On-screen Show (4:3)</PresentationFormat>
  <Paragraphs>169</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Myriad Pro</vt:lpstr>
      <vt:lpstr>Droid Sans</vt:lpstr>
      <vt:lpstr>Arial</vt:lpstr>
      <vt:lpstr>Wingdings</vt:lpstr>
      <vt:lpstr>Lato</vt:lpstr>
      <vt:lpstr>Times New Roman</vt:lpstr>
      <vt:lpstr>Office Theme</vt:lpstr>
      <vt:lpstr>WeObserve IE – Sensor Things API session</vt:lpstr>
      <vt:lpstr>SensorThings API &amp; citizen science </vt:lpstr>
      <vt:lpstr>SensorThings API - Scent Harmonisation Platform</vt:lpstr>
      <vt:lpstr>Scent Harmonisation Platform – Translators</vt:lpstr>
      <vt:lpstr>Scent Harmonisation Platform – Translators</vt:lpstr>
      <vt:lpstr>Scent Harmonisation Platform – Translators</vt:lpstr>
      <vt:lpstr>Scent Harmonisation Platform – Data provision</vt:lpstr>
      <vt:lpstr>Scent Harmonisation Platform – Get Requests</vt:lpstr>
      <vt:lpstr>Scent Harmonisation Platform – Get Requests</vt:lpstr>
      <vt:lpstr>Scent Harmonisation Platform – API Calls</vt:lpstr>
      <vt:lpstr>Scent Harmonisation Platform – API Calls</vt:lpstr>
      <vt:lpstr>Scent Harmonisation Platform – API Calls</vt:lpstr>
      <vt:lpstr>Scent Harmonisation Platform – API Calls</vt:lpstr>
      <vt:lpstr>THANK YOU FOR YOUR ATTENTION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McDonnell</dc:creator>
  <cp:lastModifiedBy>Valantis Tsiakos</cp:lastModifiedBy>
  <cp:revision>340</cp:revision>
  <cp:lastPrinted>2018-11-19T14:38:31Z</cp:lastPrinted>
  <dcterms:created xsi:type="dcterms:W3CDTF">2016-05-04T15:37:12Z</dcterms:created>
  <dcterms:modified xsi:type="dcterms:W3CDTF">2019-11-26T05:04:35Z</dcterms:modified>
</cp:coreProperties>
</file>