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7" r:id="rId3"/>
    <p:sldId id="272" r:id="rId4"/>
    <p:sldId id="282" r:id="rId5"/>
    <p:sldId id="331" r:id="rId6"/>
    <p:sldId id="280" r:id="rId7"/>
    <p:sldId id="270" r:id="rId8"/>
    <p:sldId id="262" r:id="rId9"/>
    <p:sldId id="275" r:id="rId10"/>
    <p:sldId id="276" r:id="rId11"/>
    <p:sldId id="265" r:id="rId12"/>
    <p:sldId id="263" r:id="rId13"/>
    <p:sldId id="283" r:id="rId14"/>
    <p:sldId id="298" r:id="rId15"/>
    <p:sldId id="284" r:id="rId16"/>
    <p:sldId id="307" r:id="rId17"/>
    <p:sldId id="332" r:id="rId18"/>
    <p:sldId id="299" r:id="rId19"/>
    <p:sldId id="311" r:id="rId20"/>
    <p:sldId id="308" r:id="rId21"/>
    <p:sldId id="305" r:id="rId22"/>
    <p:sldId id="315" r:id="rId23"/>
    <p:sldId id="321" r:id="rId24"/>
    <p:sldId id="323" r:id="rId25"/>
    <p:sldId id="319" r:id="rId26"/>
    <p:sldId id="316" r:id="rId27"/>
    <p:sldId id="326" r:id="rId28"/>
    <p:sldId id="327" r:id="rId29"/>
    <p:sldId id="328" r:id="rId30"/>
    <p:sldId id="320" r:id="rId31"/>
    <p:sldId id="325" r:id="rId32"/>
    <p:sldId id="324" r:id="rId33"/>
    <p:sldId id="329" r:id="rId34"/>
    <p:sldId id="318" r:id="rId35"/>
    <p:sldId id="322" r:id="rId36"/>
    <p:sldId id="312" r:id="rId37"/>
    <p:sldId id="306" r:id="rId38"/>
    <p:sldId id="330" r:id="rId39"/>
    <p:sldId id="314" r:id="rId40"/>
    <p:sldId id="303" r:id="rId41"/>
    <p:sldId id="302" r:id="rId42"/>
  </p:sldIdLst>
  <p:sldSz cx="9144000" cy="6858000" type="screen4x3"/>
  <p:notesSz cx="6904038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/>
        <a:ea typeface="MS PGothic" pitchFamily="34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42"/>
    <a:srgbClr val="000066"/>
    <a:srgbClr val="FFFFFF"/>
    <a:srgbClr val="092E5C"/>
    <a:srgbClr val="E3DE00"/>
    <a:srgbClr val="05004C"/>
    <a:srgbClr val="001C54"/>
    <a:srgbClr val="CFAFE7"/>
    <a:srgbClr val="FFFF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5" autoAdjust="0"/>
    <p:restoredTop sz="94660"/>
  </p:normalViewPr>
  <p:slideViewPr>
    <p:cSldViewPr snapToGrid="0">
      <p:cViewPr>
        <p:scale>
          <a:sx n="71" d="100"/>
          <a:sy n="71" d="100"/>
        </p:scale>
        <p:origin x="-1008" y="-78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36666AA-A647-4786-B468-59734CF33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1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7763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21A3200-3B50-4B77-B6EC-5BB960ACC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3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A3200-3B50-4B77-B6EC-5BB960ACCA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9pPr>
          </a:lstStyle>
          <a:p>
            <a:r>
              <a:rPr lang="en-US" sz="800">
                <a:solidFill>
                  <a:srgbClr val="FFFFFF"/>
                </a:solidFill>
                <a:latin typeface="Arial" pitchFamily="34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61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2EA4-DEF4-488D-A746-7C00956B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0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36525"/>
            <a:ext cx="2170112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36525"/>
            <a:ext cx="6361113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D810B-2E5B-4BEF-9CEA-0F24632D3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07EC-A147-4F7F-8D8D-D375C0DE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8600" y="6248400"/>
            <a:ext cx="1524000" cy="5334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590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1B439-5C70-4103-9A31-1F988DB8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0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79525"/>
            <a:ext cx="41529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35451-C488-469F-9CBC-C04F29352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E4DBF-C560-476E-8B24-04483D730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F705D-7143-47FE-8DBC-D30A6D7FF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9A6D0-083B-40C1-9CF3-11BFAC1B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3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80F67-B3E2-465C-AA7F-9C6E19DC2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4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838F-88B0-4728-9A34-BF6DFCE49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0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36525"/>
            <a:ext cx="8683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9C4F88-B6B0-48FC-BC04-6A4AFD352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9pPr>
          </a:lstStyle>
          <a:p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med" len="lg"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/>
                <a:ea typeface="MS PGothic" pitchFamily="34" charset="-128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rial" pitchFamily="34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egrid.csiro.au/wiki/CGIModel/" TargetMode="External"/><Relationship Id="rId3" Type="http://schemas.openxmlformats.org/officeDocument/2006/relationships/hyperlink" Target="http://schemas.geosciml.org/" TargetMode="External"/><Relationship Id="rId7" Type="http://schemas.openxmlformats.org/officeDocument/2006/relationships/hyperlink" Target="https://portal.opengeospatial.org/?m=projects&amp;a=view&amp;project_id=420" TargetMode="External"/><Relationship Id="rId2" Type="http://schemas.openxmlformats.org/officeDocument/2006/relationships/hyperlink" Target="http://www.geosciml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ternal.opengeospatial.org/twiki_public/GeoSciMLswg/WebHome" TargetMode="External"/><Relationship Id="rId5" Type="http://schemas.openxmlformats.org/officeDocument/2006/relationships/hyperlink" Target="https://lists.opengeospatial.org/mailman/listinfo/geosciml" TargetMode="External"/><Relationship Id="rId10" Type="http://schemas.openxmlformats.org/officeDocument/2006/relationships/image" Target="../media/image10.gif"/><Relationship Id="rId4" Type="http://schemas.openxmlformats.org/officeDocument/2006/relationships/hyperlink" Target="http://resource.geosciml.org/" TargetMode="External"/><Relationship Id="rId9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oliver.raymond@ga.gov.au" TargetMode="External"/><Relationship Id="rId7" Type="http://schemas.openxmlformats.org/officeDocument/2006/relationships/image" Target="../media/image58.jpeg"/><Relationship Id="rId2" Type="http://schemas.openxmlformats.org/officeDocument/2006/relationships/hyperlink" Target="http://www.cgi-iugs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hyperlink" Target="http://moodle.productivitypartners.com.au/moodle/file.php/1/dbi_flag_australia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10.gif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96395" y="4229100"/>
            <a:ext cx="79168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FontTx/>
              <a:buNone/>
              <a:defRPr sz="1800">
                <a:solidFill>
                  <a:srgbClr val="092E5C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AU" sz="1600" dirty="0" smtClean="0"/>
              <a:t>Ollie Raymond</a:t>
            </a:r>
          </a:p>
          <a:p>
            <a:pPr algn="l"/>
            <a:r>
              <a:rPr lang="en-AU" sz="1400" b="0" dirty="0" smtClean="0"/>
              <a:t>CGI/OGC GeoSciML Standards Working Group</a:t>
            </a:r>
          </a:p>
          <a:p>
            <a:pPr algn="l"/>
            <a:r>
              <a:rPr lang="en-US" sz="1400" b="0" dirty="0" smtClean="0"/>
              <a:t>EU Joint Research Centre, Italy</a:t>
            </a:r>
            <a:endParaRPr lang="en-US" sz="1400" b="0" dirty="0"/>
          </a:p>
          <a:p>
            <a:pPr algn="l"/>
            <a:endParaRPr lang="en-AU" sz="1200" b="0" dirty="0" smtClean="0"/>
          </a:p>
        </p:txBody>
      </p:sp>
      <p:pic>
        <p:nvPicPr>
          <p:cNvPr id="8" name="Picture 7" descr="\\nas\oemd\natmap\user\oraymond\information_management\logos\OG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7" y="5877201"/>
            <a:ext cx="1416054" cy="82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nas\oemd\natmap\user\oraymond\information_management\logos\CGI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29" y="5865294"/>
            <a:ext cx="5119350" cy="8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nas\oemd\natmap\user\oraymond\information_management\logos\IUGS_logo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1" y="5850537"/>
            <a:ext cx="1416907" cy="8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6395" y="2520533"/>
            <a:ext cx="7916862" cy="17972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GeoSciML </a:t>
            </a:r>
            <a:r>
              <a:rPr lang="en-US" sz="320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j-cs"/>
              </a:rPr>
              <a:t>4</a:t>
            </a:r>
            <a:endParaRPr lang="en-US" sz="800" dirty="0" smtClean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j-cs"/>
            </a:endParaRPr>
          </a:p>
          <a:p>
            <a:endParaRPr lang="en-US" sz="1100" dirty="0" smtClean="0">
              <a:solidFill>
                <a:srgbClr val="092E5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j-cs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T</a:t>
            </a:r>
            <a:r>
              <a:rPr lang="en-US" sz="240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he OGC/CGI Geoscience Data </a:t>
            </a:r>
            <a:r>
              <a:rPr lang="en-US" sz="2400" dirty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Transfer </a:t>
            </a:r>
            <a:r>
              <a:rPr lang="en-US" sz="240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j-cs"/>
              </a:rPr>
              <a:t>Standard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Move to OGC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6013406"/>
            <a:ext cx="9182100" cy="844594"/>
            <a:chOff x="0" y="6013406"/>
            <a:chExt cx="9182100" cy="8445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85798" y="1583425"/>
            <a:ext cx="8170817" cy="31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AU" sz="2000" b="0" dirty="0"/>
              <a:t>January 2013, Redlands, </a:t>
            </a:r>
            <a:r>
              <a:rPr lang="en-AU" sz="2000" b="0" dirty="0" smtClean="0"/>
              <a:t>OGC TC meeting</a:t>
            </a:r>
            <a:endParaRPr lang="en-AU" sz="2000" b="0" dirty="0"/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600" b="0" dirty="0"/>
              <a:t>Memorandum of Understanding signed between CGI and OGC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600" b="0" dirty="0"/>
              <a:t>first meeting of the GeoSciML Standards Working Group under OGC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600" b="0" dirty="0"/>
              <a:t>b</a:t>
            </a:r>
            <a:r>
              <a:rPr lang="en-AU" sz="1600" b="0" dirty="0" smtClean="0"/>
              <a:t>ound by OGC </a:t>
            </a:r>
            <a:r>
              <a:rPr lang="en-AU" sz="1600" b="0" dirty="0"/>
              <a:t>documentation specifications</a:t>
            </a:r>
          </a:p>
          <a:p>
            <a:pPr lvl="1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600" b="0" dirty="0" smtClean="0"/>
              <a:t>the </a:t>
            </a:r>
            <a:r>
              <a:rPr lang="en-AU" sz="1600" b="0" dirty="0"/>
              <a:t>imprimatur of an </a:t>
            </a:r>
            <a:r>
              <a:rPr lang="en-AU" sz="1600" b="0" dirty="0" smtClean="0"/>
              <a:t>established </a:t>
            </a:r>
            <a:r>
              <a:rPr lang="en-AU" sz="1600" b="0" dirty="0"/>
              <a:t>multi-domain spatial standards </a:t>
            </a:r>
            <a:r>
              <a:rPr lang="en-AU" sz="1600" b="0" dirty="0" smtClean="0"/>
              <a:t>organisation</a:t>
            </a:r>
            <a:endParaRPr lang="en-AU" sz="1600" b="0" dirty="0"/>
          </a:p>
        </p:txBody>
      </p:sp>
      <p:pic>
        <p:nvPicPr>
          <p:cNvPr id="9" name="Picture 8" descr="\\nas\oemd\natmap\user\oraymond\information_management\logos\OG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46" y="4317589"/>
            <a:ext cx="2890743" cy="16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95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4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09095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/>
              <a:t>GeoSciML - </a:t>
            </a:r>
            <a:r>
              <a:rPr lang="de-DE" dirty="0" smtClean="0"/>
              <a:t>the early days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289932" y="1725574"/>
            <a:ext cx="4207727" cy="3980282"/>
          </a:xfrm>
        </p:spPr>
        <p:txBody>
          <a:bodyPr/>
          <a:lstStyle/>
          <a:p>
            <a:r>
              <a:rPr lang="en-US" sz="2000" dirty="0" smtClean="0"/>
              <a:t>Original use case for GeoSciML version 1</a:t>
            </a:r>
            <a:br>
              <a:rPr lang="en-US" sz="2000" dirty="0" smtClean="0"/>
            </a:br>
            <a:endParaRPr lang="en-US" sz="900" dirty="0" smtClean="0"/>
          </a:p>
          <a:p>
            <a:pPr lvl="1">
              <a:lnSpc>
                <a:spcPts val="216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describe and exchange features found on a typical geological map</a:t>
            </a:r>
          </a:p>
          <a:p>
            <a:pPr lvl="2">
              <a:lnSpc>
                <a:spcPts val="2160"/>
              </a:lnSpc>
              <a:buFont typeface="Wingdings" pitchFamily="2" charset="2"/>
              <a:buChar char="Ø"/>
            </a:pPr>
            <a:r>
              <a:rPr lang="en-US" sz="1600" dirty="0" smtClean="0"/>
              <a:t>geological units</a:t>
            </a:r>
          </a:p>
          <a:p>
            <a:pPr lvl="3">
              <a:lnSpc>
                <a:spcPts val="2160"/>
              </a:lnSpc>
              <a:buFont typeface="Courier New" panose="02070309020205020404" pitchFamily="49" charset="0"/>
              <a:buChar char="o"/>
            </a:pPr>
            <a:r>
              <a:rPr lang="en-US" sz="1400" dirty="0"/>
              <a:t>including </a:t>
            </a:r>
            <a:r>
              <a:rPr lang="en-US" sz="1400" dirty="0" smtClean="0"/>
              <a:t>hierarchy, relationships</a:t>
            </a:r>
            <a:endParaRPr lang="en-US" sz="1400" dirty="0"/>
          </a:p>
          <a:p>
            <a:pPr lvl="2">
              <a:lnSpc>
                <a:spcPts val="2160"/>
              </a:lnSpc>
              <a:buFont typeface="Wingdings" pitchFamily="2" charset="2"/>
              <a:buChar char="Ø"/>
            </a:pPr>
            <a:r>
              <a:rPr lang="en-US" sz="1600" dirty="0" smtClean="0"/>
              <a:t>geological structures</a:t>
            </a:r>
          </a:p>
          <a:p>
            <a:pPr lvl="3">
              <a:lnSpc>
                <a:spcPts val="2160"/>
              </a:lnSpc>
              <a:buFont typeface="Courier New" panose="02070309020205020404" pitchFamily="49" charset="0"/>
              <a:buChar char="o"/>
            </a:pPr>
            <a:r>
              <a:rPr lang="en-US" sz="1400" dirty="0" smtClean="0"/>
              <a:t>contacts, faults, folds</a:t>
            </a:r>
          </a:p>
          <a:p>
            <a:pPr lvl="2">
              <a:lnSpc>
                <a:spcPts val="2160"/>
              </a:lnSpc>
              <a:buFont typeface="Wingdings" pitchFamily="2" charset="2"/>
              <a:buChar char="Ø"/>
            </a:pPr>
            <a:r>
              <a:rPr lang="en-US" sz="1600" dirty="0" smtClean="0"/>
              <a:t>geological age</a:t>
            </a:r>
          </a:p>
          <a:p>
            <a:pPr lvl="2">
              <a:lnSpc>
                <a:spcPts val="2160"/>
              </a:lnSpc>
              <a:buFont typeface="Wingdings" pitchFamily="2" charset="2"/>
              <a:buChar char="Ø"/>
            </a:pPr>
            <a:r>
              <a:rPr lang="en-US" sz="1600" dirty="0" smtClean="0"/>
              <a:t>earth materials</a:t>
            </a:r>
          </a:p>
          <a:p>
            <a:pPr lvl="1">
              <a:buFont typeface="Wingdings" pitchFamily="2" charset="2"/>
              <a:buChar char="Ø"/>
            </a:pPr>
            <a:endParaRPr lang="en-US" sz="1800" dirty="0"/>
          </a:p>
          <a:p>
            <a:pPr lvl="1">
              <a:buFont typeface="Wingdings" pitchFamily="2" charset="2"/>
              <a:buChar char="Ø"/>
            </a:pPr>
            <a:endParaRPr lang="en-US" sz="1800" dirty="0" smtClean="0"/>
          </a:p>
          <a:p>
            <a:endParaRPr lang="en-US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513" y="1023697"/>
            <a:ext cx="4200647" cy="538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6013406"/>
            <a:ext cx="9182100" cy="844594"/>
            <a:chOff x="0" y="6013406"/>
            <a:chExt cx="9182100" cy="8445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84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6888" y="188563"/>
            <a:ext cx="4432610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GeoSciML evolution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513102" y="1541282"/>
            <a:ext cx="3737029" cy="38837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dirty="0" smtClean="0">
                <a:latin typeface="+mj-lt"/>
                <a:cs typeface="Calibri" pitchFamily="34" charset="0"/>
              </a:rPr>
              <a:t>Version 2</a:t>
            </a:r>
            <a:endParaRPr lang="en-US" sz="2000" dirty="0">
              <a:latin typeface="+mj-lt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j-lt"/>
                <a:cs typeface="Calibri" pitchFamily="34" charset="0"/>
              </a:rPr>
              <a:t>updates to </a:t>
            </a:r>
            <a:r>
              <a:rPr lang="en-US" sz="1800" dirty="0" smtClean="0">
                <a:latin typeface="+mj-lt"/>
                <a:cs typeface="Calibri" pitchFamily="34" charset="0"/>
              </a:rPr>
              <a:t>the v1 data model for: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geological units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geological events/age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earth materials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physical properties</a:t>
            </a:r>
            <a:r>
              <a:rPr lang="en-US" sz="1600" dirty="0" smtClean="0">
                <a:latin typeface="+mj-lt"/>
                <a:cs typeface="Calibri" pitchFamily="34" charset="0"/>
              </a:rPr>
              <a:t/>
            </a:r>
            <a:br>
              <a:rPr lang="en-US" sz="1600" dirty="0" smtClean="0">
                <a:latin typeface="+mj-lt"/>
                <a:cs typeface="Calibri" pitchFamily="34" charset="0"/>
              </a:rPr>
            </a:br>
            <a:endParaRPr lang="en-US" sz="1600" dirty="0">
              <a:latin typeface="+mj-lt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j-lt"/>
                <a:cs typeface="Calibri" pitchFamily="34" charset="0"/>
              </a:rPr>
              <a:t>added: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boreholes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+mj-lt"/>
                <a:cs typeface="Calibri" pitchFamily="34" charset="0"/>
              </a:rPr>
              <a:t>fossils</a:t>
            </a:r>
            <a:endParaRPr lang="en-US" sz="1400" dirty="0">
              <a:latin typeface="+mj-lt"/>
              <a:cs typeface="Calibri" pitchFamily="34" charset="0"/>
            </a:endParaRPr>
          </a:p>
          <a:p>
            <a:pPr marL="347663" lvl="1" indent="0">
              <a:spcBef>
                <a:spcPts val="0"/>
              </a:spcBef>
              <a:buNone/>
            </a:pPr>
            <a:r>
              <a:rPr lang="en-US" dirty="0" smtClean="0">
                <a:latin typeface="+mj-lt"/>
                <a:cs typeface="Calibri" pitchFamily="34" charset="0"/>
              </a:rPr>
              <a:t/>
            </a:r>
            <a:br>
              <a:rPr lang="en-US" dirty="0" smtClean="0">
                <a:latin typeface="+mj-lt"/>
                <a:cs typeface="Calibri" pitchFamily="34" charset="0"/>
              </a:rPr>
            </a:br>
            <a:endParaRPr lang="en-US" dirty="0">
              <a:latin typeface="+mj-lt"/>
              <a:cs typeface="Calibri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4488499" y="1541282"/>
            <a:ext cx="4070939" cy="49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sz="2000" b="0" dirty="0" smtClean="0">
                <a:latin typeface="+mj-lt"/>
                <a:cs typeface="Calibri" pitchFamily="34" charset="0"/>
              </a:rPr>
              <a:t>Version </a:t>
            </a:r>
            <a:r>
              <a:rPr lang="en-US" sz="2000" b="0" dirty="0">
                <a:latin typeface="+mj-lt"/>
                <a:cs typeface="Calibri" pitchFamily="34" charset="0"/>
              </a:rPr>
              <a:t>3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  <a:cs typeface="Calibri" pitchFamily="34" charset="0"/>
              </a:rPr>
              <a:t>repackaged the model </a:t>
            </a:r>
            <a:br>
              <a:rPr lang="en-US" sz="1800" b="0" dirty="0" smtClean="0">
                <a:latin typeface="+mj-lt"/>
                <a:cs typeface="Calibri" pitchFamily="34" charset="0"/>
              </a:rPr>
            </a:br>
            <a:r>
              <a:rPr lang="en-US" sz="1800" b="0" dirty="0" smtClean="0">
                <a:latin typeface="+mj-lt"/>
                <a:cs typeface="Calibri" pitchFamily="34" charset="0"/>
              </a:rPr>
              <a:t>into 13 separate schema modules</a:t>
            </a:r>
            <a:br>
              <a:rPr lang="en-US" sz="1800" b="0" dirty="0" smtClean="0">
                <a:latin typeface="+mj-lt"/>
                <a:cs typeface="Calibri" pitchFamily="34" charset="0"/>
              </a:rPr>
            </a:br>
            <a:endParaRPr lang="en-US" sz="1800" b="0" dirty="0" smtClean="0">
              <a:latin typeface="+mj-lt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  <a:cs typeface="Calibri" pitchFamily="34" charset="0"/>
              </a:rPr>
              <a:t>updates to </a:t>
            </a:r>
            <a:r>
              <a:rPr lang="en-US" sz="1800" b="0" dirty="0" smtClean="0">
                <a:latin typeface="+mj-lt"/>
                <a:cs typeface="Calibri" pitchFamily="34" charset="0"/>
              </a:rPr>
              <a:t>the data </a:t>
            </a:r>
            <a:r>
              <a:rPr lang="en-US" sz="1800" b="0" dirty="0" smtClean="0">
                <a:latin typeface="+mj-lt"/>
                <a:cs typeface="Calibri" pitchFamily="34" charset="0"/>
              </a:rPr>
              <a:t>model for: 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geological units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feature relations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events/age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physical properties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boreholes</a:t>
            </a:r>
            <a:br>
              <a:rPr lang="en-US" sz="1400" b="0" dirty="0" smtClean="0">
                <a:latin typeface="+mj-lt"/>
                <a:cs typeface="Calibri" pitchFamily="34" charset="0"/>
              </a:rPr>
            </a:br>
            <a:endParaRPr lang="en-US" sz="1400" b="0" dirty="0" smtClean="0">
              <a:latin typeface="+mj-lt"/>
              <a:cs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latin typeface="+mj-lt"/>
                <a:cs typeface="Calibri" pitchFamily="34" charset="0"/>
              </a:rPr>
              <a:t>added: 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>
                <a:latin typeface="+mj-lt"/>
                <a:cs typeface="Calibri" pitchFamily="34" charset="0"/>
              </a:rPr>
              <a:t>geomorphological </a:t>
            </a:r>
            <a:r>
              <a:rPr lang="en-US" sz="1400" b="0" dirty="0" smtClean="0">
                <a:latin typeface="+mj-lt"/>
                <a:cs typeface="Calibri" pitchFamily="34" charset="0"/>
              </a:rPr>
              <a:t>units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alteration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geological sampling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1400" b="0" dirty="0" smtClean="0">
                <a:latin typeface="+mj-lt"/>
                <a:cs typeface="Calibri" pitchFamily="34" charset="0"/>
              </a:rPr>
              <a:t>laboratory </a:t>
            </a:r>
            <a:r>
              <a:rPr lang="en-US" sz="1400" b="0" dirty="0">
                <a:latin typeface="+mj-lt"/>
                <a:cs typeface="Calibri" pitchFamily="34" charset="0"/>
              </a:rPr>
              <a:t>analysis </a:t>
            </a:r>
            <a:r>
              <a:rPr lang="en-US" sz="1400" b="0" dirty="0" smtClean="0">
                <a:latin typeface="+mj-lt"/>
                <a:cs typeface="Calibri" pitchFamily="34" charset="0"/>
              </a:rPr>
              <a:t>metadata</a:t>
            </a:r>
            <a:br>
              <a:rPr lang="en-US" sz="1400" b="0" dirty="0" smtClean="0">
                <a:latin typeface="+mj-lt"/>
                <a:cs typeface="Calibri" pitchFamily="34" charset="0"/>
              </a:rPr>
            </a:br>
            <a:endParaRPr lang="en-US" sz="1400" b="0" dirty="0">
              <a:latin typeface="+mj-lt"/>
              <a:cs typeface="Calibri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6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3"/>
      <p:bldP spid="5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26888" y="188563"/>
            <a:ext cx="4432610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GeoSciML evolution</a:t>
            </a:r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77405" y="1308581"/>
            <a:ext cx="7198576" cy="465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Clr>
                <a:srgbClr val="092E5C"/>
              </a:buClr>
            </a:pPr>
            <a:r>
              <a:rPr lang="en-AU" sz="2000" b="0" dirty="0">
                <a:solidFill>
                  <a:schemeClr val="tx2"/>
                </a:solidFill>
                <a:latin typeface="+mn-lt"/>
                <a:cs typeface="+mn-cs"/>
              </a:rPr>
              <a:t>GeoSciML </a:t>
            </a:r>
            <a:r>
              <a:rPr lang="en-AU" sz="2000" b="0" dirty="0" smtClean="0">
                <a:solidFill>
                  <a:schemeClr val="tx2"/>
                </a:solidFill>
                <a:latin typeface="+mn-lt"/>
                <a:cs typeface="+mn-cs"/>
              </a:rPr>
              <a:t>v3 changes, continued - </a:t>
            </a:r>
          </a:p>
          <a:p>
            <a:pPr marL="233363" indent="-233363" eaLnBrk="0" hangingPunct="0">
              <a:lnSpc>
                <a:spcPts val="2800"/>
              </a:lnSpc>
              <a:spcBef>
                <a:spcPts val="0"/>
              </a:spcBef>
              <a:buClr>
                <a:srgbClr val="092E5C"/>
              </a:buClr>
              <a:buChar char="•"/>
            </a:pPr>
            <a:r>
              <a:rPr lang="en-AU" sz="1800" b="0" dirty="0" smtClean="0">
                <a:solidFill>
                  <a:schemeClr val="tx2"/>
                </a:solidFill>
                <a:latin typeface="+mn-lt"/>
                <a:cs typeface="+mn-cs"/>
              </a:rPr>
              <a:t>used </a:t>
            </a:r>
            <a:r>
              <a:rPr lang="en-AU" sz="1800" b="0" dirty="0">
                <a:solidFill>
                  <a:schemeClr val="tx2"/>
                </a:solidFill>
                <a:latin typeface="+mn-lt"/>
                <a:cs typeface="+mn-cs"/>
              </a:rPr>
              <a:t>and </a:t>
            </a:r>
            <a:r>
              <a:rPr lang="en-AU" sz="1800" b="0" dirty="0" smtClean="0">
                <a:solidFill>
                  <a:schemeClr val="tx2"/>
                </a:solidFill>
                <a:latin typeface="+mn-lt"/>
                <a:cs typeface="+mn-cs"/>
              </a:rPr>
              <a:t>extended new OGC and </a:t>
            </a:r>
            <a:r>
              <a:rPr lang="en-AU" sz="1800" b="0" dirty="0">
                <a:solidFill>
                  <a:schemeClr val="tx2"/>
                </a:solidFill>
                <a:latin typeface="+mn-lt"/>
                <a:cs typeface="+mn-cs"/>
              </a:rPr>
              <a:t>ISO standards, including</a:t>
            </a:r>
            <a:r>
              <a:rPr lang="en-AU" sz="1800" b="0" dirty="0" smtClean="0">
                <a:solidFill>
                  <a:schemeClr val="tx2"/>
                </a:solidFill>
                <a:latin typeface="+mn-lt"/>
                <a:cs typeface="+mn-cs"/>
              </a:rPr>
              <a:t>:</a:t>
            </a:r>
          </a:p>
          <a:p>
            <a:pPr marL="792000" lvl="1" indent="-360000">
              <a:lnSpc>
                <a:spcPts val="28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1600" b="0" dirty="0">
                <a:solidFill>
                  <a:schemeClr val="tx2"/>
                </a:solidFill>
              </a:rPr>
              <a:t>Geography Markup Language (GML v3.2)</a:t>
            </a:r>
          </a:p>
          <a:p>
            <a:pPr marL="792000" lvl="1" indent="-360000">
              <a:lnSpc>
                <a:spcPts val="28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1600" b="0" dirty="0">
                <a:solidFill>
                  <a:schemeClr val="tx2"/>
                </a:solidFill>
              </a:rPr>
              <a:t>Observations and Measurements (O&amp;M v2.0)</a:t>
            </a:r>
          </a:p>
          <a:p>
            <a:pPr marL="792000" lvl="1" indent="-360000">
              <a:lnSpc>
                <a:spcPts val="28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1600" b="0" dirty="0">
                <a:solidFill>
                  <a:schemeClr val="tx2"/>
                </a:solidFill>
              </a:rPr>
              <a:t>Sensor Web Enablement (SWE Common v2.0)</a:t>
            </a:r>
          </a:p>
          <a:p>
            <a:pPr marL="285750" indent="-285750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chemeClr val="tx2"/>
                </a:solidFill>
              </a:rPr>
              <a:t>GeoSciML </a:t>
            </a:r>
            <a:r>
              <a:rPr lang="en-AU" sz="1800" b="0" dirty="0">
                <a:solidFill>
                  <a:schemeClr val="tx2"/>
                </a:solidFill>
              </a:rPr>
              <a:t>v2 </a:t>
            </a:r>
            <a:r>
              <a:rPr lang="en-AU" sz="1800" b="0" dirty="0" smtClean="0">
                <a:solidFill>
                  <a:schemeClr val="tx2"/>
                </a:solidFill>
              </a:rPr>
              <a:t>elements were </a:t>
            </a:r>
            <a:r>
              <a:rPr lang="en-AU" sz="1800" b="0" dirty="0">
                <a:solidFill>
                  <a:schemeClr val="tx2"/>
                </a:solidFill>
              </a:rPr>
              <a:t>retired in v3 in favour of using existing </a:t>
            </a:r>
            <a:r>
              <a:rPr lang="en-AU" sz="1800" b="0" dirty="0" smtClean="0">
                <a:solidFill>
                  <a:schemeClr val="tx2"/>
                </a:solidFill>
              </a:rPr>
              <a:t>OGC and ISO standards</a:t>
            </a:r>
            <a:endParaRPr lang="en-AU" sz="1800" b="0" dirty="0">
              <a:solidFill>
                <a:schemeClr val="tx2"/>
              </a:solidFill>
            </a:endParaRPr>
          </a:p>
          <a:p>
            <a:pPr marL="792000" lvl="1" indent="-360000">
              <a:lnSpc>
                <a:spcPts val="24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1600" b="0" dirty="0" smtClean="0">
                <a:solidFill>
                  <a:schemeClr val="tx2"/>
                </a:solidFill>
              </a:rPr>
              <a:t>eg, </a:t>
            </a:r>
            <a:r>
              <a:rPr lang="en-AU" sz="1600" b="0" dirty="0">
                <a:solidFill>
                  <a:schemeClr val="tx2"/>
                </a:solidFill>
              </a:rPr>
              <a:t>used SWE Common to deliver numeric and </a:t>
            </a:r>
            <a:r>
              <a:rPr lang="en-AU" sz="1600" b="0" dirty="0" smtClean="0">
                <a:solidFill>
                  <a:schemeClr val="tx2"/>
                </a:solidFill>
              </a:rPr>
              <a:t>controlled </a:t>
            </a:r>
            <a:r>
              <a:rPr lang="en-AU" sz="1600" b="0" dirty="0">
                <a:solidFill>
                  <a:schemeClr val="tx2"/>
                </a:solidFill>
              </a:rPr>
              <a:t>terminology attributes</a:t>
            </a:r>
          </a:p>
          <a:p>
            <a:pPr marL="285750" lvl="1" indent="-285750">
              <a:lnSpc>
                <a:spcPts val="22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800" b="0" dirty="0" smtClean="0">
                <a:solidFill>
                  <a:schemeClr val="tx2"/>
                </a:solidFill>
              </a:rPr>
              <a:t>geoscience vocabularies </a:t>
            </a:r>
            <a:r>
              <a:rPr lang="en-AU" sz="1800" b="0" dirty="0" smtClean="0">
                <a:solidFill>
                  <a:schemeClr val="tx2"/>
                </a:solidFill>
              </a:rPr>
              <a:t>are managed </a:t>
            </a:r>
            <a:r>
              <a:rPr lang="en-AU" sz="1800" b="0" dirty="0" smtClean="0">
                <a:solidFill>
                  <a:schemeClr val="tx2"/>
                </a:solidFill>
              </a:rPr>
              <a:t>outside of the GeoSciML data model</a:t>
            </a:r>
          </a:p>
          <a:p>
            <a:pPr marL="792000" lvl="1" indent="-360000">
              <a:lnSpc>
                <a:spcPts val="24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AU" sz="1600" b="0" dirty="0" smtClean="0">
                <a:solidFill>
                  <a:schemeClr val="tx2"/>
                </a:solidFill>
              </a:rPr>
              <a:t>vocabulary </a:t>
            </a:r>
            <a:r>
              <a:rPr lang="en-AU" sz="1600" b="0" dirty="0">
                <a:solidFill>
                  <a:schemeClr val="tx2"/>
                </a:solidFill>
              </a:rPr>
              <a:t>terms encoded using a “</a:t>
            </a:r>
            <a:r>
              <a:rPr lang="en-AU" sz="1600" b="0" dirty="0" err="1" smtClean="0">
                <a:solidFill>
                  <a:schemeClr val="tx2"/>
                </a:solidFill>
              </a:rPr>
              <a:t>byReference</a:t>
            </a:r>
            <a:r>
              <a:rPr lang="en-AU" sz="1600" b="0" dirty="0" smtClean="0">
                <a:solidFill>
                  <a:schemeClr val="tx2"/>
                </a:solidFill>
              </a:rPr>
              <a:t>/</a:t>
            </a:r>
            <a:r>
              <a:rPr lang="en-AU" sz="1600" b="0" dirty="0" err="1" smtClean="0">
                <a:solidFill>
                  <a:schemeClr val="tx2"/>
                </a:solidFill>
              </a:rPr>
              <a:t>xlink</a:t>
            </a:r>
            <a:r>
              <a:rPr lang="en-AU" sz="1600" b="0" dirty="0" smtClean="0">
                <a:solidFill>
                  <a:schemeClr val="tx2"/>
                </a:solidFill>
              </a:rPr>
              <a:t>” </a:t>
            </a:r>
            <a:r>
              <a:rPr lang="en-AU" sz="1600" b="0" dirty="0">
                <a:solidFill>
                  <a:schemeClr val="tx2"/>
                </a:solidFill>
              </a:rPr>
              <a:t>pattern to enable links to vocabulary services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013406"/>
            <a:ext cx="9182100" cy="844594"/>
            <a:chOff x="0" y="6013406"/>
            <a:chExt cx="9182100" cy="84459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09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GeoSciML v3 problems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592818" y="1519011"/>
            <a:ext cx="7166882" cy="4119789"/>
          </a:xfrm>
        </p:spPr>
        <p:txBody>
          <a:bodyPr/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/>
              <a:t>User feedback indicated that the GeoSciML v3 model was too complicated to implement for the majority of users who had only relatively simple </a:t>
            </a:r>
            <a:r>
              <a:rPr lang="en-US" sz="2000" dirty="0" smtClean="0"/>
              <a:t>data</a:t>
            </a:r>
            <a:endParaRPr lang="en-US" sz="2000" dirty="0" smtClean="0"/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delivery of even simple geological data required understanding half a dozen different schemas and delivery of a lot of unnecessary empty XML elements</a:t>
            </a:r>
          </a:p>
          <a:p>
            <a:pPr lvl="1">
              <a:lnSpc>
                <a:spcPts val="2400"/>
              </a:lnSpc>
              <a:spcBef>
                <a:spcPts val="0"/>
              </a:spcBef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the complex </a:t>
            </a:r>
            <a:r>
              <a:rPr lang="en-US" sz="1600" dirty="0" smtClean="0"/>
              <a:t>conceptual data model was theoretically correct, but was not implemented in a sufficiently user-friendly way to attract users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579813" y="6643915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9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 preferRelativeResize="0">
            <a:picLocks noChangeAspect="1" noChangeArrowheads="1"/>
          </p:cNvPicPr>
          <p:nvPr/>
        </p:nvPicPr>
        <p:blipFill>
          <a:blip r:embed="rId2"/>
          <a:srcRect l="1382" t="3688" r="1257" b="1364"/>
          <a:stretch>
            <a:fillRect/>
          </a:stretch>
        </p:blipFill>
        <p:spPr bwMode="auto">
          <a:xfrm>
            <a:off x="789298" y="1238308"/>
            <a:ext cx="73755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1540030" y="146826"/>
            <a:ext cx="60829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e-DE" b="0" kern="0" dirty="0" smtClean="0"/>
              <a:t>Internal model dependencies</a:t>
            </a:r>
            <a:endParaRPr lang="de-DE" b="0" kern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42307" y="1370803"/>
            <a:ext cx="3633678" cy="685800"/>
          </a:xfrm>
        </p:spPr>
        <p:txBody>
          <a:bodyPr/>
          <a:lstStyle/>
          <a:p>
            <a:pPr>
              <a:defRPr/>
            </a:pPr>
            <a:r>
              <a:rPr lang="de-DE" sz="2000" dirty="0" smtClean="0"/>
              <a:t>GeoSciML v3.2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359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09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The Solution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592818" y="1480911"/>
            <a:ext cx="7700282" cy="518658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Strategy #1 - </a:t>
            </a:r>
            <a:r>
              <a:rPr lang="en-US" sz="2000" b="1" dirty="0" smtClean="0"/>
              <a:t>GeoSciML-Portrayal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 </a:t>
            </a:r>
            <a:r>
              <a:rPr lang="en-US" sz="1800" dirty="0" smtClean="0"/>
              <a:t>simplified data standard that </a:t>
            </a:r>
            <a:r>
              <a:rPr lang="en-US" sz="1800" dirty="0" smtClean="0"/>
              <a:t>can deliver </a:t>
            </a:r>
            <a:r>
              <a:rPr lang="en-US" sz="1800" dirty="0" smtClean="0"/>
              <a:t>a small </a:t>
            </a:r>
            <a:r>
              <a:rPr lang="en-US" sz="1800" dirty="0" smtClean="0"/>
              <a:t>subset of </a:t>
            </a:r>
            <a:r>
              <a:rPr lang="en-US" sz="1800" dirty="0" smtClean="0"/>
              <a:t>GeoSciML using simple features WFS or WMS </a:t>
            </a:r>
            <a:r>
              <a:rPr lang="en-US" sz="1800" dirty="0" smtClean="0"/>
              <a:t>on a map with </a:t>
            </a:r>
            <a:r>
              <a:rPr lang="en-US" sz="1800" dirty="0" smtClean="0"/>
              <a:t>a minimum of </a:t>
            </a:r>
            <a:r>
              <a:rPr lang="en-US" sz="1800" dirty="0" smtClean="0"/>
              <a:t>data requirements or controlled </a:t>
            </a:r>
            <a:r>
              <a:rPr lang="en-US" sz="1800" dirty="0" smtClean="0"/>
              <a:t>terminology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Version 2.0.1 was published in July 2013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geological </a:t>
            </a:r>
            <a:r>
              <a:rPr lang="en-US" sz="1600" dirty="0" smtClean="0"/>
              <a:t>units, contacts, faults, borehole collars</a:t>
            </a:r>
            <a:endParaRPr lang="en-US" sz="1600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retained </a:t>
            </a:r>
            <a:r>
              <a:rPr lang="en-US" sz="1800" dirty="0" smtClean="0"/>
              <a:t>a little controlled </a:t>
            </a:r>
            <a:r>
              <a:rPr lang="en-US" sz="1800" dirty="0" smtClean="0"/>
              <a:t>terminology to enable standard </a:t>
            </a:r>
            <a:r>
              <a:rPr lang="en-US" sz="1800" dirty="0" smtClean="0"/>
              <a:t>query and </a:t>
            </a:r>
            <a:r>
              <a:rPr lang="en-US" sz="1800" dirty="0" err="1" smtClean="0"/>
              <a:t>symbolisation</a:t>
            </a:r>
            <a:r>
              <a:rPr lang="en-US" sz="1800" dirty="0" smtClean="0"/>
              <a:t> </a:t>
            </a:r>
            <a:r>
              <a:rPr lang="en-US" sz="1800" dirty="0" smtClean="0"/>
              <a:t>of </a:t>
            </a:r>
            <a:r>
              <a:rPr lang="en-US" sz="1800" dirty="0" smtClean="0"/>
              <a:t>map features </a:t>
            </a:r>
            <a:r>
              <a:rPr lang="en-US" sz="1800" dirty="0" smtClean="0"/>
              <a:t>(eg, using SLD)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currently implemented by several major map data sharing initiatives, including: 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OneGeology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USGIN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AuScope</a:t>
            </a:r>
            <a:endParaRPr lang="en-US" sz="1600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579813" y="6643915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9" name="Picture 7" descr="\\nas\oemd\natmap\user\oraymond\information_management\logos\Logo_Colour_White_Backgrou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1" y="6013406"/>
            <a:ext cx="940250" cy="6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76187\Documents\2_Information_Management\logos\oneGeolo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93" y="5003800"/>
            <a:ext cx="158664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76187\Documents\2_Information_Management\logos\USGIN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5770452"/>
            <a:ext cx="2176462" cy="60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76187\Documents\2_Information_Management\logos\Auscope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5022851"/>
            <a:ext cx="1983581" cy="80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09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GeoSciML Portrayal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592818" y="1480911"/>
            <a:ext cx="7878082" cy="518658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Strategy #1 </a:t>
            </a:r>
            <a:r>
              <a:rPr lang="en-US" sz="2000" dirty="0" smtClean="0"/>
              <a:t>continued </a:t>
            </a:r>
            <a:r>
              <a:rPr lang="en-US" sz="2000" dirty="0"/>
              <a:t>- </a:t>
            </a:r>
            <a:r>
              <a:rPr lang="en-US" sz="2000" b="1" dirty="0" smtClean="0"/>
              <a:t>GeoSciML-Portrayal</a:t>
            </a:r>
            <a:endParaRPr lang="en-US" sz="200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the new version of GeoSciML-Portrayal has simple feature map schemas for: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geological units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geomorphological units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faults and shears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contacts</a:t>
            </a:r>
            <a:endParaRPr lang="en-US" sz="1600" dirty="0" smtClean="0"/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boreholes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geological specimens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site observations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/>
              <a:t>an introductory, easy </a:t>
            </a:r>
            <a:r>
              <a:rPr lang="en-US" sz="1800" dirty="0"/>
              <a:t>to implement, </a:t>
            </a:r>
            <a:r>
              <a:rPr lang="en-US" sz="1800" dirty="0" smtClean="0"/>
              <a:t>entry </a:t>
            </a:r>
            <a:r>
              <a:rPr lang="en-US" sz="1800" dirty="0"/>
              <a:t>point for users of GeoSciML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dirty="0" smtClean="0"/>
              <a:t>designed to be compatible with the widest possible range of client and server software applications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3579813" y="6643915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2050" name="Picture 2" descr="C:\Users\u76187\Documents\2_Information_Management\www.geosciml.org\webdav-geosciml.org-www\geosciml.org-www\index\images\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4" y="2905505"/>
            <a:ext cx="638175" cy="2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76187\Documents\2_Information_Management\www.geosciml.org\webdav-geosciml.org-www\geosciml.org-www\index\images\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4213605"/>
            <a:ext cx="638175" cy="2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76187\Documents\2_Information_Management\www.geosciml.org\webdav-geosciml.org-www\geosciml.org-www\index\images\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3" y="4508121"/>
            <a:ext cx="638175" cy="2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\\nas\oemd\natmap\user\oraymond\information_management\logos\Logo_Colour_White_Backgroun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1" y="6013406"/>
            <a:ext cx="940250" cy="6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6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09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The Solution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34760" y="1395639"/>
            <a:ext cx="8246383" cy="50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0" dirty="0" smtClean="0"/>
              <a:t>Strategy #2 - </a:t>
            </a:r>
            <a:r>
              <a:rPr lang="en-US" sz="2000" dirty="0" smtClean="0"/>
              <a:t>GeoSciML v4</a:t>
            </a:r>
            <a:endParaRPr lang="en-US" sz="20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re-</a:t>
            </a:r>
            <a:r>
              <a:rPr lang="en-US" sz="1800" b="0" dirty="0" err="1" smtClean="0"/>
              <a:t>organise</a:t>
            </a:r>
            <a:r>
              <a:rPr lang="en-US" sz="1800" b="0" dirty="0" smtClean="0"/>
              <a:t> GeoSciML v3 to enable users to deliver all the core features of GeoSciML using one (or very few) XML application schemas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core schema would satisfy the majority of use cases asked by geologists of digital data</a:t>
            </a:r>
            <a:endParaRPr lang="en-US" sz="1800" b="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satisfy requirements of key </a:t>
            </a:r>
            <a:r>
              <a:rPr lang="en-US" sz="1600" b="0" dirty="0" smtClean="0"/>
              <a:t>major users of complex features </a:t>
            </a:r>
            <a:r>
              <a:rPr lang="en-US" sz="1600" b="0" dirty="0" smtClean="0"/>
              <a:t>like </a:t>
            </a:r>
            <a:r>
              <a:rPr lang="en-US" sz="1600" b="0" dirty="0" smtClean="0"/>
              <a:t>INSPIRE</a:t>
            </a:r>
            <a:endParaRPr lang="en-US" sz="1600" b="0" dirty="0"/>
          </a:p>
          <a:p>
            <a:pPr lvl="2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b="0" dirty="0"/>
              <a:t>eg;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US" sz="1400" b="0" i="1" dirty="0" smtClean="0"/>
              <a:t>“show me the geological units which contain shale”</a:t>
            </a:r>
          </a:p>
          <a:p>
            <a:pPr lvl="3">
              <a:spcBef>
                <a:spcPts val="0"/>
              </a:spcBef>
              <a:spcAft>
                <a:spcPts val="300"/>
              </a:spcAft>
            </a:pPr>
            <a:r>
              <a:rPr lang="en-US" sz="1400" b="0" i="1" dirty="0" smtClean="0"/>
              <a:t>“show me the geological units of Permian age”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1400" b="0" i="1" dirty="0" smtClean="0"/>
              <a:t>“show me where the thrust faults are”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more complicated and less commonly used features, attributes and  relationships are delivered by using extension schemas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8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09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The Solution</a:t>
            </a:r>
            <a:endParaRPr lang="en-US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534761" y="1395639"/>
            <a:ext cx="7859939" cy="507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0" dirty="0" smtClean="0"/>
              <a:t>Strategy #</a:t>
            </a:r>
            <a:r>
              <a:rPr lang="en-US" sz="2000" b="0" dirty="0" smtClean="0"/>
              <a:t>2 continued </a:t>
            </a:r>
            <a:r>
              <a:rPr lang="en-US" sz="2000" b="0" dirty="0" smtClean="0"/>
              <a:t>- </a:t>
            </a:r>
            <a:r>
              <a:rPr lang="en-US" sz="2000" dirty="0" smtClean="0"/>
              <a:t>GeoSciML v4</a:t>
            </a:r>
            <a:endParaRPr lang="en-US" sz="20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remove </a:t>
            </a:r>
            <a:r>
              <a:rPr lang="en-US" sz="1800" b="0" dirty="0" smtClean="0"/>
              <a:t>mandatory nature </a:t>
            </a:r>
            <a:r>
              <a:rPr lang="en-US" sz="1800" b="0" dirty="0"/>
              <a:t>of most properties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removes the need for data providers to deliver many unpopulated </a:t>
            </a:r>
            <a:r>
              <a:rPr lang="en-US" sz="1600" b="0" dirty="0" smtClean="0"/>
              <a:t>XML elements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enables “profiling” of the GeoSciML standard for different purposes</a:t>
            </a:r>
            <a:endParaRPr lang="en-US" sz="1600" b="0" dirty="0" smtClean="0"/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/>
              <a:t>use Schematron to control </a:t>
            </a:r>
            <a:r>
              <a:rPr lang="en-US" sz="1800" b="0" dirty="0" smtClean="0"/>
              <a:t>different </a:t>
            </a:r>
            <a:r>
              <a:rPr lang="en-US" sz="1800" b="0" dirty="0" smtClean="0"/>
              <a:t>community profiles of </a:t>
            </a:r>
            <a:r>
              <a:rPr lang="en-US" sz="1800" b="0" dirty="0" smtClean="0"/>
              <a:t>GeoSciML 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INSPIRE </a:t>
            </a:r>
            <a:r>
              <a:rPr lang="en-US" sz="1600" b="0" dirty="0"/>
              <a:t>and other regional </a:t>
            </a:r>
            <a:r>
              <a:rPr lang="en-US" sz="1600" b="0" dirty="0" smtClean="0"/>
              <a:t>communities; soil and other geological sub-disciplines</a:t>
            </a:r>
            <a:endParaRPr lang="en-US" sz="1600" b="0" dirty="0"/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XSD schema </a:t>
            </a:r>
            <a:r>
              <a:rPr lang="en-US" sz="1600" b="0" dirty="0" smtClean="0"/>
              <a:t>validation on its own cannot </a:t>
            </a:r>
            <a:r>
              <a:rPr lang="en-US" sz="1600" b="0" dirty="0" smtClean="0"/>
              <a:t>ensure interoperability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Schematron can used to validate </a:t>
            </a:r>
            <a:r>
              <a:rPr lang="en-US" sz="1600" b="0" dirty="0"/>
              <a:t>not only data structure, but also data </a:t>
            </a:r>
            <a:r>
              <a:rPr lang="en-US" sz="1600" b="0" dirty="0" smtClean="0"/>
              <a:t>content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eg; test the use of agreed vocabularies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600" b="0" dirty="0" smtClean="0"/>
              <a:t>makes </a:t>
            </a:r>
            <a:r>
              <a:rPr lang="en-US" sz="1600" b="0" dirty="0"/>
              <a:t>G</a:t>
            </a:r>
            <a:r>
              <a:rPr lang="en-US" sz="1600" b="0" dirty="0" smtClean="0"/>
              <a:t>eoSciML potentially more attractive to more user communities</a:t>
            </a:r>
            <a:endParaRPr lang="en-US" sz="1600" b="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84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reeform 98"/>
          <p:cNvSpPr/>
          <p:nvPr/>
        </p:nvSpPr>
        <p:spPr bwMode="auto">
          <a:xfrm rot="918765">
            <a:off x="1530916" y="3843181"/>
            <a:ext cx="2105933" cy="222022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  <a:gd name="connsiteX0" fmla="*/ 0 w 1654855"/>
              <a:gd name="connsiteY0" fmla="*/ 367140 h 414126"/>
              <a:gd name="connsiteX1" fmla="*/ 830743 w 1654855"/>
              <a:gd name="connsiteY1" fmla="*/ 378259 h 414126"/>
              <a:gd name="connsiteX2" fmla="*/ 1654855 w 1654855"/>
              <a:gd name="connsiteY2" fmla="*/ 0 h 414126"/>
              <a:gd name="connsiteX0" fmla="*/ 0 w 1654855"/>
              <a:gd name="connsiteY0" fmla="*/ 367140 h 393491"/>
              <a:gd name="connsiteX1" fmla="*/ 795697 w 1654855"/>
              <a:gd name="connsiteY1" fmla="*/ 335228 h 393491"/>
              <a:gd name="connsiteX2" fmla="*/ 1654855 w 1654855"/>
              <a:gd name="connsiteY2" fmla="*/ 0 h 393491"/>
              <a:gd name="connsiteX0" fmla="*/ 0 w 1654791"/>
              <a:gd name="connsiteY0" fmla="*/ 431492 h 460970"/>
              <a:gd name="connsiteX1" fmla="*/ 795697 w 1654791"/>
              <a:gd name="connsiteY1" fmla="*/ 399580 h 460970"/>
              <a:gd name="connsiteX2" fmla="*/ 1654791 w 1654791"/>
              <a:gd name="connsiteY2" fmla="*/ 0 h 460970"/>
              <a:gd name="connsiteX0" fmla="*/ 0 w 1654791"/>
              <a:gd name="connsiteY0" fmla="*/ 431492 h 447753"/>
              <a:gd name="connsiteX1" fmla="*/ 734510 w 1654791"/>
              <a:gd name="connsiteY1" fmla="*/ 346180 h 447753"/>
              <a:gd name="connsiteX2" fmla="*/ 1654791 w 1654791"/>
              <a:gd name="connsiteY2" fmla="*/ 0 h 447753"/>
              <a:gd name="connsiteX0" fmla="*/ 0 w 1654791"/>
              <a:gd name="connsiteY0" fmla="*/ 431492 h 432525"/>
              <a:gd name="connsiteX1" fmla="*/ 734510 w 1654791"/>
              <a:gd name="connsiteY1" fmla="*/ 346180 h 432525"/>
              <a:gd name="connsiteX2" fmla="*/ 1654791 w 1654791"/>
              <a:gd name="connsiteY2" fmla="*/ 0 h 432525"/>
              <a:gd name="connsiteX0" fmla="*/ 0 w 1930342"/>
              <a:gd name="connsiteY0" fmla="*/ 106725 h 347081"/>
              <a:gd name="connsiteX1" fmla="*/ 1010061 w 1930342"/>
              <a:gd name="connsiteY1" fmla="*/ 346180 h 347081"/>
              <a:gd name="connsiteX2" fmla="*/ 1930342 w 1930342"/>
              <a:gd name="connsiteY2" fmla="*/ 0 h 347081"/>
              <a:gd name="connsiteX0" fmla="*/ 0 w 1930342"/>
              <a:gd name="connsiteY0" fmla="*/ 106725 h 110160"/>
              <a:gd name="connsiteX1" fmla="*/ 879050 w 1930342"/>
              <a:gd name="connsiteY1" fmla="*/ 94322 h 110160"/>
              <a:gd name="connsiteX2" fmla="*/ 1930342 w 1930342"/>
              <a:gd name="connsiteY2" fmla="*/ 0 h 110160"/>
              <a:gd name="connsiteX0" fmla="*/ 0 w 1993707"/>
              <a:gd name="connsiteY0" fmla="*/ 63288 h 96265"/>
              <a:gd name="connsiteX1" fmla="*/ 942415 w 1993707"/>
              <a:gd name="connsiteY1" fmla="*/ 94322 h 96265"/>
              <a:gd name="connsiteX2" fmla="*/ 1993707 w 1993707"/>
              <a:gd name="connsiteY2" fmla="*/ 0 h 96265"/>
              <a:gd name="connsiteX0" fmla="*/ 0 w 1993707"/>
              <a:gd name="connsiteY0" fmla="*/ 63288 h 96265"/>
              <a:gd name="connsiteX1" fmla="*/ 942415 w 1993707"/>
              <a:gd name="connsiteY1" fmla="*/ 94322 h 96265"/>
              <a:gd name="connsiteX2" fmla="*/ 1993707 w 1993707"/>
              <a:gd name="connsiteY2" fmla="*/ 0 h 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3707" h="96265">
                <a:moveTo>
                  <a:pt x="0" y="63288"/>
                </a:moveTo>
                <a:cubicBezTo>
                  <a:pt x="208067" y="69330"/>
                  <a:pt x="610131" y="104870"/>
                  <a:pt x="942415" y="94322"/>
                </a:cubicBezTo>
                <a:cubicBezTo>
                  <a:pt x="1274700" y="83774"/>
                  <a:pt x="1758337" y="54195"/>
                  <a:pt x="1993707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4" name="Freeform 103"/>
          <p:cNvSpPr/>
          <p:nvPr/>
        </p:nvSpPr>
        <p:spPr bwMode="auto">
          <a:xfrm rot="918404" flipH="1">
            <a:off x="5109766" y="5280365"/>
            <a:ext cx="1173172" cy="491576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855" h="414086">
                <a:moveTo>
                  <a:pt x="0" y="367140"/>
                </a:moveTo>
                <a:cubicBezTo>
                  <a:pt x="189866" y="413296"/>
                  <a:pt x="619027" y="439384"/>
                  <a:pt x="894836" y="378194"/>
                </a:cubicBezTo>
                <a:cubicBezTo>
                  <a:pt x="1170645" y="317004"/>
                  <a:pt x="1496518" y="78790"/>
                  <a:pt x="1654855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Freeform 102"/>
          <p:cNvSpPr/>
          <p:nvPr/>
        </p:nvSpPr>
        <p:spPr bwMode="auto">
          <a:xfrm rot="918404" flipH="1">
            <a:off x="5059412" y="4320076"/>
            <a:ext cx="1696041" cy="349731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855" h="414086">
                <a:moveTo>
                  <a:pt x="0" y="367140"/>
                </a:moveTo>
                <a:cubicBezTo>
                  <a:pt x="189866" y="413296"/>
                  <a:pt x="619027" y="439384"/>
                  <a:pt x="894836" y="378194"/>
                </a:cubicBezTo>
                <a:cubicBezTo>
                  <a:pt x="1170645" y="317004"/>
                  <a:pt x="1496518" y="78790"/>
                  <a:pt x="1654855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2" name="Freeform 101"/>
          <p:cNvSpPr/>
          <p:nvPr/>
        </p:nvSpPr>
        <p:spPr bwMode="auto">
          <a:xfrm rot="18140039" flipH="1">
            <a:off x="5073683" y="2830081"/>
            <a:ext cx="1459685" cy="588792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855" h="414086">
                <a:moveTo>
                  <a:pt x="0" y="367140"/>
                </a:moveTo>
                <a:cubicBezTo>
                  <a:pt x="189866" y="413296"/>
                  <a:pt x="619027" y="439384"/>
                  <a:pt x="894836" y="378194"/>
                </a:cubicBezTo>
                <a:cubicBezTo>
                  <a:pt x="1170645" y="317004"/>
                  <a:pt x="1496518" y="78790"/>
                  <a:pt x="1654855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0" name="Freeform 99"/>
          <p:cNvSpPr/>
          <p:nvPr/>
        </p:nvSpPr>
        <p:spPr bwMode="auto">
          <a:xfrm rot="18054425">
            <a:off x="4085811" y="3062393"/>
            <a:ext cx="557770" cy="295514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  <a:gd name="connsiteX0" fmla="*/ 0 w 760019"/>
              <a:gd name="connsiteY0" fmla="*/ 378194 h 378194"/>
              <a:gd name="connsiteX1" fmla="*/ 760019 w 760019"/>
              <a:gd name="connsiteY1" fmla="*/ 0 h 37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0019" h="378194">
                <a:moveTo>
                  <a:pt x="0" y="378194"/>
                </a:moveTo>
                <a:cubicBezTo>
                  <a:pt x="275809" y="317004"/>
                  <a:pt x="601682" y="78790"/>
                  <a:pt x="760019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AutoShape 26"/>
          <p:cNvSpPr>
            <a:spLocks noChangeArrowheads="1"/>
          </p:cNvSpPr>
          <p:nvPr/>
        </p:nvSpPr>
        <p:spPr bwMode="auto">
          <a:xfrm>
            <a:off x="1026766" y="3522371"/>
            <a:ext cx="674688" cy="577850"/>
          </a:xfrm>
          <a:prstGeom prst="can">
            <a:avLst>
              <a:gd name="adj" fmla="val 25000"/>
            </a:avLst>
          </a:prstGeom>
          <a:solidFill>
            <a:schemeClr val="bg1">
              <a:lumMod val="5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6136345" y="5672940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>
              <a:lumMod val="5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2298731" y="2424962"/>
            <a:ext cx="8114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Canada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97245" y="1211710"/>
            <a:ext cx="2160610" cy="1597377"/>
            <a:chOff x="6197245" y="1211710"/>
            <a:chExt cx="2160610" cy="1597377"/>
          </a:xfrm>
        </p:grpSpPr>
        <p:sp>
          <p:nvSpPr>
            <p:cNvPr id="92" name="AutoShape 29"/>
            <p:cNvSpPr>
              <a:spLocks noChangeArrowheads="1"/>
            </p:cNvSpPr>
            <p:nvPr/>
          </p:nvSpPr>
          <p:spPr bwMode="auto">
            <a:xfrm>
              <a:off x="7683167" y="1211710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30000"/>
              </a:schemeClr>
            </a:solidFill>
            <a:ln w="3175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91" name="AutoShape 29"/>
            <p:cNvSpPr>
              <a:spLocks noChangeArrowheads="1"/>
            </p:cNvSpPr>
            <p:nvPr/>
          </p:nvSpPr>
          <p:spPr bwMode="auto">
            <a:xfrm>
              <a:off x="7530767" y="1313114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35000"/>
              </a:schemeClr>
            </a:solidFill>
            <a:ln w="3175">
              <a:solidFill>
                <a:schemeClr val="tx1">
                  <a:alpha val="3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90" name="AutoShape 29"/>
            <p:cNvSpPr>
              <a:spLocks noChangeArrowheads="1"/>
            </p:cNvSpPr>
            <p:nvPr/>
          </p:nvSpPr>
          <p:spPr bwMode="auto">
            <a:xfrm>
              <a:off x="7378367" y="1414518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40000"/>
              </a:schemeClr>
            </a:solidFill>
            <a:ln w="3175">
              <a:solidFill>
                <a:schemeClr val="tx1">
                  <a:alpha val="4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89" name="AutoShape 29"/>
            <p:cNvSpPr>
              <a:spLocks noChangeArrowheads="1"/>
            </p:cNvSpPr>
            <p:nvPr/>
          </p:nvSpPr>
          <p:spPr bwMode="auto">
            <a:xfrm>
              <a:off x="7225967" y="1515922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45000"/>
              </a:schemeClr>
            </a:solidFill>
            <a:ln w="3175">
              <a:solidFill>
                <a:schemeClr val="tx1">
                  <a:alpha val="4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85" name="AutoShape 29"/>
            <p:cNvSpPr>
              <a:spLocks noChangeArrowheads="1"/>
            </p:cNvSpPr>
            <p:nvPr/>
          </p:nvSpPr>
          <p:spPr bwMode="auto">
            <a:xfrm>
              <a:off x="7073567" y="1617326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50000"/>
              </a:schemeClr>
            </a:solidFill>
            <a:ln w="3175">
              <a:solidFill>
                <a:schemeClr val="tx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84" name="AutoShape 29"/>
            <p:cNvSpPr>
              <a:spLocks noChangeArrowheads="1"/>
            </p:cNvSpPr>
            <p:nvPr/>
          </p:nvSpPr>
          <p:spPr bwMode="auto">
            <a:xfrm>
              <a:off x="6921167" y="1718730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55000"/>
              </a:schemeClr>
            </a:solidFill>
            <a:ln w="3175">
              <a:solidFill>
                <a:schemeClr val="tx1">
                  <a:alpha val="5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79" name="AutoShape 29"/>
            <p:cNvSpPr>
              <a:spLocks noChangeArrowheads="1"/>
            </p:cNvSpPr>
            <p:nvPr/>
          </p:nvSpPr>
          <p:spPr bwMode="auto">
            <a:xfrm>
              <a:off x="6768767" y="1820134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60000"/>
              </a:schemeClr>
            </a:solidFill>
            <a:ln w="3175">
              <a:solidFill>
                <a:schemeClr val="tx1">
                  <a:alpha val="6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78" name="AutoShape 29"/>
            <p:cNvSpPr>
              <a:spLocks noChangeArrowheads="1"/>
            </p:cNvSpPr>
            <p:nvPr/>
          </p:nvSpPr>
          <p:spPr bwMode="auto">
            <a:xfrm>
              <a:off x="6616367" y="1921538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65000"/>
              </a:schemeClr>
            </a:solidFill>
            <a:ln w="3175">
              <a:solidFill>
                <a:schemeClr val="tx1">
                  <a:alpha val="6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77" name="AutoShape 29"/>
            <p:cNvSpPr>
              <a:spLocks noChangeArrowheads="1"/>
            </p:cNvSpPr>
            <p:nvPr/>
          </p:nvSpPr>
          <p:spPr bwMode="auto">
            <a:xfrm>
              <a:off x="6463967" y="2022942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70000"/>
              </a:schemeClr>
            </a:solidFill>
            <a:ln w="3175">
              <a:solidFill>
                <a:schemeClr val="tx1">
                  <a:alpha val="7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75" name="AutoShape 29"/>
            <p:cNvSpPr>
              <a:spLocks noChangeArrowheads="1"/>
            </p:cNvSpPr>
            <p:nvPr/>
          </p:nvSpPr>
          <p:spPr bwMode="auto">
            <a:xfrm>
              <a:off x="6311567" y="2124346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75000"/>
              </a:schemeClr>
            </a:solidFill>
            <a:ln w="3175">
              <a:solidFill>
                <a:schemeClr val="tx1">
                  <a:alpha val="7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74" name="AutoShape 29"/>
            <p:cNvSpPr>
              <a:spLocks noChangeArrowheads="1"/>
            </p:cNvSpPr>
            <p:nvPr/>
          </p:nvSpPr>
          <p:spPr bwMode="auto">
            <a:xfrm>
              <a:off x="6197245" y="2231237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1">
                <a:alpha val="85000"/>
              </a:schemeClr>
            </a:solidFill>
            <a:ln w="3175">
              <a:solidFill>
                <a:schemeClr val="tx1">
                  <a:alpha val="85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1C54"/>
                  </a:solidFill>
                  <a:effectLst/>
                </a:rPr>
                <a:t>AzGS</a:t>
              </a: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</p:grpSp>
      <p:sp>
        <p:nvSpPr>
          <p:cNvPr id="59" name="AutoShape 29"/>
          <p:cNvSpPr>
            <a:spLocks noChangeArrowheads="1"/>
          </p:cNvSpPr>
          <p:nvPr/>
        </p:nvSpPr>
        <p:spPr bwMode="auto">
          <a:xfrm>
            <a:off x="6082923" y="2338128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6921167" y="2758753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USA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7733855" y="3625541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UK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6964899" y="5822363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 smtClean="0">
                <a:solidFill>
                  <a:srgbClr val="001C54"/>
                </a:solidFill>
                <a:effectLst/>
                <a:latin typeface="Arial" pitchFamily="34" charset="0"/>
              </a:rPr>
              <a:t>Russia</a:t>
            </a:r>
            <a:endParaRPr lang="en-AU" sz="1400" b="0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87" name="Text Box 64"/>
          <p:cNvSpPr txBox="1">
            <a:spLocks noChangeArrowheads="1"/>
          </p:cNvSpPr>
          <p:nvPr/>
        </p:nvSpPr>
        <p:spPr bwMode="auto">
          <a:xfrm>
            <a:off x="127118" y="3657408"/>
            <a:ext cx="881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Australia</a:t>
            </a:r>
          </a:p>
        </p:txBody>
      </p:sp>
      <p:sp>
        <p:nvSpPr>
          <p:cNvPr id="88" name="Rectangle 66"/>
          <p:cNvSpPr>
            <a:spLocks noChangeArrowheads="1"/>
          </p:cNvSpPr>
          <p:nvPr/>
        </p:nvSpPr>
        <p:spPr bwMode="auto">
          <a:xfrm>
            <a:off x="3373208" y="4346364"/>
            <a:ext cx="225834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/>
          <a:p>
            <a:pPr algn="ctr"/>
            <a:r>
              <a:rPr lang="en-AU" sz="1400" b="0" dirty="0">
                <a:solidFill>
                  <a:srgbClr val="001C54"/>
                </a:solidFill>
                <a:latin typeface="Arial" pitchFamily="34" charset="0"/>
              </a:rPr>
              <a:t>M</a:t>
            </a:r>
            <a:r>
              <a:rPr lang="en-AU" sz="1400" b="0" dirty="0" smtClean="0">
                <a:solidFill>
                  <a:srgbClr val="001C54"/>
                </a:solidFill>
                <a:latin typeface="Arial" pitchFamily="34" charset="0"/>
              </a:rPr>
              <a:t>apping applications, web portals</a:t>
            </a:r>
            <a:r>
              <a:rPr lang="en-AU" sz="1400" b="0" dirty="0">
                <a:solidFill>
                  <a:srgbClr val="001C54"/>
                </a:solidFill>
                <a:latin typeface="Arial" pitchFamily="34" charset="0"/>
              </a:rPr>
              <a:t>, </a:t>
            </a:r>
            <a:r>
              <a:rPr lang="en-AU" sz="1400" b="0" dirty="0" smtClean="0">
                <a:solidFill>
                  <a:srgbClr val="001C54"/>
                </a:solidFill>
                <a:latin typeface="Arial" pitchFamily="34" charset="0"/>
              </a:rPr>
              <a:t>modelling applications, analytical </a:t>
            </a:r>
            <a:r>
              <a:rPr lang="en-AU" sz="1400" b="0" dirty="0" smtClean="0">
                <a:solidFill>
                  <a:srgbClr val="001C54"/>
                </a:solidFill>
                <a:latin typeface="Arial" pitchFamily="34" charset="0"/>
              </a:rPr>
              <a:t>tools</a:t>
            </a:r>
            <a:endParaRPr lang="en-AU" sz="1400" b="0" dirty="0">
              <a:solidFill>
                <a:srgbClr val="001C54"/>
              </a:solidFill>
              <a:latin typeface="Arial" pitchFamily="34" charset="0"/>
            </a:endParaRPr>
          </a:p>
        </p:txBody>
      </p:sp>
      <p:sp>
        <p:nvSpPr>
          <p:cNvPr id="4100" name="Cloud 4099"/>
          <p:cNvSpPr/>
          <p:nvPr/>
        </p:nvSpPr>
        <p:spPr bwMode="auto">
          <a:xfrm>
            <a:off x="3675254" y="3484003"/>
            <a:ext cx="1568604" cy="86236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3857331" y="3727959"/>
            <a:ext cx="1201016" cy="4738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2000" dirty="0" smtClean="0">
                <a:solidFill>
                  <a:srgbClr val="001C54"/>
                </a:solidFill>
                <a:latin typeface="Book Antiqua" panose="02040602050305030304" pitchFamily="18" charset="0"/>
              </a:rPr>
              <a:t>W W W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8728" y="5534893"/>
            <a:ext cx="5010614" cy="123406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A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INTEROPERABILITY</a:t>
            </a:r>
          </a:p>
          <a:p>
            <a:pPr algn="ctr">
              <a:spcBef>
                <a:spcPts val="600"/>
              </a:spcBef>
            </a:pPr>
            <a:r>
              <a:rPr lang="en-AU" sz="2200" b="0" dirty="0" smtClean="0">
                <a:solidFill>
                  <a:srgbClr val="000066"/>
                </a:solidFill>
                <a:latin typeface="Arial" pitchFamily="34" charset="0"/>
              </a:rPr>
              <a:t>“My stuff works with your stuff”</a:t>
            </a:r>
          </a:p>
        </p:txBody>
      </p:sp>
      <p:sp>
        <p:nvSpPr>
          <p:cNvPr id="26" name="Footer Placeholder 3"/>
          <p:cNvSpPr txBox="1">
            <a:spLocks/>
          </p:cNvSpPr>
          <p:nvPr/>
        </p:nvSpPr>
        <p:spPr>
          <a:xfrm>
            <a:off x="3579813" y="6629401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30" name="Titel 1"/>
          <p:cNvSpPr>
            <a:spLocks noGrp="1"/>
          </p:cNvSpPr>
          <p:nvPr>
            <p:ph type="title"/>
          </p:nvPr>
        </p:nvSpPr>
        <p:spPr>
          <a:xfrm>
            <a:off x="1816744" y="195999"/>
            <a:ext cx="5510513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Why </a:t>
            </a:r>
            <a:r>
              <a:rPr lang="de-DE" dirty="0" smtClean="0"/>
              <a:t>A Data Standard?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17707" y="1567339"/>
            <a:ext cx="1120512" cy="1187450"/>
            <a:chOff x="789107" y="1618139"/>
            <a:chExt cx="1120512" cy="1187450"/>
          </a:xfrm>
        </p:grpSpPr>
        <p:sp>
          <p:nvSpPr>
            <p:cNvPr id="60" name="AutoShape 30"/>
            <p:cNvSpPr>
              <a:spLocks noChangeArrowheads="1"/>
            </p:cNvSpPr>
            <p:nvPr/>
          </p:nvSpPr>
          <p:spPr bwMode="auto">
            <a:xfrm>
              <a:off x="789107" y="1618139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  <a:alpha val="20000"/>
              </a:schemeClr>
            </a:solidFill>
            <a:ln w="3175">
              <a:solidFill>
                <a:schemeClr val="tx1">
                  <a:alpha val="2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41" name="AutoShape 30"/>
            <p:cNvSpPr>
              <a:spLocks noChangeArrowheads="1"/>
            </p:cNvSpPr>
            <p:nvPr/>
          </p:nvSpPr>
          <p:spPr bwMode="auto">
            <a:xfrm>
              <a:off x="857235" y="1770539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  <a:alpha val="30000"/>
              </a:schemeClr>
            </a:solidFill>
            <a:ln w="3175">
              <a:solidFill>
                <a:schemeClr val="tx1">
                  <a:alpha val="3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42" name="AutoShape 30"/>
            <p:cNvSpPr>
              <a:spLocks noChangeArrowheads="1"/>
            </p:cNvSpPr>
            <p:nvPr/>
          </p:nvSpPr>
          <p:spPr bwMode="auto">
            <a:xfrm>
              <a:off x="930131" y="1922939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  <a:alpha val="40000"/>
              </a:schemeClr>
            </a:solidFill>
            <a:ln w="3175">
              <a:solidFill>
                <a:schemeClr val="tx1">
                  <a:alpha val="4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43" name="AutoShape 30"/>
            <p:cNvSpPr>
              <a:spLocks noChangeArrowheads="1"/>
            </p:cNvSpPr>
            <p:nvPr/>
          </p:nvSpPr>
          <p:spPr bwMode="auto">
            <a:xfrm>
              <a:off x="1082531" y="2075339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  <a:alpha val="60000"/>
              </a:schemeClr>
            </a:solidFill>
            <a:ln w="3175">
              <a:solidFill>
                <a:schemeClr val="tx1">
                  <a:alpha val="6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44" name="AutoShape 30"/>
            <p:cNvSpPr>
              <a:spLocks noChangeArrowheads="1"/>
            </p:cNvSpPr>
            <p:nvPr/>
          </p:nvSpPr>
          <p:spPr bwMode="auto">
            <a:xfrm>
              <a:off x="1234931" y="2227739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60000"/>
                <a:lumOff val="40000"/>
                <a:alpha val="80000"/>
              </a:schemeClr>
            </a:solidFill>
            <a:ln w="3175">
              <a:solidFill>
                <a:schemeClr val="tx1">
                  <a:alpha val="80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1172303"/>
            <a:ext cx="1662840" cy="168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AutoShape 28"/>
          <p:cNvSpPr>
            <a:spLocks noChangeArrowheads="1"/>
          </p:cNvSpPr>
          <p:nvPr/>
        </p:nvSpPr>
        <p:spPr bwMode="auto">
          <a:xfrm>
            <a:off x="6648911" y="4588080"/>
            <a:ext cx="674688" cy="577850"/>
          </a:xfrm>
          <a:prstGeom prst="can">
            <a:avLst>
              <a:gd name="adj" fmla="val 25000"/>
            </a:avLst>
          </a:prstGeom>
          <a:solidFill>
            <a:srgbClr val="092E5C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7459579" y="4739688"/>
            <a:ext cx="74090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 smtClean="0">
                <a:solidFill>
                  <a:srgbClr val="001C54"/>
                </a:solidFill>
                <a:effectLst/>
                <a:latin typeface="Arial" pitchFamily="34" charset="0"/>
              </a:rPr>
              <a:t>France</a:t>
            </a:r>
            <a:endParaRPr lang="en-AU" sz="1400" b="0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008491" y="2819676"/>
            <a:ext cx="1571321" cy="1044957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9362"/>
              <a:gd name="connsiteY0" fmla="*/ 0 h 1009162"/>
              <a:gd name="connsiteX1" fmla="*/ 239995 w 1659362"/>
              <a:gd name="connsiteY1" fmla="*/ 326774 h 1009162"/>
              <a:gd name="connsiteX2" fmla="*/ 499302 w 1659362"/>
              <a:gd name="connsiteY2" fmla="*/ 586082 h 1009162"/>
              <a:gd name="connsiteX3" fmla="*/ 936030 w 1659362"/>
              <a:gd name="connsiteY3" fmla="*/ 804446 h 1009162"/>
              <a:gd name="connsiteX4" fmla="*/ 1659362 w 1659362"/>
              <a:gd name="connsiteY4" fmla="*/ 1009162 h 1009162"/>
              <a:gd name="connsiteX5" fmla="*/ 1659362 w 1659362"/>
              <a:gd name="connsiteY5" fmla="*/ 1009162 h 1009162"/>
              <a:gd name="connsiteX0" fmla="*/ 0 w 1659362"/>
              <a:gd name="connsiteY0" fmla="*/ 0 h 1009162"/>
              <a:gd name="connsiteX1" fmla="*/ 499302 w 1659362"/>
              <a:gd name="connsiteY1" fmla="*/ 586082 h 1009162"/>
              <a:gd name="connsiteX2" fmla="*/ 936030 w 1659362"/>
              <a:gd name="connsiteY2" fmla="*/ 804446 h 1009162"/>
              <a:gd name="connsiteX3" fmla="*/ 1659362 w 1659362"/>
              <a:gd name="connsiteY3" fmla="*/ 1009162 h 1009162"/>
              <a:gd name="connsiteX4" fmla="*/ 1659362 w 1659362"/>
              <a:gd name="connsiteY4" fmla="*/ 1009162 h 1009162"/>
              <a:gd name="connsiteX0" fmla="*/ 0 w 1659362"/>
              <a:gd name="connsiteY0" fmla="*/ 0 h 1009162"/>
              <a:gd name="connsiteX1" fmla="*/ 326774 w 1659362"/>
              <a:gd name="connsiteY1" fmla="*/ 459561 h 1009162"/>
              <a:gd name="connsiteX2" fmla="*/ 936030 w 1659362"/>
              <a:gd name="connsiteY2" fmla="*/ 804446 h 1009162"/>
              <a:gd name="connsiteX3" fmla="*/ 1659362 w 1659362"/>
              <a:gd name="connsiteY3" fmla="*/ 1009162 h 1009162"/>
              <a:gd name="connsiteX4" fmla="*/ 1659362 w 1659362"/>
              <a:gd name="connsiteY4" fmla="*/ 1009162 h 1009162"/>
              <a:gd name="connsiteX0" fmla="*/ 0 w 1659362"/>
              <a:gd name="connsiteY0" fmla="*/ 0 h 1009162"/>
              <a:gd name="connsiteX1" fmla="*/ 406435 w 1659362"/>
              <a:gd name="connsiteY1" fmla="*/ 546664 h 1009162"/>
              <a:gd name="connsiteX2" fmla="*/ 936030 w 1659362"/>
              <a:gd name="connsiteY2" fmla="*/ 804446 h 1009162"/>
              <a:gd name="connsiteX3" fmla="*/ 1659362 w 1659362"/>
              <a:gd name="connsiteY3" fmla="*/ 1009162 h 1009162"/>
              <a:gd name="connsiteX4" fmla="*/ 1659362 w 1659362"/>
              <a:gd name="connsiteY4" fmla="*/ 1009162 h 1009162"/>
              <a:gd name="connsiteX0" fmla="*/ 0 w 1659362"/>
              <a:gd name="connsiteY0" fmla="*/ 0 h 1009162"/>
              <a:gd name="connsiteX1" fmla="*/ 406435 w 1659362"/>
              <a:gd name="connsiteY1" fmla="*/ 546664 h 1009162"/>
              <a:gd name="connsiteX2" fmla="*/ 936030 w 1659362"/>
              <a:gd name="connsiteY2" fmla="*/ 804446 h 1009162"/>
              <a:gd name="connsiteX3" fmla="*/ 1659362 w 1659362"/>
              <a:gd name="connsiteY3" fmla="*/ 1009162 h 1009162"/>
              <a:gd name="connsiteX4" fmla="*/ 1659362 w 1659362"/>
              <a:gd name="connsiteY4" fmla="*/ 1009162 h 1009162"/>
              <a:gd name="connsiteX0" fmla="*/ 0 w 1923676"/>
              <a:gd name="connsiteY0" fmla="*/ 0 h 1424739"/>
              <a:gd name="connsiteX1" fmla="*/ 670749 w 1923676"/>
              <a:gd name="connsiteY1" fmla="*/ 962241 h 1424739"/>
              <a:gd name="connsiteX2" fmla="*/ 1200344 w 1923676"/>
              <a:gd name="connsiteY2" fmla="*/ 1220023 h 1424739"/>
              <a:gd name="connsiteX3" fmla="*/ 1923676 w 1923676"/>
              <a:gd name="connsiteY3" fmla="*/ 1424739 h 1424739"/>
              <a:gd name="connsiteX4" fmla="*/ 1923676 w 1923676"/>
              <a:gd name="connsiteY4" fmla="*/ 1424739 h 1424739"/>
              <a:gd name="connsiteX0" fmla="*/ 0 w 1923676"/>
              <a:gd name="connsiteY0" fmla="*/ 0 h 1424739"/>
              <a:gd name="connsiteX1" fmla="*/ 1200344 w 1923676"/>
              <a:gd name="connsiteY1" fmla="*/ 1220023 h 1424739"/>
              <a:gd name="connsiteX2" fmla="*/ 1923676 w 1923676"/>
              <a:gd name="connsiteY2" fmla="*/ 1424739 h 1424739"/>
              <a:gd name="connsiteX3" fmla="*/ 1923676 w 1923676"/>
              <a:gd name="connsiteY3" fmla="*/ 1424739 h 1424739"/>
              <a:gd name="connsiteX0" fmla="*/ 0 w 1923676"/>
              <a:gd name="connsiteY0" fmla="*/ 0 h 1424739"/>
              <a:gd name="connsiteX1" fmla="*/ 920483 w 1923676"/>
              <a:gd name="connsiteY1" fmla="*/ 908341 h 1424739"/>
              <a:gd name="connsiteX2" fmla="*/ 1923676 w 1923676"/>
              <a:gd name="connsiteY2" fmla="*/ 1424739 h 1424739"/>
              <a:gd name="connsiteX3" fmla="*/ 1923676 w 1923676"/>
              <a:gd name="connsiteY3" fmla="*/ 1424739 h 1424739"/>
              <a:gd name="connsiteX0" fmla="*/ 0 w 1923676"/>
              <a:gd name="connsiteY0" fmla="*/ 0 h 1424739"/>
              <a:gd name="connsiteX1" fmla="*/ 920483 w 1923676"/>
              <a:gd name="connsiteY1" fmla="*/ 908341 h 1424739"/>
              <a:gd name="connsiteX2" fmla="*/ 1923676 w 1923676"/>
              <a:gd name="connsiteY2" fmla="*/ 1424739 h 1424739"/>
              <a:gd name="connsiteX3" fmla="*/ 1923676 w 1923676"/>
              <a:gd name="connsiteY3" fmla="*/ 1424739 h 142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3676" h="1424739">
                <a:moveTo>
                  <a:pt x="0" y="0"/>
                </a:moveTo>
                <a:cubicBezTo>
                  <a:pt x="250072" y="254172"/>
                  <a:pt x="587279" y="675416"/>
                  <a:pt x="920483" y="908341"/>
                </a:cubicBezTo>
                <a:cubicBezTo>
                  <a:pt x="1253687" y="1141266"/>
                  <a:pt x="1756477" y="1338673"/>
                  <a:pt x="1923676" y="1424739"/>
                </a:cubicBezTo>
                <a:lnTo>
                  <a:pt x="1923676" y="1424739"/>
                </a:ln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1138814" y="3712236"/>
            <a:ext cx="1589088" cy="1492250"/>
            <a:chOff x="1454387" y="5047465"/>
            <a:chExt cx="1589088" cy="1492250"/>
          </a:xfrm>
        </p:grpSpPr>
        <p:sp>
          <p:nvSpPr>
            <p:cNvPr id="35" name="AutoShape 26"/>
            <p:cNvSpPr>
              <a:spLocks noChangeArrowheads="1"/>
            </p:cNvSpPr>
            <p:nvPr/>
          </p:nvSpPr>
          <p:spPr bwMode="auto">
            <a:xfrm>
              <a:off x="1454387" y="50474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90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1C54"/>
                  </a:solidFill>
                </a:rPr>
                <a:t>GSV</a:t>
              </a: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1606787" y="51998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1C54"/>
                  </a:solidFill>
                </a:rPr>
                <a:t>GSQ</a:t>
              </a: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37" name="AutoShape 26"/>
            <p:cNvSpPr>
              <a:spLocks noChangeArrowheads="1"/>
            </p:cNvSpPr>
            <p:nvPr/>
          </p:nvSpPr>
          <p:spPr bwMode="auto">
            <a:xfrm>
              <a:off x="1745539" y="53522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90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38" name="AutoShape 26"/>
            <p:cNvSpPr>
              <a:spLocks noChangeArrowheads="1"/>
            </p:cNvSpPr>
            <p:nvPr/>
          </p:nvSpPr>
          <p:spPr bwMode="auto">
            <a:xfrm>
              <a:off x="1911587" y="55046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rgbClr val="FFC000"/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39" name="AutoShape 26"/>
            <p:cNvSpPr>
              <a:spLocks noChangeArrowheads="1"/>
            </p:cNvSpPr>
            <p:nvPr/>
          </p:nvSpPr>
          <p:spPr bwMode="auto">
            <a:xfrm>
              <a:off x="2063987" y="56570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accent3">
                <a:lumMod val="50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93" name="AutoShape 26"/>
            <p:cNvSpPr>
              <a:spLocks noChangeArrowheads="1"/>
            </p:cNvSpPr>
            <p:nvPr/>
          </p:nvSpPr>
          <p:spPr bwMode="auto">
            <a:xfrm>
              <a:off x="2216387" y="58094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75000"/>
              </a:schemeClr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  <p:sp>
          <p:nvSpPr>
            <p:cNvPr id="94" name="AutoShape 26"/>
            <p:cNvSpPr>
              <a:spLocks noChangeArrowheads="1"/>
            </p:cNvSpPr>
            <p:nvPr/>
          </p:nvSpPr>
          <p:spPr bwMode="auto">
            <a:xfrm>
              <a:off x="2368787" y="5961865"/>
              <a:ext cx="674688" cy="577850"/>
            </a:xfrm>
            <a:prstGeom prst="can">
              <a:avLst>
                <a:gd name="adj" fmla="val 25000"/>
              </a:avLst>
            </a:prstGeom>
            <a:solidFill>
              <a:srgbClr val="E3DE00"/>
            </a:solidFill>
            <a:ln w="317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</p:grpSp>
      <p:sp>
        <p:nvSpPr>
          <p:cNvPr id="45" name="AutoShape 30"/>
          <p:cNvSpPr>
            <a:spLocks noChangeArrowheads="1"/>
          </p:cNvSpPr>
          <p:nvPr/>
        </p:nvSpPr>
        <p:spPr bwMode="auto">
          <a:xfrm>
            <a:off x="1615931" y="2329339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6121">
            <a:off x="3477097" y="3128973"/>
            <a:ext cx="1602171" cy="2494059"/>
          </a:xfrm>
          <a:prstGeom prst="rect">
            <a:avLst/>
          </a:prstGeom>
        </p:spPr>
      </p:pic>
      <p:sp>
        <p:nvSpPr>
          <p:cNvPr id="101" name="Freeform 100"/>
          <p:cNvSpPr/>
          <p:nvPr/>
        </p:nvSpPr>
        <p:spPr bwMode="auto">
          <a:xfrm rot="20982874" flipH="1">
            <a:off x="5261453" y="3625202"/>
            <a:ext cx="1696041" cy="349731"/>
          </a:xfrm>
          <a:custGeom>
            <a:avLst/>
            <a:gdLst>
              <a:gd name="connsiteX0" fmla="*/ 0 w 1555845"/>
              <a:gd name="connsiteY0" fmla="*/ 0 h 1078173"/>
              <a:gd name="connsiteX1" fmla="*/ 136478 w 1555845"/>
              <a:gd name="connsiteY1" fmla="*/ 395785 h 1078173"/>
              <a:gd name="connsiteX2" fmla="*/ 395785 w 1555845"/>
              <a:gd name="connsiteY2" fmla="*/ 655093 h 1078173"/>
              <a:gd name="connsiteX3" fmla="*/ 832513 w 1555845"/>
              <a:gd name="connsiteY3" fmla="*/ 873457 h 1078173"/>
              <a:gd name="connsiteX4" fmla="*/ 1555845 w 1555845"/>
              <a:gd name="connsiteY4" fmla="*/ 1078173 h 1078173"/>
              <a:gd name="connsiteX5" fmla="*/ 1555845 w 1555845"/>
              <a:gd name="connsiteY5" fmla="*/ 1078173 h 1078173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580808 h 689990"/>
              <a:gd name="connsiteX1" fmla="*/ 232012 w 1651379"/>
              <a:gd name="connsiteY1" fmla="*/ 7602 h 689990"/>
              <a:gd name="connsiteX2" fmla="*/ 491319 w 1651379"/>
              <a:gd name="connsiteY2" fmla="*/ 266910 h 689990"/>
              <a:gd name="connsiteX3" fmla="*/ 928047 w 1651379"/>
              <a:gd name="connsiteY3" fmla="*/ 485274 h 689990"/>
              <a:gd name="connsiteX4" fmla="*/ 1651379 w 1651379"/>
              <a:gd name="connsiteY4" fmla="*/ 689990 h 689990"/>
              <a:gd name="connsiteX5" fmla="*/ 1651379 w 1651379"/>
              <a:gd name="connsiteY5" fmla="*/ 689990 h 689990"/>
              <a:gd name="connsiteX0" fmla="*/ 0 w 1651379"/>
              <a:gd name="connsiteY0" fmla="*/ 314982 h 424164"/>
              <a:gd name="connsiteX1" fmla="*/ 491319 w 1651379"/>
              <a:gd name="connsiteY1" fmla="*/ 1084 h 424164"/>
              <a:gd name="connsiteX2" fmla="*/ 928047 w 1651379"/>
              <a:gd name="connsiteY2" fmla="*/ 219448 h 424164"/>
              <a:gd name="connsiteX3" fmla="*/ 1651379 w 1651379"/>
              <a:gd name="connsiteY3" fmla="*/ 424164 h 424164"/>
              <a:gd name="connsiteX4" fmla="*/ 1651379 w 1651379"/>
              <a:gd name="connsiteY4" fmla="*/ 424164 h 424164"/>
              <a:gd name="connsiteX0" fmla="*/ 0 w 1651379"/>
              <a:gd name="connsiteY0" fmla="*/ 97863 h 207045"/>
              <a:gd name="connsiteX1" fmla="*/ 928047 w 1651379"/>
              <a:gd name="connsiteY1" fmla="*/ 2329 h 207045"/>
              <a:gd name="connsiteX2" fmla="*/ 1651379 w 1651379"/>
              <a:gd name="connsiteY2" fmla="*/ 207045 h 207045"/>
              <a:gd name="connsiteX3" fmla="*/ 1651379 w 1651379"/>
              <a:gd name="connsiteY3" fmla="*/ 207045 h 207045"/>
              <a:gd name="connsiteX0" fmla="*/ 0 w 1651379"/>
              <a:gd name="connsiteY0" fmla="*/ 1795 h 176230"/>
              <a:gd name="connsiteX1" fmla="*/ 846161 w 1651379"/>
              <a:gd name="connsiteY1" fmla="*/ 151921 h 176230"/>
              <a:gd name="connsiteX2" fmla="*/ 1651379 w 1651379"/>
              <a:gd name="connsiteY2" fmla="*/ 110977 h 176230"/>
              <a:gd name="connsiteX3" fmla="*/ 1651379 w 1651379"/>
              <a:gd name="connsiteY3" fmla="*/ 110977 h 176230"/>
              <a:gd name="connsiteX0" fmla="*/ 0 w 1651379"/>
              <a:gd name="connsiteY0" fmla="*/ 0 h 174435"/>
              <a:gd name="connsiteX1" fmla="*/ 846161 w 1651379"/>
              <a:gd name="connsiteY1" fmla="*/ 150126 h 174435"/>
              <a:gd name="connsiteX2" fmla="*/ 1651379 w 1651379"/>
              <a:gd name="connsiteY2" fmla="*/ 109182 h 174435"/>
              <a:gd name="connsiteX3" fmla="*/ 1651379 w 1651379"/>
              <a:gd name="connsiteY3" fmla="*/ 109182 h 174435"/>
              <a:gd name="connsiteX0" fmla="*/ 0 w 1651379"/>
              <a:gd name="connsiteY0" fmla="*/ 0 h 157625"/>
              <a:gd name="connsiteX1" fmla="*/ 846161 w 1651379"/>
              <a:gd name="connsiteY1" fmla="*/ 150126 h 157625"/>
              <a:gd name="connsiteX2" fmla="*/ 1651379 w 1651379"/>
              <a:gd name="connsiteY2" fmla="*/ 109182 h 157625"/>
              <a:gd name="connsiteX3" fmla="*/ 1651379 w 1651379"/>
              <a:gd name="connsiteY3" fmla="*/ 109182 h 157625"/>
              <a:gd name="connsiteX0" fmla="*/ 0 w 1700450"/>
              <a:gd name="connsiteY0" fmla="*/ 228068 h 394521"/>
              <a:gd name="connsiteX1" fmla="*/ 846161 w 1700450"/>
              <a:gd name="connsiteY1" fmla="*/ 378194 h 394521"/>
              <a:gd name="connsiteX2" fmla="*/ 1651379 w 1700450"/>
              <a:gd name="connsiteY2" fmla="*/ 337250 h 394521"/>
              <a:gd name="connsiteX3" fmla="*/ 1606180 w 1700450"/>
              <a:gd name="connsiteY3" fmla="*/ 0 h 394521"/>
              <a:gd name="connsiteX0" fmla="*/ 0 w 1606180"/>
              <a:gd name="connsiteY0" fmla="*/ 228068 h 384586"/>
              <a:gd name="connsiteX1" fmla="*/ 846161 w 1606180"/>
              <a:gd name="connsiteY1" fmla="*/ 378194 h 384586"/>
              <a:gd name="connsiteX2" fmla="*/ 1606180 w 1606180"/>
              <a:gd name="connsiteY2" fmla="*/ 0 h 384586"/>
              <a:gd name="connsiteX0" fmla="*/ 0 w 1654855"/>
              <a:gd name="connsiteY0" fmla="*/ 367140 h 414086"/>
              <a:gd name="connsiteX1" fmla="*/ 894836 w 1654855"/>
              <a:gd name="connsiteY1" fmla="*/ 378194 h 414086"/>
              <a:gd name="connsiteX2" fmla="*/ 1654855 w 1654855"/>
              <a:gd name="connsiteY2" fmla="*/ 0 h 41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855" h="414086">
                <a:moveTo>
                  <a:pt x="0" y="367140"/>
                </a:moveTo>
                <a:cubicBezTo>
                  <a:pt x="189866" y="413296"/>
                  <a:pt x="619027" y="439384"/>
                  <a:pt x="894836" y="378194"/>
                </a:cubicBezTo>
                <a:cubicBezTo>
                  <a:pt x="1170645" y="317004"/>
                  <a:pt x="1496518" y="78790"/>
                  <a:pt x="1654855" y="0"/>
                </a:cubicBezTo>
              </a:path>
            </a:pathLst>
          </a:custGeom>
          <a:noFill/>
          <a:ln w="38100" cap="flat" cmpd="sng" algn="ctr">
            <a:solidFill>
              <a:srgbClr val="969696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6945870" y="3482525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CA" sz="1400" dirty="0">
              <a:solidFill>
                <a:srgbClr val="001C5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63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 preferRelativeResize="0">
            <a:picLocks noChangeAspect="1" noChangeArrowheads="1"/>
          </p:cNvPicPr>
          <p:nvPr/>
        </p:nvPicPr>
        <p:blipFill>
          <a:blip r:embed="rId2"/>
          <a:srcRect l="1382" t="3688" r="1257" b="1364"/>
          <a:stretch>
            <a:fillRect/>
          </a:stretch>
        </p:blipFill>
        <p:spPr bwMode="auto">
          <a:xfrm>
            <a:off x="789298" y="1238308"/>
            <a:ext cx="73755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1540030" y="146826"/>
            <a:ext cx="60829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e-DE" b="0" kern="0" dirty="0" smtClean="0"/>
              <a:t>From this...</a:t>
            </a:r>
            <a:endParaRPr lang="de-DE" b="0" kern="0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342307" y="1370803"/>
            <a:ext cx="3633678" cy="685800"/>
          </a:xfrm>
        </p:spPr>
        <p:txBody>
          <a:bodyPr/>
          <a:lstStyle/>
          <a:p>
            <a:pPr>
              <a:defRPr/>
            </a:pPr>
            <a:r>
              <a:rPr lang="de-DE" sz="2000" dirty="0" smtClean="0"/>
              <a:t>GeoSciML </a:t>
            </a:r>
            <a:r>
              <a:rPr lang="de-DE" sz="2000" dirty="0" smtClean="0"/>
              <a:t>v3.2 schemas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499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 bwMode="auto">
          <a:xfrm>
            <a:off x="1540030" y="146826"/>
            <a:ext cx="60829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e-DE" b="0" kern="0" dirty="0" smtClean="0"/>
              <a:t>To this...</a:t>
            </a:r>
            <a:endParaRPr lang="de-DE" b="0" kern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6316" r="1086" b="2893"/>
          <a:stretch/>
        </p:blipFill>
        <p:spPr bwMode="auto">
          <a:xfrm>
            <a:off x="999186" y="2306095"/>
            <a:ext cx="7164678" cy="36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el 1"/>
          <p:cNvSpPr txBox="1">
            <a:spLocks/>
          </p:cNvSpPr>
          <p:nvPr/>
        </p:nvSpPr>
        <p:spPr bwMode="auto">
          <a:xfrm>
            <a:off x="342307" y="1370803"/>
            <a:ext cx="363367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de-DE" sz="2000" b="0" kern="0" dirty="0" smtClean="0"/>
              <a:t>GeoSciML </a:t>
            </a:r>
            <a:r>
              <a:rPr lang="de-DE" sz="2000" b="0" kern="0" dirty="0" smtClean="0"/>
              <a:t>v4.0 schemas</a:t>
            </a:r>
            <a:endParaRPr lang="de-DE" sz="2000" b="0" kern="0" dirty="0"/>
          </a:p>
        </p:txBody>
      </p:sp>
      <p:sp>
        <p:nvSpPr>
          <p:cNvPr id="8" name="TextBox 7"/>
          <p:cNvSpPr txBox="1"/>
          <p:nvPr/>
        </p:nvSpPr>
        <p:spPr>
          <a:xfrm>
            <a:off x="1921539" y="2323841"/>
            <a:ext cx="1658274" cy="1384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AU" sz="1200" dirty="0" smtClean="0">
                <a:latin typeface="+mn-lt"/>
              </a:rPr>
              <a:t>GeoSciML </a:t>
            </a:r>
            <a:br>
              <a:rPr lang="en-AU" sz="1200" dirty="0" smtClean="0">
                <a:latin typeface="+mn-lt"/>
              </a:rPr>
            </a:br>
            <a:r>
              <a:rPr lang="en-AU" sz="1200" dirty="0" smtClean="0">
                <a:latin typeface="+mn-lt"/>
              </a:rPr>
              <a:t>Basic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4639" y="2323841"/>
            <a:ext cx="1658274" cy="1155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AU" sz="1200" dirty="0" smtClean="0">
                <a:latin typeface="+mn-lt"/>
              </a:rPr>
              <a:t>Geological Timescale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3250" y="4550323"/>
            <a:ext cx="1770525" cy="1359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/>
            <a:r>
              <a:rPr lang="en-AU" sz="1200" dirty="0" smtClean="0">
                <a:latin typeface="+mn-lt"/>
              </a:rPr>
              <a:t>GeoSciML</a:t>
            </a:r>
          </a:p>
          <a:p>
            <a:pPr algn="ctr">
              <a:lnSpc>
                <a:spcPct val="150000"/>
              </a:lnSpc>
            </a:pPr>
            <a:r>
              <a:rPr lang="en-AU" sz="1200" dirty="0" smtClean="0">
                <a:latin typeface="+mn-lt"/>
              </a:rPr>
              <a:t>Extension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9986" y="4550064"/>
            <a:ext cx="1751490" cy="1155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AU" sz="1200" dirty="0" smtClean="0">
                <a:latin typeface="+mn-lt"/>
              </a:rPr>
              <a:t>Geological Sampling &amp; Analysis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8076" y="4550064"/>
            <a:ext cx="1585580" cy="80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AU" sz="1200" dirty="0" smtClean="0">
                <a:latin typeface="+mn-lt"/>
              </a:rPr>
              <a:t>Borehole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8903" y="4550064"/>
            <a:ext cx="1585580" cy="809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 anchor="ctr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en-AU" sz="1200" dirty="0" smtClean="0">
                <a:latin typeface="+mn-lt"/>
              </a:rPr>
              <a:t>GeoSciML</a:t>
            </a:r>
          </a:p>
          <a:p>
            <a:pPr algn="ctr">
              <a:lnSpc>
                <a:spcPts val="1800"/>
              </a:lnSpc>
            </a:pPr>
            <a:r>
              <a:rPr lang="en-AU" sz="1200" dirty="0" smtClean="0">
                <a:latin typeface="+mn-lt"/>
              </a:rPr>
              <a:t>Portrayal</a:t>
            </a:r>
            <a:endParaRPr lang="en-AU" sz="1200" dirty="0" smtClean="0">
              <a:latin typeface="+mn-lt"/>
            </a:endParaRPr>
          </a:p>
          <a:p>
            <a:pPr algn="ctr"/>
            <a:endParaRPr lang="en-AU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08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3199" y="1567543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170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3199" y="1567543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47165" y="1479953"/>
            <a:ext cx="2372882" cy="11038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>
            <a:noAutofit/>
          </a:bodyPr>
          <a:lstStyle/>
          <a:p>
            <a:r>
              <a:rPr lang="en-AU" dirty="0" smtClean="0">
                <a:latin typeface="+mn-lt"/>
              </a:rPr>
              <a:t>GeologicFeature</a:t>
            </a:r>
          </a:p>
          <a:p>
            <a:pPr algn="ctr"/>
            <a:endParaRPr lang="en-AU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Parent class for all geological features.  Describe relations between any type of geological feature</a:t>
            </a:r>
          </a:p>
        </p:txBody>
      </p:sp>
    </p:spTree>
    <p:extLst>
      <p:ext uri="{BB962C8B-B14F-4D97-AF65-F5344CB8AC3E}">
        <p14:creationId xmlns:p14="http://schemas.microsoft.com/office/powerpoint/2010/main" val="20101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3199" y="1567543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75055" y="1329070"/>
            <a:ext cx="2456121" cy="136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>
            <a:noAutofit/>
          </a:bodyPr>
          <a:lstStyle/>
          <a:p>
            <a:r>
              <a:rPr lang="en-AU" dirty="0" smtClean="0">
                <a:latin typeface="+mn-lt"/>
              </a:rPr>
              <a:t>MappedFeature</a:t>
            </a:r>
          </a:p>
          <a:p>
            <a:pPr algn="ctr"/>
            <a:endParaRPr lang="en-A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AU" b="0" dirty="0" smtClean="0">
                <a:latin typeface="+mn-lt"/>
              </a:rPr>
              <a:t>Spatial (ie, mapped) representation of a geological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shape (GML),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scope of the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positional accuracy, type of exposure</a:t>
            </a:r>
          </a:p>
        </p:txBody>
      </p:sp>
    </p:spTree>
    <p:extLst>
      <p:ext uri="{BB962C8B-B14F-4D97-AF65-F5344CB8AC3E}">
        <p14:creationId xmlns:p14="http://schemas.microsoft.com/office/powerpoint/2010/main" val="23957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MappedFeature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75055" y="1329070"/>
            <a:ext cx="2456121" cy="136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90000" rtlCol="0">
            <a:noAutofit/>
          </a:bodyPr>
          <a:lstStyle/>
          <a:p>
            <a:r>
              <a:rPr lang="en-AU" dirty="0" smtClean="0">
                <a:latin typeface="+mn-lt"/>
              </a:rPr>
              <a:t>MappedFeature</a:t>
            </a:r>
          </a:p>
          <a:p>
            <a:pPr algn="ctr"/>
            <a:endParaRPr lang="en-AU" b="0" dirty="0">
              <a:latin typeface="+mn-lt"/>
            </a:endParaRPr>
          </a:p>
          <a:p>
            <a:pPr>
              <a:spcAft>
                <a:spcPts val="600"/>
              </a:spcAft>
            </a:pPr>
            <a:r>
              <a:rPr lang="en-AU" b="0" dirty="0" smtClean="0">
                <a:latin typeface="+mn-lt"/>
              </a:rPr>
              <a:t>Spatial (ie, mapped) representation of a geological feature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shape (GML), scale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scope of the map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positional accuracy, type of exposure</a:t>
            </a: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7000"/>
                    </a14:imgEffect>
                    <a14:imgEffect>
                      <a14:brightnessContrast bright="1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13" y="2468798"/>
            <a:ext cx="326866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869255" y="3358224"/>
            <a:ext cx="1157284" cy="2058598"/>
          </a:xfrm>
          <a:custGeom>
            <a:avLst/>
            <a:gdLst>
              <a:gd name="G0" fmla="+- 15007 0 0"/>
              <a:gd name="G1" fmla="+- 5335 0 0"/>
              <a:gd name="G2" fmla="+- 21600 0 5335"/>
              <a:gd name="G3" fmla="+- 10800 0 5335"/>
              <a:gd name="G4" fmla="+- 21600 0 15007"/>
              <a:gd name="G5" fmla="*/ G4 G3 10800"/>
              <a:gd name="G6" fmla="+- 21600 0 G5"/>
              <a:gd name="T0" fmla="*/ 15007 w 21600"/>
              <a:gd name="T1" fmla="*/ 0 h 21600"/>
              <a:gd name="T2" fmla="*/ 0 w 21600"/>
              <a:gd name="T3" fmla="*/ 10800 h 21600"/>
              <a:gd name="T4" fmla="*/ 1500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007" y="0"/>
                </a:moveTo>
                <a:lnTo>
                  <a:pt x="15007" y="5335"/>
                </a:lnTo>
                <a:lnTo>
                  <a:pt x="3375" y="5335"/>
                </a:lnTo>
                <a:lnTo>
                  <a:pt x="3375" y="16265"/>
                </a:lnTo>
                <a:lnTo>
                  <a:pt x="15007" y="16265"/>
                </a:lnTo>
                <a:lnTo>
                  <a:pt x="150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335"/>
                </a:moveTo>
                <a:lnTo>
                  <a:pt x="1350" y="16265"/>
                </a:lnTo>
                <a:lnTo>
                  <a:pt x="2700" y="16265"/>
                </a:lnTo>
                <a:lnTo>
                  <a:pt x="2700" y="5335"/>
                </a:lnTo>
                <a:close/>
              </a:path>
              <a:path w="21600" h="21600">
                <a:moveTo>
                  <a:pt x="0" y="5335"/>
                </a:moveTo>
                <a:lnTo>
                  <a:pt x="0" y="16265"/>
                </a:lnTo>
                <a:lnTo>
                  <a:pt x="675" y="16265"/>
                </a:lnTo>
                <a:lnTo>
                  <a:pt x="675" y="53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 anchor="ctr">
            <a:spAutoFit/>
          </a:bodyPr>
          <a:lstStyle/>
          <a:p>
            <a:endParaRPr lang="en-AU"/>
          </a:p>
        </p:txBody>
      </p:sp>
      <p:grpSp>
        <p:nvGrpSpPr>
          <p:cNvPr id="26" name="Group 8"/>
          <p:cNvGrpSpPr>
            <a:grpSpLocks/>
          </p:cNvGrpSpPr>
          <p:nvPr/>
        </p:nvGrpSpPr>
        <p:grpSpPr bwMode="auto">
          <a:xfrm>
            <a:off x="5413936" y="4826816"/>
            <a:ext cx="3103563" cy="1028700"/>
            <a:chOff x="2971" y="2205"/>
            <a:chExt cx="2460" cy="966"/>
          </a:xfrm>
        </p:grpSpPr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2205"/>
              <a:ext cx="2460" cy="9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2" y="2576"/>
              <a:ext cx="7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" y="2704"/>
              <a:ext cx="75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2"/>
          <a:stretch/>
        </p:blipFill>
        <p:spPr bwMode="auto">
          <a:xfrm>
            <a:off x="594054" y="3762298"/>
            <a:ext cx="3122613" cy="1250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5471" y="1569815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97071" y="2371059"/>
            <a:ext cx="3136567" cy="1942211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  <a:gd name="connsiteX0" fmla="*/ 5408 w 2697977"/>
              <a:gd name="connsiteY0" fmla="*/ 1011 h 2581968"/>
              <a:gd name="connsiteX1" fmla="*/ 1073850 w 2697977"/>
              <a:gd name="connsiteY1" fmla="*/ 0 h 2581968"/>
              <a:gd name="connsiteX2" fmla="*/ 2049576 w 2697977"/>
              <a:gd name="connsiteY2" fmla="*/ 1011 h 2581968"/>
              <a:gd name="connsiteX3" fmla="*/ 2043860 w 2697977"/>
              <a:gd name="connsiteY3" fmla="*/ 1793356 h 2581968"/>
              <a:gd name="connsiteX4" fmla="*/ 2695013 w 2697977"/>
              <a:gd name="connsiteY4" fmla="*/ 1795036 h 2581968"/>
              <a:gd name="connsiteX5" fmla="*/ 2697977 w 2697977"/>
              <a:gd name="connsiteY5" fmla="*/ 2581968 h 2581968"/>
              <a:gd name="connsiteX6" fmla="*/ 0 w 2697977"/>
              <a:gd name="connsiteY6" fmla="*/ 2569532 h 2581968"/>
              <a:gd name="connsiteX7" fmla="*/ 5408 w 2697977"/>
              <a:gd name="connsiteY7" fmla="*/ 1011 h 2581968"/>
              <a:gd name="connsiteX0" fmla="*/ 5408 w 2697977"/>
              <a:gd name="connsiteY0" fmla="*/ 11644 h 2592601"/>
              <a:gd name="connsiteX1" fmla="*/ 1073850 w 2697977"/>
              <a:gd name="connsiteY1" fmla="*/ 10633 h 2592601"/>
              <a:gd name="connsiteX2" fmla="*/ 1488520 w 2697977"/>
              <a:gd name="connsiteY2" fmla="*/ 0 h 2592601"/>
              <a:gd name="connsiteX3" fmla="*/ 2049576 w 2697977"/>
              <a:gd name="connsiteY3" fmla="*/ 11644 h 2592601"/>
              <a:gd name="connsiteX4" fmla="*/ 2043860 w 2697977"/>
              <a:gd name="connsiteY4" fmla="*/ 1803989 h 2592601"/>
              <a:gd name="connsiteX5" fmla="*/ 2695013 w 2697977"/>
              <a:gd name="connsiteY5" fmla="*/ 1805669 h 2592601"/>
              <a:gd name="connsiteX6" fmla="*/ 2697977 w 2697977"/>
              <a:gd name="connsiteY6" fmla="*/ 2592601 h 2592601"/>
              <a:gd name="connsiteX7" fmla="*/ 0 w 2697977"/>
              <a:gd name="connsiteY7" fmla="*/ 2580165 h 2592601"/>
              <a:gd name="connsiteX8" fmla="*/ 5408 w 2697977"/>
              <a:gd name="connsiteY8" fmla="*/ 11644 h 2592601"/>
              <a:gd name="connsiteX0" fmla="*/ 5408 w 2697977"/>
              <a:gd name="connsiteY0" fmla="*/ 1064267 h 3645224"/>
              <a:gd name="connsiteX1" fmla="*/ 1073850 w 2697977"/>
              <a:gd name="connsiteY1" fmla="*/ 1063256 h 3645224"/>
              <a:gd name="connsiteX2" fmla="*/ 1073850 w 2697977"/>
              <a:gd name="connsiteY2" fmla="*/ 0 h 3645224"/>
              <a:gd name="connsiteX3" fmla="*/ 2049576 w 2697977"/>
              <a:gd name="connsiteY3" fmla="*/ 1064267 h 3645224"/>
              <a:gd name="connsiteX4" fmla="*/ 2043860 w 2697977"/>
              <a:gd name="connsiteY4" fmla="*/ 2856612 h 3645224"/>
              <a:gd name="connsiteX5" fmla="*/ 2695013 w 2697977"/>
              <a:gd name="connsiteY5" fmla="*/ 2858292 h 3645224"/>
              <a:gd name="connsiteX6" fmla="*/ 2697977 w 2697977"/>
              <a:gd name="connsiteY6" fmla="*/ 3645224 h 3645224"/>
              <a:gd name="connsiteX7" fmla="*/ 0 w 2697977"/>
              <a:gd name="connsiteY7" fmla="*/ 3632788 h 3645224"/>
              <a:gd name="connsiteX8" fmla="*/ 5408 w 2697977"/>
              <a:gd name="connsiteY8" fmla="*/ 1064267 h 3645224"/>
              <a:gd name="connsiteX0" fmla="*/ 5408 w 2697977"/>
              <a:gd name="connsiteY0" fmla="*/ 1064267 h 3645224"/>
              <a:gd name="connsiteX1" fmla="*/ 1073850 w 2697977"/>
              <a:gd name="connsiteY1" fmla="*/ 1063256 h 3645224"/>
              <a:gd name="connsiteX2" fmla="*/ 1073850 w 2697977"/>
              <a:gd name="connsiteY2" fmla="*/ 0 h 3645224"/>
              <a:gd name="connsiteX3" fmla="*/ 1850027 w 2697977"/>
              <a:gd name="connsiteY3" fmla="*/ 861238 h 3645224"/>
              <a:gd name="connsiteX4" fmla="*/ 2049576 w 2697977"/>
              <a:gd name="connsiteY4" fmla="*/ 1064267 h 3645224"/>
              <a:gd name="connsiteX5" fmla="*/ 2043860 w 2697977"/>
              <a:gd name="connsiteY5" fmla="*/ 2856612 h 3645224"/>
              <a:gd name="connsiteX6" fmla="*/ 2695013 w 2697977"/>
              <a:gd name="connsiteY6" fmla="*/ 2858292 h 3645224"/>
              <a:gd name="connsiteX7" fmla="*/ 2697977 w 2697977"/>
              <a:gd name="connsiteY7" fmla="*/ 3645224 h 3645224"/>
              <a:gd name="connsiteX8" fmla="*/ 0 w 2697977"/>
              <a:gd name="connsiteY8" fmla="*/ 3632788 h 3645224"/>
              <a:gd name="connsiteX9" fmla="*/ 5408 w 2697977"/>
              <a:gd name="connsiteY9" fmla="*/ 1064267 h 3645224"/>
              <a:gd name="connsiteX0" fmla="*/ 5408 w 3136567"/>
              <a:gd name="connsiteY0" fmla="*/ 1064267 h 3645224"/>
              <a:gd name="connsiteX1" fmla="*/ 1073850 w 3136567"/>
              <a:gd name="connsiteY1" fmla="*/ 1063256 h 3645224"/>
              <a:gd name="connsiteX2" fmla="*/ 1073850 w 3136567"/>
              <a:gd name="connsiteY2" fmla="*/ 0 h 3645224"/>
              <a:gd name="connsiteX3" fmla="*/ 3136567 w 3136567"/>
              <a:gd name="connsiteY3" fmla="*/ 63796 h 3645224"/>
              <a:gd name="connsiteX4" fmla="*/ 2049576 w 3136567"/>
              <a:gd name="connsiteY4" fmla="*/ 1064267 h 3645224"/>
              <a:gd name="connsiteX5" fmla="*/ 2043860 w 3136567"/>
              <a:gd name="connsiteY5" fmla="*/ 2856612 h 3645224"/>
              <a:gd name="connsiteX6" fmla="*/ 2695013 w 3136567"/>
              <a:gd name="connsiteY6" fmla="*/ 2858292 h 3645224"/>
              <a:gd name="connsiteX7" fmla="*/ 2697977 w 3136567"/>
              <a:gd name="connsiteY7" fmla="*/ 3645224 h 3645224"/>
              <a:gd name="connsiteX8" fmla="*/ 0 w 3136567"/>
              <a:gd name="connsiteY8" fmla="*/ 3632788 h 3645224"/>
              <a:gd name="connsiteX9" fmla="*/ 5408 w 3136567"/>
              <a:gd name="connsiteY9" fmla="*/ 1064267 h 3645224"/>
              <a:gd name="connsiteX0" fmla="*/ 5408 w 3136567"/>
              <a:gd name="connsiteY0" fmla="*/ 1000471 h 3581428"/>
              <a:gd name="connsiteX1" fmla="*/ 1073850 w 3136567"/>
              <a:gd name="connsiteY1" fmla="*/ 999460 h 3581428"/>
              <a:gd name="connsiteX2" fmla="*/ 1084482 w 3136567"/>
              <a:gd name="connsiteY2" fmla="*/ 10631 h 3581428"/>
              <a:gd name="connsiteX3" fmla="*/ 3136567 w 3136567"/>
              <a:gd name="connsiteY3" fmla="*/ 0 h 3581428"/>
              <a:gd name="connsiteX4" fmla="*/ 2049576 w 3136567"/>
              <a:gd name="connsiteY4" fmla="*/ 1000471 h 3581428"/>
              <a:gd name="connsiteX5" fmla="*/ 2043860 w 3136567"/>
              <a:gd name="connsiteY5" fmla="*/ 2792816 h 3581428"/>
              <a:gd name="connsiteX6" fmla="*/ 2695013 w 3136567"/>
              <a:gd name="connsiteY6" fmla="*/ 2794496 h 3581428"/>
              <a:gd name="connsiteX7" fmla="*/ 2697977 w 3136567"/>
              <a:gd name="connsiteY7" fmla="*/ 3581428 h 3581428"/>
              <a:gd name="connsiteX8" fmla="*/ 0 w 3136567"/>
              <a:gd name="connsiteY8" fmla="*/ 3568992 h 3581428"/>
              <a:gd name="connsiteX9" fmla="*/ 5408 w 3136567"/>
              <a:gd name="connsiteY9" fmla="*/ 1000471 h 3581428"/>
              <a:gd name="connsiteX0" fmla="*/ 5408 w 3136567"/>
              <a:gd name="connsiteY0" fmla="*/ 1000471 h 3581428"/>
              <a:gd name="connsiteX1" fmla="*/ 1073850 w 3136567"/>
              <a:gd name="connsiteY1" fmla="*/ 999460 h 3581428"/>
              <a:gd name="connsiteX2" fmla="*/ 1084482 w 3136567"/>
              <a:gd name="connsiteY2" fmla="*/ 10631 h 3581428"/>
              <a:gd name="connsiteX3" fmla="*/ 3136567 w 3136567"/>
              <a:gd name="connsiteY3" fmla="*/ 0 h 3581428"/>
              <a:gd name="connsiteX4" fmla="*/ 2626204 w 3136567"/>
              <a:gd name="connsiteY4" fmla="*/ 478466 h 3581428"/>
              <a:gd name="connsiteX5" fmla="*/ 2049576 w 3136567"/>
              <a:gd name="connsiteY5" fmla="*/ 1000471 h 3581428"/>
              <a:gd name="connsiteX6" fmla="*/ 2043860 w 3136567"/>
              <a:gd name="connsiteY6" fmla="*/ 2792816 h 3581428"/>
              <a:gd name="connsiteX7" fmla="*/ 2695013 w 3136567"/>
              <a:gd name="connsiteY7" fmla="*/ 2794496 h 3581428"/>
              <a:gd name="connsiteX8" fmla="*/ 2697977 w 3136567"/>
              <a:gd name="connsiteY8" fmla="*/ 3581428 h 3581428"/>
              <a:gd name="connsiteX9" fmla="*/ 0 w 3136567"/>
              <a:gd name="connsiteY9" fmla="*/ 3568992 h 3581428"/>
              <a:gd name="connsiteX10" fmla="*/ 5408 w 3136567"/>
              <a:gd name="connsiteY10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043860 w 3157832"/>
              <a:gd name="connsiteY6" fmla="*/ 2792816 h 3581428"/>
              <a:gd name="connsiteX7" fmla="*/ 2695013 w 3157832"/>
              <a:gd name="connsiteY7" fmla="*/ 2794496 h 3581428"/>
              <a:gd name="connsiteX8" fmla="*/ 2697977 w 3157832"/>
              <a:gd name="connsiteY8" fmla="*/ 3581428 h 3581428"/>
              <a:gd name="connsiteX9" fmla="*/ 0 w 3157832"/>
              <a:gd name="connsiteY9" fmla="*/ 3568992 h 3581428"/>
              <a:gd name="connsiteX10" fmla="*/ 5408 w 3157832"/>
              <a:gd name="connsiteY10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2697977 w 3157832"/>
              <a:gd name="connsiteY7" fmla="*/ 3581428 h 3581428"/>
              <a:gd name="connsiteX8" fmla="*/ 0 w 3157832"/>
              <a:gd name="connsiteY8" fmla="*/ 3568992 h 3581428"/>
              <a:gd name="connsiteX9" fmla="*/ 5408 w 3157832"/>
              <a:gd name="connsiteY9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1762312 w 3157832"/>
              <a:gd name="connsiteY7" fmla="*/ 3581428 h 3581428"/>
              <a:gd name="connsiteX8" fmla="*/ 0 w 3157832"/>
              <a:gd name="connsiteY8" fmla="*/ 3568992 h 3581428"/>
              <a:gd name="connsiteX9" fmla="*/ 5408 w 3157832"/>
              <a:gd name="connsiteY9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1762312 w 3157832"/>
              <a:gd name="connsiteY7" fmla="*/ 3581428 h 3581428"/>
              <a:gd name="connsiteX8" fmla="*/ 0 w 3157832"/>
              <a:gd name="connsiteY8" fmla="*/ 1942211 h 3581428"/>
              <a:gd name="connsiteX9" fmla="*/ 5408 w 3157832"/>
              <a:gd name="connsiteY9" fmla="*/ 1000471 h 3581428"/>
              <a:gd name="connsiteX0" fmla="*/ 5408 w 3157832"/>
              <a:gd name="connsiteY0" fmla="*/ 1000471 h 2827588"/>
              <a:gd name="connsiteX1" fmla="*/ 1073850 w 3157832"/>
              <a:gd name="connsiteY1" fmla="*/ 999460 h 2827588"/>
              <a:gd name="connsiteX2" fmla="*/ 1084482 w 3157832"/>
              <a:gd name="connsiteY2" fmla="*/ 10631 h 2827588"/>
              <a:gd name="connsiteX3" fmla="*/ 3136567 w 3157832"/>
              <a:gd name="connsiteY3" fmla="*/ 0 h 2827588"/>
              <a:gd name="connsiteX4" fmla="*/ 3157832 w 3157832"/>
              <a:gd name="connsiteY4" fmla="*/ 999461 h 2827588"/>
              <a:gd name="connsiteX5" fmla="*/ 2049576 w 3157832"/>
              <a:gd name="connsiteY5" fmla="*/ 1000471 h 2827588"/>
              <a:gd name="connsiteX6" fmla="*/ 2695013 w 3157832"/>
              <a:gd name="connsiteY6" fmla="*/ 2794496 h 2827588"/>
              <a:gd name="connsiteX7" fmla="*/ 1836740 w 3157832"/>
              <a:gd name="connsiteY7" fmla="*/ 1944014 h 2827588"/>
              <a:gd name="connsiteX8" fmla="*/ 0 w 3157832"/>
              <a:gd name="connsiteY8" fmla="*/ 1942211 h 2827588"/>
              <a:gd name="connsiteX9" fmla="*/ 5408 w 3157832"/>
              <a:gd name="connsiteY9" fmla="*/ 1000471 h 2827588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2049576 w 3157832"/>
              <a:gd name="connsiteY5" fmla="*/ 1000471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2049576 w 3157832"/>
              <a:gd name="connsiteY5" fmla="*/ 1000471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1868823 w 3157832"/>
              <a:gd name="connsiteY5" fmla="*/ 1011104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2211"/>
              <a:gd name="connsiteX1" fmla="*/ 1073850 w 3157832"/>
              <a:gd name="connsiteY1" fmla="*/ 999460 h 1942211"/>
              <a:gd name="connsiteX2" fmla="*/ 1084482 w 3157832"/>
              <a:gd name="connsiteY2" fmla="*/ 10631 h 1942211"/>
              <a:gd name="connsiteX3" fmla="*/ 3136567 w 3157832"/>
              <a:gd name="connsiteY3" fmla="*/ 0 h 1942211"/>
              <a:gd name="connsiteX4" fmla="*/ 3157832 w 3157832"/>
              <a:gd name="connsiteY4" fmla="*/ 999461 h 1942211"/>
              <a:gd name="connsiteX5" fmla="*/ 1868823 w 3157832"/>
              <a:gd name="connsiteY5" fmla="*/ 1011104 h 1942211"/>
              <a:gd name="connsiteX6" fmla="*/ 1889903 w 3157832"/>
              <a:gd name="connsiteY6" fmla="*/ 1933381 h 1942211"/>
              <a:gd name="connsiteX7" fmla="*/ 0 w 3157832"/>
              <a:gd name="connsiteY7" fmla="*/ 1942211 h 1942211"/>
              <a:gd name="connsiteX8" fmla="*/ 5408 w 3157832"/>
              <a:gd name="connsiteY8" fmla="*/ 1000471 h 1942211"/>
              <a:gd name="connsiteX0" fmla="*/ 5408 w 3136567"/>
              <a:gd name="connsiteY0" fmla="*/ 1000471 h 1942211"/>
              <a:gd name="connsiteX1" fmla="*/ 1073850 w 3136567"/>
              <a:gd name="connsiteY1" fmla="*/ 999460 h 1942211"/>
              <a:gd name="connsiteX2" fmla="*/ 1084482 w 3136567"/>
              <a:gd name="connsiteY2" fmla="*/ 10631 h 1942211"/>
              <a:gd name="connsiteX3" fmla="*/ 3136567 w 3136567"/>
              <a:gd name="connsiteY3" fmla="*/ 0 h 1942211"/>
              <a:gd name="connsiteX4" fmla="*/ 3136567 w 3136567"/>
              <a:gd name="connsiteY4" fmla="*/ 999461 h 1942211"/>
              <a:gd name="connsiteX5" fmla="*/ 1868823 w 3136567"/>
              <a:gd name="connsiteY5" fmla="*/ 1011104 h 1942211"/>
              <a:gd name="connsiteX6" fmla="*/ 1889903 w 3136567"/>
              <a:gd name="connsiteY6" fmla="*/ 1933381 h 1942211"/>
              <a:gd name="connsiteX7" fmla="*/ 0 w 3136567"/>
              <a:gd name="connsiteY7" fmla="*/ 1942211 h 1942211"/>
              <a:gd name="connsiteX8" fmla="*/ 5408 w 3136567"/>
              <a:gd name="connsiteY8" fmla="*/ 1000471 h 19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567" h="1942211">
                <a:moveTo>
                  <a:pt x="5408" y="1000471"/>
                </a:moveTo>
                <a:lnTo>
                  <a:pt x="1073850" y="999460"/>
                </a:lnTo>
                <a:lnTo>
                  <a:pt x="1084482" y="10631"/>
                </a:lnTo>
                <a:lnTo>
                  <a:pt x="3136567" y="0"/>
                </a:lnTo>
                <a:lnTo>
                  <a:pt x="3136567" y="999461"/>
                </a:lnTo>
                <a:lnTo>
                  <a:pt x="1868823" y="1011104"/>
                </a:lnTo>
                <a:lnTo>
                  <a:pt x="1889903" y="1933381"/>
                </a:lnTo>
                <a:lnTo>
                  <a:pt x="0" y="1942211"/>
                </a:lnTo>
                <a:cubicBezTo>
                  <a:pt x="1803" y="1086037"/>
                  <a:pt x="3605" y="1856645"/>
                  <a:pt x="5408" y="10004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AU" dirty="0" smtClean="0">
                <a:latin typeface="+mn-lt"/>
              </a:rPr>
              <a:t>                                  Geological Units</a:t>
            </a:r>
          </a:p>
          <a:p>
            <a:pPr algn="ctr"/>
            <a:endParaRPr lang="en-AU" b="0" dirty="0">
              <a:latin typeface="+mn-lt"/>
            </a:endParaRPr>
          </a:p>
          <a:p>
            <a:pPr marL="1188000" lvl="3"/>
            <a:r>
              <a:rPr lang="en-AU" b="0" dirty="0" smtClean="0">
                <a:latin typeface="+mn-lt"/>
              </a:rPr>
              <a:t>Basic description of stratigraphic, lithological, and other rock unit types</a:t>
            </a:r>
          </a:p>
          <a:p>
            <a:endParaRPr lang="en-AU" b="0" dirty="0" smtClean="0">
              <a:latin typeface="+mn-lt"/>
            </a:endParaRPr>
          </a:p>
          <a:p>
            <a:endParaRPr lang="en-AU" b="0" dirty="0">
              <a:latin typeface="+mn-lt"/>
            </a:endParaRP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name</a:t>
            </a: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rank</a:t>
            </a: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stratigraphic hierarchy</a:t>
            </a:r>
          </a:p>
        </p:txBody>
      </p:sp>
    </p:spTree>
    <p:extLst>
      <p:ext uri="{BB962C8B-B14F-4D97-AF65-F5344CB8AC3E}">
        <p14:creationId xmlns:p14="http://schemas.microsoft.com/office/powerpoint/2010/main" val="17768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497071" y="2371059"/>
            <a:ext cx="3136567" cy="1942211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  <a:gd name="connsiteX0" fmla="*/ 5408 w 2697977"/>
              <a:gd name="connsiteY0" fmla="*/ 1011 h 2581968"/>
              <a:gd name="connsiteX1" fmla="*/ 1073850 w 2697977"/>
              <a:gd name="connsiteY1" fmla="*/ 0 h 2581968"/>
              <a:gd name="connsiteX2" fmla="*/ 2049576 w 2697977"/>
              <a:gd name="connsiteY2" fmla="*/ 1011 h 2581968"/>
              <a:gd name="connsiteX3" fmla="*/ 2043860 w 2697977"/>
              <a:gd name="connsiteY3" fmla="*/ 1793356 h 2581968"/>
              <a:gd name="connsiteX4" fmla="*/ 2695013 w 2697977"/>
              <a:gd name="connsiteY4" fmla="*/ 1795036 h 2581968"/>
              <a:gd name="connsiteX5" fmla="*/ 2697977 w 2697977"/>
              <a:gd name="connsiteY5" fmla="*/ 2581968 h 2581968"/>
              <a:gd name="connsiteX6" fmla="*/ 0 w 2697977"/>
              <a:gd name="connsiteY6" fmla="*/ 2569532 h 2581968"/>
              <a:gd name="connsiteX7" fmla="*/ 5408 w 2697977"/>
              <a:gd name="connsiteY7" fmla="*/ 1011 h 2581968"/>
              <a:gd name="connsiteX0" fmla="*/ 5408 w 2697977"/>
              <a:gd name="connsiteY0" fmla="*/ 11644 h 2592601"/>
              <a:gd name="connsiteX1" fmla="*/ 1073850 w 2697977"/>
              <a:gd name="connsiteY1" fmla="*/ 10633 h 2592601"/>
              <a:gd name="connsiteX2" fmla="*/ 1488520 w 2697977"/>
              <a:gd name="connsiteY2" fmla="*/ 0 h 2592601"/>
              <a:gd name="connsiteX3" fmla="*/ 2049576 w 2697977"/>
              <a:gd name="connsiteY3" fmla="*/ 11644 h 2592601"/>
              <a:gd name="connsiteX4" fmla="*/ 2043860 w 2697977"/>
              <a:gd name="connsiteY4" fmla="*/ 1803989 h 2592601"/>
              <a:gd name="connsiteX5" fmla="*/ 2695013 w 2697977"/>
              <a:gd name="connsiteY5" fmla="*/ 1805669 h 2592601"/>
              <a:gd name="connsiteX6" fmla="*/ 2697977 w 2697977"/>
              <a:gd name="connsiteY6" fmla="*/ 2592601 h 2592601"/>
              <a:gd name="connsiteX7" fmla="*/ 0 w 2697977"/>
              <a:gd name="connsiteY7" fmla="*/ 2580165 h 2592601"/>
              <a:gd name="connsiteX8" fmla="*/ 5408 w 2697977"/>
              <a:gd name="connsiteY8" fmla="*/ 11644 h 2592601"/>
              <a:gd name="connsiteX0" fmla="*/ 5408 w 2697977"/>
              <a:gd name="connsiteY0" fmla="*/ 1064267 h 3645224"/>
              <a:gd name="connsiteX1" fmla="*/ 1073850 w 2697977"/>
              <a:gd name="connsiteY1" fmla="*/ 1063256 h 3645224"/>
              <a:gd name="connsiteX2" fmla="*/ 1073850 w 2697977"/>
              <a:gd name="connsiteY2" fmla="*/ 0 h 3645224"/>
              <a:gd name="connsiteX3" fmla="*/ 2049576 w 2697977"/>
              <a:gd name="connsiteY3" fmla="*/ 1064267 h 3645224"/>
              <a:gd name="connsiteX4" fmla="*/ 2043860 w 2697977"/>
              <a:gd name="connsiteY4" fmla="*/ 2856612 h 3645224"/>
              <a:gd name="connsiteX5" fmla="*/ 2695013 w 2697977"/>
              <a:gd name="connsiteY5" fmla="*/ 2858292 h 3645224"/>
              <a:gd name="connsiteX6" fmla="*/ 2697977 w 2697977"/>
              <a:gd name="connsiteY6" fmla="*/ 3645224 h 3645224"/>
              <a:gd name="connsiteX7" fmla="*/ 0 w 2697977"/>
              <a:gd name="connsiteY7" fmla="*/ 3632788 h 3645224"/>
              <a:gd name="connsiteX8" fmla="*/ 5408 w 2697977"/>
              <a:gd name="connsiteY8" fmla="*/ 1064267 h 3645224"/>
              <a:gd name="connsiteX0" fmla="*/ 5408 w 2697977"/>
              <a:gd name="connsiteY0" fmla="*/ 1064267 h 3645224"/>
              <a:gd name="connsiteX1" fmla="*/ 1073850 w 2697977"/>
              <a:gd name="connsiteY1" fmla="*/ 1063256 h 3645224"/>
              <a:gd name="connsiteX2" fmla="*/ 1073850 w 2697977"/>
              <a:gd name="connsiteY2" fmla="*/ 0 h 3645224"/>
              <a:gd name="connsiteX3" fmla="*/ 1850027 w 2697977"/>
              <a:gd name="connsiteY3" fmla="*/ 861238 h 3645224"/>
              <a:gd name="connsiteX4" fmla="*/ 2049576 w 2697977"/>
              <a:gd name="connsiteY4" fmla="*/ 1064267 h 3645224"/>
              <a:gd name="connsiteX5" fmla="*/ 2043860 w 2697977"/>
              <a:gd name="connsiteY5" fmla="*/ 2856612 h 3645224"/>
              <a:gd name="connsiteX6" fmla="*/ 2695013 w 2697977"/>
              <a:gd name="connsiteY6" fmla="*/ 2858292 h 3645224"/>
              <a:gd name="connsiteX7" fmla="*/ 2697977 w 2697977"/>
              <a:gd name="connsiteY7" fmla="*/ 3645224 h 3645224"/>
              <a:gd name="connsiteX8" fmla="*/ 0 w 2697977"/>
              <a:gd name="connsiteY8" fmla="*/ 3632788 h 3645224"/>
              <a:gd name="connsiteX9" fmla="*/ 5408 w 2697977"/>
              <a:gd name="connsiteY9" fmla="*/ 1064267 h 3645224"/>
              <a:gd name="connsiteX0" fmla="*/ 5408 w 3136567"/>
              <a:gd name="connsiteY0" fmla="*/ 1064267 h 3645224"/>
              <a:gd name="connsiteX1" fmla="*/ 1073850 w 3136567"/>
              <a:gd name="connsiteY1" fmla="*/ 1063256 h 3645224"/>
              <a:gd name="connsiteX2" fmla="*/ 1073850 w 3136567"/>
              <a:gd name="connsiteY2" fmla="*/ 0 h 3645224"/>
              <a:gd name="connsiteX3" fmla="*/ 3136567 w 3136567"/>
              <a:gd name="connsiteY3" fmla="*/ 63796 h 3645224"/>
              <a:gd name="connsiteX4" fmla="*/ 2049576 w 3136567"/>
              <a:gd name="connsiteY4" fmla="*/ 1064267 h 3645224"/>
              <a:gd name="connsiteX5" fmla="*/ 2043860 w 3136567"/>
              <a:gd name="connsiteY5" fmla="*/ 2856612 h 3645224"/>
              <a:gd name="connsiteX6" fmla="*/ 2695013 w 3136567"/>
              <a:gd name="connsiteY6" fmla="*/ 2858292 h 3645224"/>
              <a:gd name="connsiteX7" fmla="*/ 2697977 w 3136567"/>
              <a:gd name="connsiteY7" fmla="*/ 3645224 h 3645224"/>
              <a:gd name="connsiteX8" fmla="*/ 0 w 3136567"/>
              <a:gd name="connsiteY8" fmla="*/ 3632788 h 3645224"/>
              <a:gd name="connsiteX9" fmla="*/ 5408 w 3136567"/>
              <a:gd name="connsiteY9" fmla="*/ 1064267 h 3645224"/>
              <a:gd name="connsiteX0" fmla="*/ 5408 w 3136567"/>
              <a:gd name="connsiteY0" fmla="*/ 1000471 h 3581428"/>
              <a:gd name="connsiteX1" fmla="*/ 1073850 w 3136567"/>
              <a:gd name="connsiteY1" fmla="*/ 999460 h 3581428"/>
              <a:gd name="connsiteX2" fmla="*/ 1084482 w 3136567"/>
              <a:gd name="connsiteY2" fmla="*/ 10631 h 3581428"/>
              <a:gd name="connsiteX3" fmla="*/ 3136567 w 3136567"/>
              <a:gd name="connsiteY3" fmla="*/ 0 h 3581428"/>
              <a:gd name="connsiteX4" fmla="*/ 2049576 w 3136567"/>
              <a:gd name="connsiteY4" fmla="*/ 1000471 h 3581428"/>
              <a:gd name="connsiteX5" fmla="*/ 2043860 w 3136567"/>
              <a:gd name="connsiteY5" fmla="*/ 2792816 h 3581428"/>
              <a:gd name="connsiteX6" fmla="*/ 2695013 w 3136567"/>
              <a:gd name="connsiteY6" fmla="*/ 2794496 h 3581428"/>
              <a:gd name="connsiteX7" fmla="*/ 2697977 w 3136567"/>
              <a:gd name="connsiteY7" fmla="*/ 3581428 h 3581428"/>
              <a:gd name="connsiteX8" fmla="*/ 0 w 3136567"/>
              <a:gd name="connsiteY8" fmla="*/ 3568992 h 3581428"/>
              <a:gd name="connsiteX9" fmla="*/ 5408 w 3136567"/>
              <a:gd name="connsiteY9" fmla="*/ 1000471 h 3581428"/>
              <a:gd name="connsiteX0" fmla="*/ 5408 w 3136567"/>
              <a:gd name="connsiteY0" fmla="*/ 1000471 h 3581428"/>
              <a:gd name="connsiteX1" fmla="*/ 1073850 w 3136567"/>
              <a:gd name="connsiteY1" fmla="*/ 999460 h 3581428"/>
              <a:gd name="connsiteX2" fmla="*/ 1084482 w 3136567"/>
              <a:gd name="connsiteY2" fmla="*/ 10631 h 3581428"/>
              <a:gd name="connsiteX3" fmla="*/ 3136567 w 3136567"/>
              <a:gd name="connsiteY3" fmla="*/ 0 h 3581428"/>
              <a:gd name="connsiteX4" fmla="*/ 2626204 w 3136567"/>
              <a:gd name="connsiteY4" fmla="*/ 478466 h 3581428"/>
              <a:gd name="connsiteX5" fmla="*/ 2049576 w 3136567"/>
              <a:gd name="connsiteY5" fmla="*/ 1000471 h 3581428"/>
              <a:gd name="connsiteX6" fmla="*/ 2043860 w 3136567"/>
              <a:gd name="connsiteY6" fmla="*/ 2792816 h 3581428"/>
              <a:gd name="connsiteX7" fmla="*/ 2695013 w 3136567"/>
              <a:gd name="connsiteY7" fmla="*/ 2794496 h 3581428"/>
              <a:gd name="connsiteX8" fmla="*/ 2697977 w 3136567"/>
              <a:gd name="connsiteY8" fmla="*/ 3581428 h 3581428"/>
              <a:gd name="connsiteX9" fmla="*/ 0 w 3136567"/>
              <a:gd name="connsiteY9" fmla="*/ 3568992 h 3581428"/>
              <a:gd name="connsiteX10" fmla="*/ 5408 w 3136567"/>
              <a:gd name="connsiteY10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043860 w 3157832"/>
              <a:gd name="connsiteY6" fmla="*/ 2792816 h 3581428"/>
              <a:gd name="connsiteX7" fmla="*/ 2695013 w 3157832"/>
              <a:gd name="connsiteY7" fmla="*/ 2794496 h 3581428"/>
              <a:gd name="connsiteX8" fmla="*/ 2697977 w 3157832"/>
              <a:gd name="connsiteY8" fmla="*/ 3581428 h 3581428"/>
              <a:gd name="connsiteX9" fmla="*/ 0 w 3157832"/>
              <a:gd name="connsiteY9" fmla="*/ 3568992 h 3581428"/>
              <a:gd name="connsiteX10" fmla="*/ 5408 w 3157832"/>
              <a:gd name="connsiteY10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2697977 w 3157832"/>
              <a:gd name="connsiteY7" fmla="*/ 3581428 h 3581428"/>
              <a:gd name="connsiteX8" fmla="*/ 0 w 3157832"/>
              <a:gd name="connsiteY8" fmla="*/ 3568992 h 3581428"/>
              <a:gd name="connsiteX9" fmla="*/ 5408 w 3157832"/>
              <a:gd name="connsiteY9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1762312 w 3157832"/>
              <a:gd name="connsiteY7" fmla="*/ 3581428 h 3581428"/>
              <a:gd name="connsiteX8" fmla="*/ 0 w 3157832"/>
              <a:gd name="connsiteY8" fmla="*/ 3568992 h 3581428"/>
              <a:gd name="connsiteX9" fmla="*/ 5408 w 3157832"/>
              <a:gd name="connsiteY9" fmla="*/ 1000471 h 3581428"/>
              <a:gd name="connsiteX0" fmla="*/ 5408 w 3157832"/>
              <a:gd name="connsiteY0" fmla="*/ 1000471 h 3581428"/>
              <a:gd name="connsiteX1" fmla="*/ 1073850 w 3157832"/>
              <a:gd name="connsiteY1" fmla="*/ 999460 h 3581428"/>
              <a:gd name="connsiteX2" fmla="*/ 1084482 w 3157832"/>
              <a:gd name="connsiteY2" fmla="*/ 10631 h 3581428"/>
              <a:gd name="connsiteX3" fmla="*/ 3136567 w 3157832"/>
              <a:gd name="connsiteY3" fmla="*/ 0 h 3581428"/>
              <a:gd name="connsiteX4" fmla="*/ 3157832 w 3157832"/>
              <a:gd name="connsiteY4" fmla="*/ 999461 h 3581428"/>
              <a:gd name="connsiteX5" fmla="*/ 2049576 w 3157832"/>
              <a:gd name="connsiteY5" fmla="*/ 1000471 h 3581428"/>
              <a:gd name="connsiteX6" fmla="*/ 2695013 w 3157832"/>
              <a:gd name="connsiteY6" fmla="*/ 2794496 h 3581428"/>
              <a:gd name="connsiteX7" fmla="*/ 1762312 w 3157832"/>
              <a:gd name="connsiteY7" fmla="*/ 3581428 h 3581428"/>
              <a:gd name="connsiteX8" fmla="*/ 0 w 3157832"/>
              <a:gd name="connsiteY8" fmla="*/ 1942211 h 3581428"/>
              <a:gd name="connsiteX9" fmla="*/ 5408 w 3157832"/>
              <a:gd name="connsiteY9" fmla="*/ 1000471 h 3581428"/>
              <a:gd name="connsiteX0" fmla="*/ 5408 w 3157832"/>
              <a:gd name="connsiteY0" fmla="*/ 1000471 h 2827588"/>
              <a:gd name="connsiteX1" fmla="*/ 1073850 w 3157832"/>
              <a:gd name="connsiteY1" fmla="*/ 999460 h 2827588"/>
              <a:gd name="connsiteX2" fmla="*/ 1084482 w 3157832"/>
              <a:gd name="connsiteY2" fmla="*/ 10631 h 2827588"/>
              <a:gd name="connsiteX3" fmla="*/ 3136567 w 3157832"/>
              <a:gd name="connsiteY3" fmla="*/ 0 h 2827588"/>
              <a:gd name="connsiteX4" fmla="*/ 3157832 w 3157832"/>
              <a:gd name="connsiteY4" fmla="*/ 999461 h 2827588"/>
              <a:gd name="connsiteX5" fmla="*/ 2049576 w 3157832"/>
              <a:gd name="connsiteY5" fmla="*/ 1000471 h 2827588"/>
              <a:gd name="connsiteX6" fmla="*/ 2695013 w 3157832"/>
              <a:gd name="connsiteY6" fmla="*/ 2794496 h 2827588"/>
              <a:gd name="connsiteX7" fmla="*/ 1836740 w 3157832"/>
              <a:gd name="connsiteY7" fmla="*/ 1944014 h 2827588"/>
              <a:gd name="connsiteX8" fmla="*/ 0 w 3157832"/>
              <a:gd name="connsiteY8" fmla="*/ 1942211 h 2827588"/>
              <a:gd name="connsiteX9" fmla="*/ 5408 w 3157832"/>
              <a:gd name="connsiteY9" fmla="*/ 1000471 h 2827588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2049576 w 3157832"/>
              <a:gd name="connsiteY5" fmla="*/ 1000471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2049576 w 3157832"/>
              <a:gd name="connsiteY5" fmla="*/ 1000471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4014"/>
              <a:gd name="connsiteX1" fmla="*/ 1073850 w 3157832"/>
              <a:gd name="connsiteY1" fmla="*/ 999460 h 1944014"/>
              <a:gd name="connsiteX2" fmla="*/ 1084482 w 3157832"/>
              <a:gd name="connsiteY2" fmla="*/ 10631 h 1944014"/>
              <a:gd name="connsiteX3" fmla="*/ 3136567 w 3157832"/>
              <a:gd name="connsiteY3" fmla="*/ 0 h 1944014"/>
              <a:gd name="connsiteX4" fmla="*/ 3157832 w 3157832"/>
              <a:gd name="connsiteY4" fmla="*/ 999461 h 1944014"/>
              <a:gd name="connsiteX5" fmla="*/ 1868823 w 3157832"/>
              <a:gd name="connsiteY5" fmla="*/ 1011104 h 1944014"/>
              <a:gd name="connsiteX6" fmla="*/ 1836740 w 3157832"/>
              <a:gd name="connsiteY6" fmla="*/ 1944014 h 1944014"/>
              <a:gd name="connsiteX7" fmla="*/ 0 w 3157832"/>
              <a:gd name="connsiteY7" fmla="*/ 1942211 h 1944014"/>
              <a:gd name="connsiteX8" fmla="*/ 5408 w 3157832"/>
              <a:gd name="connsiteY8" fmla="*/ 1000471 h 1944014"/>
              <a:gd name="connsiteX0" fmla="*/ 5408 w 3157832"/>
              <a:gd name="connsiteY0" fmla="*/ 1000471 h 1942211"/>
              <a:gd name="connsiteX1" fmla="*/ 1073850 w 3157832"/>
              <a:gd name="connsiteY1" fmla="*/ 999460 h 1942211"/>
              <a:gd name="connsiteX2" fmla="*/ 1084482 w 3157832"/>
              <a:gd name="connsiteY2" fmla="*/ 10631 h 1942211"/>
              <a:gd name="connsiteX3" fmla="*/ 3136567 w 3157832"/>
              <a:gd name="connsiteY3" fmla="*/ 0 h 1942211"/>
              <a:gd name="connsiteX4" fmla="*/ 3157832 w 3157832"/>
              <a:gd name="connsiteY4" fmla="*/ 999461 h 1942211"/>
              <a:gd name="connsiteX5" fmla="*/ 1868823 w 3157832"/>
              <a:gd name="connsiteY5" fmla="*/ 1011104 h 1942211"/>
              <a:gd name="connsiteX6" fmla="*/ 1889903 w 3157832"/>
              <a:gd name="connsiteY6" fmla="*/ 1933381 h 1942211"/>
              <a:gd name="connsiteX7" fmla="*/ 0 w 3157832"/>
              <a:gd name="connsiteY7" fmla="*/ 1942211 h 1942211"/>
              <a:gd name="connsiteX8" fmla="*/ 5408 w 3157832"/>
              <a:gd name="connsiteY8" fmla="*/ 1000471 h 1942211"/>
              <a:gd name="connsiteX0" fmla="*/ 5408 w 3136567"/>
              <a:gd name="connsiteY0" fmla="*/ 1000471 h 1942211"/>
              <a:gd name="connsiteX1" fmla="*/ 1073850 w 3136567"/>
              <a:gd name="connsiteY1" fmla="*/ 999460 h 1942211"/>
              <a:gd name="connsiteX2" fmla="*/ 1084482 w 3136567"/>
              <a:gd name="connsiteY2" fmla="*/ 10631 h 1942211"/>
              <a:gd name="connsiteX3" fmla="*/ 3136567 w 3136567"/>
              <a:gd name="connsiteY3" fmla="*/ 0 h 1942211"/>
              <a:gd name="connsiteX4" fmla="*/ 3136567 w 3136567"/>
              <a:gd name="connsiteY4" fmla="*/ 999461 h 1942211"/>
              <a:gd name="connsiteX5" fmla="*/ 1868823 w 3136567"/>
              <a:gd name="connsiteY5" fmla="*/ 1011104 h 1942211"/>
              <a:gd name="connsiteX6" fmla="*/ 1889903 w 3136567"/>
              <a:gd name="connsiteY6" fmla="*/ 1933381 h 1942211"/>
              <a:gd name="connsiteX7" fmla="*/ 0 w 3136567"/>
              <a:gd name="connsiteY7" fmla="*/ 1942211 h 1942211"/>
              <a:gd name="connsiteX8" fmla="*/ 5408 w 3136567"/>
              <a:gd name="connsiteY8" fmla="*/ 1000471 h 19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6567" h="1942211">
                <a:moveTo>
                  <a:pt x="5408" y="1000471"/>
                </a:moveTo>
                <a:lnTo>
                  <a:pt x="1073850" y="999460"/>
                </a:lnTo>
                <a:lnTo>
                  <a:pt x="1084482" y="10631"/>
                </a:lnTo>
                <a:lnTo>
                  <a:pt x="3136567" y="0"/>
                </a:lnTo>
                <a:lnTo>
                  <a:pt x="3136567" y="999461"/>
                </a:lnTo>
                <a:lnTo>
                  <a:pt x="1868823" y="1011104"/>
                </a:lnTo>
                <a:lnTo>
                  <a:pt x="1889903" y="1933381"/>
                </a:lnTo>
                <a:lnTo>
                  <a:pt x="0" y="1942211"/>
                </a:lnTo>
                <a:cubicBezTo>
                  <a:pt x="1803" y="1086037"/>
                  <a:pt x="3605" y="1856645"/>
                  <a:pt x="5408" y="100047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AU" dirty="0" smtClean="0">
                <a:latin typeface="+mn-lt"/>
              </a:rPr>
              <a:t>                                  Geological Units</a:t>
            </a:r>
          </a:p>
          <a:p>
            <a:pPr algn="ctr"/>
            <a:endParaRPr lang="en-AU" b="0" dirty="0">
              <a:latin typeface="+mn-lt"/>
            </a:endParaRPr>
          </a:p>
          <a:p>
            <a:pPr marL="1188000" lvl="3"/>
            <a:r>
              <a:rPr lang="en-AU" b="0" dirty="0" smtClean="0">
                <a:latin typeface="+mn-lt"/>
              </a:rPr>
              <a:t>Basic description of stratigraphic, lithological, and other rock unit types</a:t>
            </a:r>
          </a:p>
          <a:p>
            <a:endParaRPr lang="en-AU" b="0" dirty="0" smtClean="0">
              <a:latin typeface="+mn-lt"/>
            </a:endParaRPr>
          </a:p>
          <a:p>
            <a:endParaRPr lang="en-AU" b="0" dirty="0">
              <a:latin typeface="+mn-lt"/>
            </a:endParaRP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name</a:t>
            </a: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rank</a:t>
            </a:r>
          </a:p>
          <a:p>
            <a:pPr marL="216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stratigraphic hierarchy</a:t>
            </a:r>
          </a:p>
        </p:txBody>
      </p:sp>
      <p:pic>
        <p:nvPicPr>
          <p:cNvPr id="4098" name="Picture 2" descr="http://kurdistan-geology.com/wp-content/uploads/2013/02/Perat-f1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8"/>
          <a:stretch/>
        </p:blipFill>
        <p:spPr bwMode="auto">
          <a:xfrm>
            <a:off x="877517" y="1569814"/>
            <a:ext cx="3895650" cy="472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14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5471" y="1569815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53423" y="3459126"/>
            <a:ext cx="1554053" cy="2388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Lithology</a:t>
            </a:r>
          </a:p>
          <a:p>
            <a:pPr algn="ctr"/>
            <a:endParaRPr lang="en-AU" sz="800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 earth materials which comprise a geological unit</a:t>
            </a:r>
          </a:p>
        </p:txBody>
      </p:sp>
    </p:spTree>
    <p:extLst>
      <p:ext uri="{BB962C8B-B14F-4D97-AF65-F5344CB8AC3E}">
        <p14:creationId xmlns:p14="http://schemas.microsoft.com/office/powerpoint/2010/main" val="388197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www.ncgeology.com/falls_lake_geology/images/10020/gneiss_schists_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59" y="4023778"/>
            <a:ext cx="3062273" cy="2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453423" y="3459126"/>
            <a:ext cx="1554053" cy="2388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Lithology</a:t>
            </a:r>
          </a:p>
          <a:p>
            <a:pPr algn="ctr"/>
            <a:endParaRPr lang="en-AU" sz="800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 earth materials which comprise a geological unit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68" y="2037362"/>
            <a:ext cx="2807355" cy="18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geology.com/rocks/pictures/granite-large-orthocla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86" y="1456123"/>
            <a:ext cx="3009474" cy="229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9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03432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/>
              <a:t>What is </a:t>
            </a:r>
            <a:r>
              <a:rPr lang="de-DE" dirty="0" smtClean="0"/>
              <a:t>GeoSciML?</a:t>
            </a:r>
            <a:endParaRPr lang="de-DE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/>
          <a:srcRect r="18909" b="11149"/>
          <a:stretch/>
        </p:blipFill>
        <p:spPr bwMode="auto">
          <a:xfrm>
            <a:off x="4385179" y="2936411"/>
            <a:ext cx="4431719" cy="35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64659" y="1397309"/>
            <a:ext cx="737908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 sz="2400">
                <a:solidFill>
                  <a:schemeClr val="tx2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2000" dirty="0"/>
              <a:t>GeoSciML</a:t>
            </a:r>
            <a:r>
              <a:rPr lang="en-AU" sz="2000" b="0" dirty="0"/>
              <a:t> is </a:t>
            </a:r>
            <a:r>
              <a:rPr lang="en-AU" sz="2000" b="0" dirty="0" smtClean="0"/>
              <a:t>a GML-based </a:t>
            </a:r>
            <a:r>
              <a:rPr lang="en-AU" sz="2000" b="0" dirty="0"/>
              <a:t>data standard </a:t>
            </a:r>
            <a:r>
              <a:rPr lang="en-AU" sz="2000" b="0" dirty="0" smtClean="0"/>
              <a:t>for </a:t>
            </a:r>
            <a:br>
              <a:rPr lang="en-AU" sz="2000" b="0" dirty="0" smtClean="0"/>
            </a:br>
            <a:r>
              <a:rPr lang="en-AU" sz="2000" b="0" dirty="0" smtClean="0"/>
              <a:t>exchange of </a:t>
            </a:r>
            <a:r>
              <a:rPr lang="en-AU" sz="2000" b="0" dirty="0" smtClean="0"/>
              <a:t>geoscientific </a:t>
            </a:r>
            <a:r>
              <a:rPr lang="en-AU" sz="2000" b="0" dirty="0" smtClean="0"/>
              <a:t>information</a:t>
            </a:r>
            <a:endParaRPr lang="en-AU" sz="2000" b="0" dirty="0"/>
          </a:p>
          <a:p>
            <a:pPr eaLnBrk="1" hangingPunct="1">
              <a:lnSpc>
                <a:spcPct val="110000"/>
              </a:lnSpc>
            </a:pPr>
            <a:r>
              <a:rPr lang="en-AU" sz="2000" b="0" dirty="0" smtClean="0"/>
              <a:t>UML </a:t>
            </a:r>
            <a:r>
              <a:rPr lang="en-AU" sz="2000" b="0" dirty="0"/>
              <a:t>data model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56294" y="2340440"/>
            <a:ext cx="40322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3363" indent="-233363">
              <a:lnSpc>
                <a:spcPct val="110000"/>
              </a:lnSpc>
              <a:spcBef>
                <a:spcPct val="20000"/>
              </a:spcBef>
              <a:buClr>
                <a:srgbClr val="092E5C"/>
              </a:buClr>
              <a:buFontTx/>
              <a:buChar char="•"/>
            </a:pPr>
            <a:r>
              <a:rPr lang="en-AU" sz="2200" b="0" dirty="0">
                <a:solidFill>
                  <a:srgbClr val="4D4D4D"/>
                </a:solidFill>
                <a:latin typeface="+mn-lt"/>
              </a:rPr>
              <a:t>   </a:t>
            </a:r>
            <a:r>
              <a:rPr lang="en-AU" sz="2000" b="0" dirty="0">
                <a:solidFill>
                  <a:schemeClr val="tx2"/>
                </a:solidFill>
                <a:latin typeface="+mn-lt"/>
                <a:cs typeface="+mn-cs"/>
              </a:rPr>
              <a:t>XML markup language</a:t>
            </a:r>
          </a:p>
        </p:txBody>
      </p:sp>
      <p:pic>
        <p:nvPicPr>
          <p:cNvPr id="11" name="Picture 7" descr="\\nas\oemd\natmap\user\oraymond\information_management\logos\Logo_Colour_White_Backgroun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61" y="1080403"/>
            <a:ext cx="1535595" cy="11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t="2288" r="27702" b="2957"/>
          <a:stretch/>
        </p:blipFill>
        <p:spPr bwMode="auto">
          <a:xfrm>
            <a:off x="368490" y="2926228"/>
            <a:ext cx="3876530" cy="318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2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2"/>
      <p:bldP spid="9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5471" y="1569815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Basic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57810" y="3730752"/>
            <a:ext cx="3588043" cy="2494851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  <a:gd name="connsiteX0" fmla="*/ 368 w 2692937"/>
              <a:gd name="connsiteY0" fmla="*/ 0 h 2580957"/>
              <a:gd name="connsiteX1" fmla="*/ 2044536 w 2692937"/>
              <a:gd name="connsiteY1" fmla="*/ 0 h 2580957"/>
              <a:gd name="connsiteX2" fmla="*/ 2038820 w 2692937"/>
              <a:gd name="connsiteY2" fmla="*/ 1792345 h 2580957"/>
              <a:gd name="connsiteX3" fmla="*/ 2689973 w 2692937"/>
              <a:gd name="connsiteY3" fmla="*/ 1794025 h 2580957"/>
              <a:gd name="connsiteX4" fmla="*/ 2692937 w 2692937"/>
              <a:gd name="connsiteY4" fmla="*/ 2580957 h 2580957"/>
              <a:gd name="connsiteX5" fmla="*/ 2275 w 2692937"/>
              <a:gd name="connsiteY5" fmla="*/ 1632176 h 2580957"/>
              <a:gd name="connsiteX6" fmla="*/ 368 w 2692937"/>
              <a:gd name="connsiteY6" fmla="*/ 0 h 2580957"/>
              <a:gd name="connsiteX0" fmla="*/ 368 w 2689975"/>
              <a:gd name="connsiteY0" fmla="*/ 0 h 1854790"/>
              <a:gd name="connsiteX1" fmla="*/ 2044536 w 2689975"/>
              <a:gd name="connsiteY1" fmla="*/ 0 h 1854790"/>
              <a:gd name="connsiteX2" fmla="*/ 2038820 w 2689975"/>
              <a:gd name="connsiteY2" fmla="*/ 1792345 h 1854790"/>
              <a:gd name="connsiteX3" fmla="*/ 2689973 w 2689975"/>
              <a:gd name="connsiteY3" fmla="*/ 1794025 h 1854790"/>
              <a:gd name="connsiteX4" fmla="*/ 710518 w 2689975"/>
              <a:gd name="connsiteY4" fmla="*/ 1637297 h 1854790"/>
              <a:gd name="connsiteX5" fmla="*/ 2275 w 2689975"/>
              <a:gd name="connsiteY5" fmla="*/ 1632176 h 1854790"/>
              <a:gd name="connsiteX6" fmla="*/ 368 w 2689975"/>
              <a:gd name="connsiteY6" fmla="*/ 0 h 1854790"/>
              <a:gd name="connsiteX0" fmla="*/ 368 w 2689976"/>
              <a:gd name="connsiteY0" fmla="*/ 0 h 1881943"/>
              <a:gd name="connsiteX1" fmla="*/ 2044536 w 2689976"/>
              <a:gd name="connsiteY1" fmla="*/ 0 h 1881943"/>
              <a:gd name="connsiteX2" fmla="*/ 2038820 w 2689976"/>
              <a:gd name="connsiteY2" fmla="*/ 1792345 h 1881943"/>
              <a:gd name="connsiteX3" fmla="*/ 2689973 w 2689976"/>
              <a:gd name="connsiteY3" fmla="*/ 1794025 h 1881943"/>
              <a:gd name="connsiteX4" fmla="*/ 710518 w 2689976"/>
              <a:gd name="connsiteY4" fmla="*/ 1637297 h 1881943"/>
              <a:gd name="connsiteX5" fmla="*/ 2275 w 2689976"/>
              <a:gd name="connsiteY5" fmla="*/ 1632176 h 1881943"/>
              <a:gd name="connsiteX6" fmla="*/ 368 w 2689976"/>
              <a:gd name="connsiteY6" fmla="*/ 0 h 1881943"/>
              <a:gd name="connsiteX0" fmla="*/ 368 w 2044536"/>
              <a:gd name="connsiteY0" fmla="*/ 0 h 2507792"/>
              <a:gd name="connsiteX1" fmla="*/ 2044536 w 2044536"/>
              <a:gd name="connsiteY1" fmla="*/ 0 h 2507792"/>
              <a:gd name="connsiteX2" fmla="*/ 2038820 w 2044536"/>
              <a:gd name="connsiteY2" fmla="*/ 1792345 h 2507792"/>
              <a:gd name="connsiteX3" fmla="*/ 670977 w 2044536"/>
              <a:gd name="connsiteY3" fmla="*/ 2467024 h 2507792"/>
              <a:gd name="connsiteX4" fmla="*/ 710518 w 2044536"/>
              <a:gd name="connsiteY4" fmla="*/ 1637297 h 2507792"/>
              <a:gd name="connsiteX5" fmla="*/ 2275 w 2044536"/>
              <a:gd name="connsiteY5" fmla="*/ 1632176 h 2507792"/>
              <a:gd name="connsiteX6" fmla="*/ 368 w 2044536"/>
              <a:gd name="connsiteY6" fmla="*/ 0 h 2507792"/>
              <a:gd name="connsiteX0" fmla="*/ 368 w 2044536"/>
              <a:gd name="connsiteY0" fmla="*/ 0 h 2467024"/>
              <a:gd name="connsiteX1" fmla="*/ 2044536 w 2044536"/>
              <a:gd name="connsiteY1" fmla="*/ 0 h 2467024"/>
              <a:gd name="connsiteX2" fmla="*/ 2038820 w 2044536"/>
              <a:gd name="connsiteY2" fmla="*/ 1792345 h 2467024"/>
              <a:gd name="connsiteX3" fmla="*/ 670977 w 2044536"/>
              <a:gd name="connsiteY3" fmla="*/ 2467024 h 2467024"/>
              <a:gd name="connsiteX4" fmla="*/ 710518 w 2044536"/>
              <a:gd name="connsiteY4" fmla="*/ 1637297 h 2467024"/>
              <a:gd name="connsiteX5" fmla="*/ 2275 w 2044536"/>
              <a:gd name="connsiteY5" fmla="*/ 1632176 h 2467024"/>
              <a:gd name="connsiteX6" fmla="*/ 368 w 2044536"/>
              <a:gd name="connsiteY6" fmla="*/ 0 h 2467024"/>
              <a:gd name="connsiteX0" fmla="*/ 368 w 2044536"/>
              <a:gd name="connsiteY0" fmla="*/ 0 h 2467024"/>
              <a:gd name="connsiteX1" fmla="*/ 2044536 w 2044536"/>
              <a:gd name="connsiteY1" fmla="*/ 0 h 2467024"/>
              <a:gd name="connsiteX2" fmla="*/ 2038820 w 2044536"/>
              <a:gd name="connsiteY2" fmla="*/ 1792345 h 2467024"/>
              <a:gd name="connsiteX3" fmla="*/ 670977 w 2044536"/>
              <a:gd name="connsiteY3" fmla="*/ 2467024 h 2467024"/>
              <a:gd name="connsiteX4" fmla="*/ 710518 w 2044536"/>
              <a:gd name="connsiteY4" fmla="*/ 1637297 h 2467024"/>
              <a:gd name="connsiteX5" fmla="*/ 2275 w 2044536"/>
              <a:gd name="connsiteY5" fmla="*/ 1632176 h 2467024"/>
              <a:gd name="connsiteX6" fmla="*/ 368 w 2044536"/>
              <a:gd name="connsiteY6" fmla="*/ 0 h 2467024"/>
              <a:gd name="connsiteX0" fmla="*/ 368 w 2044536"/>
              <a:gd name="connsiteY0" fmla="*/ 0 h 1792345"/>
              <a:gd name="connsiteX1" fmla="*/ 2044536 w 2044536"/>
              <a:gd name="connsiteY1" fmla="*/ 0 h 1792345"/>
              <a:gd name="connsiteX2" fmla="*/ 2038820 w 2044536"/>
              <a:gd name="connsiteY2" fmla="*/ 1792345 h 1792345"/>
              <a:gd name="connsiteX3" fmla="*/ 710518 w 2044536"/>
              <a:gd name="connsiteY3" fmla="*/ 1637297 h 1792345"/>
              <a:gd name="connsiteX4" fmla="*/ 2275 w 2044536"/>
              <a:gd name="connsiteY4" fmla="*/ 1632176 h 1792345"/>
              <a:gd name="connsiteX5" fmla="*/ 368 w 2044536"/>
              <a:gd name="connsiteY5" fmla="*/ 0 h 1792345"/>
              <a:gd name="connsiteX0" fmla="*/ 368 w 2044536"/>
              <a:gd name="connsiteY0" fmla="*/ 0 h 1792345"/>
              <a:gd name="connsiteX1" fmla="*/ 2044536 w 2044536"/>
              <a:gd name="connsiteY1" fmla="*/ 0 h 1792345"/>
              <a:gd name="connsiteX2" fmla="*/ 2038820 w 2044536"/>
              <a:gd name="connsiteY2" fmla="*/ 1792345 h 1792345"/>
              <a:gd name="connsiteX3" fmla="*/ 1202280 w 2044536"/>
              <a:gd name="connsiteY3" fmla="*/ 1689565 h 1792345"/>
              <a:gd name="connsiteX4" fmla="*/ 710518 w 2044536"/>
              <a:gd name="connsiteY4" fmla="*/ 1637297 h 1792345"/>
              <a:gd name="connsiteX5" fmla="*/ 2275 w 2044536"/>
              <a:gd name="connsiteY5" fmla="*/ 1632176 h 1792345"/>
              <a:gd name="connsiteX6" fmla="*/ 368 w 2044536"/>
              <a:gd name="connsiteY6" fmla="*/ 0 h 1792345"/>
              <a:gd name="connsiteX0" fmla="*/ 368 w 2044536"/>
              <a:gd name="connsiteY0" fmla="*/ 0 h 2486922"/>
              <a:gd name="connsiteX1" fmla="*/ 2044536 w 2044536"/>
              <a:gd name="connsiteY1" fmla="*/ 0 h 2486922"/>
              <a:gd name="connsiteX2" fmla="*/ 2038820 w 2044536"/>
              <a:gd name="connsiteY2" fmla="*/ 1792345 h 2486922"/>
              <a:gd name="connsiteX3" fmla="*/ 697531 w 2044536"/>
              <a:gd name="connsiteY3" fmla="*/ 2486922 h 2486922"/>
              <a:gd name="connsiteX4" fmla="*/ 710518 w 2044536"/>
              <a:gd name="connsiteY4" fmla="*/ 1637297 h 2486922"/>
              <a:gd name="connsiteX5" fmla="*/ 2275 w 2044536"/>
              <a:gd name="connsiteY5" fmla="*/ 1632176 h 2486922"/>
              <a:gd name="connsiteX6" fmla="*/ 368 w 2044536"/>
              <a:gd name="connsiteY6" fmla="*/ 0 h 2486922"/>
              <a:gd name="connsiteX0" fmla="*/ 368 w 3582328"/>
              <a:gd name="connsiteY0" fmla="*/ 0 h 2487289"/>
              <a:gd name="connsiteX1" fmla="*/ 2044536 w 3582328"/>
              <a:gd name="connsiteY1" fmla="*/ 0 h 2487289"/>
              <a:gd name="connsiteX2" fmla="*/ 3582327 w 3582328"/>
              <a:gd name="connsiteY2" fmla="*/ 2487289 h 2487289"/>
              <a:gd name="connsiteX3" fmla="*/ 697531 w 3582328"/>
              <a:gd name="connsiteY3" fmla="*/ 2486922 h 2487289"/>
              <a:gd name="connsiteX4" fmla="*/ 710518 w 3582328"/>
              <a:gd name="connsiteY4" fmla="*/ 1637297 h 2487289"/>
              <a:gd name="connsiteX5" fmla="*/ 2275 w 3582328"/>
              <a:gd name="connsiteY5" fmla="*/ 1632176 h 2487289"/>
              <a:gd name="connsiteX6" fmla="*/ 368 w 3582328"/>
              <a:gd name="connsiteY6" fmla="*/ 0 h 2487289"/>
              <a:gd name="connsiteX0" fmla="*/ 368 w 3588043"/>
              <a:gd name="connsiteY0" fmla="*/ 0 h 2487289"/>
              <a:gd name="connsiteX1" fmla="*/ 3588043 w 3588043"/>
              <a:gd name="connsiteY1" fmla="*/ 636423 h 2487289"/>
              <a:gd name="connsiteX2" fmla="*/ 3582327 w 3588043"/>
              <a:gd name="connsiteY2" fmla="*/ 2487289 h 2487289"/>
              <a:gd name="connsiteX3" fmla="*/ 697531 w 3588043"/>
              <a:gd name="connsiteY3" fmla="*/ 2486922 h 2487289"/>
              <a:gd name="connsiteX4" fmla="*/ 710518 w 3588043"/>
              <a:gd name="connsiteY4" fmla="*/ 1637297 h 2487289"/>
              <a:gd name="connsiteX5" fmla="*/ 2275 w 3588043"/>
              <a:gd name="connsiteY5" fmla="*/ 1632176 h 2487289"/>
              <a:gd name="connsiteX6" fmla="*/ 368 w 3588043"/>
              <a:gd name="connsiteY6" fmla="*/ 0 h 2487289"/>
              <a:gd name="connsiteX0" fmla="*/ 368 w 3588043"/>
              <a:gd name="connsiteY0" fmla="*/ 0 h 2487289"/>
              <a:gd name="connsiteX1" fmla="*/ 1655822 w 3588043"/>
              <a:gd name="connsiteY1" fmla="*/ 285046 h 2487289"/>
              <a:gd name="connsiteX2" fmla="*/ 3588043 w 3588043"/>
              <a:gd name="connsiteY2" fmla="*/ 636423 h 2487289"/>
              <a:gd name="connsiteX3" fmla="*/ 3582327 w 3588043"/>
              <a:gd name="connsiteY3" fmla="*/ 2487289 h 2487289"/>
              <a:gd name="connsiteX4" fmla="*/ 697531 w 3588043"/>
              <a:gd name="connsiteY4" fmla="*/ 2486922 h 2487289"/>
              <a:gd name="connsiteX5" fmla="*/ 710518 w 3588043"/>
              <a:gd name="connsiteY5" fmla="*/ 1637297 h 2487289"/>
              <a:gd name="connsiteX6" fmla="*/ 2275 w 3588043"/>
              <a:gd name="connsiteY6" fmla="*/ 1632176 h 2487289"/>
              <a:gd name="connsiteX7" fmla="*/ 368 w 3588043"/>
              <a:gd name="connsiteY7" fmla="*/ 0 h 2487289"/>
              <a:gd name="connsiteX0" fmla="*/ 368 w 3588043"/>
              <a:gd name="connsiteY0" fmla="*/ 0 h 2487289"/>
              <a:gd name="connsiteX1" fmla="*/ 1443681 w 3588043"/>
              <a:gd name="connsiteY1" fmla="*/ 643491 h 2487289"/>
              <a:gd name="connsiteX2" fmla="*/ 3588043 w 3588043"/>
              <a:gd name="connsiteY2" fmla="*/ 636423 h 2487289"/>
              <a:gd name="connsiteX3" fmla="*/ 3582327 w 3588043"/>
              <a:gd name="connsiteY3" fmla="*/ 2487289 h 2487289"/>
              <a:gd name="connsiteX4" fmla="*/ 697531 w 3588043"/>
              <a:gd name="connsiteY4" fmla="*/ 2486922 h 2487289"/>
              <a:gd name="connsiteX5" fmla="*/ 710518 w 3588043"/>
              <a:gd name="connsiteY5" fmla="*/ 1637297 h 2487289"/>
              <a:gd name="connsiteX6" fmla="*/ 2275 w 3588043"/>
              <a:gd name="connsiteY6" fmla="*/ 1632176 h 2487289"/>
              <a:gd name="connsiteX7" fmla="*/ 368 w 3588043"/>
              <a:gd name="connsiteY7" fmla="*/ 0 h 2487289"/>
              <a:gd name="connsiteX0" fmla="*/ 368 w 3588043"/>
              <a:gd name="connsiteY0" fmla="*/ 0 h 2487289"/>
              <a:gd name="connsiteX1" fmla="*/ 690216 w 3588043"/>
              <a:gd name="connsiteY1" fmla="*/ 321622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688572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688573 w 3588043"/>
              <a:gd name="connsiteY6" fmla="*/ 1644612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52174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30229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44743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92202 w 3588043"/>
              <a:gd name="connsiteY6" fmla="*/ 1630229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92202 w 3588043"/>
              <a:gd name="connsiteY6" fmla="*/ 1641114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43" h="2494851">
                <a:moveTo>
                  <a:pt x="368" y="7562"/>
                </a:moveTo>
                <a:lnTo>
                  <a:pt x="1436366" y="0"/>
                </a:lnTo>
                <a:cubicBezTo>
                  <a:pt x="1438804" y="209703"/>
                  <a:pt x="1441243" y="441350"/>
                  <a:pt x="1443681" y="651053"/>
                </a:cubicBezTo>
                <a:lnTo>
                  <a:pt x="3588043" y="643985"/>
                </a:lnTo>
                <a:cubicBezTo>
                  <a:pt x="3586138" y="1241433"/>
                  <a:pt x="3584232" y="1897403"/>
                  <a:pt x="3582327" y="2494851"/>
                </a:cubicBezTo>
                <a:lnTo>
                  <a:pt x="697531" y="2494484"/>
                </a:lnTo>
                <a:cubicBezTo>
                  <a:pt x="694545" y="2211276"/>
                  <a:pt x="695188" y="1924322"/>
                  <a:pt x="692202" y="1641114"/>
                </a:cubicBezTo>
                <a:lnTo>
                  <a:pt x="2275" y="1639738"/>
                </a:lnTo>
                <a:cubicBezTo>
                  <a:pt x="4078" y="783564"/>
                  <a:pt x="-1435" y="863736"/>
                  <a:pt x="368" y="75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>
                <a:latin typeface="+mn-lt"/>
              </a:rPr>
              <a:t> </a:t>
            </a:r>
            <a:r>
              <a:rPr lang="en-AU" dirty="0" smtClean="0">
                <a:latin typeface="+mn-lt"/>
              </a:rPr>
              <a:t>  Geological </a:t>
            </a:r>
          </a:p>
          <a:p>
            <a:r>
              <a:rPr lang="en-AU" dirty="0" smtClean="0">
                <a:latin typeface="+mn-lt"/>
              </a:rPr>
              <a:t>    Structures</a:t>
            </a:r>
          </a:p>
          <a:p>
            <a:pPr algn="ctr"/>
            <a:endParaRPr lang="en-AU" b="0" dirty="0">
              <a:latin typeface="+mn-lt"/>
            </a:endParaRPr>
          </a:p>
          <a:p>
            <a:endParaRPr lang="en-AU" b="0" dirty="0" smtClean="0">
              <a:latin typeface="+mn-lt"/>
            </a:endParaRPr>
          </a:p>
          <a:p>
            <a:pPr marL="288000" lvl="1"/>
            <a:endParaRPr lang="en-AU" b="0" dirty="0" smtClean="0">
              <a:latin typeface="+mn-lt"/>
            </a:endParaRPr>
          </a:p>
          <a:p>
            <a:pPr marL="288000" lvl="1"/>
            <a:r>
              <a:rPr lang="en-AU" b="0" dirty="0" smtClean="0">
                <a:latin typeface="+mn-lt"/>
              </a:rPr>
              <a:t>Basic description of the most common types of geological structures</a:t>
            </a:r>
          </a:p>
          <a:p>
            <a:pPr marL="288000" lvl="1"/>
            <a:endParaRPr lang="en-AU" b="0" dirty="0" smtClean="0">
              <a:latin typeface="+mn-lt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contacts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faults and shears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folds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foliation</a:t>
            </a:r>
          </a:p>
        </p:txBody>
      </p:sp>
    </p:spTree>
    <p:extLst>
      <p:ext uri="{BB962C8B-B14F-4D97-AF65-F5344CB8AC3E}">
        <p14:creationId xmlns:p14="http://schemas.microsoft.com/office/powerpoint/2010/main" val="14967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Structures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57810" y="3730752"/>
            <a:ext cx="3588043" cy="2494851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  <a:gd name="connsiteX0" fmla="*/ 368 w 2692937"/>
              <a:gd name="connsiteY0" fmla="*/ 0 h 2580957"/>
              <a:gd name="connsiteX1" fmla="*/ 2044536 w 2692937"/>
              <a:gd name="connsiteY1" fmla="*/ 0 h 2580957"/>
              <a:gd name="connsiteX2" fmla="*/ 2038820 w 2692937"/>
              <a:gd name="connsiteY2" fmla="*/ 1792345 h 2580957"/>
              <a:gd name="connsiteX3" fmla="*/ 2689973 w 2692937"/>
              <a:gd name="connsiteY3" fmla="*/ 1794025 h 2580957"/>
              <a:gd name="connsiteX4" fmla="*/ 2692937 w 2692937"/>
              <a:gd name="connsiteY4" fmla="*/ 2580957 h 2580957"/>
              <a:gd name="connsiteX5" fmla="*/ 2275 w 2692937"/>
              <a:gd name="connsiteY5" fmla="*/ 1632176 h 2580957"/>
              <a:gd name="connsiteX6" fmla="*/ 368 w 2692937"/>
              <a:gd name="connsiteY6" fmla="*/ 0 h 2580957"/>
              <a:gd name="connsiteX0" fmla="*/ 368 w 2689975"/>
              <a:gd name="connsiteY0" fmla="*/ 0 h 1854790"/>
              <a:gd name="connsiteX1" fmla="*/ 2044536 w 2689975"/>
              <a:gd name="connsiteY1" fmla="*/ 0 h 1854790"/>
              <a:gd name="connsiteX2" fmla="*/ 2038820 w 2689975"/>
              <a:gd name="connsiteY2" fmla="*/ 1792345 h 1854790"/>
              <a:gd name="connsiteX3" fmla="*/ 2689973 w 2689975"/>
              <a:gd name="connsiteY3" fmla="*/ 1794025 h 1854790"/>
              <a:gd name="connsiteX4" fmla="*/ 710518 w 2689975"/>
              <a:gd name="connsiteY4" fmla="*/ 1637297 h 1854790"/>
              <a:gd name="connsiteX5" fmla="*/ 2275 w 2689975"/>
              <a:gd name="connsiteY5" fmla="*/ 1632176 h 1854790"/>
              <a:gd name="connsiteX6" fmla="*/ 368 w 2689975"/>
              <a:gd name="connsiteY6" fmla="*/ 0 h 1854790"/>
              <a:gd name="connsiteX0" fmla="*/ 368 w 2689976"/>
              <a:gd name="connsiteY0" fmla="*/ 0 h 1881943"/>
              <a:gd name="connsiteX1" fmla="*/ 2044536 w 2689976"/>
              <a:gd name="connsiteY1" fmla="*/ 0 h 1881943"/>
              <a:gd name="connsiteX2" fmla="*/ 2038820 w 2689976"/>
              <a:gd name="connsiteY2" fmla="*/ 1792345 h 1881943"/>
              <a:gd name="connsiteX3" fmla="*/ 2689973 w 2689976"/>
              <a:gd name="connsiteY3" fmla="*/ 1794025 h 1881943"/>
              <a:gd name="connsiteX4" fmla="*/ 710518 w 2689976"/>
              <a:gd name="connsiteY4" fmla="*/ 1637297 h 1881943"/>
              <a:gd name="connsiteX5" fmla="*/ 2275 w 2689976"/>
              <a:gd name="connsiteY5" fmla="*/ 1632176 h 1881943"/>
              <a:gd name="connsiteX6" fmla="*/ 368 w 2689976"/>
              <a:gd name="connsiteY6" fmla="*/ 0 h 1881943"/>
              <a:gd name="connsiteX0" fmla="*/ 368 w 2044536"/>
              <a:gd name="connsiteY0" fmla="*/ 0 h 2507792"/>
              <a:gd name="connsiteX1" fmla="*/ 2044536 w 2044536"/>
              <a:gd name="connsiteY1" fmla="*/ 0 h 2507792"/>
              <a:gd name="connsiteX2" fmla="*/ 2038820 w 2044536"/>
              <a:gd name="connsiteY2" fmla="*/ 1792345 h 2507792"/>
              <a:gd name="connsiteX3" fmla="*/ 670977 w 2044536"/>
              <a:gd name="connsiteY3" fmla="*/ 2467024 h 2507792"/>
              <a:gd name="connsiteX4" fmla="*/ 710518 w 2044536"/>
              <a:gd name="connsiteY4" fmla="*/ 1637297 h 2507792"/>
              <a:gd name="connsiteX5" fmla="*/ 2275 w 2044536"/>
              <a:gd name="connsiteY5" fmla="*/ 1632176 h 2507792"/>
              <a:gd name="connsiteX6" fmla="*/ 368 w 2044536"/>
              <a:gd name="connsiteY6" fmla="*/ 0 h 2507792"/>
              <a:gd name="connsiteX0" fmla="*/ 368 w 2044536"/>
              <a:gd name="connsiteY0" fmla="*/ 0 h 2467024"/>
              <a:gd name="connsiteX1" fmla="*/ 2044536 w 2044536"/>
              <a:gd name="connsiteY1" fmla="*/ 0 h 2467024"/>
              <a:gd name="connsiteX2" fmla="*/ 2038820 w 2044536"/>
              <a:gd name="connsiteY2" fmla="*/ 1792345 h 2467024"/>
              <a:gd name="connsiteX3" fmla="*/ 670977 w 2044536"/>
              <a:gd name="connsiteY3" fmla="*/ 2467024 h 2467024"/>
              <a:gd name="connsiteX4" fmla="*/ 710518 w 2044536"/>
              <a:gd name="connsiteY4" fmla="*/ 1637297 h 2467024"/>
              <a:gd name="connsiteX5" fmla="*/ 2275 w 2044536"/>
              <a:gd name="connsiteY5" fmla="*/ 1632176 h 2467024"/>
              <a:gd name="connsiteX6" fmla="*/ 368 w 2044536"/>
              <a:gd name="connsiteY6" fmla="*/ 0 h 2467024"/>
              <a:gd name="connsiteX0" fmla="*/ 368 w 2044536"/>
              <a:gd name="connsiteY0" fmla="*/ 0 h 2467024"/>
              <a:gd name="connsiteX1" fmla="*/ 2044536 w 2044536"/>
              <a:gd name="connsiteY1" fmla="*/ 0 h 2467024"/>
              <a:gd name="connsiteX2" fmla="*/ 2038820 w 2044536"/>
              <a:gd name="connsiteY2" fmla="*/ 1792345 h 2467024"/>
              <a:gd name="connsiteX3" fmla="*/ 670977 w 2044536"/>
              <a:gd name="connsiteY3" fmla="*/ 2467024 h 2467024"/>
              <a:gd name="connsiteX4" fmla="*/ 710518 w 2044536"/>
              <a:gd name="connsiteY4" fmla="*/ 1637297 h 2467024"/>
              <a:gd name="connsiteX5" fmla="*/ 2275 w 2044536"/>
              <a:gd name="connsiteY5" fmla="*/ 1632176 h 2467024"/>
              <a:gd name="connsiteX6" fmla="*/ 368 w 2044536"/>
              <a:gd name="connsiteY6" fmla="*/ 0 h 2467024"/>
              <a:gd name="connsiteX0" fmla="*/ 368 w 2044536"/>
              <a:gd name="connsiteY0" fmla="*/ 0 h 1792345"/>
              <a:gd name="connsiteX1" fmla="*/ 2044536 w 2044536"/>
              <a:gd name="connsiteY1" fmla="*/ 0 h 1792345"/>
              <a:gd name="connsiteX2" fmla="*/ 2038820 w 2044536"/>
              <a:gd name="connsiteY2" fmla="*/ 1792345 h 1792345"/>
              <a:gd name="connsiteX3" fmla="*/ 710518 w 2044536"/>
              <a:gd name="connsiteY3" fmla="*/ 1637297 h 1792345"/>
              <a:gd name="connsiteX4" fmla="*/ 2275 w 2044536"/>
              <a:gd name="connsiteY4" fmla="*/ 1632176 h 1792345"/>
              <a:gd name="connsiteX5" fmla="*/ 368 w 2044536"/>
              <a:gd name="connsiteY5" fmla="*/ 0 h 1792345"/>
              <a:gd name="connsiteX0" fmla="*/ 368 w 2044536"/>
              <a:gd name="connsiteY0" fmla="*/ 0 h 1792345"/>
              <a:gd name="connsiteX1" fmla="*/ 2044536 w 2044536"/>
              <a:gd name="connsiteY1" fmla="*/ 0 h 1792345"/>
              <a:gd name="connsiteX2" fmla="*/ 2038820 w 2044536"/>
              <a:gd name="connsiteY2" fmla="*/ 1792345 h 1792345"/>
              <a:gd name="connsiteX3" fmla="*/ 1202280 w 2044536"/>
              <a:gd name="connsiteY3" fmla="*/ 1689565 h 1792345"/>
              <a:gd name="connsiteX4" fmla="*/ 710518 w 2044536"/>
              <a:gd name="connsiteY4" fmla="*/ 1637297 h 1792345"/>
              <a:gd name="connsiteX5" fmla="*/ 2275 w 2044536"/>
              <a:gd name="connsiteY5" fmla="*/ 1632176 h 1792345"/>
              <a:gd name="connsiteX6" fmla="*/ 368 w 2044536"/>
              <a:gd name="connsiteY6" fmla="*/ 0 h 1792345"/>
              <a:gd name="connsiteX0" fmla="*/ 368 w 2044536"/>
              <a:gd name="connsiteY0" fmla="*/ 0 h 2486922"/>
              <a:gd name="connsiteX1" fmla="*/ 2044536 w 2044536"/>
              <a:gd name="connsiteY1" fmla="*/ 0 h 2486922"/>
              <a:gd name="connsiteX2" fmla="*/ 2038820 w 2044536"/>
              <a:gd name="connsiteY2" fmla="*/ 1792345 h 2486922"/>
              <a:gd name="connsiteX3" fmla="*/ 697531 w 2044536"/>
              <a:gd name="connsiteY3" fmla="*/ 2486922 h 2486922"/>
              <a:gd name="connsiteX4" fmla="*/ 710518 w 2044536"/>
              <a:gd name="connsiteY4" fmla="*/ 1637297 h 2486922"/>
              <a:gd name="connsiteX5" fmla="*/ 2275 w 2044536"/>
              <a:gd name="connsiteY5" fmla="*/ 1632176 h 2486922"/>
              <a:gd name="connsiteX6" fmla="*/ 368 w 2044536"/>
              <a:gd name="connsiteY6" fmla="*/ 0 h 2486922"/>
              <a:gd name="connsiteX0" fmla="*/ 368 w 3582328"/>
              <a:gd name="connsiteY0" fmla="*/ 0 h 2487289"/>
              <a:gd name="connsiteX1" fmla="*/ 2044536 w 3582328"/>
              <a:gd name="connsiteY1" fmla="*/ 0 h 2487289"/>
              <a:gd name="connsiteX2" fmla="*/ 3582327 w 3582328"/>
              <a:gd name="connsiteY2" fmla="*/ 2487289 h 2487289"/>
              <a:gd name="connsiteX3" fmla="*/ 697531 w 3582328"/>
              <a:gd name="connsiteY3" fmla="*/ 2486922 h 2487289"/>
              <a:gd name="connsiteX4" fmla="*/ 710518 w 3582328"/>
              <a:gd name="connsiteY4" fmla="*/ 1637297 h 2487289"/>
              <a:gd name="connsiteX5" fmla="*/ 2275 w 3582328"/>
              <a:gd name="connsiteY5" fmla="*/ 1632176 h 2487289"/>
              <a:gd name="connsiteX6" fmla="*/ 368 w 3582328"/>
              <a:gd name="connsiteY6" fmla="*/ 0 h 2487289"/>
              <a:gd name="connsiteX0" fmla="*/ 368 w 3588043"/>
              <a:gd name="connsiteY0" fmla="*/ 0 h 2487289"/>
              <a:gd name="connsiteX1" fmla="*/ 3588043 w 3588043"/>
              <a:gd name="connsiteY1" fmla="*/ 636423 h 2487289"/>
              <a:gd name="connsiteX2" fmla="*/ 3582327 w 3588043"/>
              <a:gd name="connsiteY2" fmla="*/ 2487289 h 2487289"/>
              <a:gd name="connsiteX3" fmla="*/ 697531 w 3588043"/>
              <a:gd name="connsiteY3" fmla="*/ 2486922 h 2487289"/>
              <a:gd name="connsiteX4" fmla="*/ 710518 w 3588043"/>
              <a:gd name="connsiteY4" fmla="*/ 1637297 h 2487289"/>
              <a:gd name="connsiteX5" fmla="*/ 2275 w 3588043"/>
              <a:gd name="connsiteY5" fmla="*/ 1632176 h 2487289"/>
              <a:gd name="connsiteX6" fmla="*/ 368 w 3588043"/>
              <a:gd name="connsiteY6" fmla="*/ 0 h 2487289"/>
              <a:gd name="connsiteX0" fmla="*/ 368 w 3588043"/>
              <a:gd name="connsiteY0" fmla="*/ 0 h 2487289"/>
              <a:gd name="connsiteX1" fmla="*/ 1655822 w 3588043"/>
              <a:gd name="connsiteY1" fmla="*/ 285046 h 2487289"/>
              <a:gd name="connsiteX2" fmla="*/ 3588043 w 3588043"/>
              <a:gd name="connsiteY2" fmla="*/ 636423 h 2487289"/>
              <a:gd name="connsiteX3" fmla="*/ 3582327 w 3588043"/>
              <a:gd name="connsiteY3" fmla="*/ 2487289 h 2487289"/>
              <a:gd name="connsiteX4" fmla="*/ 697531 w 3588043"/>
              <a:gd name="connsiteY4" fmla="*/ 2486922 h 2487289"/>
              <a:gd name="connsiteX5" fmla="*/ 710518 w 3588043"/>
              <a:gd name="connsiteY5" fmla="*/ 1637297 h 2487289"/>
              <a:gd name="connsiteX6" fmla="*/ 2275 w 3588043"/>
              <a:gd name="connsiteY6" fmla="*/ 1632176 h 2487289"/>
              <a:gd name="connsiteX7" fmla="*/ 368 w 3588043"/>
              <a:gd name="connsiteY7" fmla="*/ 0 h 2487289"/>
              <a:gd name="connsiteX0" fmla="*/ 368 w 3588043"/>
              <a:gd name="connsiteY0" fmla="*/ 0 h 2487289"/>
              <a:gd name="connsiteX1" fmla="*/ 1443681 w 3588043"/>
              <a:gd name="connsiteY1" fmla="*/ 643491 h 2487289"/>
              <a:gd name="connsiteX2" fmla="*/ 3588043 w 3588043"/>
              <a:gd name="connsiteY2" fmla="*/ 636423 h 2487289"/>
              <a:gd name="connsiteX3" fmla="*/ 3582327 w 3588043"/>
              <a:gd name="connsiteY3" fmla="*/ 2487289 h 2487289"/>
              <a:gd name="connsiteX4" fmla="*/ 697531 w 3588043"/>
              <a:gd name="connsiteY4" fmla="*/ 2486922 h 2487289"/>
              <a:gd name="connsiteX5" fmla="*/ 710518 w 3588043"/>
              <a:gd name="connsiteY5" fmla="*/ 1637297 h 2487289"/>
              <a:gd name="connsiteX6" fmla="*/ 2275 w 3588043"/>
              <a:gd name="connsiteY6" fmla="*/ 1632176 h 2487289"/>
              <a:gd name="connsiteX7" fmla="*/ 368 w 3588043"/>
              <a:gd name="connsiteY7" fmla="*/ 0 h 2487289"/>
              <a:gd name="connsiteX0" fmla="*/ 368 w 3588043"/>
              <a:gd name="connsiteY0" fmla="*/ 0 h 2487289"/>
              <a:gd name="connsiteX1" fmla="*/ 690216 w 3588043"/>
              <a:gd name="connsiteY1" fmla="*/ 321622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688572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710518 w 3588043"/>
              <a:gd name="connsiteY6" fmla="*/ 1637297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0 h 2487289"/>
              <a:gd name="connsiteX1" fmla="*/ 1436366 w 3588043"/>
              <a:gd name="connsiteY1" fmla="*/ 14383 h 2487289"/>
              <a:gd name="connsiteX2" fmla="*/ 1443681 w 3588043"/>
              <a:gd name="connsiteY2" fmla="*/ 643491 h 2487289"/>
              <a:gd name="connsiteX3" fmla="*/ 3588043 w 3588043"/>
              <a:gd name="connsiteY3" fmla="*/ 636423 h 2487289"/>
              <a:gd name="connsiteX4" fmla="*/ 3582327 w 3588043"/>
              <a:gd name="connsiteY4" fmla="*/ 2487289 h 2487289"/>
              <a:gd name="connsiteX5" fmla="*/ 697531 w 3588043"/>
              <a:gd name="connsiteY5" fmla="*/ 2486922 h 2487289"/>
              <a:gd name="connsiteX6" fmla="*/ 688573 w 3588043"/>
              <a:gd name="connsiteY6" fmla="*/ 1644612 h 2487289"/>
              <a:gd name="connsiteX7" fmla="*/ 2275 w 3588043"/>
              <a:gd name="connsiteY7" fmla="*/ 1632176 h 2487289"/>
              <a:gd name="connsiteX8" fmla="*/ 368 w 3588043"/>
              <a:gd name="connsiteY8" fmla="*/ 0 h 2487289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52174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30229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88573 w 3588043"/>
              <a:gd name="connsiteY6" fmla="*/ 1644743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92202 w 3588043"/>
              <a:gd name="connsiteY6" fmla="*/ 1630229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  <a:gd name="connsiteX0" fmla="*/ 368 w 3588043"/>
              <a:gd name="connsiteY0" fmla="*/ 7562 h 2494851"/>
              <a:gd name="connsiteX1" fmla="*/ 1436366 w 3588043"/>
              <a:gd name="connsiteY1" fmla="*/ 0 h 2494851"/>
              <a:gd name="connsiteX2" fmla="*/ 1443681 w 3588043"/>
              <a:gd name="connsiteY2" fmla="*/ 651053 h 2494851"/>
              <a:gd name="connsiteX3" fmla="*/ 3588043 w 3588043"/>
              <a:gd name="connsiteY3" fmla="*/ 643985 h 2494851"/>
              <a:gd name="connsiteX4" fmla="*/ 3582327 w 3588043"/>
              <a:gd name="connsiteY4" fmla="*/ 2494851 h 2494851"/>
              <a:gd name="connsiteX5" fmla="*/ 697531 w 3588043"/>
              <a:gd name="connsiteY5" fmla="*/ 2494484 h 2494851"/>
              <a:gd name="connsiteX6" fmla="*/ 692202 w 3588043"/>
              <a:gd name="connsiteY6" fmla="*/ 1641114 h 2494851"/>
              <a:gd name="connsiteX7" fmla="*/ 2275 w 3588043"/>
              <a:gd name="connsiteY7" fmla="*/ 1639738 h 2494851"/>
              <a:gd name="connsiteX8" fmla="*/ 368 w 3588043"/>
              <a:gd name="connsiteY8" fmla="*/ 7562 h 249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43" h="2494851">
                <a:moveTo>
                  <a:pt x="368" y="7562"/>
                </a:moveTo>
                <a:lnTo>
                  <a:pt x="1436366" y="0"/>
                </a:lnTo>
                <a:cubicBezTo>
                  <a:pt x="1438804" y="209703"/>
                  <a:pt x="1441243" y="441350"/>
                  <a:pt x="1443681" y="651053"/>
                </a:cubicBezTo>
                <a:lnTo>
                  <a:pt x="3588043" y="643985"/>
                </a:lnTo>
                <a:cubicBezTo>
                  <a:pt x="3586138" y="1241433"/>
                  <a:pt x="3584232" y="1897403"/>
                  <a:pt x="3582327" y="2494851"/>
                </a:cubicBezTo>
                <a:lnTo>
                  <a:pt x="697531" y="2494484"/>
                </a:lnTo>
                <a:cubicBezTo>
                  <a:pt x="694545" y="2211276"/>
                  <a:pt x="695188" y="1924322"/>
                  <a:pt x="692202" y="1641114"/>
                </a:cubicBezTo>
                <a:lnTo>
                  <a:pt x="2275" y="1639738"/>
                </a:lnTo>
                <a:cubicBezTo>
                  <a:pt x="4078" y="783564"/>
                  <a:pt x="-1435" y="863736"/>
                  <a:pt x="368" y="756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>
                <a:latin typeface="+mn-lt"/>
              </a:rPr>
              <a:t> </a:t>
            </a:r>
            <a:r>
              <a:rPr lang="en-AU" dirty="0" smtClean="0">
                <a:latin typeface="+mn-lt"/>
              </a:rPr>
              <a:t>  Geological </a:t>
            </a:r>
          </a:p>
          <a:p>
            <a:r>
              <a:rPr lang="en-AU" dirty="0" smtClean="0">
                <a:latin typeface="+mn-lt"/>
              </a:rPr>
              <a:t>    Structures</a:t>
            </a:r>
          </a:p>
          <a:p>
            <a:pPr algn="ctr"/>
            <a:endParaRPr lang="en-AU" b="0" dirty="0">
              <a:latin typeface="+mn-lt"/>
            </a:endParaRPr>
          </a:p>
          <a:p>
            <a:endParaRPr lang="en-AU" b="0" dirty="0" smtClean="0">
              <a:latin typeface="+mn-lt"/>
            </a:endParaRPr>
          </a:p>
          <a:p>
            <a:pPr marL="288000" lvl="1"/>
            <a:endParaRPr lang="en-AU" b="0" dirty="0" smtClean="0">
              <a:latin typeface="+mn-lt"/>
            </a:endParaRPr>
          </a:p>
          <a:p>
            <a:pPr marL="288000" lvl="1"/>
            <a:r>
              <a:rPr lang="en-AU" b="0" dirty="0" smtClean="0">
                <a:latin typeface="+mn-lt"/>
              </a:rPr>
              <a:t>Basic description of the most common types of geological structures</a:t>
            </a:r>
          </a:p>
          <a:p>
            <a:pPr marL="288000" lvl="1"/>
            <a:endParaRPr lang="en-AU" b="0" dirty="0" smtClean="0">
              <a:latin typeface="+mn-lt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contacts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faults and shears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folds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foliation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72" y="1415782"/>
            <a:ext cx="3143041" cy="20794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831" y="1651309"/>
            <a:ext cx="4461581" cy="2285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46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5471" y="1569815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Events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731176" y="3030279"/>
            <a:ext cx="1702061" cy="1297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Geological Events</a:t>
            </a:r>
          </a:p>
          <a:p>
            <a:pPr algn="ctr"/>
            <a:endParaRPr lang="en-AU" sz="800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numeric 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named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environment  and process</a:t>
            </a:r>
          </a:p>
        </p:txBody>
      </p:sp>
    </p:spTree>
    <p:extLst>
      <p:ext uri="{BB962C8B-B14F-4D97-AF65-F5344CB8AC3E}">
        <p14:creationId xmlns:p14="http://schemas.microsoft.com/office/powerpoint/2010/main" val="24367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cs2009.png (1188×737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69" y="1446860"/>
            <a:ext cx="3499042" cy="21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Events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731176" y="3030279"/>
            <a:ext cx="1702061" cy="1297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Geological Events</a:t>
            </a:r>
          </a:p>
          <a:p>
            <a:pPr algn="ctr"/>
            <a:endParaRPr lang="en-AU" sz="800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numeric 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named 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environment  and process</a:t>
            </a:r>
          </a:p>
        </p:txBody>
      </p:sp>
      <p:pic>
        <p:nvPicPr>
          <p:cNvPr id="8196" name="Picture 4" descr="http://americanpreppersnetwork.com/wp-content/uploads/2014/08/chemtrails49_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r="13242"/>
          <a:stretch/>
        </p:blipFill>
        <p:spPr bwMode="auto">
          <a:xfrm>
            <a:off x="5714998" y="2532210"/>
            <a:ext cx="3102897" cy="26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pubs.usgs.gov/of/2004/1216/b/images/braided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40" y="4148250"/>
            <a:ext cx="2999901" cy="198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lum bright="37000" contrast="-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t="3463" r="767" b="3248"/>
          <a:stretch/>
        </p:blipFill>
        <p:spPr bwMode="auto">
          <a:xfrm>
            <a:off x="205471" y="1569815"/>
            <a:ext cx="8804277" cy="4659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3470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Geomorphology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6617" y="3644435"/>
            <a:ext cx="2697977" cy="2580957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977" h="2580957">
                <a:moveTo>
                  <a:pt x="5408" y="0"/>
                </a:moveTo>
                <a:lnTo>
                  <a:pt x="2049576" y="0"/>
                </a:lnTo>
                <a:cubicBezTo>
                  <a:pt x="2047671" y="597448"/>
                  <a:pt x="2045765" y="1194897"/>
                  <a:pt x="2043860" y="1792345"/>
                </a:cubicBezTo>
                <a:lnTo>
                  <a:pt x="2695013" y="1794025"/>
                </a:lnTo>
                <a:cubicBezTo>
                  <a:pt x="2697763" y="2054574"/>
                  <a:pt x="2695227" y="2320408"/>
                  <a:pt x="2697977" y="2580957"/>
                </a:cubicBezTo>
                <a:lnTo>
                  <a:pt x="0" y="2568521"/>
                </a:lnTo>
                <a:cubicBezTo>
                  <a:pt x="1803" y="1712347"/>
                  <a:pt x="3605" y="856174"/>
                  <a:pt x="54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 Geomorphology</a:t>
            </a:r>
          </a:p>
          <a:p>
            <a:pPr algn="ctr"/>
            <a:endParaRPr lang="en-AU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 natural and</a:t>
            </a:r>
          </a:p>
          <a:p>
            <a:r>
              <a:rPr lang="en-AU" b="0" dirty="0" smtClean="0">
                <a:latin typeface="+mn-lt"/>
              </a:rPr>
              <a:t>anthropogenic geomorphological </a:t>
            </a:r>
          </a:p>
          <a:p>
            <a:r>
              <a:rPr lang="en-AU" b="0" dirty="0" smtClean="0">
                <a:latin typeface="+mn-lt"/>
              </a:rPr>
              <a:t>features</a:t>
            </a:r>
          </a:p>
          <a:p>
            <a:endParaRPr lang="en-AU" b="0" dirty="0">
              <a:latin typeface="+mn-lt"/>
            </a:endParaRP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regolith landforms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glacial features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landslides and </a:t>
            </a:r>
            <a:r>
              <a:rPr lang="en-AU" b="0" dirty="0" err="1" smtClean="0">
                <a:latin typeface="+mn-lt"/>
              </a:rPr>
              <a:t>geohazards</a:t>
            </a:r>
            <a:endParaRPr lang="en-AU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1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693470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Geomorphology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endParaRPr lang="en-A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66617" y="3644435"/>
            <a:ext cx="2697977" cy="2580957"/>
          </a:xfrm>
          <a:custGeom>
            <a:avLst/>
            <a:gdLst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0 w 1974963"/>
              <a:gd name="connsiteY3" fmla="*/ 1239452 h 1239452"/>
              <a:gd name="connsiteX4" fmla="*/ 0 w 1974963"/>
              <a:gd name="connsiteY4" fmla="*/ 0 h 1239452"/>
              <a:gd name="connsiteX0" fmla="*/ 0 w 1974963"/>
              <a:gd name="connsiteY0" fmla="*/ 0 h 1239452"/>
              <a:gd name="connsiteX1" fmla="*/ 1974963 w 1974963"/>
              <a:gd name="connsiteY1" fmla="*/ 0 h 1239452"/>
              <a:gd name="connsiteX2" fmla="*/ 1974963 w 1974963"/>
              <a:gd name="connsiteY2" fmla="*/ 1239452 h 1239452"/>
              <a:gd name="connsiteX3" fmla="*/ 986135 w 1974963"/>
              <a:gd name="connsiteY3" fmla="*/ 1225275 h 1239452"/>
              <a:gd name="connsiteX4" fmla="*/ 0 w 1974963"/>
              <a:gd name="connsiteY4" fmla="*/ 1239452 h 1239452"/>
              <a:gd name="connsiteX5" fmla="*/ 0 w 1974963"/>
              <a:gd name="connsiteY5" fmla="*/ 0 h 1239452"/>
              <a:gd name="connsiteX0" fmla="*/ 148856 w 2123819"/>
              <a:gd name="connsiteY0" fmla="*/ 0 h 2621684"/>
              <a:gd name="connsiteX1" fmla="*/ 2123819 w 2123819"/>
              <a:gd name="connsiteY1" fmla="*/ 0 h 2621684"/>
              <a:gd name="connsiteX2" fmla="*/ 2123819 w 2123819"/>
              <a:gd name="connsiteY2" fmla="*/ 1239452 h 2621684"/>
              <a:gd name="connsiteX3" fmla="*/ 1134991 w 2123819"/>
              <a:gd name="connsiteY3" fmla="*/ 1225275 h 2621684"/>
              <a:gd name="connsiteX4" fmla="*/ 0 w 2123819"/>
              <a:gd name="connsiteY4" fmla="*/ 2621684 h 2621684"/>
              <a:gd name="connsiteX5" fmla="*/ 148856 w 2123819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123819 w 2740507"/>
              <a:gd name="connsiteY2" fmla="*/ 1239452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740507 w 2740507"/>
              <a:gd name="connsiteY3" fmla="*/ 2586242 h 2621684"/>
              <a:gd name="connsiteX4" fmla="*/ 0 w 2740507"/>
              <a:gd name="connsiteY4" fmla="*/ 2621684 h 2621684"/>
              <a:gd name="connsiteX5" fmla="*/ 148856 w 2740507"/>
              <a:gd name="connsiteY5" fmla="*/ 0 h 2621684"/>
              <a:gd name="connsiteX0" fmla="*/ 148856 w 2740507"/>
              <a:gd name="connsiteY0" fmla="*/ 0 h 2621684"/>
              <a:gd name="connsiteX1" fmla="*/ 2123819 w 2740507"/>
              <a:gd name="connsiteY1" fmla="*/ 0 h 2621684"/>
              <a:gd name="connsiteX2" fmla="*/ 2049391 w 2740507"/>
              <a:gd name="connsiteY2" fmla="*/ 1792345 h 2621684"/>
              <a:gd name="connsiteX3" fmla="*/ 2487525 w 2740507"/>
              <a:gd name="connsiteY3" fmla="*/ 2288531 h 2621684"/>
              <a:gd name="connsiteX4" fmla="*/ 2740507 w 2740507"/>
              <a:gd name="connsiteY4" fmla="*/ 2586242 h 2621684"/>
              <a:gd name="connsiteX5" fmla="*/ 0 w 2740507"/>
              <a:gd name="connsiteY5" fmla="*/ 2621684 h 2621684"/>
              <a:gd name="connsiteX6" fmla="*/ 148856 w 2740507"/>
              <a:gd name="connsiteY6" fmla="*/ 0 h 2621684"/>
              <a:gd name="connsiteX0" fmla="*/ 148856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148856 w 2763972"/>
              <a:gd name="connsiteY6" fmla="*/ 0 h 2621684"/>
              <a:gd name="connsiteX0" fmla="*/ 63795 w 2763972"/>
              <a:gd name="connsiteY0" fmla="*/ 0 h 2621684"/>
              <a:gd name="connsiteX1" fmla="*/ 2123819 w 2763972"/>
              <a:gd name="connsiteY1" fmla="*/ 0 h 2621684"/>
              <a:gd name="connsiteX2" fmla="*/ 2049391 w 2763972"/>
              <a:gd name="connsiteY2" fmla="*/ 1792345 h 2621684"/>
              <a:gd name="connsiteX3" fmla="*/ 2763972 w 2763972"/>
              <a:gd name="connsiteY3" fmla="*/ 1778168 h 2621684"/>
              <a:gd name="connsiteX4" fmla="*/ 2740507 w 2763972"/>
              <a:gd name="connsiteY4" fmla="*/ 2586242 h 2621684"/>
              <a:gd name="connsiteX5" fmla="*/ 0 w 2763972"/>
              <a:gd name="connsiteY5" fmla="*/ 2621684 h 2621684"/>
              <a:gd name="connsiteX6" fmla="*/ 63795 w 2763972"/>
              <a:gd name="connsiteY6" fmla="*/ 0 h 2621684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06861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721442"/>
              <a:gd name="connsiteY0" fmla="*/ 0 h 2586242"/>
              <a:gd name="connsiteX1" fmla="*/ 2081289 w 2721442"/>
              <a:gd name="connsiteY1" fmla="*/ 0 h 2586242"/>
              <a:gd name="connsiteX2" fmla="*/ 2043860 w 2721442"/>
              <a:gd name="connsiteY2" fmla="*/ 1792345 h 2586242"/>
              <a:gd name="connsiteX3" fmla="*/ 2721442 w 2721442"/>
              <a:gd name="connsiteY3" fmla="*/ 1778168 h 2586242"/>
              <a:gd name="connsiteX4" fmla="*/ 2697977 w 2721442"/>
              <a:gd name="connsiteY4" fmla="*/ 2586242 h 2586242"/>
              <a:gd name="connsiteX5" fmla="*/ 0 w 2721442"/>
              <a:gd name="connsiteY5" fmla="*/ 2568521 h 2586242"/>
              <a:gd name="connsiteX6" fmla="*/ 21265 w 2721442"/>
              <a:gd name="connsiteY6" fmla="*/ 0 h 2586242"/>
              <a:gd name="connsiteX0" fmla="*/ 21265 w 2697977"/>
              <a:gd name="connsiteY0" fmla="*/ 0 h 2586242"/>
              <a:gd name="connsiteX1" fmla="*/ 2081289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89728 w 2697977"/>
              <a:gd name="connsiteY3" fmla="*/ 1804596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21265 w 2711151"/>
              <a:gd name="connsiteY0" fmla="*/ 0 h 2586242"/>
              <a:gd name="connsiteX1" fmla="*/ 2049576 w 2711151"/>
              <a:gd name="connsiteY1" fmla="*/ 0 h 2586242"/>
              <a:gd name="connsiteX2" fmla="*/ 2043860 w 2711151"/>
              <a:gd name="connsiteY2" fmla="*/ 1792345 h 2586242"/>
              <a:gd name="connsiteX3" fmla="*/ 2710870 w 2711151"/>
              <a:gd name="connsiteY3" fmla="*/ 1788740 h 2586242"/>
              <a:gd name="connsiteX4" fmla="*/ 2697977 w 2711151"/>
              <a:gd name="connsiteY4" fmla="*/ 2586242 h 2586242"/>
              <a:gd name="connsiteX5" fmla="*/ 0 w 2711151"/>
              <a:gd name="connsiteY5" fmla="*/ 2568521 h 2586242"/>
              <a:gd name="connsiteX6" fmla="*/ 21265 w 2711151"/>
              <a:gd name="connsiteY6" fmla="*/ 0 h 2586242"/>
              <a:gd name="connsiteX0" fmla="*/ 21265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21265 w 2697977"/>
              <a:gd name="connsiteY6" fmla="*/ 0 h 2586242"/>
              <a:gd name="connsiteX0" fmla="*/ 5408 w 2697977"/>
              <a:gd name="connsiteY0" fmla="*/ 0 h 2586242"/>
              <a:gd name="connsiteX1" fmla="*/ 2049576 w 2697977"/>
              <a:gd name="connsiteY1" fmla="*/ 0 h 2586242"/>
              <a:gd name="connsiteX2" fmla="*/ 2043860 w 2697977"/>
              <a:gd name="connsiteY2" fmla="*/ 1792345 h 2586242"/>
              <a:gd name="connsiteX3" fmla="*/ 2695013 w 2697977"/>
              <a:gd name="connsiteY3" fmla="*/ 1794025 h 2586242"/>
              <a:gd name="connsiteX4" fmla="*/ 2697977 w 2697977"/>
              <a:gd name="connsiteY4" fmla="*/ 2586242 h 2586242"/>
              <a:gd name="connsiteX5" fmla="*/ 0 w 2697977"/>
              <a:gd name="connsiteY5" fmla="*/ 2568521 h 2586242"/>
              <a:gd name="connsiteX6" fmla="*/ 5408 w 2697977"/>
              <a:gd name="connsiteY6" fmla="*/ 0 h 2586242"/>
              <a:gd name="connsiteX0" fmla="*/ 5408 w 2697977"/>
              <a:gd name="connsiteY0" fmla="*/ 0 h 2568521"/>
              <a:gd name="connsiteX1" fmla="*/ 2049576 w 2697977"/>
              <a:gd name="connsiteY1" fmla="*/ 0 h 2568521"/>
              <a:gd name="connsiteX2" fmla="*/ 2043860 w 2697977"/>
              <a:gd name="connsiteY2" fmla="*/ 1792345 h 2568521"/>
              <a:gd name="connsiteX3" fmla="*/ 2695013 w 2697977"/>
              <a:gd name="connsiteY3" fmla="*/ 1794025 h 2568521"/>
              <a:gd name="connsiteX4" fmla="*/ 2697977 w 2697977"/>
              <a:gd name="connsiteY4" fmla="*/ 2559815 h 2568521"/>
              <a:gd name="connsiteX5" fmla="*/ 0 w 2697977"/>
              <a:gd name="connsiteY5" fmla="*/ 2568521 h 2568521"/>
              <a:gd name="connsiteX6" fmla="*/ 5408 w 2697977"/>
              <a:gd name="connsiteY6" fmla="*/ 0 h 2568521"/>
              <a:gd name="connsiteX0" fmla="*/ 5408 w 2697977"/>
              <a:gd name="connsiteY0" fmla="*/ 0 h 2580957"/>
              <a:gd name="connsiteX1" fmla="*/ 2049576 w 2697977"/>
              <a:gd name="connsiteY1" fmla="*/ 0 h 2580957"/>
              <a:gd name="connsiteX2" fmla="*/ 2043860 w 2697977"/>
              <a:gd name="connsiteY2" fmla="*/ 1792345 h 2580957"/>
              <a:gd name="connsiteX3" fmla="*/ 2695013 w 2697977"/>
              <a:gd name="connsiteY3" fmla="*/ 1794025 h 2580957"/>
              <a:gd name="connsiteX4" fmla="*/ 2697977 w 2697977"/>
              <a:gd name="connsiteY4" fmla="*/ 2580957 h 2580957"/>
              <a:gd name="connsiteX5" fmla="*/ 0 w 2697977"/>
              <a:gd name="connsiteY5" fmla="*/ 2568521 h 2580957"/>
              <a:gd name="connsiteX6" fmla="*/ 5408 w 2697977"/>
              <a:gd name="connsiteY6" fmla="*/ 0 h 258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977" h="2580957">
                <a:moveTo>
                  <a:pt x="5408" y="0"/>
                </a:moveTo>
                <a:lnTo>
                  <a:pt x="2049576" y="0"/>
                </a:lnTo>
                <a:cubicBezTo>
                  <a:pt x="2047671" y="597448"/>
                  <a:pt x="2045765" y="1194897"/>
                  <a:pt x="2043860" y="1792345"/>
                </a:cubicBezTo>
                <a:lnTo>
                  <a:pt x="2695013" y="1794025"/>
                </a:lnTo>
                <a:cubicBezTo>
                  <a:pt x="2697763" y="2054574"/>
                  <a:pt x="2695227" y="2320408"/>
                  <a:pt x="2697977" y="2580957"/>
                </a:cubicBezTo>
                <a:lnTo>
                  <a:pt x="0" y="2568521"/>
                </a:lnTo>
                <a:cubicBezTo>
                  <a:pt x="1803" y="1712347"/>
                  <a:pt x="3605" y="856174"/>
                  <a:pt x="54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108000" rtlCol="0">
            <a:noAutofit/>
          </a:bodyPr>
          <a:lstStyle/>
          <a:p>
            <a:r>
              <a:rPr lang="en-AU" dirty="0" smtClean="0">
                <a:latin typeface="+mn-lt"/>
              </a:rPr>
              <a:t>   Geomorphology</a:t>
            </a:r>
          </a:p>
          <a:p>
            <a:pPr algn="ctr"/>
            <a:endParaRPr lang="en-AU" b="0" dirty="0">
              <a:latin typeface="+mn-lt"/>
            </a:endParaRPr>
          </a:p>
          <a:p>
            <a:r>
              <a:rPr lang="en-AU" b="0" dirty="0" smtClean="0">
                <a:latin typeface="+mn-lt"/>
              </a:rPr>
              <a:t>Basic description of natural and</a:t>
            </a:r>
          </a:p>
          <a:p>
            <a:r>
              <a:rPr lang="en-AU" b="0" dirty="0" smtClean="0">
                <a:latin typeface="+mn-lt"/>
              </a:rPr>
              <a:t>anthropogenic geomorphological </a:t>
            </a:r>
          </a:p>
          <a:p>
            <a:r>
              <a:rPr lang="en-AU" b="0" dirty="0" smtClean="0">
                <a:latin typeface="+mn-lt"/>
              </a:rPr>
              <a:t>features</a:t>
            </a:r>
          </a:p>
          <a:p>
            <a:endParaRPr lang="en-AU" b="0" dirty="0">
              <a:latin typeface="+mn-lt"/>
            </a:endParaRP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regolith landforms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glacial features</a:t>
            </a:r>
          </a:p>
          <a:p>
            <a:pPr marL="180000" indent="-171450">
              <a:buFont typeface="Arial" panose="020B0604020202020204" pitchFamily="34" charset="0"/>
              <a:buChar char="•"/>
            </a:pPr>
            <a:r>
              <a:rPr lang="en-AU" b="0" dirty="0" smtClean="0">
                <a:latin typeface="+mn-lt"/>
              </a:rPr>
              <a:t>landslides and </a:t>
            </a:r>
            <a:r>
              <a:rPr lang="en-AU" b="0" dirty="0" err="1" smtClean="0">
                <a:latin typeface="+mn-lt"/>
              </a:rPr>
              <a:t>geohazards</a:t>
            </a:r>
            <a:endParaRPr lang="en-AU" b="0" dirty="0" smtClean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44784" y="1287883"/>
            <a:ext cx="6009606" cy="4608723"/>
            <a:chOff x="2493884" y="1636167"/>
            <a:chExt cx="6009606" cy="4608723"/>
          </a:xfrm>
          <a:solidFill>
            <a:srgbClr val="FFFFFF"/>
          </a:solidFill>
        </p:grpSpPr>
        <p:pic>
          <p:nvPicPr>
            <p:cNvPr id="23" name="Picture 7" descr="geotextile_Embankm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5930" y="3994312"/>
              <a:ext cx="3001221" cy="225057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21" name="Picture 11" descr="landslid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884" y="2216077"/>
              <a:ext cx="2472349" cy="31494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15" name="Picture 9" descr="morai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590" y="1636167"/>
              <a:ext cx="3313900" cy="202776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41959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Extension Pattern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5881" r="820" b="3916"/>
          <a:stretch/>
        </p:blipFill>
        <p:spPr bwMode="auto">
          <a:xfrm>
            <a:off x="537057" y="1979304"/>
            <a:ext cx="8088935" cy="3384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13222" y="1097467"/>
            <a:ext cx="6717557" cy="685800"/>
          </a:xfrm>
        </p:spPr>
        <p:txBody>
          <a:bodyPr/>
          <a:lstStyle/>
          <a:p>
            <a:pPr>
              <a:defRPr/>
            </a:pPr>
            <a:r>
              <a:rPr lang="de-DE" sz="2400" dirty="0" smtClean="0"/>
              <a:t>eg; GeologicUnit and EarthMaterials extension</a:t>
            </a:r>
            <a:endParaRPr lang="de-DE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68300" y="1903104"/>
            <a:ext cx="8257692" cy="1692322"/>
            <a:chOff x="368300" y="1903104"/>
            <a:chExt cx="8257692" cy="1692322"/>
          </a:xfrm>
        </p:grpSpPr>
        <p:sp>
          <p:nvSpPr>
            <p:cNvPr id="2" name="Rectangle 1"/>
            <p:cNvSpPr/>
            <p:nvPr/>
          </p:nvSpPr>
          <p:spPr bwMode="auto">
            <a:xfrm>
              <a:off x="368300" y="1903104"/>
              <a:ext cx="8257692" cy="1692322"/>
            </a:xfrm>
            <a:prstGeom prst="rect">
              <a:avLst/>
            </a:pr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4354513" y="2080636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chemeClr val="accent1">
                      <a:lumMod val="75000"/>
                    </a:schemeClr>
                  </a:solidFill>
                </a:rPr>
                <a:t>GeoSciML Basic</a:t>
              </a:r>
              <a:endParaRPr lang="de-DE" sz="20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300" y="3693804"/>
            <a:ext cx="8257692" cy="2287896"/>
            <a:chOff x="368300" y="3693804"/>
            <a:chExt cx="8257692" cy="2287896"/>
          </a:xfrm>
        </p:grpSpPr>
        <p:sp>
          <p:nvSpPr>
            <p:cNvPr id="9" name="Rectangle 8"/>
            <p:cNvSpPr/>
            <p:nvPr/>
          </p:nvSpPr>
          <p:spPr bwMode="auto">
            <a:xfrm>
              <a:off x="368300" y="3693804"/>
              <a:ext cx="8257692" cy="2287896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 bwMode="auto">
            <a:xfrm>
              <a:off x="835026" y="5295900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rgbClr val="C00000"/>
                  </a:solidFill>
                </a:rPr>
                <a:t>GeoSciML Extension</a:t>
              </a:r>
              <a:endParaRPr lang="de-DE" sz="2000" kern="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39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" t="4321" r="784" b="2273"/>
          <a:stretch/>
        </p:blipFill>
        <p:spPr bwMode="auto">
          <a:xfrm>
            <a:off x="272990" y="1931771"/>
            <a:ext cx="8617070" cy="36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4637" y="182880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GeoSciML Extension Pattern</a:t>
            </a:r>
            <a:endParaRPr lang="en-AU" sz="32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AU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222190" y="1739900"/>
            <a:ext cx="8667870" cy="2350826"/>
            <a:chOff x="222190" y="1739900"/>
            <a:chExt cx="8667870" cy="2350826"/>
          </a:xfrm>
        </p:grpSpPr>
        <p:sp>
          <p:nvSpPr>
            <p:cNvPr id="8" name="Rectangle 7"/>
            <p:cNvSpPr/>
            <p:nvPr/>
          </p:nvSpPr>
          <p:spPr bwMode="auto">
            <a:xfrm>
              <a:off x="222190" y="1739900"/>
              <a:ext cx="8667870" cy="2350826"/>
            </a:xfrm>
            <a:custGeom>
              <a:avLst/>
              <a:gdLst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0 w 8353002"/>
                <a:gd name="connsiteY3" fmla="*/ 2350826 h 2350826"/>
                <a:gd name="connsiteX4" fmla="*/ 0 w 8353002"/>
                <a:gd name="connsiteY4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0 w 8353002"/>
                <a:gd name="connsiteY4" fmla="*/ 2350826 h 2350826"/>
                <a:gd name="connsiteX5" fmla="*/ 0 w 8353002"/>
                <a:gd name="connsiteY5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289610 w 8353002"/>
                <a:gd name="connsiteY4" fmla="*/ 2349500 h 2350826"/>
                <a:gd name="connsiteX5" fmla="*/ 0 w 8353002"/>
                <a:gd name="connsiteY5" fmla="*/ 2350826 h 2350826"/>
                <a:gd name="connsiteX6" fmla="*/ 0 w 8353002"/>
                <a:gd name="connsiteY6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950010 w 8353002"/>
                <a:gd name="connsiteY4" fmla="*/ 2324100 h 2350826"/>
                <a:gd name="connsiteX5" fmla="*/ 5289610 w 8353002"/>
                <a:gd name="connsiteY5" fmla="*/ 2349500 h 2350826"/>
                <a:gd name="connsiteX6" fmla="*/ 0 w 8353002"/>
                <a:gd name="connsiteY6" fmla="*/ 2350826 h 2350826"/>
                <a:gd name="connsiteX7" fmla="*/ 0 w 8353002"/>
                <a:gd name="connsiteY7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302310 w 8353002"/>
                <a:gd name="connsiteY4" fmla="*/ 2019300 h 2350826"/>
                <a:gd name="connsiteX5" fmla="*/ 5289610 w 8353002"/>
                <a:gd name="connsiteY5" fmla="*/ 2349500 h 2350826"/>
                <a:gd name="connsiteX6" fmla="*/ 0 w 8353002"/>
                <a:gd name="connsiteY6" fmla="*/ 2350826 h 2350826"/>
                <a:gd name="connsiteX7" fmla="*/ 0 w 8353002"/>
                <a:gd name="connsiteY7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6165910 w 8353002"/>
                <a:gd name="connsiteY4" fmla="*/ 22225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610410 w 8353002"/>
                <a:gd name="connsiteY3" fmla="*/ 2336800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94368 w 8353002"/>
                <a:gd name="connsiteY3" fmla="*/ 2331453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94368 w 8353002"/>
                <a:gd name="connsiteY3" fmla="*/ 2331453 h 2350826"/>
                <a:gd name="connsiteX4" fmla="*/ 6585010 w 8353002"/>
                <a:gd name="connsiteY4" fmla="*/ 2019300 h 2350826"/>
                <a:gd name="connsiteX5" fmla="*/ 5280921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80921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99028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585010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6949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14006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04209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04209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06456 w 8353002"/>
                <a:gd name="connsiteY3" fmla="*/ 2343333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097044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3002" h="2350826">
                  <a:moveTo>
                    <a:pt x="0" y="0"/>
                  </a:moveTo>
                  <a:lnTo>
                    <a:pt x="8353002" y="0"/>
                  </a:lnTo>
                  <a:lnTo>
                    <a:pt x="8353002" y="2350826"/>
                  </a:lnTo>
                  <a:lnTo>
                    <a:pt x="6296405" y="2346810"/>
                  </a:lnTo>
                  <a:cubicBezTo>
                    <a:pt x="6296603" y="2268190"/>
                    <a:pt x="6296800" y="2175664"/>
                    <a:pt x="6296998" y="2097044"/>
                  </a:cubicBezTo>
                  <a:lnTo>
                    <a:pt x="5262968" y="2100732"/>
                  </a:lnTo>
                  <a:cubicBezTo>
                    <a:pt x="5262846" y="2210799"/>
                    <a:pt x="5256227" y="2239433"/>
                    <a:pt x="5256105" y="2349500"/>
                  </a:cubicBezTo>
                  <a:lnTo>
                    <a:pt x="0" y="23508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Titel 1"/>
            <p:cNvSpPr txBox="1">
              <a:spLocks/>
            </p:cNvSpPr>
            <p:nvPr/>
          </p:nvSpPr>
          <p:spPr bwMode="auto">
            <a:xfrm>
              <a:off x="441798" y="1861552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chemeClr val="accent1">
                      <a:lumMod val="75000"/>
                    </a:schemeClr>
                  </a:solidFill>
                </a:rPr>
                <a:t>GeoSciML Basic</a:t>
              </a:r>
              <a:endParaRPr lang="de-DE" sz="20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2190" y="3884797"/>
            <a:ext cx="8667870" cy="2406822"/>
            <a:chOff x="222190" y="3884797"/>
            <a:chExt cx="8667870" cy="2406822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22190" y="3884797"/>
              <a:ext cx="8667870" cy="2406822"/>
            </a:xfrm>
            <a:custGeom>
              <a:avLst/>
              <a:gdLst>
                <a:gd name="connsiteX0" fmla="*/ 0 w 8667870"/>
                <a:gd name="connsiteY0" fmla="*/ 0 h 2287896"/>
                <a:gd name="connsiteX1" fmla="*/ 8667870 w 8667870"/>
                <a:gd name="connsiteY1" fmla="*/ 0 h 2287896"/>
                <a:gd name="connsiteX2" fmla="*/ 8667870 w 8667870"/>
                <a:gd name="connsiteY2" fmla="*/ 2287896 h 2287896"/>
                <a:gd name="connsiteX3" fmla="*/ 0 w 8667870"/>
                <a:gd name="connsiteY3" fmla="*/ 2287896 h 2287896"/>
                <a:gd name="connsiteX4" fmla="*/ 0 w 8667870"/>
                <a:gd name="connsiteY4" fmla="*/ 0 h 2287896"/>
                <a:gd name="connsiteX0" fmla="*/ 0 w 8667870"/>
                <a:gd name="connsiteY0" fmla="*/ 0 h 2287896"/>
                <a:gd name="connsiteX1" fmla="*/ 6467516 w 8667870"/>
                <a:gd name="connsiteY1" fmla="*/ 22 h 2287896"/>
                <a:gd name="connsiteX2" fmla="*/ 8667870 w 8667870"/>
                <a:gd name="connsiteY2" fmla="*/ 0 h 2287896"/>
                <a:gd name="connsiteX3" fmla="*/ 8667870 w 8667870"/>
                <a:gd name="connsiteY3" fmla="*/ 2287896 h 2287896"/>
                <a:gd name="connsiteX4" fmla="*/ 0 w 8667870"/>
                <a:gd name="connsiteY4" fmla="*/ 2287896 h 2287896"/>
                <a:gd name="connsiteX5" fmla="*/ 0 w 8667870"/>
                <a:gd name="connsiteY5" fmla="*/ 0 h 2287896"/>
                <a:gd name="connsiteX0" fmla="*/ 0 w 8667870"/>
                <a:gd name="connsiteY0" fmla="*/ 0 h 2287896"/>
                <a:gd name="connsiteX1" fmla="*/ 6467516 w 8667870"/>
                <a:gd name="connsiteY1" fmla="*/ 22 h 2287896"/>
                <a:gd name="connsiteX2" fmla="*/ 6467516 w 8667870"/>
                <a:gd name="connsiteY2" fmla="*/ 22 h 2287896"/>
                <a:gd name="connsiteX3" fmla="*/ 8667870 w 8667870"/>
                <a:gd name="connsiteY3" fmla="*/ 0 h 2287896"/>
                <a:gd name="connsiteX4" fmla="*/ 8667870 w 8667870"/>
                <a:gd name="connsiteY4" fmla="*/ 2287896 h 2287896"/>
                <a:gd name="connsiteX5" fmla="*/ 0 w 8667870"/>
                <a:gd name="connsiteY5" fmla="*/ 2287896 h 2287896"/>
                <a:gd name="connsiteX6" fmla="*/ 0 w 8667870"/>
                <a:gd name="connsiteY6" fmla="*/ 0 h 2287896"/>
                <a:gd name="connsiteX0" fmla="*/ 0 w 8667870"/>
                <a:gd name="connsiteY0" fmla="*/ 0 h 2287896"/>
                <a:gd name="connsiteX1" fmla="*/ 6125317 w 8667870"/>
                <a:gd name="connsiteY1" fmla="*/ 22 h 2287896"/>
                <a:gd name="connsiteX2" fmla="*/ 6467516 w 8667870"/>
                <a:gd name="connsiteY2" fmla="*/ 22 h 2287896"/>
                <a:gd name="connsiteX3" fmla="*/ 6467516 w 8667870"/>
                <a:gd name="connsiteY3" fmla="*/ 22 h 2287896"/>
                <a:gd name="connsiteX4" fmla="*/ 8667870 w 8667870"/>
                <a:gd name="connsiteY4" fmla="*/ 0 h 2287896"/>
                <a:gd name="connsiteX5" fmla="*/ 8667870 w 8667870"/>
                <a:gd name="connsiteY5" fmla="*/ 2287896 h 2287896"/>
                <a:gd name="connsiteX6" fmla="*/ 0 w 8667870"/>
                <a:gd name="connsiteY6" fmla="*/ 2287896 h 2287896"/>
                <a:gd name="connsiteX7" fmla="*/ 0 w 8667870"/>
                <a:gd name="connsiteY7" fmla="*/ 0 h 2287896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6125317 w 8667870"/>
                <a:gd name="connsiteY2" fmla="*/ 2805 h 2290679"/>
                <a:gd name="connsiteX3" fmla="*/ 6467516 w 8667870"/>
                <a:gd name="connsiteY3" fmla="*/ 2805 h 2290679"/>
                <a:gd name="connsiteX4" fmla="*/ 6467516 w 8667870"/>
                <a:gd name="connsiteY4" fmla="*/ 2805 h 2290679"/>
                <a:gd name="connsiteX5" fmla="*/ 8667870 w 8667870"/>
                <a:gd name="connsiteY5" fmla="*/ 2783 h 2290679"/>
                <a:gd name="connsiteX6" fmla="*/ 8667870 w 8667870"/>
                <a:gd name="connsiteY6" fmla="*/ 2290679 h 2290679"/>
                <a:gd name="connsiteX7" fmla="*/ 0 w 8667870"/>
                <a:gd name="connsiteY7" fmla="*/ 2290679 h 2290679"/>
                <a:gd name="connsiteX8" fmla="*/ 0 w 8667870"/>
                <a:gd name="connsiteY8" fmla="*/ 2783 h 2290679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5508237 w 8667870"/>
                <a:gd name="connsiteY2" fmla="*/ 1 h 2290679"/>
                <a:gd name="connsiteX3" fmla="*/ 6125317 w 8667870"/>
                <a:gd name="connsiteY3" fmla="*/ 2805 h 2290679"/>
                <a:gd name="connsiteX4" fmla="*/ 6467516 w 8667870"/>
                <a:gd name="connsiteY4" fmla="*/ 2805 h 2290679"/>
                <a:gd name="connsiteX5" fmla="*/ 6467516 w 8667870"/>
                <a:gd name="connsiteY5" fmla="*/ 2805 h 2290679"/>
                <a:gd name="connsiteX6" fmla="*/ 8667870 w 8667870"/>
                <a:gd name="connsiteY6" fmla="*/ 2783 h 2290679"/>
                <a:gd name="connsiteX7" fmla="*/ 8667870 w 8667870"/>
                <a:gd name="connsiteY7" fmla="*/ 2290679 h 2290679"/>
                <a:gd name="connsiteX8" fmla="*/ 0 w 8667870"/>
                <a:gd name="connsiteY8" fmla="*/ 2290679 h 2290679"/>
                <a:gd name="connsiteX9" fmla="*/ 0 w 8667870"/>
                <a:gd name="connsiteY9" fmla="*/ 2783 h 2290679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5508237 w 8667870"/>
                <a:gd name="connsiteY2" fmla="*/ 1 h 2290679"/>
                <a:gd name="connsiteX3" fmla="*/ 5752264 w 8667870"/>
                <a:gd name="connsiteY3" fmla="*/ 2806 h 2290679"/>
                <a:gd name="connsiteX4" fmla="*/ 6125317 w 8667870"/>
                <a:gd name="connsiteY4" fmla="*/ 2805 h 2290679"/>
                <a:gd name="connsiteX5" fmla="*/ 6467516 w 8667870"/>
                <a:gd name="connsiteY5" fmla="*/ 2805 h 2290679"/>
                <a:gd name="connsiteX6" fmla="*/ 6467516 w 8667870"/>
                <a:gd name="connsiteY6" fmla="*/ 2805 h 2290679"/>
                <a:gd name="connsiteX7" fmla="*/ 8667870 w 8667870"/>
                <a:gd name="connsiteY7" fmla="*/ 2783 h 2290679"/>
                <a:gd name="connsiteX8" fmla="*/ 8667870 w 8667870"/>
                <a:gd name="connsiteY8" fmla="*/ 2290679 h 2290679"/>
                <a:gd name="connsiteX9" fmla="*/ 0 w 8667870"/>
                <a:gd name="connsiteY9" fmla="*/ 2290679 h 2290679"/>
                <a:gd name="connsiteX10" fmla="*/ 0 w 8667870"/>
                <a:gd name="connsiteY10" fmla="*/ 2783 h 2290679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125317 w 8667870"/>
                <a:gd name="connsiteY4" fmla="*/ 297319 h 2585193"/>
                <a:gd name="connsiteX5" fmla="*/ 6467516 w 8667870"/>
                <a:gd name="connsiteY5" fmla="*/ 297319 h 2585193"/>
                <a:gd name="connsiteX6" fmla="*/ 6467516 w 8667870"/>
                <a:gd name="connsiteY6" fmla="*/ 29731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7516 w 8667870"/>
                <a:gd name="connsiteY6" fmla="*/ 29731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56296 w 8667870"/>
                <a:gd name="connsiteY5" fmla="*/ 187928 h 2585193"/>
                <a:gd name="connsiteX6" fmla="*/ 6467516 w 8667870"/>
                <a:gd name="connsiteY6" fmla="*/ 297319 h 2585193"/>
                <a:gd name="connsiteX7" fmla="*/ 6461907 w 8667870"/>
                <a:gd name="connsiteY7" fmla="*/ 302929 h 2585193"/>
                <a:gd name="connsiteX8" fmla="*/ 8667870 w 8667870"/>
                <a:gd name="connsiteY8" fmla="*/ 297297 h 2585193"/>
                <a:gd name="connsiteX9" fmla="*/ 8667870 w 8667870"/>
                <a:gd name="connsiteY9" fmla="*/ 2585193 h 2585193"/>
                <a:gd name="connsiteX10" fmla="*/ 0 w 8667870"/>
                <a:gd name="connsiteY10" fmla="*/ 2585193 h 2585193"/>
                <a:gd name="connsiteX11" fmla="*/ 0 w 8667870"/>
                <a:gd name="connsiteY11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9 h 2585195"/>
                <a:gd name="connsiteX1" fmla="*/ 5508237 w 8667870"/>
                <a:gd name="connsiteY1" fmla="*/ 294516 h 2585195"/>
                <a:gd name="connsiteX2" fmla="*/ 5508237 w 8667870"/>
                <a:gd name="connsiteY2" fmla="*/ 294517 h 2585195"/>
                <a:gd name="connsiteX3" fmla="*/ 5513847 w 8667870"/>
                <a:gd name="connsiteY3" fmla="*/ 2 h 2585195"/>
                <a:gd name="connsiteX4" fmla="*/ 6464710 w 8667870"/>
                <a:gd name="connsiteY4" fmla="*/ 0 h 2585195"/>
                <a:gd name="connsiteX5" fmla="*/ 6467516 w 8667870"/>
                <a:gd name="connsiteY5" fmla="*/ 297321 h 2585195"/>
                <a:gd name="connsiteX6" fmla="*/ 6461907 w 8667870"/>
                <a:gd name="connsiteY6" fmla="*/ 302931 h 2585195"/>
                <a:gd name="connsiteX7" fmla="*/ 8667870 w 8667870"/>
                <a:gd name="connsiteY7" fmla="*/ 297299 h 2585195"/>
                <a:gd name="connsiteX8" fmla="*/ 8667870 w 8667870"/>
                <a:gd name="connsiteY8" fmla="*/ 2585195 h 2585195"/>
                <a:gd name="connsiteX9" fmla="*/ 0 w 8667870"/>
                <a:gd name="connsiteY9" fmla="*/ 2585195 h 2585195"/>
                <a:gd name="connsiteX10" fmla="*/ 0 w 8667870"/>
                <a:gd name="connsiteY10" fmla="*/ 297299 h 25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7870" h="2585195">
                  <a:moveTo>
                    <a:pt x="0" y="297299"/>
                  </a:moveTo>
                  <a:lnTo>
                    <a:pt x="5508237" y="294516"/>
                  </a:lnTo>
                  <a:lnTo>
                    <a:pt x="5508237" y="294517"/>
                  </a:lnTo>
                  <a:lnTo>
                    <a:pt x="5513847" y="2"/>
                  </a:lnTo>
                  <a:lnTo>
                    <a:pt x="6464710" y="0"/>
                  </a:lnTo>
                  <a:cubicBezTo>
                    <a:pt x="6472190" y="243091"/>
                    <a:pt x="6466113" y="247300"/>
                    <a:pt x="6467516" y="297321"/>
                  </a:cubicBezTo>
                  <a:lnTo>
                    <a:pt x="6461907" y="302931"/>
                  </a:lnTo>
                  <a:lnTo>
                    <a:pt x="8667870" y="297299"/>
                  </a:lnTo>
                  <a:lnTo>
                    <a:pt x="8667870" y="2585195"/>
                  </a:lnTo>
                  <a:lnTo>
                    <a:pt x="0" y="2585195"/>
                  </a:lnTo>
                  <a:lnTo>
                    <a:pt x="0" y="297299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3" name="Titel 1"/>
            <p:cNvSpPr txBox="1">
              <a:spLocks/>
            </p:cNvSpPr>
            <p:nvPr/>
          </p:nvSpPr>
          <p:spPr bwMode="auto">
            <a:xfrm>
              <a:off x="688916" y="5605819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rgbClr val="C00000"/>
                  </a:solidFill>
                </a:rPr>
                <a:t>GeoSciML Extension</a:t>
              </a:r>
              <a:endParaRPr lang="de-DE" sz="2000" kern="0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707853" y="1002255"/>
            <a:ext cx="5728294" cy="685800"/>
          </a:xfrm>
        </p:spPr>
        <p:txBody>
          <a:bodyPr/>
          <a:lstStyle/>
          <a:p>
            <a:pPr>
              <a:defRPr/>
            </a:pPr>
            <a:r>
              <a:rPr lang="de-DE" sz="2400" dirty="0" smtClean="0"/>
              <a:t>GeologicStructure extension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5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50878" y="182880"/>
            <a:ext cx="6960358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Extensions of O&amp;M</a:t>
            </a:r>
            <a:endParaRPr lang="en-AU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4916" r="1613" b="2541"/>
          <a:stretch/>
        </p:blipFill>
        <p:spPr bwMode="auto">
          <a:xfrm>
            <a:off x="335650" y="1378012"/>
            <a:ext cx="8390813" cy="409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1177" y="1080218"/>
            <a:ext cx="2606723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24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Borehole</a:t>
            </a:r>
            <a:endParaRPr lang="en-AU" sz="24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AU" sz="28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3361765" y="3194892"/>
            <a:ext cx="5011054" cy="3257507"/>
            <a:chOff x="3361765" y="3194892"/>
            <a:chExt cx="5011054" cy="3257507"/>
          </a:xfrm>
        </p:grpSpPr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3361765" y="5182966"/>
              <a:ext cx="5011054" cy="12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3363" indent="-2333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•"/>
                <a:defRPr sz="2400">
                  <a:solidFill>
                    <a:schemeClr val="tx2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569913" indent="-222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–"/>
                <a:defRPr sz="20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2pPr>
              <a:lvl3pPr marL="9128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•"/>
                <a:defRPr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3pPr>
              <a:lvl4pPr marL="12557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–"/>
                <a:defRPr sz="16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4pPr>
              <a:lvl5pPr marL="15986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5pPr>
              <a:lvl6pPr marL="20558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5130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29702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4274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>
                <a:spcBef>
                  <a:spcPts val="0"/>
                </a:spcBef>
                <a:spcAft>
                  <a:spcPts val="1200"/>
                </a:spcAft>
              </a:pPr>
              <a:r>
                <a:rPr lang="en-US" sz="1600" b="0" dirty="0" smtClean="0"/>
                <a:t>in GeoSciML v4, downhole intervals are no longer restricted to just GeoSciML </a:t>
              </a:r>
              <a:r>
                <a:rPr lang="en-US" sz="1600" b="0" dirty="0" err="1" smtClean="0"/>
                <a:t>MappedFeatures</a:t>
              </a:r>
              <a:endParaRPr lang="en-US" sz="1600" b="0" dirty="0" smtClean="0"/>
            </a:p>
            <a:p>
              <a:pPr lvl="1">
                <a:spcBef>
                  <a:spcPts val="0"/>
                </a:spcBef>
                <a:spcAft>
                  <a:spcPts val="1200"/>
                </a:spcAft>
                <a:buFont typeface="Courier New" panose="02070309020205020404" pitchFamily="49" charset="0"/>
                <a:buChar char="o"/>
              </a:pPr>
              <a:r>
                <a:rPr lang="en-US" sz="1400" b="0" dirty="0" smtClean="0"/>
                <a:t>other domain communities can use their own downhole features with GeoSciML Borehole</a:t>
              </a:r>
              <a:endParaRPr lang="en-US" sz="1400" b="0" dirty="0" smtClean="0"/>
            </a:p>
          </p:txBody>
        </p:sp>
        <p:sp>
          <p:nvSpPr>
            <p:cNvPr id="2" name="Oval 1"/>
            <p:cNvSpPr/>
            <p:nvPr/>
          </p:nvSpPr>
          <p:spPr bwMode="auto">
            <a:xfrm>
              <a:off x="5023691" y="3194892"/>
              <a:ext cx="1894902" cy="1504289"/>
            </a:xfrm>
            <a:prstGeom prst="ellipse">
              <a:avLst/>
            </a:prstGeom>
            <a:noFill/>
            <a:ln w="28575" cap="flat" cmpd="sng" algn="ctr">
              <a:solidFill>
                <a:srgbClr val="001642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" name="Freeform 19"/>
            <p:cNvSpPr/>
            <p:nvPr/>
          </p:nvSpPr>
          <p:spPr bwMode="auto">
            <a:xfrm rot="15669725">
              <a:off x="5824876" y="4930155"/>
              <a:ext cx="539326" cy="83858"/>
            </a:xfrm>
            <a:custGeom>
              <a:avLst/>
              <a:gdLst>
                <a:gd name="connsiteX0" fmla="*/ 0 w 1555845"/>
                <a:gd name="connsiteY0" fmla="*/ 0 h 1078173"/>
                <a:gd name="connsiteX1" fmla="*/ 136478 w 1555845"/>
                <a:gd name="connsiteY1" fmla="*/ 395785 h 1078173"/>
                <a:gd name="connsiteX2" fmla="*/ 395785 w 1555845"/>
                <a:gd name="connsiteY2" fmla="*/ 655093 h 1078173"/>
                <a:gd name="connsiteX3" fmla="*/ 832513 w 1555845"/>
                <a:gd name="connsiteY3" fmla="*/ 873457 h 1078173"/>
                <a:gd name="connsiteX4" fmla="*/ 1555845 w 1555845"/>
                <a:gd name="connsiteY4" fmla="*/ 1078173 h 1078173"/>
                <a:gd name="connsiteX5" fmla="*/ 1555845 w 1555845"/>
                <a:gd name="connsiteY5" fmla="*/ 1078173 h 1078173"/>
                <a:gd name="connsiteX0" fmla="*/ 0 w 1659362"/>
                <a:gd name="connsiteY0" fmla="*/ 0 h 1009162"/>
                <a:gd name="connsiteX1" fmla="*/ 239995 w 1659362"/>
                <a:gd name="connsiteY1" fmla="*/ 326774 h 1009162"/>
                <a:gd name="connsiteX2" fmla="*/ 499302 w 1659362"/>
                <a:gd name="connsiteY2" fmla="*/ 586082 h 1009162"/>
                <a:gd name="connsiteX3" fmla="*/ 936030 w 1659362"/>
                <a:gd name="connsiteY3" fmla="*/ 804446 h 1009162"/>
                <a:gd name="connsiteX4" fmla="*/ 1659362 w 1659362"/>
                <a:gd name="connsiteY4" fmla="*/ 1009162 h 1009162"/>
                <a:gd name="connsiteX5" fmla="*/ 1659362 w 1659362"/>
                <a:gd name="connsiteY5" fmla="*/ 1009162 h 1009162"/>
                <a:gd name="connsiteX0" fmla="*/ 0 w 1659362"/>
                <a:gd name="connsiteY0" fmla="*/ 0 h 1009162"/>
                <a:gd name="connsiteX1" fmla="*/ 499302 w 1659362"/>
                <a:gd name="connsiteY1" fmla="*/ 586082 h 1009162"/>
                <a:gd name="connsiteX2" fmla="*/ 936030 w 1659362"/>
                <a:gd name="connsiteY2" fmla="*/ 804446 h 1009162"/>
                <a:gd name="connsiteX3" fmla="*/ 1659362 w 1659362"/>
                <a:gd name="connsiteY3" fmla="*/ 1009162 h 1009162"/>
                <a:gd name="connsiteX4" fmla="*/ 1659362 w 1659362"/>
                <a:gd name="connsiteY4" fmla="*/ 1009162 h 1009162"/>
                <a:gd name="connsiteX0" fmla="*/ 0 w 1659362"/>
                <a:gd name="connsiteY0" fmla="*/ 0 h 1009162"/>
                <a:gd name="connsiteX1" fmla="*/ 326774 w 1659362"/>
                <a:gd name="connsiteY1" fmla="*/ 459561 h 1009162"/>
                <a:gd name="connsiteX2" fmla="*/ 936030 w 1659362"/>
                <a:gd name="connsiteY2" fmla="*/ 804446 h 1009162"/>
                <a:gd name="connsiteX3" fmla="*/ 1659362 w 1659362"/>
                <a:gd name="connsiteY3" fmla="*/ 1009162 h 1009162"/>
                <a:gd name="connsiteX4" fmla="*/ 1659362 w 1659362"/>
                <a:gd name="connsiteY4" fmla="*/ 1009162 h 1009162"/>
                <a:gd name="connsiteX0" fmla="*/ 0 w 1659362"/>
                <a:gd name="connsiteY0" fmla="*/ 0 h 1009162"/>
                <a:gd name="connsiteX1" fmla="*/ 406435 w 1659362"/>
                <a:gd name="connsiteY1" fmla="*/ 546664 h 1009162"/>
                <a:gd name="connsiteX2" fmla="*/ 936030 w 1659362"/>
                <a:gd name="connsiteY2" fmla="*/ 804446 h 1009162"/>
                <a:gd name="connsiteX3" fmla="*/ 1659362 w 1659362"/>
                <a:gd name="connsiteY3" fmla="*/ 1009162 h 1009162"/>
                <a:gd name="connsiteX4" fmla="*/ 1659362 w 1659362"/>
                <a:gd name="connsiteY4" fmla="*/ 1009162 h 1009162"/>
                <a:gd name="connsiteX0" fmla="*/ 0 w 1659362"/>
                <a:gd name="connsiteY0" fmla="*/ 0 h 1009162"/>
                <a:gd name="connsiteX1" fmla="*/ 406435 w 1659362"/>
                <a:gd name="connsiteY1" fmla="*/ 546664 h 1009162"/>
                <a:gd name="connsiteX2" fmla="*/ 936030 w 1659362"/>
                <a:gd name="connsiteY2" fmla="*/ 804446 h 1009162"/>
                <a:gd name="connsiteX3" fmla="*/ 1659362 w 1659362"/>
                <a:gd name="connsiteY3" fmla="*/ 1009162 h 1009162"/>
                <a:gd name="connsiteX4" fmla="*/ 1659362 w 1659362"/>
                <a:gd name="connsiteY4" fmla="*/ 1009162 h 1009162"/>
                <a:gd name="connsiteX0" fmla="*/ 0 w 1923676"/>
                <a:gd name="connsiteY0" fmla="*/ 0 h 1424739"/>
                <a:gd name="connsiteX1" fmla="*/ 670749 w 1923676"/>
                <a:gd name="connsiteY1" fmla="*/ 962241 h 1424739"/>
                <a:gd name="connsiteX2" fmla="*/ 1200344 w 1923676"/>
                <a:gd name="connsiteY2" fmla="*/ 1220023 h 1424739"/>
                <a:gd name="connsiteX3" fmla="*/ 1923676 w 1923676"/>
                <a:gd name="connsiteY3" fmla="*/ 1424739 h 1424739"/>
                <a:gd name="connsiteX4" fmla="*/ 1923676 w 1923676"/>
                <a:gd name="connsiteY4" fmla="*/ 1424739 h 1424739"/>
                <a:gd name="connsiteX0" fmla="*/ 0 w 1923676"/>
                <a:gd name="connsiteY0" fmla="*/ 0 h 1424739"/>
                <a:gd name="connsiteX1" fmla="*/ 1200344 w 1923676"/>
                <a:gd name="connsiteY1" fmla="*/ 1220023 h 1424739"/>
                <a:gd name="connsiteX2" fmla="*/ 1923676 w 1923676"/>
                <a:gd name="connsiteY2" fmla="*/ 1424739 h 1424739"/>
                <a:gd name="connsiteX3" fmla="*/ 1923676 w 1923676"/>
                <a:gd name="connsiteY3" fmla="*/ 1424739 h 1424739"/>
                <a:gd name="connsiteX0" fmla="*/ 0 w 1923676"/>
                <a:gd name="connsiteY0" fmla="*/ 0 h 1424739"/>
                <a:gd name="connsiteX1" fmla="*/ 920483 w 1923676"/>
                <a:gd name="connsiteY1" fmla="*/ 908341 h 1424739"/>
                <a:gd name="connsiteX2" fmla="*/ 1923676 w 1923676"/>
                <a:gd name="connsiteY2" fmla="*/ 1424739 h 1424739"/>
                <a:gd name="connsiteX3" fmla="*/ 1923676 w 1923676"/>
                <a:gd name="connsiteY3" fmla="*/ 1424739 h 1424739"/>
                <a:gd name="connsiteX0" fmla="*/ 0 w 1923676"/>
                <a:gd name="connsiteY0" fmla="*/ 0 h 1424739"/>
                <a:gd name="connsiteX1" fmla="*/ 920483 w 1923676"/>
                <a:gd name="connsiteY1" fmla="*/ 908341 h 1424739"/>
                <a:gd name="connsiteX2" fmla="*/ 1923676 w 1923676"/>
                <a:gd name="connsiteY2" fmla="*/ 1424739 h 1424739"/>
                <a:gd name="connsiteX3" fmla="*/ 1923676 w 1923676"/>
                <a:gd name="connsiteY3" fmla="*/ 1424739 h 1424739"/>
                <a:gd name="connsiteX0" fmla="*/ 0 w 1923676"/>
                <a:gd name="connsiteY0" fmla="*/ 0 h 1424739"/>
                <a:gd name="connsiteX1" fmla="*/ 643543 w 1923676"/>
                <a:gd name="connsiteY1" fmla="*/ 1084330 h 1424739"/>
                <a:gd name="connsiteX2" fmla="*/ 1923676 w 1923676"/>
                <a:gd name="connsiteY2" fmla="*/ 1424739 h 1424739"/>
                <a:gd name="connsiteX3" fmla="*/ 1923676 w 1923676"/>
                <a:gd name="connsiteY3" fmla="*/ 1424739 h 1424739"/>
                <a:gd name="connsiteX0" fmla="*/ 0 w 1923676"/>
                <a:gd name="connsiteY0" fmla="*/ 0 h 1424739"/>
                <a:gd name="connsiteX1" fmla="*/ 643543 w 1923676"/>
                <a:gd name="connsiteY1" fmla="*/ 1084330 h 1424739"/>
                <a:gd name="connsiteX2" fmla="*/ 1923676 w 1923676"/>
                <a:gd name="connsiteY2" fmla="*/ 1424739 h 1424739"/>
                <a:gd name="connsiteX3" fmla="*/ 1923676 w 1923676"/>
                <a:gd name="connsiteY3" fmla="*/ 1424739 h 1424739"/>
                <a:gd name="connsiteX0" fmla="*/ 0 w 2004795"/>
                <a:gd name="connsiteY0" fmla="*/ 0 h 1424842"/>
                <a:gd name="connsiteX1" fmla="*/ 643543 w 2004795"/>
                <a:gd name="connsiteY1" fmla="*/ 1084330 h 1424842"/>
                <a:gd name="connsiteX2" fmla="*/ 1923676 w 2004795"/>
                <a:gd name="connsiteY2" fmla="*/ 1424739 h 1424842"/>
                <a:gd name="connsiteX3" fmla="*/ 1866246 w 2004795"/>
                <a:gd name="connsiteY3" fmla="*/ 1117060 h 1424842"/>
                <a:gd name="connsiteX0" fmla="*/ 0 w 1866246"/>
                <a:gd name="connsiteY0" fmla="*/ 0 h 1174714"/>
                <a:gd name="connsiteX1" fmla="*/ 643543 w 1866246"/>
                <a:gd name="connsiteY1" fmla="*/ 1084330 h 1174714"/>
                <a:gd name="connsiteX2" fmla="*/ 1866246 w 1866246"/>
                <a:gd name="connsiteY2" fmla="*/ 1117060 h 11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6246" h="1174714">
                  <a:moveTo>
                    <a:pt x="0" y="0"/>
                  </a:moveTo>
                  <a:cubicBezTo>
                    <a:pt x="145624" y="450410"/>
                    <a:pt x="332502" y="898153"/>
                    <a:pt x="643543" y="1084330"/>
                  </a:cubicBezTo>
                  <a:cubicBezTo>
                    <a:pt x="954584" y="1270507"/>
                    <a:pt x="1611516" y="1110241"/>
                    <a:pt x="1866246" y="1117060"/>
                  </a:cubicBezTo>
                </a:path>
              </a:pathLst>
            </a:custGeom>
            <a:noFill/>
            <a:ln w="28575" cap="flat" cmpd="sng" algn="ctr">
              <a:solidFill>
                <a:srgbClr val="001642"/>
              </a:solidFill>
              <a:prstDash val="sysDot"/>
              <a:round/>
              <a:headEnd type="none" w="med" len="med"/>
              <a:tailEnd type="stealth" w="lg" len="lg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688281" y="1270000"/>
            <a:ext cx="4866581" cy="901700"/>
            <a:chOff x="-688281" y="1270000"/>
            <a:chExt cx="4866581" cy="9017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2108200" y="1270000"/>
              <a:ext cx="2070100" cy="9017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" name="Titel 1"/>
            <p:cNvSpPr txBox="1">
              <a:spLocks/>
            </p:cNvSpPr>
            <p:nvPr/>
          </p:nvSpPr>
          <p:spPr bwMode="auto">
            <a:xfrm>
              <a:off x="-688281" y="1447456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rgbClr val="C00000"/>
                  </a:solidFill>
                </a:rPr>
                <a:t>ISO19156 O&amp;M</a:t>
              </a:r>
              <a:endParaRPr lang="de-DE" sz="2000" kern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900" y="1654355"/>
            <a:ext cx="7249332" cy="3963907"/>
            <a:chOff x="215900" y="1654355"/>
            <a:chExt cx="7249332" cy="3963907"/>
          </a:xfrm>
        </p:grpSpPr>
        <p:sp>
          <p:nvSpPr>
            <p:cNvPr id="15" name="Freeform 14"/>
            <p:cNvSpPr/>
            <p:nvPr/>
          </p:nvSpPr>
          <p:spPr bwMode="auto">
            <a:xfrm>
              <a:off x="215900" y="1654355"/>
              <a:ext cx="7249332" cy="3963907"/>
            </a:xfrm>
            <a:custGeom>
              <a:avLst/>
              <a:gdLst>
                <a:gd name="connsiteX0" fmla="*/ 4445000 w 7239000"/>
                <a:gd name="connsiteY0" fmla="*/ 25400 h 4064000"/>
                <a:gd name="connsiteX1" fmla="*/ 7239000 w 7239000"/>
                <a:gd name="connsiteY1" fmla="*/ 38100 h 4064000"/>
                <a:gd name="connsiteX2" fmla="*/ 7226300 w 7239000"/>
                <a:gd name="connsiteY2" fmla="*/ 3314700 h 4064000"/>
                <a:gd name="connsiteX3" fmla="*/ 2743200 w 7239000"/>
                <a:gd name="connsiteY3" fmla="*/ 3289300 h 4064000"/>
                <a:gd name="connsiteX4" fmla="*/ 2705100 w 7239000"/>
                <a:gd name="connsiteY4" fmla="*/ 4064000 h 4064000"/>
                <a:gd name="connsiteX5" fmla="*/ 0 w 7239000"/>
                <a:gd name="connsiteY5" fmla="*/ 4025900 h 4064000"/>
                <a:gd name="connsiteX6" fmla="*/ 25400 w 7239000"/>
                <a:gd name="connsiteY6" fmla="*/ 850900 h 4064000"/>
                <a:gd name="connsiteX7" fmla="*/ 4279900 w 7239000"/>
                <a:gd name="connsiteY7" fmla="*/ 850900 h 4064000"/>
                <a:gd name="connsiteX8" fmla="*/ 4394200 w 7239000"/>
                <a:gd name="connsiteY8" fmla="*/ 0 h 4064000"/>
                <a:gd name="connsiteX9" fmla="*/ 4394200 w 7239000"/>
                <a:gd name="connsiteY9" fmla="*/ 0 h 4064000"/>
                <a:gd name="connsiteX0" fmla="*/ 4445000 w 7239000"/>
                <a:gd name="connsiteY0" fmla="*/ 25400 h 4033003"/>
                <a:gd name="connsiteX1" fmla="*/ 7239000 w 7239000"/>
                <a:gd name="connsiteY1" fmla="*/ 38100 h 4033003"/>
                <a:gd name="connsiteX2" fmla="*/ 7226300 w 7239000"/>
                <a:gd name="connsiteY2" fmla="*/ 3314700 h 4033003"/>
                <a:gd name="connsiteX3" fmla="*/ 2743200 w 7239000"/>
                <a:gd name="connsiteY3" fmla="*/ 3289300 h 4033003"/>
                <a:gd name="connsiteX4" fmla="*/ 2741262 w 7239000"/>
                <a:gd name="connsiteY4" fmla="*/ 4033003 h 4033003"/>
                <a:gd name="connsiteX5" fmla="*/ 0 w 7239000"/>
                <a:gd name="connsiteY5" fmla="*/ 4025900 h 4033003"/>
                <a:gd name="connsiteX6" fmla="*/ 25400 w 7239000"/>
                <a:gd name="connsiteY6" fmla="*/ 850900 h 4033003"/>
                <a:gd name="connsiteX7" fmla="*/ 4279900 w 7239000"/>
                <a:gd name="connsiteY7" fmla="*/ 850900 h 4033003"/>
                <a:gd name="connsiteX8" fmla="*/ 4394200 w 7239000"/>
                <a:gd name="connsiteY8" fmla="*/ 0 h 4033003"/>
                <a:gd name="connsiteX9" fmla="*/ 4394200 w 7239000"/>
                <a:gd name="connsiteY9" fmla="*/ 0 h 4033003"/>
                <a:gd name="connsiteX0" fmla="*/ 4445000 w 7239000"/>
                <a:gd name="connsiteY0" fmla="*/ 46266 h 4053869"/>
                <a:gd name="connsiteX1" fmla="*/ 7239000 w 7239000"/>
                <a:gd name="connsiteY1" fmla="*/ 58966 h 4053869"/>
                <a:gd name="connsiteX2" fmla="*/ 7226300 w 7239000"/>
                <a:gd name="connsiteY2" fmla="*/ 3335566 h 4053869"/>
                <a:gd name="connsiteX3" fmla="*/ 2743200 w 7239000"/>
                <a:gd name="connsiteY3" fmla="*/ 3310166 h 4053869"/>
                <a:gd name="connsiteX4" fmla="*/ 2741262 w 7239000"/>
                <a:gd name="connsiteY4" fmla="*/ 4053869 h 4053869"/>
                <a:gd name="connsiteX5" fmla="*/ 0 w 7239000"/>
                <a:gd name="connsiteY5" fmla="*/ 4046766 h 4053869"/>
                <a:gd name="connsiteX6" fmla="*/ 25400 w 7239000"/>
                <a:gd name="connsiteY6" fmla="*/ 871766 h 4053869"/>
                <a:gd name="connsiteX7" fmla="*/ 4279900 w 7239000"/>
                <a:gd name="connsiteY7" fmla="*/ 871766 h 4053869"/>
                <a:gd name="connsiteX8" fmla="*/ 4394200 w 7239000"/>
                <a:gd name="connsiteY8" fmla="*/ 20866 h 4053869"/>
                <a:gd name="connsiteX9" fmla="*/ 4120396 w 7239000"/>
                <a:gd name="connsiteY9" fmla="*/ 284337 h 4053869"/>
                <a:gd name="connsiteX0" fmla="*/ 4445000 w 7239000"/>
                <a:gd name="connsiteY0" fmla="*/ 25400 h 4033003"/>
                <a:gd name="connsiteX1" fmla="*/ 7239000 w 7239000"/>
                <a:gd name="connsiteY1" fmla="*/ 38100 h 4033003"/>
                <a:gd name="connsiteX2" fmla="*/ 7226300 w 7239000"/>
                <a:gd name="connsiteY2" fmla="*/ 3314700 h 4033003"/>
                <a:gd name="connsiteX3" fmla="*/ 2743200 w 7239000"/>
                <a:gd name="connsiteY3" fmla="*/ 3289300 h 4033003"/>
                <a:gd name="connsiteX4" fmla="*/ 2741262 w 7239000"/>
                <a:gd name="connsiteY4" fmla="*/ 4033003 h 4033003"/>
                <a:gd name="connsiteX5" fmla="*/ 0 w 7239000"/>
                <a:gd name="connsiteY5" fmla="*/ 4025900 h 4033003"/>
                <a:gd name="connsiteX6" fmla="*/ 25400 w 7239000"/>
                <a:gd name="connsiteY6" fmla="*/ 850900 h 4033003"/>
                <a:gd name="connsiteX7" fmla="*/ 4279900 w 7239000"/>
                <a:gd name="connsiteY7" fmla="*/ 850900 h 4033003"/>
                <a:gd name="connsiteX8" fmla="*/ 4394200 w 7239000"/>
                <a:gd name="connsiteY8" fmla="*/ 0 h 4033003"/>
                <a:gd name="connsiteX0" fmla="*/ 4445000 w 7239000"/>
                <a:gd name="connsiteY0" fmla="*/ 4735 h 4012338"/>
                <a:gd name="connsiteX1" fmla="*/ 7239000 w 7239000"/>
                <a:gd name="connsiteY1" fmla="*/ 17435 h 4012338"/>
                <a:gd name="connsiteX2" fmla="*/ 7226300 w 7239000"/>
                <a:gd name="connsiteY2" fmla="*/ 3294035 h 4012338"/>
                <a:gd name="connsiteX3" fmla="*/ 2743200 w 7239000"/>
                <a:gd name="connsiteY3" fmla="*/ 3268635 h 4012338"/>
                <a:gd name="connsiteX4" fmla="*/ 2741262 w 7239000"/>
                <a:gd name="connsiteY4" fmla="*/ 4012338 h 4012338"/>
                <a:gd name="connsiteX5" fmla="*/ 0 w 7239000"/>
                <a:gd name="connsiteY5" fmla="*/ 4005235 h 4012338"/>
                <a:gd name="connsiteX6" fmla="*/ 25400 w 7239000"/>
                <a:gd name="connsiteY6" fmla="*/ 830235 h 4012338"/>
                <a:gd name="connsiteX7" fmla="*/ 4279900 w 7239000"/>
                <a:gd name="connsiteY7" fmla="*/ 830235 h 4012338"/>
                <a:gd name="connsiteX8" fmla="*/ 4270213 w 7239000"/>
                <a:gd name="connsiteY8" fmla="*/ 0 h 4012338"/>
                <a:gd name="connsiteX0" fmla="*/ 4445000 w 7239000"/>
                <a:gd name="connsiteY0" fmla="*/ 4735 h 4012338"/>
                <a:gd name="connsiteX1" fmla="*/ 7239000 w 7239000"/>
                <a:gd name="connsiteY1" fmla="*/ 17435 h 4012338"/>
                <a:gd name="connsiteX2" fmla="*/ 7226300 w 7239000"/>
                <a:gd name="connsiteY2" fmla="*/ 3294035 h 4012338"/>
                <a:gd name="connsiteX3" fmla="*/ 2743200 w 7239000"/>
                <a:gd name="connsiteY3" fmla="*/ 3268635 h 4012338"/>
                <a:gd name="connsiteX4" fmla="*/ 2741262 w 7239000"/>
                <a:gd name="connsiteY4" fmla="*/ 4012338 h 4012338"/>
                <a:gd name="connsiteX5" fmla="*/ 0 w 7239000"/>
                <a:gd name="connsiteY5" fmla="*/ 4005235 h 4012338"/>
                <a:gd name="connsiteX6" fmla="*/ 25400 w 7239000"/>
                <a:gd name="connsiteY6" fmla="*/ 830235 h 4012338"/>
                <a:gd name="connsiteX7" fmla="*/ 4279900 w 7239000"/>
                <a:gd name="connsiteY7" fmla="*/ 830235 h 4012338"/>
                <a:gd name="connsiteX8" fmla="*/ 4270213 w 7239000"/>
                <a:gd name="connsiteY8" fmla="*/ 0 h 4012338"/>
                <a:gd name="connsiteX0" fmla="*/ 4445000 w 7239000"/>
                <a:gd name="connsiteY0" fmla="*/ 9901 h 4017504"/>
                <a:gd name="connsiteX1" fmla="*/ 7239000 w 7239000"/>
                <a:gd name="connsiteY1" fmla="*/ 22601 h 4017504"/>
                <a:gd name="connsiteX2" fmla="*/ 7226300 w 7239000"/>
                <a:gd name="connsiteY2" fmla="*/ 3299201 h 4017504"/>
                <a:gd name="connsiteX3" fmla="*/ 2743200 w 7239000"/>
                <a:gd name="connsiteY3" fmla="*/ 3273801 h 4017504"/>
                <a:gd name="connsiteX4" fmla="*/ 2741262 w 7239000"/>
                <a:gd name="connsiteY4" fmla="*/ 4017504 h 4017504"/>
                <a:gd name="connsiteX5" fmla="*/ 0 w 7239000"/>
                <a:gd name="connsiteY5" fmla="*/ 4010401 h 4017504"/>
                <a:gd name="connsiteX6" fmla="*/ 25400 w 7239000"/>
                <a:gd name="connsiteY6" fmla="*/ 835401 h 4017504"/>
                <a:gd name="connsiteX7" fmla="*/ 4279900 w 7239000"/>
                <a:gd name="connsiteY7" fmla="*/ 835401 h 4017504"/>
                <a:gd name="connsiteX8" fmla="*/ 4285712 w 7239000"/>
                <a:gd name="connsiteY8" fmla="*/ 0 h 4017504"/>
                <a:gd name="connsiteX0" fmla="*/ 4445000 w 7239000"/>
                <a:gd name="connsiteY0" fmla="*/ 9901 h 4017504"/>
                <a:gd name="connsiteX1" fmla="*/ 7239000 w 7239000"/>
                <a:gd name="connsiteY1" fmla="*/ 22601 h 4017504"/>
                <a:gd name="connsiteX2" fmla="*/ 7226300 w 7239000"/>
                <a:gd name="connsiteY2" fmla="*/ 3299201 h 4017504"/>
                <a:gd name="connsiteX3" fmla="*/ 2743200 w 7239000"/>
                <a:gd name="connsiteY3" fmla="*/ 3273801 h 4017504"/>
                <a:gd name="connsiteX4" fmla="*/ 2741262 w 7239000"/>
                <a:gd name="connsiteY4" fmla="*/ 4017504 h 4017504"/>
                <a:gd name="connsiteX5" fmla="*/ 0 w 7239000"/>
                <a:gd name="connsiteY5" fmla="*/ 4010401 h 4017504"/>
                <a:gd name="connsiteX6" fmla="*/ 25400 w 7239000"/>
                <a:gd name="connsiteY6" fmla="*/ 835401 h 4017504"/>
                <a:gd name="connsiteX7" fmla="*/ 4279900 w 7239000"/>
                <a:gd name="connsiteY7" fmla="*/ 835401 h 4017504"/>
                <a:gd name="connsiteX8" fmla="*/ 4285712 w 7239000"/>
                <a:gd name="connsiteY8" fmla="*/ 0 h 4017504"/>
                <a:gd name="connsiteX0" fmla="*/ 4445000 w 7239000"/>
                <a:gd name="connsiteY0" fmla="*/ 9901 h 4017504"/>
                <a:gd name="connsiteX1" fmla="*/ 7239000 w 7239000"/>
                <a:gd name="connsiteY1" fmla="*/ 22601 h 4017504"/>
                <a:gd name="connsiteX2" fmla="*/ 7226300 w 7239000"/>
                <a:gd name="connsiteY2" fmla="*/ 3299201 h 4017504"/>
                <a:gd name="connsiteX3" fmla="*/ 2743200 w 7239000"/>
                <a:gd name="connsiteY3" fmla="*/ 3273801 h 4017504"/>
                <a:gd name="connsiteX4" fmla="*/ 2741262 w 7239000"/>
                <a:gd name="connsiteY4" fmla="*/ 4017504 h 4017504"/>
                <a:gd name="connsiteX5" fmla="*/ 0 w 7239000"/>
                <a:gd name="connsiteY5" fmla="*/ 4010401 h 4017504"/>
                <a:gd name="connsiteX6" fmla="*/ 25400 w 7239000"/>
                <a:gd name="connsiteY6" fmla="*/ 835401 h 4017504"/>
                <a:gd name="connsiteX7" fmla="*/ 4279900 w 7239000"/>
                <a:gd name="connsiteY7" fmla="*/ 835401 h 4017504"/>
                <a:gd name="connsiteX8" fmla="*/ 4285712 w 7239000"/>
                <a:gd name="connsiteY8" fmla="*/ 0 h 4017504"/>
                <a:gd name="connsiteX0" fmla="*/ 4284850 w 7239000"/>
                <a:gd name="connsiteY0" fmla="*/ 0 h 4023102"/>
                <a:gd name="connsiteX1" fmla="*/ 7239000 w 7239000"/>
                <a:gd name="connsiteY1" fmla="*/ 28199 h 4023102"/>
                <a:gd name="connsiteX2" fmla="*/ 7226300 w 7239000"/>
                <a:gd name="connsiteY2" fmla="*/ 3304799 h 4023102"/>
                <a:gd name="connsiteX3" fmla="*/ 2743200 w 7239000"/>
                <a:gd name="connsiteY3" fmla="*/ 3279399 h 4023102"/>
                <a:gd name="connsiteX4" fmla="*/ 2741262 w 7239000"/>
                <a:gd name="connsiteY4" fmla="*/ 4023102 h 4023102"/>
                <a:gd name="connsiteX5" fmla="*/ 0 w 7239000"/>
                <a:gd name="connsiteY5" fmla="*/ 4015999 h 4023102"/>
                <a:gd name="connsiteX6" fmla="*/ 25400 w 7239000"/>
                <a:gd name="connsiteY6" fmla="*/ 840999 h 4023102"/>
                <a:gd name="connsiteX7" fmla="*/ 4279900 w 7239000"/>
                <a:gd name="connsiteY7" fmla="*/ 840999 h 4023102"/>
                <a:gd name="connsiteX8" fmla="*/ 4285712 w 7239000"/>
                <a:gd name="connsiteY8" fmla="*/ 5598 h 4023102"/>
                <a:gd name="connsiteX0" fmla="*/ 4284850 w 7239000"/>
                <a:gd name="connsiteY0" fmla="*/ 0 h 4023102"/>
                <a:gd name="connsiteX1" fmla="*/ 7239000 w 7239000"/>
                <a:gd name="connsiteY1" fmla="*/ 28199 h 4023102"/>
                <a:gd name="connsiteX2" fmla="*/ 7226300 w 7239000"/>
                <a:gd name="connsiteY2" fmla="*/ 3304799 h 4023102"/>
                <a:gd name="connsiteX3" fmla="*/ 2743200 w 7239000"/>
                <a:gd name="connsiteY3" fmla="*/ 3279399 h 4023102"/>
                <a:gd name="connsiteX4" fmla="*/ 2741262 w 7239000"/>
                <a:gd name="connsiteY4" fmla="*/ 4023102 h 4023102"/>
                <a:gd name="connsiteX5" fmla="*/ 0 w 7239000"/>
                <a:gd name="connsiteY5" fmla="*/ 4015999 h 4023102"/>
                <a:gd name="connsiteX6" fmla="*/ 25400 w 7239000"/>
                <a:gd name="connsiteY6" fmla="*/ 840999 h 4023102"/>
                <a:gd name="connsiteX7" fmla="*/ 4279900 w 7239000"/>
                <a:gd name="connsiteY7" fmla="*/ 840999 h 4023102"/>
                <a:gd name="connsiteX8" fmla="*/ 4296045 w 7239000"/>
                <a:gd name="connsiteY8" fmla="*/ 72757 h 4023102"/>
                <a:gd name="connsiteX0" fmla="*/ 4284850 w 7239000"/>
                <a:gd name="connsiteY0" fmla="*/ 44126 h 3994903"/>
                <a:gd name="connsiteX1" fmla="*/ 7239000 w 7239000"/>
                <a:gd name="connsiteY1" fmla="*/ 0 h 3994903"/>
                <a:gd name="connsiteX2" fmla="*/ 7226300 w 7239000"/>
                <a:gd name="connsiteY2" fmla="*/ 3276600 h 3994903"/>
                <a:gd name="connsiteX3" fmla="*/ 2743200 w 7239000"/>
                <a:gd name="connsiteY3" fmla="*/ 3251200 h 3994903"/>
                <a:gd name="connsiteX4" fmla="*/ 2741262 w 7239000"/>
                <a:gd name="connsiteY4" fmla="*/ 3994903 h 3994903"/>
                <a:gd name="connsiteX5" fmla="*/ 0 w 7239000"/>
                <a:gd name="connsiteY5" fmla="*/ 3987800 h 3994903"/>
                <a:gd name="connsiteX6" fmla="*/ 25400 w 7239000"/>
                <a:gd name="connsiteY6" fmla="*/ 812800 h 3994903"/>
                <a:gd name="connsiteX7" fmla="*/ 4279900 w 7239000"/>
                <a:gd name="connsiteY7" fmla="*/ 812800 h 3994903"/>
                <a:gd name="connsiteX8" fmla="*/ 4296045 w 7239000"/>
                <a:gd name="connsiteY8" fmla="*/ 44558 h 3994903"/>
                <a:gd name="connsiteX0" fmla="*/ 4284850 w 7249332"/>
                <a:gd name="connsiteY0" fmla="*/ 13130 h 3963907"/>
                <a:gd name="connsiteX1" fmla="*/ 7249332 w 7249332"/>
                <a:gd name="connsiteY1" fmla="*/ 0 h 3963907"/>
                <a:gd name="connsiteX2" fmla="*/ 7226300 w 7249332"/>
                <a:gd name="connsiteY2" fmla="*/ 3245604 h 3963907"/>
                <a:gd name="connsiteX3" fmla="*/ 2743200 w 7249332"/>
                <a:gd name="connsiteY3" fmla="*/ 3220204 h 3963907"/>
                <a:gd name="connsiteX4" fmla="*/ 2741262 w 7249332"/>
                <a:gd name="connsiteY4" fmla="*/ 3963907 h 3963907"/>
                <a:gd name="connsiteX5" fmla="*/ 0 w 7249332"/>
                <a:gd name="connsiteY5" fmla="*/ 3956804 h 3963907"/>
                <a:gd name="connsiteX6" fmla="*/ 25400 w 7249332"/>
                <a:gd name="connsiteY6" fmla="*/ 781804 h 3963907"/>
                <a:gd name="connsiteX7" fmla="*/ 4279900 w 7249332"/>
                <a:gd name="connsiteY7" fmla="*/ 781804 h 3963907"/>
                <a:gd name="connsiteX8" fmla="*/ 4296045 w 7249332"/>
                <a:gd name="connsiteY8" fmla="*/ 13562 h 3963907"/>
                <a:gd name="connsiteX0" fmla="*/ 4284850 w 7249332"/>
                <a:gd name="connsiteY0" fmla="*/ 13130 h 3963907"/>
                <a:gd name="connsiteX1" fmla="*/ 7249332 w 7249332"/>
                <a:gd name="connsiteY1" fmla="*/ 0 h 3963907"/>
                <a:gd name="connsiteX2" fmla="*/ 7226300 w 7249332"/>
                <a:gd name="connsiteY2" fmla="*/ 3245604 h 3963907"/>
                <a:gd name="connsiteX3" fmla="*/ 2743200 w 7249332"/>
                <a:gd name="connsiteY3" fmla="*/ 3220204 h 3963907"/>
                <a:gd name="connsiteX4" fmla="*/ 2741262 w 7249332"/>
                <a:gd name="connsiteY4" fmla="*/ 3963907 h 3963907"/>
                <a:gd name="connsiteX5" fmla="*/ 0 w 7249332"/>
                <a:gd name="connsiteY5" fmla="*/ 3956804 h 3963907"/>
                <a:gd name="connsiteX6" fmla="*/ 25400 w 7249332"/>
                <a:gd name="connsiteY6" fmla="*/ 781804 h 3963907"/>
                <a:gd name="connsiteX7" fmla="*/ 4279900 w 7249332"/>
                <a:gd name="connsiteY7" fmla="*/ 781804 h 3963907"/>
                <a:gd name="connsiteX8" fmla="*/ 4296045 w 7249332"/>
                <a:gd name="connsiteY8" fmla="*/ 13562 h 3963907"/>
                <a:gd name="connsiteX9" fmla="*/ 4284850 w 7249332"/>
                <a:gd name="connsiteY9" fmla="*/ 13130 h 3963907"/>
                <a:gd name="connsiteX0" fmla="*/ 4284850 w 7249332"/>
                <a:gd name="connsiteY0" fmla="*/ 13130 h 3963907"/>
                <a:gd name="connsiteX1" fmla="*/ 7249332 w 7249332"/>
                <a:gd name="connsiteY1" fmla="*/ 0 h 3963907"/>
                <a:gd name="connsiteX2" fmla="*/ 7226300 w 7249332"/>
                <a:gd name="connsiteY2" fmla="*/ 3245604 h 3963907"/>
                <a:gd name="connsiteX3" fmla="*/ 2743200 w 7249332"/>
                <a:gd name="connsiteY3" fmla="*/ 3220204 h 3963907"/>
                <a:gd name="connsiteX4" fmla="*/ 2741262 w 7249332"/>
                <a:gd name="connsiteY4" fmla="*/ 3963907 h 3963907"/>
                <a:gd name="connsiteX5" fmla="*/ 0 w 7249332"/>
                <a:gd name="connsiteY5" fmla="*/ 3956804 h 3963907"/>
                <a:gd name="connsiteX6" fmla="*/ 25400 w 7249332"/>
                <a:gd name="connsiteY6" fmla="*/ 781804 h 3963907"/>
                <a:gd name="connsiteX7" fmla="*/ 4279900 w 7249332"/>
                <a:gd name="connsiteY7" fmla="*/ 781804 h 3963907"/>
                <a:gd name="connsiteX8" fmla="*/ 4296045 w 7249332"/>
                <a:gd name="connsiteY8" fmla="*/ 13562 h 3963907"/>
                <a:gd name="connsiteX9" fmla="*/ 4284850 w 7249332"/>
                <a:gd name="connsiteY9" fmla="*/ 13130 h 3963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49332" h="3963907">
                  <a:moveTo>
                    <a:pt x="4284850" y="13130"/>
                  </a:moveTo>
                  <a:lnTo>
                    <a:pt x="7249332" y="0"/>
                  </a:lnTo>
                  <a:cubicBezTo>
                    <a:pt x="7245099" y="1092200"/>
                    <a:pt x="7230533" y="2153404"/>
                    <a:pt x="7226300" y="3245604"/>
                  </a:cubicBezTo>
                  <a:lnTo>
                    <a:pt x="2743200" y="3220204"/>
                  </a:lnTo>
                  <a:lnTo>
                    <a:pt x="2741262" y="3963907"/>
                  </a:lnTo>
                  <a:lnTo>
                    <a:pt x="0" y="3956804"/>
                  </a:lnTo>
                  <a:lnTo>
                    <a:pt x="25400" y="781804"/>
                  </a:lnTo>
                  <a:lnTo>
                    <a:pt x="4279900" y="781804"/>
                  </a:lnTo>
                  <a:cubicBezTo>
                    <a:pt x="4281837" y="498171"/>
                    <a:pt x="4291632" y="478260"/>
                    <a:pt x="4296045" y="13562"/>
                  </a:cubicBezTo>
                  <a:cubicBezTo>
                    <a:pt x="4296080" y="9827"/>
                    <a:pt x="4288582" y="13274"/>
                    <a:pt x="4284850" y="13130"/>
                  </a:cubicBezTo>
                  <a:close/>
                </a:path>
              </a:pathLst>
            </a:cu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" name="Titel 1"/>
            <p:cNvSpPr txBox="1">
              <a:spLocks/>
            </p:cNvSpPr>
            <p:nvPr/>
          </p:nvSpPr>
          <p:spPr bwMode="auto">
            <a:xfrm>
              <a:off x="335650" y="2786287"/>
              <a:ext cx="2242241" cy="543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chemeClr val="accent1">
                      <a:lumMod val="75000"/>
                    </a:schemeClr>
                  </a:solidFill>
                </a:rPr>
                <a:t>GeoSciML</a:t>
              </a:r>
              <a:endParaRPr lang="de-DE" sz="20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0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618514"/>
            <a:ext cx="9182100" cy="239486"/>
            <a:chOff x="0" y="6618514"/>
            <a:chExt cx="9182100" cy="23948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Footer Placeholder 3"/>
            <p:cNvSpPr txBox="1">
              <a:spLocks/>
            </p:cNvSpPr>
            <p:nvPr/>
          </p:nvSpPr>
          <p:spPr>
            <a:xfrm>
              <a:off x="3579813" y="6629401"/>
              <a:ext cx="5602287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St Petersburg, June 2013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02994" y="1024709"/>
            <a:ext cx="5757061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24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Sampling and Analysis</a:t>
            </a:r>
            <a:endParaRPr lang="en-AU" sz="2400" b="0" dirty="0">
              <a:solidFill>
                <a:srgbClr val="092E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AU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4698" r="1504" b="2942"/>
          <a:stretch/>
        </p:blipFill>
        <p:spPr bwMode="auto">
          <a:xfrm>
            <a:off x="1105468" y="1689987"/>
            <a:ext cx="7274257" cy="469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50878" y="182880"/>
            <a:ext cx="6960358" cy="6144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AU" sz="3200" b="0" dirty="0" smtClean="0">
                <a:solidFill>
                  <a:srgbClr val="092E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Geological Extensions of O&amp;M</a:t>
            </a:r>
            <a:endParaRPr lang="en-AU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818146" y="3432223"/>
            <a:ext cx="7691549" cy="3050464"/>
            <a:chOff x="629153" y="1739900"/>
            <a:chExt cx="8260906" cy="2350826"/>
          </a:xfrm>
        </p:grpSpPr>
        <p:sp>
          <p:nvSpPr>
            <p:cNvPr id="10" name="Rectangle 7"/>
            <p:cNvSpPr/>
            <p:nvPr/>
          </p:nvSpPr>
          <p:spPr bwMode="auto">
            <a:xfrm>
              <a:off x="629153" y="1739900"/>
              <a:ext cx="8260906" cy="2350826"/>
            </a:xfrm>
            <a:custGeom>
              <a:avLst/>
              <a:gdLst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0 w 8353002"/>
                <a:gd name="connsiteY3" fmla="*/ 2350826 h 2350826"/>
                <a:gd name="connsiteX4" fmla="*/ 0 w 8353002"/>
                <a:gd name="connsiteY4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0 w 8353002"/>
                <a:gd name="connsiteY4" fmla="*/ 2350826 h 2350826"/>
                <a:gd name="connsiteX5" fmla="*/ 0 w 8353002"/>
                <a:gd name="connsiteY5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289610 w 8353002"/>
                <a:gd name="connsiteY4" fmla="*/ 2349500 h 2350826"/>
                <a:gd name="connsiteX5" fmla="*/ 0 w 8353002"/>
                <a:gd name="connsiteY5" fmla="*/ 2350826 h 2350826"/>
                <a:gd name="connsiteX6" fmla="*/ 0 w 8353002"/>
                <a:gd name="connsiteY6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950010 w 8353002"/>
                <a:gd name="connsiteY4" fmla="*/ 2324100 h 2350826"/>
                <a:gd name="connsiteX5" fmla="*/ 5289610 w 8353002"/>
                <a:gd name="connsiteY5" fmla="*/ 2349500 h 2350826"/>
                <a:gd name="connsiteX6" fmla="*/ 0 w 8353002"/>
                <a:gd name="connsiteY6" fmla="*/ 2350826 h 2350826"/>
                <a:gd name="connsiteX7" fmla="*/ 0 w 8353002"/>
                <a:gd name="connsiteY7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5302310 w 8353002"/>
                <a:gd name="connsiteY4" fmla="*/ 2019300 h 2350826"/>
                <a:gd name="connsiteX5" fmla="*/ 5289610 w 8353002"/>
                <a:gd name="connsiteY5" fmla="*/ 2349500 h 2350826"/>
                <a:gd name="connsiteX6" fmla="*/ 0 w 8353002"/>
                <a:gd name="connsiteY6" fmla="*/ 2350826 h 2350826"/>
                <a:gd name="connsiteX7" fmla="*/ 0 w 8353002"/>
                <a:gd name="connsiteY7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6165910 w 8353002"/>
                <a:gd name="connsiteY4" fmla="*/ 22225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46910 w 8353002"/>
                <a:gd name="connsiteY3" fmla="*/ 2336800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610410 w 8353002"/>
                <a:gd name="connsiteY3" fmla="*/ 2336800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94368 w 8353002"/>
                <a:gd name="connsiteY3" fmla="*/ 2331453 h 2350826"/>
                <a:gd name="connsiteX4" fmla="*/ 6585010 w 8353002"/>
                <a:gd name="connsiteY4" fmla="*/ 2019300 h 2350826"/>
                <a:gd name="connsiteX5" fmla="*/ 5302310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94368 w 8353002"/>
                <a:gd name="connsiteY3" fmla="*/ 2331453 h 2350826"/>
                <a:gd name="connsiteX4" fmla="*/ 6585010 w 8353002"/>
                <a:gd name="connsiteY4" fmla="*/ 2019300 h 2350826"/>
                <a:gd name="connsiteX5" fmla="*/ 5280921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80921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99028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578326 w 8353002"/>
                <a:gd name="connsiteY3" fmla="*/ 2336801 h 2350826"/>
                <a:gd name="connsiteX4" fmla="*/ 6585010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585010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6949 w 8353002"/>
                <a:gd name="connsiteY4" fmla="*/ 2019300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89975 w 8353002"/>
                <a:gd name="connsiteY5" fmla="*/ 2019300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14006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04209 h 2350826"/>
                <a:gd name="connsiteX6" fmla="*/ 5289610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93123 w 8353002"/>
                <a:gd name="connsiteY5" fmla="*/ 2104209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323802 w 8353002"/>
                <a:gd name="connsiteY4" fmla="*/ 2107474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26559 w 8353002"/>
                <a:gd name="connsiteY3" fmla="*/ 2343333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306456 w 8353002"/>
                <a:gd name="connsiteY3" fmla="*/ 2343333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110951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097044 h 2350826"/>
                <a:gd name="connsiteX5" fmla="*/ 5262968 w 8353002"/>
                <a:gd name="connsiteY5" fmla="*/ 2100732 h 2350826"/>
                <a:gd name="connsiteX6" fmla="*/ 5256105 w 8353002"/>
                <a:gd name="connsiteY6" fmla="*/ 2349500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097044 h 2350826"/>
                <a:gd name="connsiteX5" fmla="*/ 5256105 w 8353002"/>
                <a:gd name="connsiteY5" fmla="*/ 2349500 h 2350826"/>
                <a:gd name="connsiteX6" fmla="*/ 0 w 8353002"/>
                <a:gd name="connsiteY6" fmla="*/ 2350826 h 2350826"/>
                <a:gd name="connsiteX7" fmla="*/ 0 w 8353002"/>
                <a:gd name="connsiteY7" fmla="*/ 0 h 2350826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6296405 w 8353002"/>
                <a:gd name="connsiteY3" fmla="*/ 2346810 h 2350826"/>
                <a:gd name="connsiteX4" fmla="*/ 6296998 w 8353002"/>
                <a:gd name="connsiteY4" fmla="*/ 2097044 h 2350826"/>
                <a:gd name="connsiteX5" fmla="*/ 0 w 8353002"/>
                <a:gd name="connsiteY5" fmla="*/ 2350826 h 2350826"/>
                <a:gd name="connsiteX6" fmla="*/ 0 w 8353002"/>
                <a:gd name="connsiteY6" fmla="*/ 0 h 2350826"/>
                <a:gd name="connsiteX0" fmla="*/ 0 w 8353002"/>
                <a:gd name="connsiteY0" fmla="*/ 0 h 2523628"/>
                <a:gd name="connsiteX1" fmla="*/ 8353002 w 8353002"/>
                <a:gd name="connsiteY1" fmla="*/ 0 h 2523628"/>
                <a:gd name="connsiteX2" fmla="*/ 8353002 w 8353002"/>
                <a:gd name="connsiteY2" fmla="*/ 2350826 h 2523628"/>
                <a:gd name="connsiteX3" fmla="*/ 6296405 w 8353002"/>
                <a:gd name="connsiteY3" fmla="*/ 2346810 h 2523628"/>
                <a:gd name="connsiteX4" fmla="*/ 0 w 8353002"/>
                <a:gd name="connsiteY4" fmla="*/ 2350826 h 2523628"/>
                <a:gd name="connsiteX5" fmla="*/ 0 w 8353002"/>
                <a:gd name="connsiteY5" fmla="*/ 0 h 2523628"/>
                <a:gd name="connsiteX0" fmla="*/ 0 w 8353002"/>
                <a:gd name="connsiteY0" fmla="*/ 0 h 2523628"/>
                <a:gd name="connsiteX1" fmla="*/ 8353002 w 8353002"/>
                <a:gd name="connsiteY1" fmla="*/ 0 h 2523628"/>
                <a:gd name="connsiteX2" fmla="*/ 8353002 w 8353002"/>
                <a:gd name="connsiteY2" fmla="*/ 2350826 h 2523628"/>
                <a:gd name="connsiteX3" fmla="*/ 6296405 w 8353002"/>
                <a:gd name="connsiteY3" fmla="*/ 2346810 h 2523628"/>
                <a:gd name="connsiteX4" fmla="*/ 0 w 8353002"/>
                <a:gd name="connsiteY4" fmla="*/ 2350826 h 2523628"/>
                <a:gd name="connsiteX5" fmla="*/ 0 w 8353002"/>
                <a:gd name="connsiteY5" fmla="*/ 0 h 2523628"/>
                <a:gd name="connsiteX0" fmla="*/ 0 w 8353002"/>
                <a:gd name="connsiteY0" fmla="*/ 0 h 2523628"/>
                <a:gd name="connsiteX1" fmla="*/ 8353002 w 8353002"/>
                <a:gd name="connsiteY1" fmla="*/ 0 h 2523628"/>
                <a:gd name="connsiteX2" fmla="*/ 8353002 w 8353002"/>
                <a:gd name="connsiteY2" fmla="*/ 2350826 h 2523628"/>
                <a:gd name="connsiteX3" fmla="*/ 6296405 w 8353002"/>
                <a:gd name="connsiteY3" fmla="*/ 2346810 h 2523628"/>
                <a:gd name="connsiteX4" fmla="*/ 0 w 8353002"/>
                <a:gd name="connsiteY4" fmla="*/ 2350826 h 2523628"/>
                <a:gd name="connsiteX5" fmla="*/ 0 w 8353002"/>
                <a:gd name="connsiteY5" fmla="*/ 0 h 2523628"/>
                <a:gd name="connsiteX0" fmla="*/ 0 w 8353002"/>
                <a:gd name="connsiteY0" fmla="*/ 0 h 2350826"/>
                <a:gd name="connsiteX1" fmla="*/ 8353002 w 8353002"/>
                <a:gd name="connsiteY1" fmla="*/ 0 h 2350826"/>
                <a:gd name="connsiteX2" fmla="*/ 8353002 w 8353002"/>
                <a:gd name="connsiteY2" fmla="*/ 2350826 h 2350826"/>
                <a:gd name="connsiteX3" fmla="*/ 0 w 8353002"/>
                <a:gd name="connsiteY3" fmla="*/ 2350826 h 2350826"/>
                <a:gd name="connsiteX4" fmla="*/ 0 w 8353002"/>
                <a:gd name="connsiteY4" fmla="*/ 0 h 2350826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8353002 w 8353002"/>
                <a:gd name="connsiteY2" fmla="*/ 978 h 2351804"/>
                <a:gd name="connsiteX3" fmla="*/ 8353002 w 8353002"/>
                <a:gd name="connsiteY3" fmla="*/ 2351804 h 2351804"/>
                <a:gd name="connsiteX4" fmla="*/ 0 w 8353002"/>
                <a:gd name="connsiteY4" fmla="*/ 2351804 h 2351804"/>
                <a:gd name="connsiteX5" fmla="*/ 0 w 8353002"/>
                <a:gd name="connsiteY5" fmla="*/ 978 h 2351804"/>
                <a:gd name="connsiteX0" fmla="*/ 0 w 8353002"/>
                <a:gd name="connsiteY0" fmla="*/ 3989 h 2354815"/>
                <a:gd name="connsiteX1" fmla="*/ 4969060 w 8353002"/>
                <a:gd name="connsiteY1" fmla="*/ 3011 h 2354815"/>
                <a:gd name="connsiteX2" fmla="*/ 5329021 w 8353002"/>
                <a:gd name="connsiteY2" fmla="*/ 0 h 2354815"/>
                <a:gd name="connsiteX3" fmla="*/ 8353002 w 8353002"/>
                <a:gd name="connsiteY3" fmla="*/ 3989 h 2354815"/>
                <a:gd name="connsiteX4" fmla="*/ 8353002 w 8353002"/>
                <a:gd name="connsiteY4" fmla="*/ 2354815 h 2354815"/>
                <a:gd name="connsiteX5" fmla="*/ 0 w 8353002"/>
                <a:gd name="connsiteY5" fmla="*/ 2354815 h 2354815"/>
                <a:gd name="connsiteX6" fmla="*/ 0 w 8353002"/>
                <a:gd name="connsiteY6" fmla="*/ 3989 h 2354815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944793 w 8353002"/>
                <a:gd name="connsiteY2" fmla="*/ 665530 h 2351804"/>
                <a:gd name="connsiteX3" fmla="*/ 8353002 w 8353002"/>
                <a:gd name="connsiteY3" fmla="*/ 978 h 2351804"/>
                <a:gd name="connsiteX4" fmla="*/ 8353002 w 8353002"/>
                <a:gd name="connsiteY4" fmla="*/ 2351804 h 2351804"/>
                <a:gd name="connsiteX5" fmla="*/ 0 w 8353002"/>
                <a:gd name="connsiteY5" fmla="*/ 2351804 h 2351804"/>
                <a:gd name="connsiteX6" fmla="*/ 0 w 8353002"/>
                <a:gd name="connsiteY6" fmla="*/ 978 h 2351804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944793 w 8353002"/>
                <a:gd name="connsiteY2" fmla="*/ 665530 h 2351804"/>
                <a:gd name="connsiteX3" fmla="*/ 6594948 w 8353002"/>
                <a:gd name="connsiteY3" fmla="*/ 340294 h 2351804"/>
                <a:gd name="connsiteX4" fmla="*/ 8353002 w 8353002"/>
                <a:gd name="connsiteY4" fmla="*/ 978 h 2351804"/>
                <a:gd name="connsiteX5" fmla="*/ 8353002 w 8353002"/>
                <a:gd name="connsiteY5" fmla="*/ 2351804 h 2351804"/>
                <a:gd name="connsiteX6" fmla="*/ 0 w 8353002"/>
                <a:gd name="connsiteY6" fmla="*/ 2351804 h 2351804"/>
                <a:gd name="connsiteX7" fmla="*/ 0 w 8353002"/>
                <a:gd name="connsiteY7" fmla="*/ 978 h 2351804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944793 w 8353002"/>
                <a:gd name="connsiteY2" fmla="*/ 665530 h 2351804"/>
                <a:gd name="connsiteX3" fmla="*/ 6692017 w 8353002"/>
                <a:gd name="connsiteY3" fmla="*/ 662518 h 2351804"/>
                <a:gd name="connsiteX4" fmla="*/ 8353002 w 8353002"/>
                <a:gd name="connsiteY4" fmla="*/ 978 h 2351804"/>
                <a:gd name="connsiteX5" fmla="*/ 8353002 w 8353002"/>
                <a:gd name="connsiteY5" fmla="*/ 2351804 h 2351804"/>
                <a:gd name="connsiteX6" fmla="*/ 0 w 8353002"/>
                <a:gd name="connsiteY6" fmla="*/ 2351804 h 2351804"/>
                <a:gd name="connsiteX7" fmla="*/ 0 w 8353002"/>
                <a:gd name="connsiteY7" fmla="*/ 978 h 2351804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944793 w 8353002"/>
                <a:gd name="connsiteY2" fmla="*/ 665530 h 2351804"/>
                <a:gd name="connsiteX3" fmla="*/ 6692017 w 8353002"/>
                <a:gd name="connsiteY3" fmla="*/ 662518 h 2351804"/>
                <a:gd name="connsiteX4" fmla="*/ 7100510 w 8353002"/>
                <a:gd name="connsiteY4" fmla="*/ 496889 h 2351804"/>
                <a:gd name="connsiteX5" fmla="*/ 8353002 w 8353002"/>
                <a:gd name="connsiteY5" fmla="*/ 978 h 2351804"/>
                <a:gd name="connsiteX6" fmla="*/ 8353002 w 8353002"/>
                <a:gd name="connsiteY6" fmla="*/ 2351804 h 2351804"/>
                <a:gd name="connsiteX7" fmla="*/ 0 w 8353002"/>
                <a:gd name="connsiteY7" fmla="*/ 2351804 h 2351804"/>
                <a:gd name="connsiteX8" fmla="*/ 0 w 8353002"/>
                <a:gd name="connsiteY8" fmla="*/ 978 h 2351804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944793 w 8353002"/>
                <a:gd name="connsiteY2" fmla="*/ 665530 h 2351804"/>
                <a:gd name="connsiteX3" fmla="*/ 6692017 w 8353002"/>
                <a:gd name="connsiteY3" fmla="*/ 662518 h 2351804"/>
                <a:gd name="connsiteX4" fmla="*/ 6696059 w 8353002"/>
                <a:gd name="connsiteY4" fmla="*/ 3012 h 2351804"/>
                <a:gd name="connsiteX5" fmla="*/ 8353002 w 8353002"/>
                <a:gd name="connsiteY5" fmla="*/ 978 h 2351804"/>
                <a:gd name="connsiteX6" fmla="*/ 8353002 w 8353002"/>
                <a:gd name="connsiteY6" fmla="*/ 2351804 h 2351804"/>
                <a:gd name="connsiteX7" fmla="*/ 0 w 8353002"/>
                <a:gd name="connsiteY7" fmla="*/ 2351804 h 2351804"/>
                <a:gd name="connsiteX8" fmla="*/ 0 w 8353002"/>
                <a:gd name="connsiteY8" fmla="*/ 978 h 2351804"/>
                <a:gd name="connsiteX0" fmla="*/ 0 w 8353002"/>
                <a:gd name="connsiteY0" fmla="*/ 978 h 2351804"/>
                <a:gd name="connsiteX1" fmla="*/ 4969060 w 8353002"/>
                <a:gd name="connsiteY1" fmla="*/ 0 h 2351804"/>
                <a:gd name="connsiteX2" fmla="*/ 4853330 w 8353002"/>
                <a:gd name="connsiteY2" fmla="*/ 665530 h 2351804"/>
                <a:gd name="connsiteX3" fmla="*/ 6692017 w 8353002"/>
                <a:gd name="connsiteY3" fmla="*/ 662518 h 2351804"/>
                <a:gd name="connsiteX4" fmla="*/ 6696059 w 8353002"/>
                <a:gd name="connsiteY4" fmla="*/ 3012 h 2351804"/>
                <a:gd name="connsiteX5" fmla="*/ 8353002 w 8353002"/>
                <a:gd name="connsiteY5" fmla="*/ 978 h 2351804"/>
                <a:gd name="connsiteX6" fmla="*/ 8353002 w 8353002"/>
                <a:gd name="connsiteY6" fmla="*/ 2351804 h 2351804"/>
                <a:gd name="connsiteX7" fmla="*/ 0 w 8353002"/>
                <a:gd name="connsiteY7" fmla="*/ 2351804 h 2351804"/>
                <a:gd name="connsiteX8" fmla="*/ 0 w 8353002"/>
                <a:gd name="connsiteY8" fmla="*/ 978 h 2351804"/>
                <a:gd name="connsiteX0" fmla="*/ 0 w 8353002"/>
                <a:gd name="connsiteY0" fmla="*/ 0 h 2350826"/>
                <a:gd name="connsiteX1" fmla="*/ 4881952 w 8353002"/>
                <a:gd name="connsiteY1" fmla="*/ 8294 h 2350826"/>
                <a:gd name="connsiteX2" fmla="*/ 4853330 w 8353002"/>
                <a:gd name="connsiteY2" fmla="*/ 664552 h 2350826"/>
                <a:gd name="connsiteX3" fmla="*/ 6692017 w 8353002"/>
                <a:gd name="connsiteY3" fmla="*/ 661540 h 2350826"/>
                <a:gd name="connsiteX4" fmla="*/ 6696059 w 8353002"/>
                <a:gd name="connsiteY4" fmla="*/ 2034 h 2350826"/>
                <a:gd name="connsiteX5" fmla="*/ 8353002 w 8353002"/>
                <a:gd name="connsiteY5" fmla="*/ 0 h 2350826"/>
                <a:gd name="connsiteX6" fmla="*/ 8353002 w 8353002"/>
                <a:gd name="connsiteY6" fmla="*/ 2350826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  <a:gd name="connsiteX0" fmla="*/ 0 w 8353002"/>
                <a:gd name="connsiteY0" fmla="*/ 0 h 2350826"/>
                <a:gd name="connsiteX1" fmla="*/ 4855820 w 8353002"/>
                <a:gd name="connsiteY1" fmla="*/ 8294 h 2350826"/>
                <a:gd name="connsiteX2" fmla="*/ 4853330 w 8353002"/>
                <a:gd name="connsiteY2" fmla="*/ 664552 h 2350826"/>
                <a:gd name="connsiteX3" fmla="*/ 6692017 w 8353002"/>
                <a:gd name="connsiteY3" fmla="*/ 661540 h 2350826"/>
                <a:gd name="connsiteX4" fmla="*/ 6696059 w 8353002"/>
                <a:gd name="connsiteY4" fmla="*/ 2034 h 2350826"/>
                <a:gd name="connsiteX5" fmla="*/ 8353002 w 8353002"/>
                <a:gd name="connsiteY5" fmla="*/ 0 h 2350826"/>
                <a:gd name="connsiteX6" fmla="*/ 8353002 w 8353002"/>
                <a:gd name="connsiteY6" fmla="*/ 2350826 h 2350826"/>
                <a:gd name="connsiteX7" fmla="*/ 0 w 8353002"/>
                <a:gd name="connsiteY7" fmla="*/ 2350826 h 2350826"/>
                <a:gd name="connsiteX8" fmla="*/ 0 w 8353002"/>
                <a:gd name="connsiteY8" fmla="*/ 0 h 235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53002" h="2350826">
                  <a:moveTo>
                    <a:pt x="0" y="0"/>
                  </a:moveTo>
                  <a:lnTo>
                    <a:pt x="4855820" y="8294"/>
                  </a:lnTo>
                  <a:lnTo>
                    <a:pt x="4853330" y="664552"/>
                  </a:lnTo>
                  <a:lnTo>
                    <a:pt x="6692017" y="661540"/>
                  </a:lnTo>
                  <a:cubicBezTo>
                    <a:pt x="6693364" y="441705"/>
                    <a:pt x="6694712" y="221869"/>
                    <a:pt x="6696059" y="2034"/>
                  </a:cubicBezTo>
                  <a:lnTo>
                    <a:pt x="8353002" y="0"/>
                  </a:lnTo>
                  <a:lnTo>
                    <a:pt x="8353002" y="2350826"/>
                  </a:lnTo>
                  <a:lnTo>
                    <a:pt x="0" y="235082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Titel 1"/>
            <p:cNvSpPr txBox="1">
              <a:spLocks/>
            </p:cNvSpPr>
            <p:nvPr/>
          </p:nvSpPr>
          <p:spPr bwMode="auto">
            <a:xfrm>
              <a:off x="3908344" y="3221486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chemeClr val="accent1">
                      <a:lumMod val="75000"/>
                    </a:schemeClr>
                  </a:solidFill>
                </a:rPr>
                <a:t>GeoSciML</a:t>
              </a:r>
              <a:endParaRPr lang="de-DE" sz="2000" kern="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18144" y="1631747"/>
            <a:ext cx="7691549" cy="2578435"/>
            <a:chOff x="818144" y="1631747"/>
            <a:chExt cx="7691549" cy="2578435"/>
          </a:xfrm>
        </p:grpSpPr>
        <p:sp>
          <p:nvSpPr>
            <p:cNvPr id="13" name="Rectangle 11"/>
            <p:cNvSpPr/>
            <p:nvPr/>
          </p:nvSpPr>
          <p:spPr bwMode="auto">
            <a:xfrm rot="10800000">
              <a:off x="818144" y="1631747"/>
              <a:ext cx="7691549" cy="2578435"/>
            </a:xfrm>
            <a:custGeom>
              <a:avLst/>
              <a:gdLst>
                <a:gd name="connsiteX0" fmla="*/ 0 w 8667870"/>
                <a:gd name="connsiteY0" fmla="*/ 0 h 2287896"/>
                <a:gd name="connsiteX1" fmla="*/ 8667870 w 8667870"/>
                <a:gd name="connsiteY1" fmla="*/ 0 h 2287896"/>
                <a:gd name="connsiteX2" fmla="*/ 8667870 w 8667870"/>
                <a:gd name="connsiteY2" fmla="*/ 2287896 h 2287896"/>
                <a:gd name="connsiteX3" fmla="*/ 0 w 8667870"/>
                <a:gd name="connsiteY3" fmla="*/ 2287896 h 2287896"/>
                <a:gd name="connsiteX4" fmla="*/ 0 w 8667870"/>
                <a:gd name="connsiteY4" fmla="*/ 0 h 2287896"/>
                <a:gd name="connsiteX0" fmla="*/ 0 w 8667870"/>
                <a:gd name="connsiteY0" fmla="*/ 0 h 2287896"/>
                <a:gd name="connsiteX1" fmla="*/ 6467516 w 8667870"/>
                <a:gd name="connsiteY1" fmla="*/ 22 h 2287896"/>
                <a:gd name="connsiteX2" fmla="*/ 8667870 w 8667870"/>
                <a:gd name="connsiteY2" fmla="*/ 0 h 2287896"/>
                <a:gd name="connsiteX3" fmla="*/ 8667870 w 8667870"/>
                <a:gd name="connsiteY3" fmla="*/ 2287896 h 2287896"/>
                <a:gd name="connsiteX4" fmla="*/ 0 w 8667870"/>
                <a:gd name="connsiteY4" fmla="*/ 2287896 h 2287896"/>
                <a:gd name="connsiteX5" fmla="*/ 0 w 8667870"/>
                <a:gd name="connsiteY5" fmla="*/ 0 h 2287896"/>
                <a:gd name="connsiteX0" fmla="*/ 0 w 8667870"/>
                <a:gd name="connsiteY0" fmla="*/ 0 h 2287896"/>
                <a:gd name="connsiteX1" fmla="*/ 6467516 w 8667870"/>
                <a:gd name="connsiteY1" fmla="*/ 22 h 2287896"/>
                <a:gd name="connsiteX2" fmla="*/ 6467516 w 8667870"/>
                <a:gd name="connsiteY2" fmla="*/ 22 h 2287896"/>
                <a:gd name="connsiteX3" fmla="*/ 8667870 w 8667870"/>
                <a:gd name="connsiteY3" fmla="*/ 0 h 2287896"/>
                <a:gd name="connsiteX4" fmla="*/ 8667870 w 8667870"/>
                <a:gd name="connsiteY4" fmla="*/ 2287896 h 2287896"/>
                <a:gd name="connsiteX5" fmla="*/ 0 w 8667870"/>
                <a:gd name="connsiteY5" fmla="*/ 2287896 h 2287896"/>
                <a:gd name="connsiteX6" fmla="*/ 0 w 8667870"/>
                <a:gd name="connsiteY6" fmla="*/ 0 h 2287896"/>
                <a:gd name="connsiteX0" fmla="*/ 0 w 8667870"/>
                <a:gd name="connsiteY0" fmla="*/ 0 h 2287896"/>
                <a:gd name="connsiteX1" fmla="*/ 6125317 w 8667870"/>
                <a:gd name="connsiteY1" fmla="*/ 22 h 2287896"/>
                <a:gd name="connsiteX2" fmla="*/ 6467516 w 8667870"/>
                <a:gd name="connsiteY2" fmla="*/ 22 h 2287896"/>
                <a:gd name="connsiteX3" fmla="*/ 6467516 w 8667870"/>
                <a:gd name="connsiteY3" fmla="*/ 22 h 2287896"/>
                <a:gd name="connsiteX4" fmla="*/ 8667870 w 8667870"/>
                <a:gd name="connsiteY4" fmla="*/ 0 h 2287896"/>
                <a:gd name="connsiteX5" fmla="*/ 8667870 w 8667870"/>
                <a:gd name="connsiteY5" fmla="*/ 2287896 h 2287896"/>
                <a:gd name="connsiteX6" fmla="*/ 0 w 8667870"/>
                <a:gd name="connsiteY6" fmla="*/ 2287896 h 2287896"/>
                <a:gd name="connsiteX7" fmla="*/ 0 w 8667870"/>
                <a:gd name="connsiteY7" fmla="*/ 0 h 2287896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6125317 w 8667870"/>
                <a:gd name="connsiteY2" fmla="*/ 2805 h 2290679"/>
                <a:gd name="connsiteX3" fmla="*/ 6467516 w 8667870"/>
                <a:gd name="connsiteY3" fmla="*/ 2805 h 2290679"/>
                <a:gd name="connsiteX4" fmla="*/ 6467516 w 8667870"/>
                <a:gd name="connsiteY4" fmla="*/ 2805 h 2290679"/>
                <a:gd name="connsiteX5" fmla="*/ 8667870 w 8667870"/>
                <a:gd name="connsiteY5" fmla="*/ 2783 h 2290679"/>
                <a:gd name="connsiteX6" fmla="*/ 8667870 w 8667870"/>
                <a:gd name="connsiteY6" fmla="*/ 2290679 h 2290679"/>
                <a:gd name="connsiteX7" fmla="*/ 0 w 8667870"/>
                <a:gd name="connsiteY7" fmla="*/ 2290679 h 2290679"/>
                <a:gd name="connsiteX8" fmla="*/ 0 w 8667870"/>
                <a:gd name="connsiteY8" fmla="*/ 2783 h 2290679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5508237 w 8667870"/>
                <a:gd name="connsiteY2" fmla="*/ 1 h 2290679"/>
                <a:gd name="connsiteX3" fmla="*/ 6125317 w 8667870"/>
                <a:gd name="connsiteY3" fmla="*/ 2805 h 2290679"/>
                <a:gd name="connsiteX4" fmla="*/ 6467516 w 8667870"/>
                <a:gd name="connsiteY4" fmla="*/ 2805 h 2290679"/>
                <a:gd name="connsiteX5" fmla="*/ 6467516 w 8667870"/>
                <a:gd name="connsiteY5" fmla="*/ 2805 h 2290679"/>
                <a:gd name="connsiteX6" fmla="*/ 8667870 w 8667870"/>
                <a:gd name="connsiteY6" fmla="*/ 2783 h 2290679"/>
                <a:gd name="connsiteX7" fmla="*/ 8667870 w 8667870"/>
                <a:gd name="connsiteY7" fmla="*/ 2290679 h 2290679"/>
                <a:gd name="connsiteX8" fmla="*/ 0 w 8667870"/>
                <a:gd name="connsiteY8" fmla="*/ 2290679 h 2290679"/>
                <a:gd name="connsiteX9" fmla="*/ 0 w 8667870"/>
                <a:gd name="connsiteY9" fmla="*/ 2783 h 2290679"/>
                <a:gd name="connsiteX0" fmla="*/ 0 w 8667870"/>
                <a:gd name="connsiteY0" fmla="*/ 2783 h 2290679"/>
                <a:gd name="connsiteX1" fmla="*/ 5508237 w 8667870"/>
                <a:gd name="connsiteY1" fmla="*/ 0 h 2290679"/>
                <a:gd name="connsiteX2" fmla="*/ 5508237 w 8667870"/>
                <a:gd name="connsiteY2" fmla="*/ 1 h 2290679"/>
                <a:gd name="connsiteX3" fmla="*/ 5752264 w 8667870"/>
                <a:gd name="connsiteY3" fmla="*/ 2806 h 2290679"/>
                <a:gd name="connsiteX4" fmla="*/ 6125317 w 8667870"/>
                <a:gd name="connsiteY4" fmla="*/ 2805 h 2290679"/>
                <a:gd name="connsiteX5" fmla="*/ 6467516 w 8667870"/>
                <a:gd name="connsiteY5" fmla="*/ 2805 h 2290679"/>
                <a:gd name="connsiteX6" fmla="*/ 6467516 w 8667870"/>
                <a:gd name="connsiteY6" fmla="*/ 2805 h 2290679"/>
                <a:gd name="connsiteX7" fmla="*/ 8667870 w 8667870"/>
                <a:gd name="connsiteY7" fmla="*/ 2783 h 2290679"/>
                <a:gd name="connsiteX8" fmla="*/ 8667870 w 8667870"/>
                <a:gd name="connsiteY8" fmla="*/ 2290679 h 2290679"/>
                <a:gd name="connsiteX9" fmla="*/ 0 w 8667870"/>
                <a:gd name="connsiteY9" fmla="*/ 2290679 h 2290679"/>
                <a:gd name="connsiteX10" fmla="*/ 0 w 8667870"/>
                <a:gd name="connsiteY10" fmla="*/ 2783 h 2290679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125317 w 8667870"/>
                <a:gd name="connsiteY4" fmla="*/ 297319 h 2585193"/>
                <a:gd name="connsiteX5" fmla="*/ 6467516 w 8667870"/>
                <a:gd name="connsiteY5" fmla="*/ 297319 h 2585193"/>
                <a:gd name="connsiteX6" fmla="*/ 6467516 w 8667870"/>
                <a:gd name="connsiteY6" fmla="*/ 29731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7516 w 8667870"/>
                <a:gd name="connsiteY6" fmla="*/ 29731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56296 w 8667870"/>
                <a:gd name="connsiteY5" fmla="*/ 187928 h 2585193"/>
                <a:gd name="connsiteX6" fmla="*/ 6467516 w 8667870"/>
                <a:gd name="connsiteY6" fmla="*/ 297319 h 2585193"/>
                <a:gd name="connsiteX7" fmla="*/ 6461907 w 8667870"/>
                <a:gd name="connsiteY7" fmla="*/ 302929 h 2585193"/>
                <a:gd name="connsiteX8" fmla="*/ 8667870 w 8667870"/>
                <a:gd name="connsiteY8" fmla="*/ 297297 h 2585193"/>
                <a:gd name="connsiteX9" fmla="*/ 8667870 w 8667870"/>
                <a:gd name="connsiteY9" fmla="*/ 2585193 h 2585193"/>
                <a:gd name="connsiteX10" fmla="*/ 0 w 8667870"/>
                <a:gd name="connsiteY10" fmla="*/ 2585193 h 2585193"/>
                <a:gd name="connsiteX11" fmla="*/ 0 w 8667870"/>
                <a:gd name="connsiteY11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7 h 2585193"/>
                <a:gd name="connsiteX1" fmla="*/ 5508237 w 8667870"/>
                <a:gd name="connsiteY1" fmla="*/ 294514 h 2585193"/>
                <a:gd name="connsiteX2" fmla="*/ 5508237 w 8667870"/>
                <a:gd name="connsiteY2" fmla="*/ 294515 h 2585193"/>
                <a:gd name="connsiteX3" fmla="*/ 5513847 w 8667870"/>
                <a:gd name="connsiteY3" fmla="*/ 0 h 2585193"/>
                <a:gd name="connsiteX4" fmla="*/ 6453491 w 8667870"/>
                <a:gd name="connsiteY4" fmla="*/ 2803 h 2585193"/>
                <a:gd name="connsiteX5" fmla="*/ 6467516 w 8667870"/>
                <a:gd name="connsiteY5" fmla="*/ 297319 h 2585193"/>
                <a:gd name="connsiteX6" fmla="*/ 6461907 w 8667870"/>
                <a:gd name="connsiteY6" fmla="*/ 302929 h 2585193"/>
                <a:gd name="connsiteX7" fmla="*/ 8667870 w 8667870"/>
                <a:gd name="connsiteY7" fmla="*/ 297297 h 2585193"/>
                <a:gd name="connsiteX8" fmla="*/ 8667870 w 8667870"/>
                <a:gd name="connsiteY8" fmla="*/ 2585193 h 2585193"/>
                <a:gd name="connsiteX9" fmla="*/ 0 w 8667870"/>
                <a:gd name="connsiteY9" fmla="*/ 2585193 h 2585193"/>
                <a:gd name="connsiteX10" fmla="*/ 0 w 8667870"/>
                <a:gd name="connsiteY10" fmla="*/ 297297 h 2585193"/>
                <a:gd name="connsiteX0" fmla="*/ 0 w 8667870"/>
                <a:gd name="connsiteY0" fmla="*/ 297299 h 2585195"/>
                <a:gd name="connsiteX1" fmla="*/ 5508237 w 8667870"/>
                <a:gd name="connsiteY1" fmla="*/ 294516 h 2585195"/>
                <a:gd name="connsiteX2" fmla="*/ 5508237 w 8667870"/>
                <a:gd name="connsiteY2" fmla="*/ 294517 h 2585195"/>
                <a:gd name="connsiteX3" fmla="*/ 5513847 w 8667870"/>
                <a:gd name="connsiteY3" fmla="*/ 2 h 2585195"/>
                <a:gd name="connsiteX4" fmla="*/ 6464710 w 8667870"/>
                <a:gd name="connsiteY4" fmla="*/ 0 h 2585195"/>
                <a:gd name="connsiteX5" fmla="*/ 6467516 w 8667870"/>
                <a:gd name="connsiteY5" fmla="*/ 297321 h 2585195"/>
                <a:gd name="connsiteX6" fmla="*/ 6461907 w 8667870"/>
                <a:gd name="connsiteY6" fmla="*/ 302931 h 2585195"/>
                <a:gd name="connsiteX7" fmla="*/ 8667870 w 8667870"/>
                <a:gd name="connsiteY7" fmla="*/ 297299 h 2585195"/>
                <a:gd name="connsiteX8" fmla="*/ 8667870 w 8667870"/>
                <a:gd name="connsiteY8" fmla="*/ 2585195 h 2585195"/>
                <a:gd name="connsiteX9" fmla="*/ 0 w 8667870"/>
                <a:gd name="connsiteY9" fmla="*/ 2585195 h 2585195"/>
                <a:gd name="connsiteX10" fmla="*/ 0 w 8667870"/>
                <a:gd name="connsiteY10" fmla="*/ 297299 h 2585195"/>
                <a:gd name="connsiteX0" fmla="*/ 0 w 8667870"/>
                <a:gd name="connsiteY0" fmla="*/ 297299 h 2585195"/>
                <a:gd name="connsiteX1" fmla="*/ 5508237 w 8667870"/>
                <a:gd name="connsiteY1" fmla="*/ 294516 h 2585195"/>
                <a:gd name="connsiteX2" fmla="*/ 2344518 w 8667870"/>
                <a:gd name="connsiteY2" fmla="*/ 305404 h 2585195"/>
                <a:gd name="connsiteX3" fmla="*/ 5513847 w 8667870"/>
                <a:gd name="connsiteY3" fmla="*/ 2 h 2585195"/>
                <a:gd name="connsiteX4" fmla="*/ 6464710 w 8667870"/>
                <a:gd name="connsiteY4" fmla="*/ 0 h 2585195"/>
                <a:gd name="connsiteX5" fmla="*/ 6467516 w 8667870"/>
                <a:gd name="connsiteY5" fmla="*/ 297321 h 2585195"/>
                <a:gd name="connsiteX6" fmla="*/ 6461907 w 8667870"/>
                <a:gd name="connsiteY6" fmla="*/ 302931 h 2585195"/>
                <a:gd name="connsiteX7" fmla="*/ 8667870 w 8667870"/>
                <a:gd name="connsiteY7" fmla="*/ 297299 h 2585195"/>
                <a:gd name="connsiteX8" fmla="*/ 8667870 w 8667870"/>
                <a:gd name="connsiteY8" fmla="*/ 2585195 h 2585195"/>
                <a:gd name="connsiteX9" fmla="*/ 0 w 8667870"/>
                <a:gd name="connsiteY9" fmla="*/ 2585195 h 2585195"/>
                <a:gd name="connsiteX10" fmla="*/ 0 w 8667870"/>
                <a:gd name="connsiteY10" fmla="*/ 297299 h 2585195"/>
                <a:gd name="connsiteX0" fmla="*/ 0 w 8667870"/>
                <a:gd name="connsiteY0" fmla="*/ 1168252 h 3456148"/>
                <a:gd name="connsiteX1" fmla="*/ 5508237 w 8667870"/>
                <a:gd name="connsiteY1" fmla="*/ 1165469 h 3456148"/>
                <a:gd name="connsiteX2" fmla="*/ 2344518 w 8667870"/>
                <a:gd name="connsiteY2" fmla="*/ 1176357 h 3456148"/>
                <a:gd name="connsiteX3" fmla="*/ 2228098 w 8667870"/>
                <a:gd name="connsiteY3" fmla="*/ 0 h 3456148"/>
                <a:gd name="connsiteX4" fmla="*/ 6464710 w 8667870"/>
                <a:gd name="connsiteY4" fmla="*/ 870953 h 3456148"/>
                <a:gd name="connsiteX5" fmla="*/ 6467516 w 8667870"/>
                <a:gd name="connsiteY5" fmla="*/ 1168274 h 3456148"/>
                <a:gd name="connsiteX6" fmla="*/ 6461907 w 8667870"/>
                <a:gd name="connsiteY6" fmla="*/ 1173884 h 3456148"/>
                <a:gd name="connsiteX7" fmla="*/ 8667870 w 8667870"/>
                <a:gd name="connsiteY7" fmla="*/ 1168252 h 3456148"/>
                <a:gd name="connsiteX8" fmla="*/ 8667870 w 8667870"/>
                <a:gd name="connsiteY8" fmla="*/ 3456148 h 3456148"/>
                <a:gd name="connsiteX9" fmla="*/ 0 w 8667870"/>
                <a:gd name="connsiteY9" fmla="*/ 3456148 h 3456148"/>
                <a:gd name="connsiteX10" fmla="*/ 0 w 8667870"/>
                <a:gd name="connsiteY10" fmla="*/ 1168252 h 3456148"/>
                <a:gd name="connsiteX0" fmla="*/ 0 w 8667870"/>
                <a:gd name="connsiteY0" fmla="*/ 1168252 h 3456148"/>
                <a:gd name="connsiteX1" fmla="*/ 5508237 w 8667870"/>
                <a:gd name="connsiteY1" fmla="*/ 1165468 h 3456148"/>
                <a:gd name="connsiteX2" fmla="*/ 2344518 w 8667870"/>
                <a:gd name="connsiteY2" fmla="*/ 1176357 h 3456148"/>
                <a:gd name="connsiteX3" fmla="*/ 2228098 w 8667870"/>
                <a:gd name="connsiteY3" fmla="*/ 0 h 3456148"/>
                <a:gd name="connsiteX4" fmla="*/ 6464710 w 8667870"/>
                <a:gd name="connsiteY4" fmla="*/ 870953 h 3456148"/>
                <a:gd name="connsiteX5" fmla="*/ 6467516 w 8667870"/>
                <a:gd name="connsiteY5" fmla="*/ 1168274 h 3456148"/>
                <a:gd name="connsiteX6" fmla="*/ 6461907 w 8667870"/>
                <a:gd name="connsiteY6" fmla="*/ 1173884 h 3456148"/>
                <a:gd name="connsiteX7" fmla="*/ 8667870 w 8667870"/>
                <a:gd name="connsiteY7" fmla="*/ 1168252 h 3456148"/>
                <a:gd name="connsiteX8" fmla="*/ 8667870 w 8667870"/>
                <a:gd name="connsiteY8" fmla="*/ 3456148 h 3456148"/>
                <a:gd name="connsiteX9" fmla="*/ 0 w 8667870"/>
                <a:gd name="connsiteY9" fmla="*/ 3456148 h 3456148"/>
                <a:gd name="connsiteX10" fmla="*/ 0 w 8667870"/>
                <a:gd name="connsiteY10" fmla="*/ 1168252 h 3456148"/>
                <a:gd name="connsiteX0" fmla="*/ 0 w 8667870"/>
                <a:gd name="connsiteY0" fmla="*/ 1168252 h 3456148"/>
                <a:gd name="connsiteX1" fmla="*/ 2159214 w 8667870"/>
                <a:gd name="connsiteY1" fmla="*/ 1170911 h 3456148"/>
                <a:gd name="connsiteX2" fmla="*/ 2344518 w 8667870"/>
                <a:gd name="connsiteY2" fmla="*/ 1176357 h 3456148"/>
                <a:gd name="connsiteX3" fmla="*/ 2228098 w 8667870"/>
                <a:gd name="connsiteY3" fmla="*/ 0 h 3456148"/>
                <a:gd name="connsiteX4" fmla="*/ 6464710 w 8667870"/>
                <a:gd name="connsiteY4" fmla="*/ 870953 h 3456148"/>
                <a:gd name="connsiteX5" fmla="*/ 6467516 w 8667870"/>
                <a:gd name="connsiteY5" fmla="*/ 1168274 h 3456148"/>
                <a:gd name="connsiteX6" fmla="*/ 6461907 w 8667870"/>
                <a:gd name="connsiteY6" fmla="*/ 1173884 h 3456148"/>
                <a:gd name="connsiteX7" fmla="*/ 8667870 w 8667870"/>
                <a:gd name="connsiteY7" fmla="*/ 1168252 h 3456148"/>
                <a:gd name="connsiteX8" fmla="*/ 8667870 w 8667870"/>
                <a:gd name="connsiteY8" fmla="*/ 3456148 h 3456148"/>
                <a:gd name="connsiteX9" fmla="*/ 0 w 8667870"/>
                <a:gd name="connsiteY9" fmla="*/ 3456148 h 3456148"/>
                <a:gd name="connsiteX10" fmla="*/ 0 w 8667870"/>
                <a:gd name="connsiteY10" fmla="*/ 1168252 h 3456148"/>
                <a:gd name="connsiteX0" fmla="*/ 0 w 8667870"/>
                <a:gd name="connsiteY0" fmla="*/ 1195471 h 3483367"/>
                <a:gd name="connsiteX1" fmla="*/ 2159214 w 8667870"/>
                <a:gd name="connsiteY1" fmla="*/ 1198130 h 3483367"/>
                <a:gd name="connsiteX2" fmla="*/ 2344518 w 8667870"/>
                <a:gd name="connsiteY2" fmla="*/ 1203576 h 3483367"/>
                <a:gd name="connsiteX3" fmla="*/ 2228098 w 8667870"/>
                <a:gd name="connsiteY3" fmla="*/ 27219 h 3483367"/>
                <a:gd name="connsiteX4" fmla="*/ 3418500 w 8667870"/>
                <a:gd name="connsiteY4" fmla="*/ 0 h 3483367"/>
                <a:gd name="connsiteX5" fmla="*/ 6467516 w 8667870"/>
                <a:gd name="connsiteY5" fmla="*/ 1195493 h 3483367"/>
                <a:gd name="connsiteX6" fmla="*/ 6461907 w 8667870"/>
                <a:gd name="connsiteY6" fmla="*/ 1201103 h 3483367"/>
                <a:gd name="connsiteX7" fmla="*/ 8667870 w 8667870"/>
                <a:gd name="connsiteY7" fmla="*/ 1195471 h 3483367"/>
                <a:gd name="connsiteX8" fmla="*/ 8667870 w 8667870"/>
                <a:gd name="connsiteY8" fmla="*/ 3483367 h 3483367"/>
                <a:gd name="connsiteX9" fmla="*/ 0 w 8667870"/>
                <a:gd name="connsiteY9" fmla="*/ 3483367 h 3483367"/>
                <a:gd name="connsiteX10" fmla="*/ 0 w 8667870"/>
                <a:gd name="connsiteY10" fmla="*/ 1195471 h 3483367"/>
                <a:gd name="connsiteX0" fmla="*/ 0 w 8667870"/>
                <a:gd name="connsiteY0" fmla="*/ 1195471 h 3483367"/>
                <a:gd name="connsiteX1" fmla="*/ 2159214 w 8667870"/>
                <a:gd name="connsiteY1" fmla="*/ 1198130 h 3483367"/>
                <a:gd name="connsiteX2" fmla="*/ 2344518 w 8667870"/>
                <a:gd name="connsiteY2" fmla="*/ 1203576 h 3483367"/>
                <a:gd name="connsiteX3" fmla="*/ 2228098 w 8667870"/>
                <a:gd name="connsiteY3" fmla="*/ 27219 h 3483367"/>
                <a:gd name="connsiteX4" fmla="*/ 3418500 w 8667870"/>
                <a:gd name="connsiteY4" fmla="*/ 0 h 3483367"/>
                <a:gd name="connsiteX5" fmla="*/ 6467516 w 8667870"/>
                <a:gd name="connsiteY5" fmla="*/ 1195493 h 3483367"/>
                <a:gd name="connsiteX6" fmla="*/ 5797526 w 8667870"/>
                <a:gd name="connsiteY6" fmla="*/ 1233763 h 3483367"/>
                <a:gd name="connsiteX7" fmla="*/ 8667870 w 8667870"/>
                <a:gd name="connsiteY7" fmla="*/ 1195471 h 3483367"/>
                <a:gd name="connsiteX8" fmla="*/ 8667870 w 8667870"/>
                <a:gd name="connsiteY8" fmla="*/ 3483367 h 3483367"/>
                <a:gd name="connsiteX9" fmla="*/ 0 w 8667870"/>
                <a:gd name="connsiteY9" fmla="*/ 3483367 h 3483367"/>
                <a:gd name="connsiteX10" fmla="*/ 0 w 8667870"/>
                <a:gd name="connsiteY10" fmla="*/ 1195471 h 3483367"/>
                <a:gd name="connsiteX0" fmla="*/ 0 w 8667870"/>
                <a:gd name="connsiteY0" fmla="*/ 1195471 h 3483367"/>
                <a:gd name="connsiteX1" fmla="*/ 2159214 w 8667870"/>
                <a:gd name="connsiteY1" fmla="*/ 1198130 h 3483367"/>
                <a:gd name="connsiteX2" fmla="*/ 2344518 w 8667870"/>
                <a:gd name="connsiteY2" fmla="*/ 1203576 h 3483367"/>
                <a:gd name="connsiteX3" fmla="*/ 2228098 w 8667870"/>
                <a:gd name="connsiteY3" fmla="*/ 27219 h 3483367"/>
                <a:gd name="connsiteX4" fmla="*/ 3418500 w 8667870"/>
                <a:gd name="connsiteY4" fmla="*/ 0 h 3483367"/>
                <a:gd name="connsiteX5" fmla="*/ 6467516 w 8667870"/>
                <a:gd name="connsiteY5" fmla="*/ 1195493 h 3483367"/>
                <a:gd name="connsiteX6" fmla="*/ 8667870 w 8667870"/>
                <a:gd name="connsiteY6" fmla="*/ 1195471 h 3483367"/>
                <a:gd name="connsiteX7" fmla="*/ 8667870 w 8667870"/>
                <a:gd name="connsiteY7" fmla="*/ 3483367 h 3483367"/>
                <a:gd name="connsiteX8" fmla="*/ 0 w 8667870"/>
                <a:gd name="connsiteY8" fmla="*/ 3483367 h 3483367"/>
                <a:gd name="connsiteX9" fmla="*/ 0 w 8667870"/>
                <a:gd name="connsiteY9" fmla="*/ 1195471 h 3483367"/>
                <a:gd name="connsiteX0" fmla="*/ 0 w 8667870"/>
                <a:gd name="connsiteY0" fmla="*/ 1195471 h 3483367"/>
                <a:gd name="connsiteX1" fmla="*/ 2159214 w 8667870"/>
                <a:gd name="connsiteY1" fmla="*/ 1198130 h 3483367"/>
                <a:gd name="connsiteX2" fmla="*/ 2344518 w 8667870"/>
                <a:gd name="connsiteY2" fmla="*/ 1203576 h 3483367"/>
                <a:gd name="connsiteX3" fmla="*/ 2228098 w 8667870"/>
                <a:gd name="connsiteY3" fmla="*/ 27219 h 3483367"/>
                <a:gd name="connsiteX4" fmla="*/ 3418500 w 8667870"/>
                <a:gd name="connsiteY4" fmla="*/ 0 h 3483367"/>
                <a:gd name="connsiteX5" fmla="*/ 3416787 w 8667870"/>
                <a:gd name="connsiteY5" fmla="*/ 1146503 h 3483367"/>
                <a:gd name="connsiteX6" fmla="*/ 8667870 w 8667870"/>
                <a:gd name="connsiteY6" fmla="*/ 1195471 h 3483367"/>
                <a:gd name="connsiteX7" fmla="*/ 8667870 w 8667870"/>
                <a:gd name="connsiteY7" fmla="*/ 3483367 h 3483367"/>
                <a:gd name="connsiteX8" fmla="*/ 0 w 8667870"/>
                <a:gd name="connsiteY8" fmla="*/ 3483367 h 3483367"/>
                <a:gd name="connsiteX9" fmla="*/ 0 w 8667870"/>
                <a:gd name="connsiteY9" fmla="*/ 1195471 h 3483367"/>
                <a:gd name="connsiteX0" fmla="*/ 0 w 8667870"/>
                <a:gd name="connsiteY0" fmla="*/ 1195471 h 3483367"/>
                <a:gd name="connsiteX1" fmla="*/ 2159214 w 8667870"/>
                <a:gd name="connsiteY1" fmla="*/ 1198130 h 3483367"/>
                <a:gd name="connsiteX2" fmla="*/ 2344518 w 8667870"/>
                <a:gd name="connsiteY2" fmla="*/ 1203576 h 3483367"/>
                <a:gd name="connsiteX3" fmla="*/ 2228098 w 8667870"/>
                <a:gd name="connsiteY3" fmla="*/ 27219 h 3483367"/>
                <a:gd name="connsiteX4" fmla="*/ 3418500 w 8667870"/>
                <a:gd name="connsiteY4" fmla="*/ 0 h 3483367"/>
                <a:gd name="connsiteX5" fmla="*/ 3416787 w 8667870"/>
                <a:gd name="connsiteY5" fmla="*/ 1179163 h 3483367"/>
                <a:gd name="connsiteX6" fmla="*/ 8667870 w 8667870"/>
                <a:gd name="connsiteY6" fmla="*/ 1195471 h 3483367"/>
                <a:gd name="connsiteX7" fmla="*/ 8667870 w 8667870"/>
                <a:gd name="connsiteY7" fmla="*/ 3483367 h 3483367"/>
                <a:gd name="connsiteX8" fmla="*/ 0 w 8667870"/>
                <a:gd name="connsiteY8" fmla="*/ 3483367 h 3483367"/>
                <a:gd name="connsiteX9" fmla="*/ 0 w 8667870"/>
                <a:gd name="connsiteY9" fmla="*/ 1195471 h 3483367"/>
                <a:gd name="connsiteX0" fmla="*/ 0 w 8667870"/>
                <a:gd name="connsiteY0" fmla="*/ 1195471 h 3483367"/>
                <a:gd name="connsiteX1" fmla="*/ 2344518 w 8667870"/>
                <a:gd name="connsiteY1" fmla="*/ 1203576 h 3483367"/>
                <a:gd name="connsiteX2" fmla="*/ 2228098 w 8667870"/>
                <a:gd name="connsiteY2" fmla="*/ 27219 h 3483367"/>
                <a:gd name="connsiteX3" fmla="*/ 3418500 w 8667870"/>
                <a:gd name="connsiteY3" fmla="*/ 0 h 3483367"/>
                <a:gd name="connsiteX4" fmla="*/ 3416787 w 8667870"/>
                <a:gd name="connsiteY4" fmla="*/ 1179163 h 3483367"/>
                <a:gd name="connsiteX5" fmla="*/ 8667870 w 8667870"/>
                <a:gd name="connsiteY5" fmla="*/ 1195471 h 3483367"/>
                <a:gd name="connsiteX6" fmla="*/ 8667870 w 8667870"/>
                <a:gd name="connsiteY6" fmla="*/ 3483367 h 3483367"/>
                <a:gd name="connsiteX7" fmla="*/ 0 w 8667870"/>
                <a:gd name="connsiteY7" fmla="*/ 3483367 h 3483367"/>
                <a:gd name="connsiteX8" fmla="*/ 0 w 8667870"/>
                <a:gd name="connsiteY8" fmla="*/ 1195471 h 3483367"/>
                <a:gd name="connsiteX0" fmla="*/ 0 w 8667870"/>
                <a:gd name="connsiteY0" fmla="*/ 1195471 h 3483367"/>
                <a:gd name="connsiteX1" fmla="*/ 1869960 w 8667870"/>
                <a:gd name="connsiteY1" fmla="*/ 1192689 h 3483367"/>
                <a:gd name="connsiteX2" fmla="*/ 2228098 w 8667870"/>
                <a:gd name="connsiteY2" fmla="*/ 27219 h 3483367"/>
                <a:gd name="connsiteX3" fmla="*/ 3418500 w 8667870"/>
                <a:gd name="connsiteY3" fmla="*/ 0 h 3483367"/>
                <a:gd name="connsiteX4" fmla="*/ 3416787 w 8667870"/>
                <a:gd name="connsiteY4" fmla="*/ 1179163 h 3483367"/>
                <a:gd name="connsiteX5" fmla="*/ 8667870 w 8667870"/>
                <a:gd name="connsiteY5" fmla="*/ 1195471 h 3483367"/>
                <a:gd name="connsiteX6" fmla="*/ 8667870 w 8667870"/>
                <a:gd name="connsiteY6" fmla="*/ 3483367 h 3483367"/>
                <a:gd name="connsiteX7" fmla="*/ 0 w 8667870"/>
                <a:gd name="connsiteY7" fmla="*/ 3483367 h 3483367"/>
                <a:gd name="connsiteX8" fmla="*/ 0 w 8667870"/>
                <a:gd name="connsiteY8" fmla="*/ 1195471 h 3483367"/>
                <a:gd name="connsiteX0" fmla="*/ 0 w 8667870"/>
                <a:gd name="connsiteY0" fmla="*/ 1211801 h 3499697"/>
                <a:gd name="connsiteX1" fmla="*/ 1869960 w 8667870"/>
                <a:gd name="connsiteY1" fmla="*/ 1209019 h 3499697"/>
                <a:gd name="connsiteX2" fmla="*/ 1866530 w 8667870"/>
                <a:gd name="connsiteY2" fmla="*/ 0 h 3499697"/>
                <a:gd name="connsiteX3" fmla="*/ 3418500 w 8667870"/>
                <a:gd name="connsiteY3" fmla="*/ 16330 h 3499697"/>
                <a:gd name="connsiteX4" fmla="*/ 3416787 w 8667870"/>
                <a:gd name="connsiteY4" fmla="*/ 1195493 h 3499697"/>
                <a:gd name="connsiteX5" fmla="*/ 8667870 w 8667870"/>
                <a:gd name="connsiteY5" fmla="*/ 1211801 h 3499697"/>
                <a:gd name="connsiteX6" fmla="*/ 8667870 w 8667870"/>
                <a:gd name="connsiteY6" fmla="*/ 3499697 h 3499697"/>
                <a:gd name="connsiteX7" fmla="*/ 0 w 8667870"/>
                <a:gd name="connsiteY7" fmla="*/ 3499697 h 3499697"/>
                <a:gd name="connsiteX8" fmla="*/ 0 w 8667870"/>
                <a:gd name="connsiteY8" fmla="*/ 1211801 h 3499697"/>
                <a:gd name="connsiteX0" fmla="*/ 0 w 8667870"/>
                <a:gd name="connsiteY0" fmla="*/ 1211801 h 3499697"/>
                <a:gd name="connsiteX1" fmla="*/ 1869960 w 8667870"/>
                <a:gd name="connsiteY1" fmla="*/ 1209019 h 3499697"/>
                <a:gd name="connsiteX2" fmla="*/ 1866530 w 8667870"/>
                <a:gd name="connsiteY2" fmla="*/ 0 h 3499697"/>
                <a:gd name="connsiteX3" fmla="*/ 3486293 w 8667870"/>
                <a:gd name="connsiteY3" fmla="*/ 5443 h 3499697"/>
                <a:gd name="connsiteX4" fmla="*/ 3416787 w 8667870"/>
                <a:gd name="connsiteY4" fmla="*/ 1195493 h 3499697"/>
                <a:gd name="connsiteX5" fmla="*/ 8667870 w 8667870"/>
                <a:gd name="connsiteY5" fmla="*/ 1211801 h 3499697"/>
                <a:gd name="connsiteX6" fmla="*/ 8667870 w 8667870"/>
                <a:gd name="connsiteY6" fmla="*/ 3499697 h 3499697"/>
                <a:gd name="connsiteX7" fmla="*/ 0 w 8667870"/>
                <a:gd name="connsiteY7" fmla="*/ 3499697 h 3499697"/>
                <a:gd name="connsiteX8" fmla="*/ 0 w 8667870"/>
                <a:gd name="connsiteY8" fmla="*/ 1211801 h 3499697"/>
                <a:gd name="connsiteX0" fmla="*/ 0 w 8667870"/>
                <a:gd name="connsiteY0" fmla="*/ 1211801 h 3499697"/>
                <a:gd name="connsiteX1" fmla="*/ 1869960 w 8667870"/>
                <a:gd name="connsiteY1" fmla="*/ 1209019 h 3499697"/>
                <a:gd name="connsiteX2" fmla="*/ 1866530 w 8667870"/>
                <a:gd name="connsiteY2" fmla="*/ 0 h 3499697"/>
                <a:gd name="connsiteX3" fmla="*/ 3486293 w 8667870"/>
                <a:gd name="connsiteY3" fmla="*/ 5443 h 3499697"/>
                <a:gd name="connsiteX4" fmla="*/ 3466503 w 8667870"/>
                <a:gd name="connsiteY4" fmla="*/ 1184606 h 3499697"/>
                <a:gd name="connsiteX5" fmla="*/ 8667870 w 8667870"/>
                <a:gd name="connsiteY5" fmla="*/ 1211801 h 3499697"/>
                <a:gd name="connsiteX6" fmla="*/ 8667870 w 8667870"/>
                <a:gd name="connsiteY6" fmla="*/ 3499697 h 3499697"/>
                <a:gd name="connsiteX7" fmla="*/ 0 w 8667870"/>
                <a:gd name="connsiteY7" fmla="*/ 3499697 h 3499697"/>
                <a:gd name="connsiteX8" fmla="*/ 0 w 8667870"/>
                <a:gd name="connsiteY8" fmla="*/ 1211801 h 3499697"/>
                <a:gd name="connsiteX0" fmla="*/ 0 w 8667870"/>
                <a:gd name="connsiteY0" fmla="*/ 1211801 h 3499697"/>
                <a:gd name="connsiteX1" fmla="*/ 1869960 w 8667870"/>
                <a:gd name="connsiteY1" fmla="*/ 1209019 h 3499697"/>
                <a:gd name="connsiteX2" fmla="*/ 1866530 w 8667870"/>
                <a:gd name="connsiteY2" fmla="*/ 0 h 3499697"/>
                <a:gd name="connsiteX3" fmla="*/ 3486293 w 8667870"/>
                <a:gd name="connsiteY3" fmla="*/ 5443 h 3499697"/>
                <a:gd name="connsiteX4" fmla="*/ 3466503 w 8667870"/>
                <a:gd name="connsiteY4" fmla="*/ 1184606 h 3499697"/>
                <a:gd name="connsiteX5" fmla="*/ 8667870 w 8667870"/>
                <a:gd name="connsiteY5" fmla="*/ 1211801 h 3499697"/>
                <a:gd name="connsiteX6" fmla="*/ 8667870 w 8667870"/>
                <a:gd name="connsiteY6" fmla="*/ 3499697 h 3499697"/>
                <a:gd name="connsiteX7" fmla="*/ 0 w 8667870"/>
                <a:gd name="connsiteY7" fmla="*/ 3499697 h 3499697"/>
                <a:gd name="connsiteX8" fmla="*/ 0 w 8667870"/>
                <a:gd name="connsiteY8" fmla="*/ 1211801 h 349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870" h="3499697">
                  <a:moveTo>
                    <a:pt x="0" y="1211801"/>
                  </a:moveTo>
                  <a:lnTo>
                    <a:pt x="1869960" y="1209019"/>
                  </a:lnTo>
                  <a:cubicBezTo>
                    <a:pt x="1868817" y="806013"/>
                    <a:pt x="1867673" y="403006"/>
                    <a:pt x="1866530" y="0"/>
                  </a:cubicBezTo>
                  <a:lnTo>
                    <a:pt x="3486293" y="5443"/>
                  </a:lnTo>
                  <a:cubicBezTo>
                    <a:pt x="3471175" y="645907"/>
                    <a:pt x="3465100" y="1134585"/>
                    <a:pt x="3466503" y="1184606"/>
                  </a:cubicBezTo>
                  <a:lnTo>
                    <a:pt x="8667870" y="1211801"/>
                  </a:lnTo>
                  <a:lnTo>
                    <a:pt x="8667870" y="3499697"/>
                  </a:lnTo>
                  <a:lnTo>
                    <a:pt x="0" y="3499697"/>
                  </a:lnTo>
                  <a:lnTo>
                    <a:pt x="0" y="1211801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itel 1"/>
            <p:cNvSpPr txBox="1">
              <a:spLocks/>
            </p:cNvSpPr>
            <p:nvPr/>
          </p:nvSpPr>
          <p:spPr bwMode="auto">
            <a:xfrm>
              <a:off x="4990206" y="1720506"/>
              <a:ext cx="3519487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  <a:ea typeface="MS PGothic" pitchFamily="34" charset="-128"/>
                  <a:cs typeface="+mj-cs"/>
                </a:defRPr>
              </a:lvl1pPr>
              <a:lvl2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2pPr>
              <a:lvl3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3pPr>
              <a:lvl4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4pPr>
              <a:lvl5pPr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MS PGothic" pitchFamily="34" charset="-128"/>
                </a:defRPr>
              </a:lvl5pPr>
              <a:lvl6pPr marL="4572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6pPr>
              <a:lvl7pPr marL="9144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7pPr>
              <a:lvl8pPr marL="13716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8pPr>
              <a:lvl9pPr marL="1828800" algn="ctr" rt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92E5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de-DE" sz="2000" kern="0" dirty="0" smtClean="0">
                  <a:solidFill>
                    <a:srgbClr val="C00000"/>
                  </a:solidFill>
                </a:rPr>
                <a:t>ISO19156 O&amp;M</a:t>
              </a:r>
              <a:endParaRPr lang="de-DE" sz="2000" kern="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62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341" y="203432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How Does GeoSciML Work?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25268" y="2616818"/>
            <a:ext cx="1799063" cy="1137425"/>
            <a:chOff x="7025268" y="2616818"/>
            <a:chExt cx="1799063" cy="1137425"/>
          </a:xfrm>
        </p:grpSpPr>
        <p:sp>
          <p:nvSpPr>
            <p:cNvPr id="4100" name="Cloud 4099"/>
            <p:cNvSpPr/>
            <p:nvPr/>
          </p:nvSpPr>
          <p:spPr bwMode="auto">
            <a:xfrm>
              <a:off x="7025268" y="2616818"/>
              <a:ext cx="1799063" cy="1137425"/>
            </a:xfrm>
            <a:prstGeom prst="cloud">
              <a:avLst/>
            </a:prstGeom>
            <a:noFill/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22890" y="2955382"/>
              <a:ext cx="1345582" cy="6913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AU" sz="2400" dirty="0" smtClean="0">
                  <a:solidFill>
                    <a:srgbClr val="001C54"/>
                  </a:solidFill>
                  <a:latin typeface="Book Antiqua" panose="02040602050305030304" pitchFamily="18" charset="0"/>
                </a:rPr>
                <a:t>W W W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738" y="1398858"/>
            <a:ext cx="1711861" cy="5059676"/>
            <a:chOff x="421738" y="1398858"/>
            <a:chExt cx="1711861" cy="5059676"/>
          </a:xfrm>
        </p:grpSpPr>
        <p:grpSp>
          <p:nvGrpSpPr>
            <p:cNvPr id="3" name="Group 2"/>
            <p:cNvGrpSpPr/>
            <p:nvPr/>
          </p:nvGrpSpPr>
          <p:grpSpPr>
            <a:xfrm>
              <a:off x="442691" y="1398858"/>
              <a:ext cx="1533984" cy="3666598"/>
              <a:chOff x="442691" y="1398858"/>
              <a:chExt cx="1533984" cy="3666598"/>
            </a:xfrm>
          </p:grpSpPr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>
                <a:off x="1301987" y="4487606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GA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1301987" y="3718362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1C54"/>
                    </a:solidFill>
                    <a:effectLst/>
                  </a:rPr>
                  <a:t>VSEGEI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8" name="AutoShape 28"/>
              <p:cNvSpPr>
                <a:spLocks noChangeArrowheads="1"/>
              </p:cNvSpPr>
              <p:nvPr/>
            </p:nvSpPr>
            <p:spPr bwMode="auto">
              <a:xfrm>
                <a:off x="1301987" y="2949117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BGS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9" name="AutoShape 29"/>
              <p:cNvSpPr>
                <a:spLocks noChangeArrowheads="1"/>
              </p:cNvSpPr>
              <p:nvPr/>
            </p:nvSpPr>
            <p:spPr bwMode="auto">
              <a:xfrm>
                <a:off x="1301987" y="2174026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USGS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60" name="AutoShape 30"/>
              <p:cNvSpPr>
                <a:spLocks noChangeArrowheads="1"/>
              </p:cNvSpPr>
              <p:nvPr/>
            </p:nvSpPr>
            <p:spPr bwMode="auto">
              <a:xfrm>
                <a:off x="1301987" y="1398858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GSC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80" name="Text Box 51"/>
              <p:cNvSpPr txBox="1">
                <a:spLocks noChangeArrowheads="1"/>
              </p:cNvSpPr>
              <p:nvPr/>
            </p:nvSpPr>
            <p:spPr bwMode="auto">
              <a:xfrm>
                <a:off x="477957" y="1515480"/>
                <a:ext cx="8114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Canada</a:t>
                </a:r>
              </a:p>
            </p:txBody>
          </p:sp>
          <p:sp>
            <p:nvSpPr>
              <p:cNvPr id="81" name="Text Box 52"/>
              <p:cNvSpPr txBox="1">
                <a:spLocks noChangeArrowheads="1"/>
              </p:cNvSpPr>
              <p:nvPr/>
            </p:nvSpPr>
            <p:spPr bwMode="auto">
              <a:xfrm>
                <a:off x="606197" y="2271598"/>
                <a:ext cx="55496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USA</a:t>
                </a:r>
              </a:p>
            </p:txBody>
          </p:sp>
          <p:sp>
            <p:nvSpPr>
              <p:cNvPr id="82" name="Text Box 53"/>
              <p:cNvSpPr txBox="1">
                <a:spLocks noChangeArrowheads="1"/>
              </p:cNvSpPr>
              <p:nvPr/>
            </p:nvSpPr>
            <p:spPr bwMode="auto">
              <a:xfrm>
                <a:off x="666310" y="3056214"/>
                <a:ext cx="43473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UK</a:t>
                </a:r>
              </a:p>
            </p:txBody>
          </p:sp>
          <p:sp>
            <p:nvSpPr>
              <p:cNvPr id="83" name="Text Box 54"/>
              <p:cNvSpPr txBox="1">
                <a:spLocks noChangeArrowheads="1"/>
              </p:cNvSpPr>
              <p:nvPr/>
            </p:nvSpPr>
            <p:spPr bwMode="auto">
              <a:xfrm>
                <a:off x="517231" y="3865146"/>
                <a:ext cx="73289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Russia</a:t>
                </a:r>
                <a:endParaRPr lang="en-AU" sz="1400" b="0" dirty="0">
                  <a:solidFill>
                    <a:srgbClr val="001C54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7" name="Text Box 64"/>
              <p:cNvSpPr txBox="1">
                <a:spLocks noChangeArrowheads="1"/>
              </p:cNvSpPr>
              <p:nvPr/>
            </p:nvSpPr>
            <p:spPr bwMode="auto">
              <a:xfrm>
                <a:off x="442691" y="4585178"/>
                <a:ext cx="8819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AU" sz="1400" b="0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Australia</a:t>
                </a:r>
              </a:p>
            </p:txBody>
          </p:sp>
        </p:grpSp>
        <p:sp>
          <p:nvSpPr>
            <p:cNvPr id="90" name="Text Box 58"/>
            <p:cNvSpPr txBox="1">
              <a:spLocks noChangeArrowheads="1"/>
            </p:cNvSpPr>
            <p:nvPr/>
          </p:nvSpPr>
          <p:spPr bwMode="auto">
            <a:xfrm>
              <a:off x="421738" y="5290558"/>
              <a:ext cx="1711861" cy="1167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08000" bIns="18000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Myriad of s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ource 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databases</a:t>
              </a:r>
            </a:p>
            <a:p>
              <a:pPr algn="ctr"/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(eg, Oracle, ArcGIS, </a:t>
              </a:r>
              <a:r>
                <a:rPr lang="en-AU" sz="1200" b="0" dirty="0" err="1" smtClean="0">
                  <a:solidFill>
                    <a:srgbClr val="001C54"/>
                  </a:solidFill>
                  <a:latin typeface="Arial" pitchFamily="34" charset="0"/>
                </a:rPr>
                <a:t>PostGIS</a:t>
              </a:r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, MySQL</a:t>
              </a:r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)</a:t>
              </a:r>
              <a:endParaRPr lang="en-AU" sz="1200" b="0" dirty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8" name="Striped Right Arrow 17"/>
          <p:cNvSpPr/>
          <p:nvPr/>
        </p:nvSpPr>
        <p:spPr bwMode="auto">
          <a:xfrm>
            <a:off x="2679700" y="2023040"/>
            <a:ext cx="3924300" cy="2430004"/>
          </a:xfrm>
          <a:prstGeom prst="stripedRightArrow">
            <a:avLst>
              <a:gd name="adj1" fmla="val 57317"/>
              <a:gd name="adj2" fmla="val 6724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AU" sz="8000" dirty="0" smtClean="0">
                <a:solidFill>
                  <a:srgbClr val="001642"/>
                </a:solidFill>
                <a:latin typeface="geolfont" panose="020B0603050302020204" pitchFamily="34" charset="0"/>
              </a:rPr>
              <a:t>?</a:t>
            </a:r>
            <a:endParaRPr lang="en-AU" sz="8000" dirty="0">
              <a:solidFill>
                <a:srgbClr val="001642"/>
              </a:solidFill>
              <a:latin typeface="geolfont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23610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Internet Resources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8913" y="1132116"/>
            <a:ext cx="7910287" cy="5109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2000" b="0" dirty="0" smtClean="0">
                <a:solidFill>
                  <a:srgbClr val="000066"/>
                </a:solidFill>
                <a:latin typeface="+mn-lt"/>
              </a:rPr>
              <a:t>GeoSciML home</a:t>
            </a:r>
          </a:p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2"/>
              </a:rPr>
              <a:t>http://www.geosciml.org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</a:p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AU" sz="1800" b="0" dirty="0">
                <a:solidFill>
                  <a:srgbClr val="000066"/>
                </a:solidFill>
                <a:hlinkClick r:id="rId3"/>
              </a:rPr>
              <a:t>http</a:t>
            </a:r>
            <a:r>
              <a:rPr lang="en-AU" sz="1800" b="0" dirty="0" smtClean="0">
                <a:solidFill>
                  <a:srgbClr val="000066"/>
                </a:solidFill>
                <a:hlinkClick r:id="rId3"/>
              </a:rPr>
              <a:t>://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3"/>
              </a:rPr>
              <a:t>schemas.geosciml.org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</a:p>
          <a:p>
            <a:pPr marL="342900" indent="-342900">
              <a:spcAft>
                <a:spcPts val="200"/>
              </a:spcAft>
              <a:buFont typeface="Arial" pitchFamily="34" charset="0"/>
              <a:buChar char="•"/>
            </a:pPr>
            <a:r>
              <a:rPr lang="en-AU" sz="1800" b="0" dirty="0">
                <a:solidFill>
                  <a:srgbClr val="000066"/>
                </a:solidFill>
                <a:hlinkClick r:id="rId4"/>
              </a:rPr>
              <a:t>http</a:t>
            </a:r>
            <a:r>
              <a:rPr lang="en-AU" sz="1800" b="0" dirty="0" smtClean="0">
                <a:solidFill>
                  <a:srgbClr val="000066"/>
                </a:solidFill>
                <a:hlinkClick r:id="rId4"/>
              </a:rPr>
              <a:t>://r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4"/>
              </a:rPr>
              <a:t>esource.geosciml.org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AU" sz="2000" b="0" dirty="0" smtClean="0">
              <a:solidFill>
                <a:srgbClr val="000066"/>
              </a:solidFill>
              <a:latin typeface="+mn-lt"/>
            </a:endParaRPr>
          </a:p>
          <a:p>
            <a:r>
              <a:rPr lang="en-AU" sz="2000" b="0" dirty="0" smtClean="0">
                <a:solidFill>
                  <a:srgbClr val="000066"/>
                </a:solidFill>
                <a:latin typeface="+mn-lt"/>
              </a:rPr>
              <a:t>Public Mailing list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800" b="0" dirty="0">
                <a:solidFill>
                  <a:srgbClr val="000066"/>
                </a:solidFill>
                <a:latin typeface="+mn-lt"/>
                <a:hlinkClick r:id="rId5"/>
              </a:rPr>
              <a:t>https://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5"/>
              </a:rPr>
              <a:t>lists.opengeospatial.org/mailman/listinfo/geosciml</a:t>
            </a:r>
            <a:endParaRPr lang="en-AU" sz="1800" b="0" dirty="0" smtClean="0">
              <a:solidFill>
                <a:srgbClr val="000066"/>
              </a:solidFill>
              <a:latin typeface="+mn-lt"/>
            </a:endParaRPr>
          </a:p>
          <a:p>
            <a:endParaRPr lang="en-AU" sz="1800" b="0" dirty="0">
              <a:solidFill>
                <a:srgbClr val="000066"/>
              </a:solidFill>
              <a:latin typeface="+mn-lt"/>
            </a:endParaRPr>
          </a:p>
          <a:p>
            <a:r>
              <a:rPr lang="en-AU" sz="2000" b="0" dirty="0" smtClean="0">
                <a:solidFill>
                  <a:srgbClr val="000066"/>
                </a:solidFill>
                <a:latin typeface="+mn-lt"/>
              </a:rPr>
              <a:t>Public GeoSciML SWG wiki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800" b="0" dirty="0">
                <a:solidFill>
                  <a:srgbClr val="000066"/>
                </a:solidFill>
                <a:latin typeface="+mn-lt"/>
                <a:hlinkClick r:id="rId6"/>
              </a:rPr>
              <a:t>http://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6"/>
              </a:rPr>
              <a:t>external.opengeospatial.org/twiki_public/GeoSciMLswg/WebHome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AU" sz="2000" b="0" dirty="0">
              <a:solidFill>
                <a:srgbClr val="000066"/>
              </a:solidFill>
              <a:latin typeface="+mn-lt"/>
            </a:endParaRPr>
          </a:p>
          <a:p>
            <a:r>
              <a:rPr lang="en-AU" sz="2000" b="0" dirty="0">
                <a:solidFill>
                  <a:srgbClr val="000066"/>
                </a:solidFill>
                <a:latin typeface="+mn-lt"/>
              </a:rPr>
              <a:t>GeoSciML Standards Working Group (OGC members only)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800" b="0" dirty="0">
                <a:solidFill>
                  <a:srgbClr val="000066"/>
                </a:solidFill>
                <a:latin typeface="+mn-lt"/>
                <a:hlinkClick r:id="rId7"/>
              </a:rPr>
              <a:t>https://portal.opengeospatial.org/?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7"/>
              </a:rPr>
              <a:t>m=projects&amp;a=view&amp;project_id=420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  <a:endParaRPr lang="en-AU" sz="1800" b="0" dirty="0">
              <a:solidFill>
                <a:srgbClr val="000066"/>
              </a:solidFill>
              <a:latin typeface="+mn-lt"/>
            </a:endParaRPr>
          </a:p>
          <a:p>
            <a:endParaRPr lang="en-AU" sz="2000" b="0" dirty="0" smtClean="0">
              <a:solidFill>
                <a:srgbClr val="000066"/>
              </a:solidFill>
              <a:latin typeface="+mn-lt"/>
            </a:endParaRPr>
          </a:p>
          <a:p>
            <a:r>
              <a:rPr lang="en-AU" sz="2000" b="0" dirty="0" smtClean="0">
                <a:solidFill>
                  <a:srgbClr val="000066"/>
                </a:solidFill>
                <a:latin typeface="+mn-lt"/>
              </a:rPr>
              <a:t>Wiki for GeoSciML work pre-OGC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8"/>
              </a:rPr>
              <a:t>https</a:t>
            </a:r>
            <a:r>
              <a:rPr lang="en-AU" sz="1800" b="0" dirty="0">
                <a:solidFill>
                  <a:srgbClr val="000066"/>
                </a:solidFill>
                <a:latin typeface="+mn-lt"/>
                <a:hlinkClick r:id="rId8"/>
              </a:rPr>
              <a:t>://www.seegrid.csiro.au/wiki/CGIModel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  <a:hlinkClick r:id="rId8"/>
              </a:rPr>
              <a:t>/</a:t>
            </a:r>
            <a:r>
              <a:rPr lang="en-AU" sz="1800" b="0" dirty="0" smtClean="0">
                <a:solidFill>
                  <a:srgbClr val="000066"/>
                </a:solidFill>
                <a:latin typeface="+mn-lt"/>
              </a:rPr>
              <a:t> </a:t>
            </a:r>
          </a:p>
          <a:p>
            <a:endParaRPr lang="en-AU" sz="2000" b="0" dirty="0">
              <a:solidFill>
                <a:srgbClr val="000066"/>
              </a:solidFill>
              <a:latin typeface="+mn-lt"/>
            </a:endParaRPr>
          </a:p>
          <a:p>
            <a:endParaRPr lang="en-AU" sz="2000" b="0" dirty="0">
              <a:solidFill>
                <a:srgbClr val="000066"/>
              </a:solidFill>
              <a:latin typeface="+mn-lt"/>
            </a:endParaRPr>
          </a:p>
          <a:p>
            <a:endParaRPr lang="en-AU" sz="2000" b="0" dirty="0" smtClean="0">
              <a:solidFill>
                <a:srgbClr val="000066"/>
              </a:solidFill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0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649259" y="1914065"/>
            <a:ext cx="3969256" cy="171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Any Questions?</a:t>
            </a:r>
          </a:p>
          <a:p>
            <a:pPr algn="l">
              <a:lnSpc>
                <a:spcPct val="100000"/>
              </a:lnSpc>
            </a:pPr>
            <a:endParaRPr lang="en-AU" sz="2400" dirty="0">
              <a:latin typeface="+mn-lt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54403" y="3732707"/>
            <a:ext cx="6523768" cy="192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FontTx/>
              <a:buNone/>
              <a:defRPr sz="1800">
                <a:solidFill>
                  <a:srgbClr val="092E5C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569913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2000">
                <a:solidFill>
                  <a:schemeClr val="tx2"/>
                </a:solidFill>
                <a:latin typeface="+mn-lt"/>
                <a:ea typeface="MS PGothic" pitchFamily="34" charset="-128"/>
              </a:defRPr>
            </a:lvl2pPr>
            <a:lvl3pPr marL="912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•"/>
              <a:defRPr>
                <a:solidFill>
                  <a:schemeClr val="tx2"/>
                </a:solidFill>
                <a:latin typeface="+mn-lt"/>
                <a:ea typeface="MS PGothic" pitchFamily="34" charset="-128"/>
              </a:defRPr>
            </a:lvl3pPr>
            <a:lvl4pPr marL="12557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–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4pPr>
            <a:lvl5pPr marL="15986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  <a:ea typeface="MS PGothic" pitchFamily="34" charset="-128"/>
              </a:defRPr>
            </a:lvl5pPr>
            <a:lvl6pPr marL="20558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6pPr>
            <a:lvl7pPr marL="2513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7pPr>
            <a:lvl8pPr marL="29702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8pPr>
            <a:lvl9pPr marL="34274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92E5C"/>
              </a:buClr>
              <a:buChar char="»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algn="l"/>
            <a:r>
              <a:rPr lang="en-AU" sz="1600" dirty="0" smtClean="0"/>
              <a:t>Ollie Raymond</a:t>
            </a:r>
          </a:p>
          <a:p>
            <a:pPr algn="l"/>
            <a:r>
              <a:rPr lang="en-AU" sz="1200" b="0" dirty="0" smtClean="0"/>
              <a:t>GeoSciML Standards Working Group</a:t>
            </a:r>
          </a:p>
          <a:p>
            <a:pPr algn="l"/>
            <a:r>
              <a:rPr lang="en-AU" sz="1200" b="0" dirty="0" smtClean="0"/>
              <a:t>Open Geospatial Consortium</a:t>
            </a:r>
            <a:endParaRPr lang="en-AU" sz="1200" b="0" dirty="0"/>
          </a:p>
          <a:p>
            <a:pPr algn="l"/>
            <a:endParaRPr lang="en-AU" sz="1200" b="0" dirty="0" smtClean="0"/>
          </a:p>
          <a:p>
            <a:pPr algn="l"/>
            <a:r>
              <a:rPr lang="en-AU" sz="1200" b="0" dirty="0" smtClean="0"/>
              <a:t>IUGS Commission for the Management and Application of Geoscience Information</a:t>
            </a:r>
          </a:p>
          <a:p>
            <a:pPr algn="l"/>
            <a:r>
              <a:rPr lang="en-AU" sz="1200" b="0" dirty="0" smtClean="0"/>
              <a:t>Web: </a:t>
            </a:r>
            <a:r>
              <a:rPr lang="en-AU" sz="1200" b="0" dirty="0" smtClean="0">
                <a:hlinkClick r:id="rId2"/>
              </a:rPr>
              <a:t>www.cgi-iugs.org</a:t>
            </a:r>
            <a:r>
              <a:rPr lang="en-AU" sz="1200" b="0" dirty="0" smtClean="0"/>
              <a:t> </a:t>
            </a:r>
          </a:p>
          <a:p>
            <a:pPr algn="l"/>
            <a:r>
              <a:rPr lang="en-AU" sz="1200" b="0" dirty="0" smtClean="0"/>
              <a:t>Email: </a:t>
            </a:r>
            <a:r>
              <a:rPr lang="en-AU" sz="1200" b="0" dirty="0" smtClean="0">
                <a:hlinkClick r:id="rId3"/>
              </a:rPr>
              <a:t>oliver.raymond@ga.gov.au</a:t>
            </a:r>
            <a:endParaRPr lang="en-AU" sz="1200" b="0" dirty="0" smtClean="0"/>
          </a:p>
          <a:p>
            <a:pPr algn="l"/>
            <a:r>
              <a:rPr lang="en-AU" sz="1200" b="0" dirty="0" smtClean="0"/>
              <a:t>Phone: +61 2 6249 9575</a:t>
            </a:r>
          </a:p>
          <a:p>
            <a:pPr algn="l"/>
            <a:endParaRPr lang="en-AU" sz="1200" b="0" dirty="0" smtClean="0"/>
          </a:p>
        </p:txBody>
      </p:sp>
      <p:pic>
        <p:nvPicPr>
          <p:cNvPr id="8" name="Picture 7" descr="\\nas\oemd\natmap\user\oraymond\information_management\logos\OG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6" y="5835805"/>
            <a:ext cx="1487071" cy="86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\\nas\oemd\natmap\user\oraymond\information_management\logos\CGI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29" y="5865294"/>
            <a:ext cx="5119350" cy="8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\\nas\oemd\natmap\user\oraymond\information_management\logos\IUGS_logo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581" y="5850537"/>
            <a:ext cx="1416907" cy="8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089852"/>
            <a:ext cx="1102282" cy="15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2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341" y="203432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How Does GeoSciML Work?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25268" y="2616818"/>
            <a:ext cx="1799063" cy="1137425"/>
            <a:chOff x="7025268" y="2616818"/>
            <a:chExt cx="1799063" cy="1137425"/>
          </a:xfrm>
        </p:grpSpPr>
        <p:sp>
          <p:nvSpPr>
            <p:cNvPr id="4100" name="Cloud 4099"/>
            <p:cNvSpPr/>
            <p:nvPr/>
          </p:nvSpPr>
          <p:spPr bwMode="auto">
            <a:xfrm>
              <a:off x="7025268" y="2616818"/>
              <a:ext cx="1799063" cy="1137425"/>
            </a:xfrm>
            <a:prstGeom prst="cloud">
              <a:avLst/>
            </a:prstGeom>
            <a:noFill/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22890" y="2955382"/>
              <a:ext cx="1345582" cy="6913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AU" sz="2400" dirty="0" smtClean="0">
                  <a:solidFill>
                    <a:srgbClr val="001C54"/>
                  </a:solidFill>
                  <a:latin typeface="Book Antiqua" panose="02040602050305030304" pitchFamily="18" charset="0"/>
                </a:rPr>
                <a:t>W W W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54979" y="1220128"/>
            <a:ext cx="2932988" cy="4934870"/>
            <a:chOff x="4054979" y="1220128"/>
            <a:chExt cx="2932988" cy="493487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5257303" y="3268415"/>
              <a:ext cx="69889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5267024" y="4046772"/>
              <a:ext cx="69860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5270003" y="2519115"/>
              <a:ext cx="698893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3" name="Elbow Connector 72"/>
            <p:cNvCxnSpPr/>
            <p:nvPr/>
          </p:nvCxnSpPr>
          <p:spPr bwMode="auto">
            <a:xfrm flipV="1">
              <a:off x="5267127" y="3275670"/>
              <a:ext cx="701586" cy="157187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5" name="Elbow Connector 74"/>
            <p:cNvCxnSpPr/>
            <p:nvPr/>
          </p:nvCxnSpPr>
          <p:spPr bwMode="auto">
            <a:xfrm>
              <a:off x="5269804" y="1677328"/>
              <a:ext cx="698898" cy="159631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grpSp>
          <p:nvGrpSpPr>
            <p:cNvPr id="35" name="Group 5"/>
            <p:cNvGrpSpPr>
              <a:grpSpLocks/>
            </p:cNvGrpSpPr>
            <p:nvPr/>
          </p:nvGrpSpPr>
          <p:grpSpPr bwMode="auto">
            <a:xfrm>
              <a:off x="4054979" y="2796948"/>
              <a:ext cx="1219200" cy="914400"/>
              <a:chOff x="2602" y="2344"/>
              <a:chExt cx="768" cy="57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>
                <a:off x="2602" y="2344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51373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46" name="AutoShape 7"/>
              <p:cNvSpPr>
                <a:spLocks noChangeArrowheads="1"/>
              </p:cNvSpPr>
              <p:nvPr/>
            </p:nvSpPr>
            <p:spPr bwMode="auto">
              <a:xfrm flipH="1">
                <a:off x="2714" y="2437"/>
                <a:ext cx="561" cy="376"/>
              </a:xfrm>
              <a:prstGeom prst="flowChartOnlineStorag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WMS </a:t>
                </a:r>
              </a:p>
              <a:p>
                <a:pPr algn="ctr"/>
                <a:r>
                  <a:rPr lang="en-US" sz="1400">
                    <a:solidFill>
                      <a:srgbClr val="001C54"/>
                    </a:solidFill>
                    <a:effectLst/>
                  </a:rPr>
                  <a:t>WFS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</p:grpSp>
        <p:grpSp>
          <p:nvGrpSpPr>
            <p:cNvPr id="36" name="Group 8"/>
            <p:cNvGrpSpPr>
              <a:grpSpLocks/>
            </p:cNvGrpSpPr>
            <p:nvPr/>
          </p:nvGrpSpPr>
          <p:grpSpPr bwMode="auto">
            <a:xfrm>
              <a:off x="4054979" y="3574130"/>
              <a:ext cx="1219200" cy="914400"/>
              <a:chOff x="2602" y="2960"/>
              <a:chExt cx="768" cy="576"/>
            </a:xfrm>
          </p:grpSpPr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2602" y="296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48627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48627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 flipH="1">
                <a:off x="2714" y="3061"/>
                <a:ext cx="561" cy="376"/>
              </a:xfrm>
              <a:prstGeom prst="flowChartOnlineStorag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WMS</a:t>
                </a:r>
              </a:p>
              <a:p>
                <a:pPr algn="ctr"/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WFS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</p:grpSp>
        <p:grpSp>
          <p:nvGrpSpPr>
            <p:cNvPr id="37" name="Group 11"/>
            <p:cNvGrpSpPr>
              <a:grpSpLocks/>
            </p:cNvGrpSpPr>
            <p:nvPr/>
          </p:nvGrpSpPr>
          <p:grpSpPr bwMode="auto">
            <a:xfrm>
              <a:off x="4054979" y="4352242"/>
              <a:ext cx="1219200" cy="914400"/>
              <a:chOff x="2602" y="3600"/>
              <a:chExt cx="768" cy="576"/>
            </a:xfrm>
          </p:grpSpPr>
          <p:sp>
            <p:nvSpPr>
              <p:cNvPr id="41" name="Oval 12"/>
              <p:cNvSpPr>
                <a:spLocks noChangeArrowheads="1"/>
              </p:cNvSpPr>
              <p:nvPr/>
            </p:nvSpPr>
            <p:spPr bwMode="auto">
              <a:xfrm>
                <a:off x="2602" y="360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42353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4235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42" name="AutoShape 13"/>
              <p:cNvSpPr>
                <a:spLocks noChangeArrowheads="1"/>
              </p:cNvSpPr>
              <p:nvPr/>
            </p:nvSpPr>
            <p:spPr bwMode="auto">
              <a:xfrm flipH="1">
                <a:off x="2714" y="3710"/>
                <a:ext cx="561" cy="375"/>
              </a:xfrm>
              <a:prstGeom prst="flowChartOnlineStorag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WMS</a:t>
                </a:r>
              </a:p>
              <a:p>
                <a:pPr algn="ctr"/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WFS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</p:grp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4056566" y="2017598"/>
              <a:ext cx="1219200" cy="914400"/>
              <a:chOff x="2603" y="1736"/>
              <a:chExt cx="768" cy="576"/>
            </a:xfrm>
          </p:grpSpPr>
          <p:sp>
            <p:nvSpPr>
              <p:cNvPr id="39" name="Oval 15"/>
              <p:cNvSpPr>
                <a:spLocks noChangeArrowheads="1"/>
              </p:cNvSpPr>
              <p:nvPr/>
            </p:nvSpPr>
            <p:spPr bwMode="auto">
              <a:xfrm>
                <a:off x="2603" y="1736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51373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40" name="AutoShape 16"/>
              <p:cNvSpPr>
                <a:spLocks noChangeArrowheads="1"/>
              </p:cNvSpPr>
              <p:nvPr/>
            </p:nvSpPr>
            <p:spPr bwMode="auto">
              <a:xfrm flipH="1">
                <a:off x="2714" y="1829"/>
                <a:ext cx="561" cy="376"/>
              </a:xfrm>
              <a:prstGeom prst="flowChartOnlineStorag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WMS </a:t>
                </a:r>
              </a:p>
              <a:p>
                <a:pPr algn="ctr"/>
                <a:r>
                  <a:rPr lang="en-US" sz="1400">
                    <a:solidFill>
                      <a:srgbClr val="001C54"/>
                    </a:solidFill>
                    <a:effectLst/>
                  </a:rPr>
                  <a:t>WFS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</p:grpSp>
        <p:grpSp>
          <p:nvGrpSpPr>
            <p:cNvPr id="51" name="Group 21"/>
            <p:cNvGrpSpPr>
              <a:grpSpLocks/>
            </p:cNvGrpSpPr>
            <p:nvPr/>
          </p:nvGrpSpPr>
          <p:grpSpPr bwMode="auto">
            <a:xfrm>
              <a:off x="4056412" y="1220128"/>
              <a:ext cx="1219200" cy="914400"/>
              <a:chOff x="2603" y="1736"/>
              <a:chExt cx="768" cy="576"/>
            </a:xfrm>
          </p:grpSpPr>
          <p:sp>
            <p:nvSpPr>
              <p:cNvPr id="52" name="Oval 22"/>
              <p:cNvSpPr>
                <a:spLocks noChangeArrowheads="1"/>
              </p:cNvSpPr>
              <p:nvPr/>
            </p:nvSpPr>
            <p:spPr bwMode="auto">
              <a:xfrm>
                <a:off x="2603" y="1736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99CC00">
                      <a:gamma/>
                      <a:tint val="51373"/>
                      <a:invGamma/>
                    </a:srgbClr>
                  </a:gs>
                  <a:gs pos="50000">
                    <a:srgbClr val="99CC00"/>
                  </a:gs>
                  <a:gs pos="100000">
                    <a:srgbClr val="99CC00">
                      <a:gamma/>
                      <a:tint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53" name="AutoShape 23"/>
              <p:cNvSpPr>
                <a:spLocks noChangeArrowheads="1"/>
              </p:cNvSpPr>
              <p:nvPr/>
            </p:nvSpPr>
            <p:spPr bwMode="auto">
              <a:xfrm flipH="1">
                <a:off x="2714" y="1829"/>
                <a:ext cx="561" cy="376"/>
              </a:xfrm>
              <a:prstGeom prst="flowChartOnlineStorag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WMS </a:t>
                </a:r>
              </a:p>
              <a:p>
                <a:pPr algn="ctr"/>
                <a:r>
                  <a:rPr lang="en-US" sz="1400">
                    <a:solidFill>
                      <a:srgbClr val="001C54"/>
                    </a:solidFill>
                    <a:effectLst/>
                  </a:rPr>
                  <a:t>WFS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</p:grpSp>
        <p:sp>
          <p:nvSpPr>
            <p:cNvPr id="85" name="Text Box 56"/>
            <p:cNvSpPr txBox="1">
              <a:spLocks noChangeArrowheads="1"/>
            </p:cNvSpPr>
            <p:nvPr/>
          </p:nvSpPr>
          <p:spPr bwMode="auto">
            <a:xfrm>
              <a:off x="4158166" y="5290558"/>
              <a:ext cx="2098946" cy="864440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08000" bIns="108000">
              <a:spAutoFit/>
            </a:bodyPr>
            <a:lstStyle/>
            <a:p>
              <a:pPr algn="ctr"/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OGC w</a:t>
              </a:r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eb </a:t>
              </a:r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services 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using GeoSciML standard data structure</a:t>
              </a:r>
              <a:endParaRPr lang="en-AU" sz="1400" b="0" dirty="0" smtClean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Text Box 46"/>
            <p:cNvSpPr txBox="1">
              <a:spLocks noChangeArrowheads="1"/>
            </p:cNvSpPr>
            <p:nvPr/>
          </p:nvSpPr>
          <p:spPr bwMode="auto">
            <a:xfrm>
              <a:off x="6065418" y="3100994"/>
              <a:ext cx="780983" cy="2561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  <a:spcAft>
                  <a:spcPts val="200"/>
                </a:spcAft>
              </a:pPr>
              <a:r>
                <a:rPr lang="en-AU" b="0" i="1" dirty="0" smtClean="0">
                  <a:solidFill>
                    <a:srgbClr val="001C54"/>
                  </a:solidFill>
                  <a:latin typeface="Arial" pitchFamily="34" charset="0"/>
                </a:rPr>
                <a:t>GeoSciML</a:t>
              </a:r>
              <a:endParaRPr lang="en-AU" b="0" i="1" dirty="0" smtClean="0">
                <a:solidFill>
                  <a:srgbClr val="001C54"/>
                </a:solidFill>
                <a:latin typeface="Arial" pitchFamily="34" charset="0"/>
              </a:endParaRPr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>
              <a:off x="5981699" y="3363991"/>
              <a:ext cx="1006268" cy="763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1738" y="1398858"/>
            <a:ext cx="1711861" cy="5059676"/>
            <a:chOff x="421738" y="1398858"/>
            <a:chExt cx="1711861" cy="5059676"/>
          </a:xfrm>
        </p:grpSpPr>
        <p:grpSp>
          <p:nvGrpSpPr>
            <p:cNvPr id="3" name="Group 2"/>
            <p:cNvGrpSpPr/>
            <p:nvPr/>
          </p:nvGrpSpPr>
          <p:grpSpPr>
            <a:xfrm>
              <a:off x="442691" y="1398858"/>
              <a:ext cx="1533984" cy="3666598"/>
              <a:chOff x="442691" y="1398858"/>
              <a:chExt cx="1533984" cy="3666598"/>
            </a:xfrm>
          </p:grpSpPr>
          <p:sp>
            <p:nvSpPr>
              <p:cNvPr id="56" name="AutoShape 26"/>
              <p:cNvSpPr>
                <a:spLocks noChangeArrowheads="1"/>
              </p:cNvSpPr>
              <p:nvPr/>
            </p:nvSpPr>
            <p:spPr bwMode="auto">
              <a:xfrm>
                <a:off x="1301987" y="4487606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GA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7" name="AutoShape 27"/>
              <p:cNvSpPr>
                <a:spLocks noChangeArrowheads="1"/>
              </p:cNvSpPr>
              <p:nvPr/>
            </p:nvSpPr>
            <p:spPr bwMode="auto">
              <a:xfrm>
                <a:off x="1301987" y="3718362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 smtClean="0">
                    <a:solidFill>
                      <a:srgbClr val="001C54"/>
                    </a:solidFill>
                    <a:effectLst/>
                  </a:rPr>
                  <a:t>VSEGEI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8" name="AutoShape 28"/>
              <p:cNvSpPr>
                <a:spLocks noChangeArrowheads="1"/>
              </p:cNvSpPr>
              <p:nvPr/>
            </p:nvSpPr>
            <p:spPr bwMode="auto">
              <a:xfrm>
                <a:off x="1301987" y="2949117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BGS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59" name="AutoShape 29"/>
              <p:cNvSpPr>
                <a:spLocks noChangeArrowheads="1"/>
              </p:cNvSpPr>
              <p:nvPr/>
            </p:nvSpPr>
            <p:spPr bwMode="auto">
              <a:xfrm>
                <a:off x="1301987" y="2174026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001C54"/>
                    </a:solidFill>
                    <a:effectLst/>
                  </a:rPr>
                  <a:t>USGS</a:t>
                </a:r>
                <a:endParaRPr lang="en-CA" sz="1400" dirty="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60" name="AutoShape 30"/>
              <p:cNvSpPr>
                <a:spLocks noChangeArrowheads="1"/>
              </p:cNvSpPr>
              <p:nvPr/>
            </p:nvSpPr>
            <p:spPr bwMode="auto">
              <a:xfrm>
                <a:off x="1301987" y="1398858"/>
                <a:ext cx="674688" cy="577850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>
                    <a:solidFill>
                      <a:srgbClr val="001C54"/>
                    </a:solidFill>
                    <a:effectLst/>
                  </a:rPr>
                  <a:t>GSC</a:t>
                </a:r>
                <a:endParaRPr lang="en-CA" sz="1400">
                  <a:solidFill>
                    <a:srgbClr val="001C54"/>
                  </a:solidFill>
                  <a:effectLst/>
                </a:endParaRPr>
              </a:p>
            </p:txBody>
          </p:sp>
          <p:sp>
            <p:nvSpPr>
              <p:cNvPr id="80" name="Text Box 51"/>
              <p:cNvSpPr txBox="1">
                <a:spLocks noChangeArrowheads="1"/>
              </p:cNvSpPr>
              <p:nvPr/>
            </p:nvSpPr>
            <p:spPr bwMode="auto">
              <a:xfrm>
                <a:off x="477957" y="1515480"/>
                <a:ext cx="81144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Canada</a:t>
                </a:r>
              </a:p>
            </p:txBody>
          </p:sp>
          <p:sp>
            <p:nvSpPr>
              <p:cNvPr id="81" name="Text Box 52"/>
              <p:cNvSpPr txBox="1">
                <a:spLocks noChangeArrowheads="1"/>
              </p:cNvSpPr>
              <p:nvPr/>
            </p:nvSpPr>
            <p:spPr bwMode="auto">
              <a:xfrm>
                <a:off x="606197" y="2271598"/>
                <a:ext cx="554960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USA</a:t>
                </a:r>
              </a:p>
            </p:txBody>
          </p:sp>
          <p:sp>
            <p:nvSpPr>
              <p:cNvPr id="82" name="Text Box 53"/>
              <p:cNvSpPr txBox="1">
                <a:spLocks noChangeArrowheads="1"/>
              </p:cNvSpPr>
              <p:nvPr/>
            </p:nvSpPr>
            <p:spPr bwMode="auto">
              <a:xfrm>
                <a:off x="666310" y="3056214"/>
                <a:ext cx="434734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UK</a:t>
                </a:r>
              </a:p>
            </p:txBody>
          </p:sp>
          <p:sp>
            <p:nvSpPr>
              <p:cNvPr id="83" name="Text Box 54"/>
              <p:cNvSpPr txBox="1">
                <a:spLocks noChangeArrowheads="1"/>
              </p:cNvSpPr>
              <p:nvPr/>
            </p:nvSpPr>
            <p:spPr bwMode="auto">
              <a:xfrm>
                <a:off x="517231" y="3865146"/>
                <a:ext cx="73289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AU" sz="1400" b="0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Russia</a:t>
                </a:r>
                <a:endParaRPr lang="en-AU" sz="1400" b="0" dirty="0">
                  <a:solidFill>
                    <a:srgbClr val="001C54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7" name="Text Box 64"/>
              <p:cNvSpPr txBox="1">
                <a:spLocks noChangeArrowheads="1"/>
              </p:cNvSpPr>
              <p:nvPr/>
            </p:nvSpPr>
            <p:spPr bwMode="auto">
              <a:xfrm>
                <a:off x="442691" y="4585178"/>
                <a:ext cx="881972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AU" sz="1400" b="0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Australia</a:t>
                </a:r>
              </a:p>
            </p:txBody>
          </p:sp>
        </p:grpSp>
        <p:sp>
          <p:nvSpPr>
            <p:cNvPr id="90" name="Text Box 58"/>
            <p:cNvSpPr txBox="1">
              <a:spLocks noChangeArrowheads="1"/>
            </p:cNvSpPr>
            <p:nvPr/>
          </p:nvSpPr>
          <p:spPr bwMode="auto">
            <a:xfrm>
              <a:off x="421738" y="5290558"/>
              <a:ext cx="1711861" cy="1167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08000" bIns="18000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Myriad of s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ource 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databases</a:t>
              </a:r>
            </a:p>
            <a:p>
              <a:pPr algn="ctr"/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(eg, Oracle, ArcGIS, </a:t>
              </a:r>
              <a:r>
                <a:rPr lang="en-AU" sz="1200" b="0" dirty="0" err="1" smtClean="0">
                  <a:solidFill>
                    <a:srgbClr val="001C54"/>
                  </a:solidFill>
                  <a:latin typeface="Arial" pitchFamily="34" charset="0"/>
                </a:rPr>
                <a:t>PostGIS</a:t>
              </a:r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, MySQL</a:t>
              </a:r>
              <a:r>
                <a:rPr lang="en-AU" sz="1200" b="0" dirty="0" smtClean="0">
                  <a:solidFill>
                    <a:srgbClr val="001C54"/>
                  </a:solidFill>
                  <a:latin typeface="Arial" pitchFamily="34" charset="0"/>
                </a:rPr>
                <a:t>)</a:t>
              </a:r>
              <a:endParaRPr lang="en-AU" sz="1200" b="0" dirty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80262" y="1463602"/>
            <a:ext cx="2082017" cy="4845284"/>
            <a:chOff x="1980262" y="1463602"/>
            <a:chExt cx="2082017" cy="4845284"/>
          </a:xfrm>
        </p:grpSpPr>
        <p:grpSp>
          <p:nvGrpSpPr>
            <p:cNvPr id="11" name="Group 10"/>
            <p:cNvGrpSpPr/>
            <p:nvPr/>
          </p:nvGrpSpPr>
          <p:grpSpPr>
            <a:xfrm>
              <a:off x="1980262" y="1463602"/>
              <a:ext cx="2049317" cy="3603896"/>
              <a:chOff x="1981057" y="1463602"/>
              <a:chExt cx="1708308" cy="3603896"/>
            </a:xfrm>
          </p:grpSpPr>
          <p:sp>
            <p:nvSpPr>
              <p:cNvPr id="61" name="Text Box 31"/>
              <p:cNvSpPr txBox="1">
                <a:spLocks noChangeArrowheads="1"/>
              </p:cNvSpPr>
              <p:nvPr/>
            </p:nvSpPr>
            <p:spPr bwMode="auto">
              <a:xfrm>
                <a:off x="2302268" y="1463602"/>
                <a:ext cx="1084263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0" i="1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GSC </a:t>
                </a: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mapping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0" i="1" dirty="0">
                    <a:solidFill>
                      <a:srgbClr val="001C54"/>
                    </a:solidFill>
                    <a:latin typeface="Arial" pitchFamily="34" charset="0"/>
                  </a:rPr>
                  <a:t>t</a:t>
                </a:r>
                <a:r>
                  <a:rPr lang="en-US" b="0" i="1" dirty="0" smtClean="0">
                    <a:solidFill>
                      <a:srgbClr val="001C54"/>
                    </a:solidFill>
                    <a:latin typeface="Arial" pitchFamily="34" charset="0"/>
                  </a:rPr>
                  <a:t>o GeoSciML</a:t>
                </a:r>
                <a:endParaRPr lang="en-CA" sz="1000" b="0" i="1" dirty="0">
                  <a:solidFill>
                    <a:srgbClr val="001C54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Line 33"/>
              <p:cNvSpPr>
                <a:spLocks noChangeShapeType="1"/>
              </p:cNvSpPr>
              <p:nvPr/>
            </p:nvSpPr>
            <p:spPr bwMode="auto">
              <a:xfrm>
                <a:off x="1981057" y="3243036"/>
                <a:ext cx="17083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64" name="Line 34"/>
              <p:cNvSpPr>
                <a:spLocks noChangeShapeType="1"/>
              </p:cNvSpPr>
              <p:nvPr/>
            </p:nvSpPr>
            <p:spPr bwMode="auto">
              <a:xfrm>
                <a:off x="1981057" y="4032918"/>
                <a:ext cx="17083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65" name="Line 35"/>
              <p:cNvSpPr>
                <a:spLocks noChangeShapeType="1"/>
              </p:cNvSpPr>
              <p:nvPr/>
            </p:nvSpPr>
            <p:spPr bwMode="auto">
              <a:xfrm>
                <a:off x="1981057" y="4823730"/>
                <a:ext cx="17083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66" name="Line 36"/>
              <p:cNvSpPr>
                <a:spLocks noChangeShapeType="1"/>
              </p:cNvSpPr>
              <p:nvPr/>
            </p:nvSpPr>
            <p:spPr bwMode="auto">
              <a:xfrm>
                <a:off x="1981057" y="2476386"/>
                <a:ext cx="17083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>
                <a:off x="1981057" y="1678916"/>
                <a:ext cx="1708308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AU">
                  <a:solidFill>
                    <a:srgbClr val="001C54"/>
                  </a:solidFill>
                </a:endParaRPr>
              </a:p>
            </p:txBody>
          </p:sp>
          <p:sp>
            <p:nvSpPr>
              <p:cNvPr id="76" name="Text Box 47"/>
              <p:cNvSpPr txBox="1">
                <a:spLocks noChangeArrowheads="1"/>
              </p:cNvSpPr>
              <p:nvPr/>
            </p:nvSpPr>
            <p:spPr bwMode="auto">
              <a:xfrm>
                <a:off x="2262582" y="2247442"/>
                <a:ext cx="1160462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0" i="1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USGS </a:t>
                </a: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mapping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0" i="1" dirty="0">
                    <a:solidFill>
                      <a:srgbClr val="001C54"/>
                    </a:solidFill>
                    <a:latin typeface="Arial" pitchFamily="34" charset="0"/>
                  </a:rPr>
                  <a:t>to </a:t>
                </a:r>
                <a:r>
                  <a:rPr lang="en-US" b="0" i="1" dirty="0" smtClean="0">
                    <a:solidFill>
                      <a:srgbClr val="001C54"/>
                    </a:solidFill>
                    <a:latin typeface="Arial" pitchFamily="34" charset="0"/>
                  </a:rPr>
                  <a:t>GeoSciML</a:t>
                </a:r>
                <a:endParaRPr lang="en-CA" b="0" i="1" dirty="0">
                  <a:solidFill>
                    <a:srgbClr val="001C54"/>
                  </a:solidFill>
                  <a:latin typeface="Arial" pitchFamily="34" charset="0"/>
                </a:endParaRPr>
              </a:p>
            </p:txBody>
          </p:sp>
          <p:sp>
            <p:nvSpPr>
              <p:cNvPr id="77" name="Text Box 48"/>
              <p:cNvSpPr txBox="1">
                <a:spLocks noChangeArrowheads="1"/>
              </p:cNvSpPr>
              <p:nvPr/>
            </p:nvSpPr>
            <p:spPr bwMode="auto">
              <a:xfrm>
                <a:off x="2291157" y="3009170"/>
                <a:ext cx="1103312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0" i="1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BGS </a:t>
                </a: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mapping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0" i="1" dirty="0">
                    <a:solidFill>
                      <a:srgbClr val="001C54"/>
                    </a:solidFill>
                    <a:latin typeface="Arial" pitchFamily="34" charset="0"/>
                  </a:rPr>
                  <a:t>to </a:t>
                </a:r>
                <a:r>
                  <a:rPr lang="en-US" b="0" i="1" dirty="0" smtClean="0">
                    <a:solidFill>
                      <a:srgbClr val="001C54"/>
                    </a:solidFill>
                    <a:latin typeface="Arial" pitchFamily="34" charset="0"/>
                  </a:rPr>
                  <a:t>GeoSciML</a:t>
                </a:r>
                <a:endParaRPr lang="en-CA" sz="1000" b="0" i="1" dirty="0">
                  <a:solidFill>
                    <a:srgbClr val="001C54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8" name="Text Box 49"/>
              <p:cNvSpPr txBox="1">
                <a:spLocks noChangeArrowheads="1"/>
              </p:cNvSpPr>
              <p:nvPr/>
            </p:nvSpPr>
            <p:spPr bwMode="auto">
              <a:xfrm>
                <a:off x="2299092" y="4590444"/>
                <a:ext cx="990600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0" i="1" dirty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GA </a:t>
                </a: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mapping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0" i="1" dirty="0">
                    <a:solidFill>
                      <a:srgbClr val="001C54"/>
                    </a:solidFill>
                    <a:latin typeface="Arial" pitchFamily="34" charset="0"/>
                  </a:rPr>
                  <a:t>to </a:t>
                </a:r>
                <a:r>
                  <a:rPr lang="en-US" b="0" i="1" dirty="0" smtClean="0">
                    <a:solidFill>
                      <a:srgbClr val="001C54"/>
                    </a:solidFill>
                    <a:latin typeface="Arial" pitchFamily="34" charset="0"/>
                  </a:rPr>
                  <a:t>GeoSciML</a:t>
                </a:r>
                <a:endParaRPr lang="en-CA" b="0" i="1" dirty="0">
                  <a:solidFill>
                    <a:srgbClr val="001C54"/>
                  </a:solidFill>
                  <a:latin typeface="Arial" pitchFamily="34" charset="0"/>
                </a:endParaRPr>
              </a:p>
            </p:txBody>
          </p:sp>
          <p:sp>
            <p:nvSpPr>
              <p:cNvPr id="79" name="Text Box 50"/>
              <p:cNvSpPr txBox="1">
                <a:spLocks noChangeArrowheads="1"/>
              </p:cNvSpPr>
              <p:nvPr/>
            </p:nvSpPr>
            <p:spPr bwMode="auto">
              <a:xfrm>
                <a:off x="2199081" y="3792702"/>
                <a:ext cx="1250601" cy="4770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chemeClr val="fol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VSEGEI </a:t>
                </a:r>
                <a:r>
                  <a:rPr lang="en-US" sz="1000" b="0" i="1" dirty="0" smtClean="0">
                    <a:solidFill>
                      <a:srgbClr val="001C54"/>
                    </a:solidFill>
                    <a:effectLst/>
                    <a:latin typeface="Arial" pitchFamily="34" charset="0"/>
                  </a:rPr>
                  <a:t>mapping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0" i="1" dirty="0">
                    <a:solidFill>
                      <a:srgbClr val="001C54"/>
                    </a:solidFill>
                    <a:latin typeface="Arial" pitchFamily="34" charset="0"/>
                  </a:rPr>
                  <a:t>to </a:t>
                </a:r>
                <a:r>
                  <a:rPr lang="en-US" b="0" i="1" dirty="0" smtClean="0">
                    <a:solidFill>
                      <a:srgbClr val="001C54"/>
                    </a:solidFill>
                    <a:latin typeface="Arial" pitchFamily="34" charset="0"/>
                  </a:rPr>
                  <a:t>GeoSciML</a:t>
                </a:r>
                <a:endParaRPr lang="en-CA" b="0" i="1" dirty="0">
                  <a:solidFill>
                    <a:srgbClr val="001C54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6" name="Text Box 56"/>
            <p:cNvSpPr txBox="1">
              <a:spLocks noChangeArrowheads="1"/>
            </p:cNvSpPr>
            <p:nvPr/>
          </p:nvSpPr>
          <p:spPr bwMode="auto">
            <a:xfrm>
              <a:off x="2229486" y="5290558"/>
              <a:ext cx="1832793" cy="1018328"/>
            </a:xfrm>
            <a:prstGeom prst="rect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108000" bIns="108000">
              <a:spAutoFit/>
            </a:bodyPr>
            <a:lstStyle/>
            <a:p>
              <a:pPr algn="ctr"/>
              <a:r>
                <a:rPr lang="en-AU" sz="1400" b="0" dirty="0" smtClean="0">
                  <a:solidFill>
                    <a:srgbClr val="001C54"/>
                  </a:solidFill>
                  <a:latin typeface="Arial" pitchFamily="34" charset="0"/>
                </a:rPr>
                <a:t>Web services </a:t>
              </a:r>
              <a: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applications </a:t>
              </a:r>
              <a:br>
                <a:rPr lang="en-AU" sz="14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</a:br>
              <a:r>
                <a:rPr lang="en-AU" sz="12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(eg, Geoserver, </a:t>
              </a:r>
              <a:r>
                <a:rPr lang="en-AU" sz="1200" b="0" dirty="0" err="1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XtraServer</a:t>
              </a:r>
              <a:r>
                <a:rPr lang="en-AU" sz="12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, ArcGIS)</a:t>
              </a:r>
              <a:endParaRPr lang="en-AU" sz="1200" b="0" dirty="0" smtClean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5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05879" y="1677328"/>
            <a:ext cx="2082089" cy="3132114"/>
            <a:chOff x="4905879" y="1677328"/>
            <a:chExt cx="2082089" cy="3132114"/>
          </a:xfrm>
        </p:grpSpPr>
        <p:sp>
          <p:nvSpPr>
            <p:cNvPr id="72" name="Text Box 46"/>
            <p:cNvSpPr txBox="1">
              <a:spLocks noChangeArrowheads="1"/>
            </p:cNvSpPr>
            <p:nvPr/>
          </p:nvSpPr>
          <p:spPr bwMode="auto">
            <a:xfrm>
              <a:off x="5716743" y="3139094"/>
              <a:ext cx="780983" cy="25616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400"/>
                </a:lnSpc>
                <a:spcAft>
                  <a:spcPts val="200"/>
                </a:spcAft>
              </a:pPr>
              <a:r>
                <a:rPr lang="en-AU" b="0" i="1" dirty="0" smtClean="0">
                  <a:solidFill>
                    <a:srgbClr val="001C54"/>
                  </a:solidFill>
                  <a:latin typeface="Arial" pitchFamily="34" charset="0"/>
                </a:rPr>
                <a:t>GeoSciML</a:t>
              </a:r>
              <a:endParaRPr lang="en-AU" b="0" i="1" dirty="0" smtClean="0">
                <a:solidFill>
                  <a:srgbClr val="001C54"/>
                </a:solidFill>
                <a:latin typeface="Arial" pitchFamily="34" charset="0"/>
              </a:endParaRPr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>
              <a:off x="5279660" y="3371621"/>
              <a:ext cx="17083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cxnSp>
          <p:nvCxnSpPr>
            <p:cNvPr id="84" name="Elbow Connector 83"/>
            <p:cNvCxnSpPr/>
            <p:nvPr/>
          </p:nvCxnSpPr>
          <p:spPr bwMode="auto">
            <a:xfrm>
              <a:off x="4907312" y="1677328"/>
              <a:ext cx="372348" cy="1596319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4907466" y="2474798"/>
              <a:ext cx="37219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9" name="Straight Connector 88"/>
            <p:cNvCxnSpPr/>
            <p:nvPr/>
          </p:nvCxnSpPr>
          <p:spPr bwMode="auto">
            <a:xfrm>
              <a:off x="4907466" y="3268415"/>
              <a:ext cx="37234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0" name="Elbow Connector 89"/>
            <p:cNvCxnSpPr/>
            <p:nvPr/>
          </p:nvCxnSpPr>
          <p:spPr bwMode="auto">
            <a:xfrm flipV="1">
              <a:off x="4905879" y="3237570"/>
              <a:ext cx="373781" cy="1571872"/>
            </a:xfrm>
            <a:prstGeom prst="bentConnector2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91" name="Straight Connector 90"/>
            <p:cNvCxnSpPr/>
            <p:nvPr/>
          </p:nvCxnSpPr>
          <p:spPr bwMode="auto">
            <a:xfrm>
              <a:off x="4905879" y="4046772"/>
              <a:ext cx="37219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4341" y="203432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How Does GeoSciML Work?</a:t>
            </a:r>
            <a:endParaRPr lang="en-US" dirty="0"/>
          </a:p>
        </p:txBody>
      </p:sp>
      <p:grpSp>
        <p:nvGrpSpPr>
          <p:cNvPr id="35" name="Group 5"/>
          <p:cNvGrpSpPr>
            <a:grpSpLocks/>
          </p:cNvGrpSpPr>
          <p:nvPr/>
        </p:nvGrpSpPr>
        <p:grpSpPr bwMode="auto">
          <a:xfrm>
            <a:off x="3686679" y="2796948"/>
            <a:ext cx="1219200" cy="914400"/>
            <a:chOff x="2602" y="2344"/>
            <a:chExt cx="768" cy="576"/>
          </a:xfrm>
        </p:grpSpPr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602" y="2344"/>
              <a:ext cx="768" cy="5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51373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sp>
          <p:nvSpPr>
            <p:cNvPr id="46" name="AutoShape 7"/>
            <p:cNvSpPr>
              <a:spLocks noChangeArrowheads="1"/>
            </p:cNvSpPr>
            <p:nvPr/>
          </p:nvSpPr>
          <p:spPr bwMode="auto">
            <a:xfrm flipH="1">
              <a:off x="2714" y="2437"/>
              <a:ext cx="561" cy="376"/>
            </a:xfrm>
            <a:prstGeom prst="flowChartOnlineStorag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1C54"/>
                  </a:solidFill>
                  <a:effectLst/>
                </a:rPr>
                <a:t>WMS </a:t>
              </a:r>
            </a:p>
            <a:p>
              <a:pPr algn="ctr"/>
              <a:r>
                <a:rPr lang="en-US" sz="1400">
                  <a:solidFill>
                    <a:srgbClr val="001C54"/>
                  </a:solidFill>
                  <a:effectLst/>
                </a:rPr>
                <a:t>WFS</a:t>
              </a:r>
              <a:endParaRPr lang="en-CA" sz="1400">
                <a:solidFill>
                  <a:srgbClr val="001C54"/>
                </a:solidFill>
                <a:effectLst/>
              </a:endParaRPr>
            </a:p>
          </p:txBody>
        </p:sp>
      </p:grpSp>
      <p:grpSp>
        <p:nvGrpSpPr>
          <p:cNvPr id="36" name="Group 8"/>
          <p:cNvGrpSpPr>
            <a:grpSpLocks/>
          </p:cNvGrpSpPr>
          <p:nvPr/>
        </p:nvGrpSpPr>
        <p:grpSpPr bwMode="auto">
          <a:xfrm>
            <a:off x="3686679" y="3574130"/>
            <a:ext cx="1219200" cy="914400"/>
            <a:chOff x="2602" y="2960"/>
            <a:chExt cx="768" cy="576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2602" y="2960"/>
              <a:ext cx="768" cy="5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48627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4862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sp>
          <p:nvSpPr>
            <p:cNvPr id="44" name="AutoShape 10"/>
            <p:cNvSpPr>
              <a:spLocks noChangeArrowheads="1"/>
            </p:cNvSpPr>
            <p:nvPr/>
          </p:nvSpPr>
          <p:spPr bwMode="auto">
            <a:xfrm flipH="1">
              <a:off x="2714" y="3061"/>
              <a:ext cx="561" cy="376"/>
            </a:xfrm>
            <a:prstGeom prst="flowChartOnlineStorag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solidFill>
                    <a:srgbClr val="001C54"/>
                  </a:solidFill>
                  <a:effectLst/>
                </a:rPr>
                <a:t>WMS</a:t>
              </a:r>
            </a:p>
            <a:p>
              <a:pPr algn="ctr"/>
              <a:r>
                <a:rPr lang="en-US" sz="1400" dirty="0">
                  <a:solidFill>
                    <a:srgbClr val="001C54"/>
                  </a:solidFill>
                  <a:effectLst/>
                </a:rPr>
                <a:t>WFS</a:t>
              </a:r>
              <a:endParaRPr lang="en-CA" sz="1400" dirty="0">
                <a:solidFill>
                  <a:srgbClr val="001C54"/>
                </a:solidFill>
                <a:effectLst/>
              </a:endParaRPr>
            </a:p>
          </p:txBody>
        </p:sp>
      </p:grpSp>
      <p:grpSp>
        <p:nvGrpSpPr>
          <p:cNvPr id="37" name="Group 11"/>
          <p:cNvGrpSpPr>
            <a:grpSpLocks/>
          </p:cNvGrpSpPr>
          <p:nvPr/>
        </p:nvGrpSpPr>
        <p:grpSpPr bwMode="auto">
          <a:xfrm>
            <a:off x="3686679" y="4352242"/>
            <a:ext cx="1219200" cy="914400"/>
            <a:chOff x="2602" y="3600"/>
            <a:chExt cx="768" cy="576"/>
          </a:xfrm>
        </p:grpSpPr>
        <p:sp>
          <p:nvSpPr>
            <p:cNvPr id="41" name="Oval 12"/>
            <p:cNvSpPr>
              <a:spLocks noChangeArrowheads="1"/>
            </p:cNvSpPr>
            <p:nvPr/>
          </p:nvSpPr>
          <p:spPr bwMode="auto">
            <a:xfrm>
              <a:off x="2602" y="3600"/>
              <a:ext cx="768" cy="5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42353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flipH="1">
              <a:off x="2714" y="3710"/>
              <a:ext cx="561" cy="375"/>
            </a:xfrm>
            <a:prstGeom prst="flowChartOnlineStorag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1C54"/>
                  </a:solidFill>
                  <a:effectLst/>
                </a:rPr>
                <a:t>WMS</a:t>
              </a:r>
            </a:p>
            <a:p>
              <a:pPr algn="ctr"/>
              <a:r>
                <a:rPr lang="en-US" sz="1400">
                  <a:solidFill>
                    <a:srgbClr val="001C54"/>
                  </a:solidFill>
                  <a:effectLst/>
                </a:rPr>
                <a:t>WFS</a:t>
              </a:r>
              <a:endParaRPr lang="en-CA" sz="1400">
                <a:solidFill>
                  <a:srgbClr val="001C54"/>
                </a:solidFill>
                <a:effectLst/>
              </a:endParaRPr>
            </a:p>
          </p:txBody>
        </p:sp>
      </p:grpSp>
      <p:grpSp>
        <p:nvGrpSpPr>
          <p:cNvPr id="38" name="Group 14"/>
          <p:cNvGrpSpPr>
            <a:grpSpLocks/>
          </p:cNvGrpSpPr>
          <p:nvPr/>
        </p:nvGrpSpPr>
        <p:grpSpPr bwMode="auto">
          <a:xfrm>
            <a:off x="3688266" y="2017598"/>
            <a:ext cx="1219200" cy="914400"/>
            <a:chOff x="2603" y="1736"/>
            <a:chExt cx="768" cy="576"/>
          </a:xfrm>
        </p:grpSpPr>
        <p:sp>
          <p:nvSpPr>
            <p:cNvPr id="39" name="Oval 15"/>
            <p:cNvSpPr>
              <a:spLocks noChangeArrowheads="1"/>
            </p:cNvSpPr>
            <p:nvPr/>
          </p:nvSpPr>
          <p:spPr bwMode="auto">
            <a:xfrm>
              <a:off x="2603" y="1736"/>
              <a:ext cx="768" cy="5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51373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sp>
          <p:nvSpPr>
            <p:cNvPr id="40" name="AutoShape 16"/>
            <p:cNvSpPr>
              <a:spLocks noChangeArrowheads="1"/>
            </p:cNvSpPr>
            <p:nvPr/>
          </p:nvSpPr>
          <p:spPr bwMode="auto">
            <a:xfrm flipH="1">
              <a:off x="2714" y="1829"/>
              <a:ext cx="561" cy="376"/>
            </a:xfrm>
            <a:prstGeom prst="flowChartOnlineStorag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1C54"/>
                  </a:solidFill>
                  <a:effectLst/>
                </a:rPr>
                <a:t>WMS </a:t>
              </a:r>
            </a:p>
            <a:p>
              <a:pPr algn="ctr"/>
              <a:r>
                <a:rPr lang="en-US" sz="1400">
                  <a:solidFill>
                    <a:srgbClr val="001C54"/>
                  </a:solidFill>
                  <a:effectLst/>
                </a:rPr>
                <a:t>WFS</a:t>
              </a:r>
              <a:endParaRPr lang="en-CA" sz="1400">
                <a:solidFill>
                  <a:srgbClr val="001C54"/>
                </a:solidFill>
                <a:effectLst/>
              </a:endParaRPr>
            </a:p>
          </p:txBody>
        </p:sp>
      </p:grpSp>
      <p:grpSp>
        <p:nvGrpSpPr>
          <p:cNvPr id="51" name="Group 21"/>
          <p:cNvGrpSpPr>
            <a:grpSpLocks/>
          </p:cNvGrpSpPr>
          <p:nvPr/>
        </p:nvGrpSpPr>
        <p:grpSpPr bwMode="auto">
          <a:xfrm>
            <a:off x="3688112" y="1220128"/>
            <a:ext cx="1219200" cy="914400"/>
            <a:chOff x="2603" y="1736"/>
            <a:chExt cx="768" cy="576"/>
          </a:xfrm>
        </p:grpSpPr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2603" y="1736"/>
              <a:ext cx="768" cy="576"/>
            </a:xfrm>
            <a:prstGeom prst="ellipse">
              <a:avLst/>
            </a:prstGeom>
            <a:gradFill rotWithShape="1">
              <a:gsLst>
                <a:gs pos="0">
                  <a:srgbClr val="99CC00">
                    <a:gamma/>
                    <a:tint val="51373"/>
                    <a:invGamma/>
                  </a:srgbClr>
                </a:gs>
                <a:gs pos="50000">
                  <a:srgbClr val="99CC00"/>
                </a:gs>
                <a:gs pos="100000">
                  <a:srgbClr val="99CC00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>
                <a:solidFill>
                  <a:srgbClr val="001C54"/>
                </a:solidFill>
              </a:endParaRPr>
            </a:p>
          </p:txBody>
        </p:sp>
        <p:sp>
          <p:nvSpPr>
            <p:cNvPr id="53" name="AutoShape 23"/>
            <p:cNvSpPr>
              <a:spLocks noChangeArrowheads="1"/>
            </p:cNvSpPr>
            <p:nvPr/>
          </p:nvSpPr>
          <p:spPr bwMode="auto">
            <a:xfrm flipH="1">
              <a:off x="2714" y="1829"/>
              <a:ext cx="561" cy="376"/>
            </a:xfrm>
            <a:prstGeom prst="flowChartOnlineStorag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001C54"/>
                  </a:solidFill>
                  <a:effectLst/>
                </a:rPr>
                <a:t>WMS </a:t>
              </a:r>
            </a:p>
            <a:p>
              <a:pPr algn="ctr"/>
              <a:r>
                <a:rPr lang="en-US" sz="1400">
                  <a:solidFill>
                    <a:srgbClr val="001C54"/>
                  </a:solidFill>
                  <a:effectLst/>
                </a:rPr>
                <a:t>WFS</a:t>
              </a:r>
              <a:endParaRPr lang="en-CA" sz="1400">
                <a:solidFill>
                  <a:srgbClr val="001C54"/>
                </a:solidFill>
                <a:effectLst/>
              </a:endParaRPr>
            </a:p>
          </p:txBody>
        </p:sp>
      </p:grpSp>
      <p:sp>
        <p:nvSpPr>
          <p:cNvPr id="56" name="AutoShape 26"/>
          <p:cNvSpPr>
            <a:spLocks noChangeArrowheads="1"/>
          </p:cNvSpPr>
          <p:nvPr/>
        </p:nvSpPr>
        <p:spPr bwMode="auto">
          <a:xfrm>
            <a:off x="1301987" y="4487606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1C54"/>
                </a:solidFill>
                <a:effectLst/>
              </a:rPr>
              <a:t>GA</a:t>
            </a:r>
            <a:endParaRPr lang="en-CA" sz="1400">
              <a:solidFill>
                <a:srgbClr val="001C54"/>
              </a:solidFill>
              <a:effectLst/>
            </a:endParaRPr>
          </a:p>
        </p:txBody>
      </p:sp>
      <p:sp>
        <p:nvSpPr>
          <p:cNvPr id="57" name="AutoShape 27"/>
          <p:cNvSpPr>
            <a:spLocks noChangeArrowheads="1"/>
          </p:cNvSpPr>
          <p:nvPr/>
        </p:nvSpPr>
        <p:spPr bwMode="auto">
          <a:xfrm>
            <a:off x="1301987" y="3718362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01C54"/>
                </a:solidFill>
                <a:effectLst/>
              </a:rPr>
              <a:t>VSEGEI</a:t>
            </a: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1301987" y="2949117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1C54"/>
                </a:solidFill>
                <a:effectLst/>
              </a:rPr>
              <a:t>BGS</a:t>
            </a:r>
            <a:endParaRPr lang="en-CA" sz="1400">
              <a:solidFill>
                <a:srgbClr val="001C54"/>
              </a:solidFill>
              <a:effectLst/>
            </a:endParaRPr>
          </a:p>
        </p:txBody>
      </p:sp>
      <p:sp>
        <p:nvSpPr>
          <p:cNvPr id="59" name="AutoShape 29"/>
          <p:cNvSpPr>
            <a:spLocks noChangeArrowheads="1"/>
          </p:cNvSpPr>
          <p:nvPr/>
        </p:nvSpPr>
        <p:spPr bwMode="auto">
          <a:xfrm>
            <a:off x="1301987" y="2174026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01C54"/>
                </a:solidFill>
                <a:effectLst/>
              </a:rPr>
              <a:t>USGS</a:t>
            </a:r>
            <a:endParaRPr lang="en-CA" sz="1400" dirty="0">
              <a:solidFill>
                <a:srgbClr val="001C54"/>
              </a:solidFill>
              <a:effectLst/>
            </a:endParaRPr>
          </a:p>
        </p:txBody>
      </p:sp>
      <p:sp>
        <p:nvSpPr>
          <p:cNvPr id="60" name="AutoShape 30"/>
          <p:cNvSpPr>
            <a:spLocks noChangeArrowheads="1"/>
          </p:cNvSpPr>
          <p:nvPr/>
        </p:nvSpPr>
        <p:spPr bwMode="auto">
          <a:xfrm>
            <a:off x="1301987" y="1398858"/>
            <a:ext cx="674688" cy="57785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31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01C54"/>
                </a:solidFill>
                <a:effectLst/>
              </a:rPr>
              <a:t>GSC</a:t>
            </a:r>
            <a:endParaRPr lang="en-CA" sz="1400">
              <a:solidFill>
                <a:srgbClr val="001C54"/>
              </a:solidFill>
              <a:effectLst/>
            </a:endParaRPr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2376375" y="1463602"/>
            <a:ext cx="10842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>
                <a:solidFill>
                  <a:srgbClr val="001C54"/>
                </a:solidFill>
                <a:effectLst/>
                <a:latin typeface="Arial" pitchFamily="34" charset="0"/>
              </a:rPr>
              <a:t>GSC mapping</a:t>
            </a:r>
            <a:endParaRPr lang="en-CA" sz="1000" b="0" i="1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>
            <a:off x="2002230" y="3243036"/>
            <a:ext cx="170830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solidFill>
                <a:srgbClr val="001C54"/>
              </a:solidFill>
            </a:endParaRPr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>
            <a:off x="2002230" y="4032918"/>
            <a:ext cx="170830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solidFill>
                <a:srgbClr val="001C54"/>
              </a:solidFill>
            </a:endParaRPr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>
            <a:off x="2002230" y="4823730"/>
            <a:ext cx="170830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solidFill>
                <a:srgbClr val="001C54"/>
              </a:solidFill>
            </a:endParaRPr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>
            <a:off x="1985039" y="2476386"/>
            <a:ext cx="170830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solidFill>
                <a:srgbClr val="001C54"/>
              </a:solidFill>
            </a:endParaRPr>
          </a:p>
        </p:txBody>
      </p:sp>
      <p:sp>
        <p:nvSpPr>
          <p:cNvPr id="67" name="Line 37"/>
          <p:cNvSpPr>
            <a:spLocks noChangeShapeType="1"/>
          </p:cNvSpPr>
          <p:nvPr/>
        </p:nvSpPr>
        <p:spPr bwMode="auto">
          <a:xfrm>
            <a:off x="1985734" y="1678916"/>
            <a:ext cx="1708308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>
              <a:solidFill>
                <a:srgbClr val="001C54"/>
              </a:solidFill>
            </a:endParaRPr>
          </a:p>
        </p:txBody>
      </p:sp>
      <p:sp>
        <p:nvSpPr>
          <p:cNvPr id="76" name="Text Box 47"/>
          <p:cNvSpPr txBox="1">
            <a:spLocks noChangeArrowheads="1"/>
          </p:cNvSpPr>
          <p:nvPr/>
        </p:nvSpPr>
        <p:spPr bwMode="auto">
          <a:xfrm>
            <a:off x="2336688" y="2247442"/>
            <a:ext cx="1160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>
                <a:solidFill>
                  <a:srgbClr val="001C54"/>
                </a:solidFill>
                <a:effectLst/>
                <a:latin typeface="Arial" pitchFamily="34" charset="0"/>
              </a:rPr>
              <a:t>USGS mapping</a:t>
            </a:r>
            <a:endParaRPr lang="en-CA" sz="1000" b="0" i="1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 Box 48"/>
          <p:cNvSpPr txBox="1">
            <a:spLocks noChangeArrowheads="1"/>
          </p:cNvSpPr>
          <p:nvPr/>
        </p:nvSpPr>
        <p:spPr bwMode="auto">
          <a:xfrm>
            <a:off x="2365263" y="3009170"/>
            <a:ext cx="110331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>
                <a:solidFill>
                  <a:srgbClr val="001C54"/>
                </a:solidFill>
                <a:effectLst/>
                <a:latin typeface="Arial" pitchFamily="34" charset="0"/>
              </a:rPr>
              <a:t>BGS mapping</a:t>
            </a:r>
          </a:p>
          <a:p>
            <a:pPr>
              <a:spcBef>
                <a:spcPct val="50000"/>
              </a:spcBef>
            </a:pPr>
            <a:endParaRPr lang="en-CA" sz="1000" b="0" i="1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78" name="Text Box 49"/>
          <p:cNvSpPr txBox="1">
            <a:spLocks noChangeArrowheads="1"/>
          </p:cNvSpPr>
          <p:nvPr/>
        </p:nvSpPr>
        <p:spPr bwMode="auto">
          <a:xfrm>
            <a:off x="2373200" y="4590444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>
                <a:solidFill>
                  <a:srgbClr val="001C54"/>
                </a:solidFill>
                <a:effectLst/>
                <a:latin typeface="Arial" pitchFamily="34" charset="0"/>
              </a:rPr>
              <a:t>GA mapping</a:t>
            </a:r>
            <a:endParaRPr lang="en-CA" sz="1000" b="0" i="1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79" name="Text Box 50"/>
          <p:cNvSpPr txBox="1">
            <a:spLocks noChangeArrowheads="1"/>
          </p:cNvSpPr>
          <p:nvPr/>
        </p:nvSpPr>
        <p:spPr bwMode="auto">
          <a:xfrm>
            <a:off x="2273188" y="3792702"/>
            <a:ext cx="12506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0" i="1" dirty="0" smtClean="0">
                <a:solidFill>
                  <a:srgbClr val="001C54"/>
                </a:solidFill>
                <a:effectLst/>
                <a:latin typeface="Arial" pitchFamily="34" charset="0"/>
              </a:rPr>
              <a:t>VSEGEI </a:t>
            </a:r>
            <a:r>
              <a:rPr lang="en-US" sz="1000" b="0" i="1" dirty="0">
                <a:solidFill>
                  <a:srgbClr val="001C54"/>
                </a:solidFill>
                <a:effectLst/>
                <a:latin typeface="Arial" pitchFamily="34" charset="0"/>
              </a:rPr>
              <a:t>mapping</a:t>
            </a:r>
          </a:p>
          <a:p>
            <a:pPr>
              <a:spcBef>
                <a:spcPct val="50000"/>
              </a:spcBef>
            </a:pPr>
            <a:endParaRPr lang="en-CA" sz="1000" b="0" i="1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80" name="Text Box 51"/>
          <p:cNvSpPr txBox="1">
            <a:spLocks noChangeArrowheads="1"/>
          </p:cNvSpPr>
          <p:nvPr/>
        </p:nvSpPr>
        <p:spPr bwMode="auto">
          <a:xfrm>
            <a:off x="477957" y="1515480"/>
            <a:ext cx="8114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>
                <a:solidFill>
                  <a:srgbClr val="001C54"/>
                </a:solidFill>
                <a:effectLst/>
                <a:latin typeface="Arial" pitchFamily="34" charset="0"/>
              </a:rPr>
              <a:t>Canada</a:t>
            </a:r>
          </a:p>
        </p:txBody>
      </p:sp>
      <p:sp>
        <p:nvSpPr>
          <p:cNvPr id="81" name="Text Box 52"/>
          <p:cNvSpPr txBox="1">
            <a:spLocks noChangeArrowheads="1"/>
          </p:cNvSpPr>
          <p:nvPr/>
        </p:nvSpPr>
        <p:spPr bwMode="auto">
          <a:xfrm>
            <a:off x="606197" y="2271598"/>
            <a:ext cx="5549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USA</a:t>
            </a:r>
          </a:p>
        </p:txBody>
      </p:sp>
      <p:sp>
        <p:nvSpPr>
          <p:cNvPr id="82" name="Text Box 53"/>
          <p:cNvSpPr txBox="1">
            <a:spLocks noChangeArrowheads="1"/>
          </p:cNvSpPr>
          <p:nvPr/>
        </p:nvSpPr>
        <p:spPr bwMode="auto">
          <a:xfrm>
            <a:off x="666310" y="3056214"/>
            <a:ext cx="4347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>
                <a:solidFill>
                  <a:srgbClr val="001C54"/>
                </a:solidFill>
                <a:effectLst/>
                <a:latin typeface="Arial" pitchFamily="34" charset="0"/>
              </a:rPr>
              <a:t>UK</a:t>
            </a:r>
          </a:p>
        </p:txBody>
      </p:sp>
      <p:sp>
        <p:nvSpPr>
          <p:cNvPr id="83" name="Text Box 54"/>
          <p:cNvSpPr txBox="1">
            <a:spLocks noChangeArrowheads="1"/>
          </p:cNvSpPr>
          <p:nvPr/>
        </p:nvSpPr>
        <p:spPr bwMode="auto">
          <a:xfrm>
            <a:off x="517231" y="3865146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 b="0" dirty="0" smtClean="0">
                <a:solidFill>
                  <a:srgbClr val="001C54"/>
                </a:solidFill>
                <a:effectLst/>
                <a:latin typeface="Arial" pitchFamily="34" charset="0"/>
              </a:rPr>
              <a:t>Russia</a:t>
            </a:r>
            <a:endParaRPr lang="en-AU" sz="1400" b="0" dirty="0">
              <a:solidFill>
                <a:srgbClr val="001C54"/>
              </a:solidFill>
              <a:effectLst/>
              <a:latin typeface="Arial" pitchFamily="34" charset="0"/>
            </a:endParaRPr>
          </a:p>
        </p:txBody>
      </p:sp>
      <p:sp>
        <p:nvSpPr>
          <p:cNvPr id="87" name="Text Box 64"/>
          <p:cNvSpPr txBox="1">
            <a:spLocks noChangeArrowheads="1"/>
          </p:cNvSpPr>
          <p:nvPr/>
        </p:nvSpPr>
        <p:spPr bwMode="auto">
          <a:xfrm>
            <a:off x="442691" y="4585178"/>
            <a:ext cx="8819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AU" sz="1400" b="0" dirty="0">
                <a:solidFill>
                  <a:srgbClr val="001C54"/>
                </a:solidFill>
                <a:effectLst/>
                <a:latin typeface="Arial" pitchFamily="34" charset="0"/>
              </a:rPr>
              <a:t>Australia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30459" y="1293541"/>
            <a:ext cx="2460702" cy="4796362"/>
            <a:chOff x="230459" y="1293541"/>
            <a:chExt cx="2460702" cy="4796362"/>
          </a:xfrm>
        </p:grpSpPr>
        <p:sp>
          <p:nvSpPr>
            <p:cNvPr id="86" name="Text Box 58"/>
            <p:cNvSpPr txBox="1">
              <a:spLocks noChangeArrowheads="1"/>
            </p:cNvSpPr>
            <p:nvPr/>
          </p:nvSpPr>
          <p:spPr bwMode="auto">
            <a:xfrm>
              <a:off x="230459" y="5689793"/>
              <a:ext cx="246070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AU" sz="2000" b="0" dirty="0" smtClean="0">
                  <a:solidFill>
                    <a:srgbClr val="001C54"/>
                  </a:solidFill>
                  <a:effectLst/>
                  <a:latin typeface="Arial" pitchFamily="34" charset="0"/>
                </a:rPr>
                <a:t>Many data formats</a:t>
              </a:r>
              <a:endParaRPr lang="en-AU" sz="2000" b="0" dirty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01" name="Rectangle 4100"/>
            <p:cNvSpPr/>
            <p:nvPr/>
          </p:nvSpPr>
          <p:spPr bwMode="auto">
            <a:xfrm>
              <a:off x="453483" y="1293541"/>
              <a:ext cx="1747024" cy="3910361"/>
            </a:xfrm>
            <a:prstGeom prst="rect">
              <a:avLst/>
            </a:prstGeom>
            <a:solidFill>
              <a:srgbClr val="FFFF99">
                <a:alpha val="71000"/>
              </a:srgbClr>
            </a:solidFill>
            <a:ln w="317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50633" y="1142999"/>
            <a:ext cx="4311806" cy="5123987"/>
            <a:chOff x="2750633" y="1142999"/>
            <a:chExt cx="4311806" cy="5123987"/>
          </a:xfrm>
        </p:grpSpPr>
        <p:sp>
          <p:nvSpPr>
            <p:cNvPr id="85" name="Text Box 56"/>
            <p:cNvSpPr txBox="1">
              <a:spLocks noChangeArrowheads="1"/>
            </p:cNvSpPr>
            <p:nvPr/>
          </p:nvSpPr>
          <p:spPr bwMode="auto">
            <a:xfrm>
              <a:off x="4322995" y="5725996"/>
              <a:ext cx="273944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0" dirty="0" smtClean="0">
                  <a:solidFill>
                    <a:srgbClr val="001C54"/>
                  </a:solidFill>
                  <a:latin typeface="Arial" pitchFamily="34" charset="0"/>
                </a:rPr>
                <a:t>One standard format</a:t>
              </a:r>
              <a:endParaRPr lang="en-AU" sz="2000" b="0" dirty="0" smtClean="0">
                <a:solidFill>
                  <a:srgbClr val="001C54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3408250" y="1142999"/>
              <a:ext cx="3568391" cy="4189142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33000"/>
              </a:schemeClr>
            </a:solidFill>
            <a:ln w="3175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" name="Right Arrow 2"/>
            <p:cNvSpPr/>
            <p:nvPr/>
          </p:nvSpPr>
          <p:spPr bwMode="auto">
            <a:xfrm>
              <a:off x="2750633" y="5597913"/>
              <a:ext cx="1546303" cy="669073"/>
            </a:xfrm>
            <a:prstGeom prst="rightArrow">
              <a:avLst/>
            </a:prstGeom>
            <a:solidFill>
              <a:srgbClr val="92D050"/>
            </a:solidFill>
            <a:ln w="3175" cap="flat" cmpd="sng" algn="ctr">
              <a:solidFill>
                <a:srgbClr val="001C5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9" name="Footer Placeholder 3"/>
          <p:cNvSpPr txBox="1">
            <a:spLocks/>
          </p:cNvSpPr>
          <p:nvPr/>
        </p:nvSpPr>
        <p:spPr>
          <a:xfrm>
            <a:off x="3579813" y="6629401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0" y="6618514"/>
            <a:ext cx="9163050" cy="239486"/>
            <a:chOff x="0" y="6618514"/>
            <a:chExt cx="9163050" cy="239486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5268" y="2616818"/>
            <a:ext cx="1799063" cy="1137425"/>
            <a:chOff x="7025268" y="2616818"/>
            <a:chExt cx="1799063" cy="1137425"/>
          </a:xfrm>
        </p:grpSpPr>
        <p:sp>
          <p:nvSpPr>
            <p:cNvPr id="92" name="Cloud 91"/>
            <p:cNvSpPr/>
            <p:nvPr/>
          </p:nvSpPr>
          <p:spPr bwMode="auto">
            <a:xfrm>
              <a:off x="7025268" y="2616818"/>
              <a:ext cx="1799063" cy="1137425"/>
            </a:xfrm>
            <a:prstGeom prst="cloud">
              <a:avLst/>
            </a:prstGeom>
            <a:noFill/>
            <a:ln w="12700" cap="flat" cmpd="sng" algn="ctr">
              <a:solidFill>
                <a:srgbClr val="00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222890" y="2955382"/>
              <a:ext cx="1345582" cy="69137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AU" sz="2400" dirty="0" smtClean="0">
                  <a:solidFill>
                    <a:srgbClr val="001C54"/>
                  </a:solidFill>
                  <a:latin typeface="Book Antiqua" panose="02040602050305030304" pitchFamily="18" charset="0"/>
                </a:rPr>
                <a:t>W W 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775" y="203432"/>
            <a:ext cx="8683625" cy="685800"/>
          </a:xfrm>
        </p:spPr>
        <p:txBody>
          <a:bodyPr/>
          <a:lstStyle/>
          <a:p>
            <a:pPr>
              <a:defRPr/>
            </a:pPr>
            <a:r>
              <a:rPr lang="de-DE" dirty="0"/>
              <a:t>A Brief History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95202" y="1219034"/>
            <a:ext cx="5746632" cy="5017002"/>
            <a:chOff x="371671" y="1591955"/>
            <a:chExt cx="5746632" cy="5017002"/>
          </a:xfrm>
        </p:grpSpPr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371671" y="1591955"/>
              <a:ext cx="5746632" cy="5017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33363" indent="-23336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•"/>
                <a:defRPr sz="2400">
                  <a:solidFill>
                    <a:schemeClr val="tx2"/>
                  </a:solidFill>
                  <a:latin typeface="+mn-lt"/>
                  <a:ea typeface="MS PGothic" pitchFamily="34" charset="-128"/>
                  <a:cs typeface="+mn-cs"/>
                </a:defRPr>
              </a:lvl1pPr>
              <a:lvl2pPr marL="569913" indent="-2222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–"/>
                <a:defRPr sz="20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2pPr>
              <a:lvl3pPr marL="9128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•"/>
                <a:defRPr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3pPr>
              <a:lvl4pPr marL="12557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–"/>
                <a:defRPr sz="16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4pPr>
              <a:lvl5pPr marL="15986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  <a:ea typeface="MS PGothic" pitchFamily="34" charset="-128"/>
                </a:defRPr>
              </a:lvl5pPr>
              <a:lvl6pPr marL="20558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6pPr>
              <a:lvl7pPr marL="25130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7pPr>
              <a:lvl8pPr marL="29702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8pPr>
              <a:lvl9pPr marL="3427413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92E5C"/>
                </a:buClr>
                <a:buChar char="»"/>
                <a:defRPr sz="1600">
                  <a:solidFill>
                    <a:schemeClr val="tx2"/>
                  </a:solidFill>
                  <a:latin typeface="+mn-lt"/>
                </a:defRPr>
              </a:lvl9pPr>
            </a:lstStyle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British Geological Survey, UK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CSIRO, </a:t>
              </a:r>
              <a:r>
                <a:rPr lang="en-AU" sz="1400" b="0" dirty="0"/>
                <a:t>Australia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Canada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US Geological Survey</a:t>
              </a:r>
              <a:endParaRPr lang="en-AU" sz="1400" b="0" dirty="0"/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/>
                <a:t>Arizona Geological </a:t>
              </a:r>
              <a:r>
                <a:rPr lang="en-AU" sz="1400" b="0" dirty="0" smtClean="0"/>
                <a:t>Survey, USA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Japan</a:t>
              </a:r>
              <a:endParaRPr lang="en-AU" sz="1400" b="0" dirty="0"/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Geoscience Australia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Victoria, Australia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BRGM, France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Sweden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Italy (ISPRA)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Geological Survey of Finland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GNS Science, New Zealand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Landcare Research, New Zealand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BGR, Germany</a:t>
              </a:r>
            </a:p>
            <a:p>
              <a:pPr lvl="1" eaLnBrk="1" hangingPunct="1">
                <a:lnSpc>
                  <a:spcPts val="2400"/>
                </a:lnSpc>
                <a:spcBef>
                  <a:spcPts val="0"/>
                </a:spcBef>
                <a:buFont typeface="Arial" pitchFamily="34" charset="0"/>
                <a:buChar char="•"/>
              </a:pPr>
              <a:r>
                <a:rPr lang="en-AU" sz="1400" b="0" dirty="0" smtClean="0"/>
                <a:t>plus many observers</a:t>
              </a:r>
            </a:p>
          </p:txBody>
        </p:sp>
        <p:pic>
          <p:nvPicPr>
            <p:cNvPr id="18" name="Picture 5" descr="See full siz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9062" y="2034255"/>
              <a:ext cx="331729" cy="16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" descr="See full siz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0216" y="3858353"/>
              <a:ext cx="331729" cy="16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See full size imag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1628" y="1696095"/>
              <a:ext cx="333692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 descr="See full size im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98666" y="2636839"/>
              <a:ext cx="331729" cy="19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3" descr="See full size imag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37259" y="2317356"/>
              <a:ext cx="331729" cy="19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5" descr="flag of New Zealan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59530" y="5668941"/>
              <a:ext cx="333692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7" descr="See full size imag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03190" y="4155906"/>
              <a:ext cx="335655" cy="196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 descr="See full size imag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45623" y="5060827"/>
              <a:ext cx="331729" cy="19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1" descr="Italy_fla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86654" y="4764391"/>
              <a:ext cx="333692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3" descr="Sweden_fla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54172" y="4476419"/>
              <a:ext cx="333692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1" descr="See full size image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11765" y="2911158"/>
              <a:ext cx="331729" cy="19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5" descr="flag of New Zealand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6315" y="5373062"/>
              <a:ext cx="333692" cy="195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7" descr="See full size image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5380" y="3561917"/>
              <a:ext cx="331729" cy="16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879" y="3229574"/>
              <a:ext cx="304800" cy="212436"/>
            </a:xfrm>
            <a:prstGeom prst="rect">
              <a:avLst/>
            </a:prstGeom>
            <a:noFill/>
            <a:ln w="9525">
              <a:solidFill>
                <a:schemeClr val="bg2">
                  <a:lumMod val="20000"/>
                  <a:lumOff val="8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796" y="5993746"/>
              <a:ext cx="342012" cy="20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87298" y="1935358"/>
            <a:ext cx="2163336" cy="15834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spcAft>
                <a:spcPts val="200"/>
              </a:spcAft>
            </a:pPr>
            <a:r>
              <a:rPr lang="en-AU" sz="2400" b="0" dirty="0" smtClean="0">
                <a:solidFill>
                  <a:srgbClr val="001C54"/>
                </a:solidFill>
                <a:latin typeface="Arial" pitchFamily="34" charset="0"/>
              </a:rPr>
              <a:t>Contributing</a:t>
            </a:r>
          </a:p>
          <a:p>
            <a:r>
              <a:rPr lang="en-AU" sz="2400" b="0" dirty="0" smtClean="0">
                <a:solidFill>
                  <a:srgbClr val="001C54"/>
                </a:solidFill>
                <a:latin typeface="Arial" pitchFamily="34" charset="0"/>
              </a:rPr>
              <a:t>  Organisations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39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 Brief History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360943" y="1428208"/>
            <a:ext cx="8458200" cy="458070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 smtClean="0"/>
              <a:t>In the beginning…  2003, Edinburgh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first meeting held to begin </a:t>
            </a:r>
            <a:r>
              <a:rPr lang="en-US" sz="1800" dirty="0" err="1" smtClean="0"/>
              <a:t>harmonisation</a:t>
            </a:r>
            <a:r>
              <a:rPr lang="en-US" sz="1800" dirty="0" smtClean="0"/>
              <a:t> of geological data models developed in North America, Europe, and Australia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seed of the </a:t>
            </a:r>
            <a:r>
              <a:rPr lang="en-US" sz="1800" i="1" dirty="0" smtClean="0"/>
              <a:t>IUGS Commission for Geoscience Information (CGI)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several precursor data models were considered, including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the North American Data Model (NADM)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the Australian Exploration and Mining Markup Language (XMML)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the Multi-Lingual Thesaurus of </a:t>
            </a:r>
            <a:r>
              <a:rPr lang="en-US" sz="1600" dirty="0" smtClean="0"/>
              <a:t>Geology</a:t>
            </a:r>
          </a:p>
          <a:p>
            <a:pPr lvl="2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600" dirty="0" smtClean="0"/>
              <a:t>and others…</a:t>
            </a:r>
            <a:endParaRPr lang="en-US" sz="1600" dirty="0" smtClean="0"/>
          </a:p>
          <a:p>
            <a:pPr marL="233363" lvl="1" indent="-233363">
              <a:spcBef>
                <a:spcPts val="1200"/>
              </a:spcBef>
              <a:buChar char="•"/>
            </a:pPr>
            <a:r>
              <a:rPr lang="en-US" dirty="0">
                <a:cs typeface="+mn-cs"/>
              </a:rPr>
              <a:t>2004, </a:t>
            </a:r>
            <a:r>
              <a:rPr lang="en-US" dirty="0" smtClean="0">
                <a:cs typeface="+mn-cs"/>
              </a:rPr>
              <a:t>Ottawa &amp; Florence</a:t>
            </a:r>
          </a:p>
          <a:p>
            <a:pPr marL="576263" lvl="2" indent="-233363">
              <a:spcBef>
                <a:spcPts val="1200"/>
              </a:spcBef>
            </a:pPr>
            <a:r>
              <a:rPr lang="en-US" dirty="0"/>
              <a:t>CGI </a:t>
            </a:r>
            <a:r>
              <a:rPr lang="en-US" dirty="0" smtClean="0"/>
              <a:t>was launched and the </a:t>
            </a:r>
            <a:r>
              <a:rPr lang="en-US" i="1" dirty="0" smtClean="0"/>
              <a:t>Interoperability </a:t>
            </a:r>
            <a:r>
              <a:rPr lang="en-US" i="1" dirty="0"/>
              <a:t>Working Group </a:t>
            </a:r>
            <a:r>
              <a:rPr lang="en-US" i="1" dirty="0" smtClean="0"/>
              <a:t>(IWG) </a:t>
            </a:r>
            <a:r>
              <a:rPr lang="en-US" dirty="0" smtClean="0"/>
              <a:t>formed</a:t>
            </a:r>
          </a:p>
          <a:p>
            <a:pPr marL="971550" lvl="3" indent="-285750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IWG would be the vehicle for GeoSciML development for the next 8 years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6013406"/>
            <a:ext cx="9163050" cy="844594"/>
            <a:chOff x="0" y="6013406"/>
            <a:chExt cx="9163050" cy="844594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618514"/>
              <a:ext cx="9163050" cy="239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7" descr="\\nas\oemd\natmap\user\oraymond\information_management\logos\Logo_Colour_White_Background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91" y="6013406"/>
              <a:ext cx="940250" cy="685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ooter Placeholder 3"/>
            <p:cNvSpPr txBox="1">
              <a:spLocks/>
            </p:cNvSpPr>
            <p:nvPr/>
          </p:nvSpPr>
          <p:spPr>
            <a:xfrm>
              <a:off x="3457309" y="6629401"/>
              <a:ext cx="5599606" cy="228599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1000" b="1" kern="1200">
                  <a:solidFill>
                    <a:schemeClr val="tx1"/>
                  </a:solidFill>
                  <a:latin typeface="CG Times"/>
                  <a:ea typeface="MS PGothic" pitchFamily="34" charset="-128"/>
                  <a:cs typeface="Arial" pitchFamily="34" charset="0"/>
                </a:defRPr>
              </a:lvl9pPr>
            </a:lstStyle>
            <a:p>
              <a:r>
                <a:rPr lang="en-US" sz="800" b="0" dirty="0" smtClean="0">
                  <a:solidFill>
                    <a:schemeClr val="bg1"/>
                  </a:solidFill>
                  <a:latin typeface="+mn-lt"/>
                  <a:cs typeface="Calibri" pitchFamily="34" charset="0"/>
                </a:rPr>
                <a:t>GeoSciML  - The History and Future of an International Geoscience Data Transfer Standard, JRC Ispra, October 2015</a:t>
              </a:r>
              <a:endParaRPr lang="en-AU" sz="800" b="0" dirty="0">
                <a:solidFill>
                  <a:schemeClr val="bg1"/>
                </a:solidFill>
                <a:latin typeface="+mn-lt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 Brief History</a:t>
            </a:r>
            <a:endParaRPr lang="en-US" dirty="0"/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346074" y="1368735"/>
            <a:ext cx="8458200" cy="507813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dirty="0" smtClean="0"/>
              <a:t>2004, Perth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i="1" dirty="0" smtClean="0"/>
              <a:t>first official meeting of the </a:t>
            </a:r>
            <a:r>
              <a:rPr lang="en-US" sz="1200" i="1" dirty="0" smtClean="0"/>
              <a:t>IWG GeoSciML</a:t>
            </a:r>
            <a:br>
              <a:rPr lang="en-US" sz="1200" i="1" dirty="0" smtClean="0"/>
            </a:br>
            <a:r>
              <a:rPr lang="en-US" sz="1200" i="1" dirty="0" smtClean="0"/>
              <a:t>Task </a:t>
            </a:r>
            <a:r>
              <a:rPr lang="en-US" sz="1200" i="1" dirty="0" smtClean="0"/>
              <a:t>Group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2005, Ottawa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i="1" dirty="0">
                <a:cs typeface="+mn-cs"/>
              </a:rPr>
              <a:t>GeoSciML version 1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2006, Orleans, Liege &amp; Brussels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2007, Tucson &amp; Melbourne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i="1" dirty="0" smtClean="0"/>
              <a:t>GeoSciML version 2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2008, Orleans, Uppsala &amp; Oslo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2009, Quebec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2010, Rome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2011, Edinburgh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2012, Wellington</a:t>
            </a:r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1200" i="1" dirty="0"/>
              <a:t>GeoSciML version </a:t>
            </a:r>
            <a:r>
              <a:rPr lang="en-US" sz="1200" i="1" dirty="0" smtClean="0"/>
              <a:t>3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2013, Redlands &amp; St Petersburg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 smtClean="0"/>
              <a:t>2014, Tucson</a:t>
            </a:r>
            <a:endParaRPr lang="en-US" sz="16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2" y="1031755"/>
            <a:ext cx="1709854" cy="10386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051" y="1590214"/>
            <a:ext cx="1910575" cy="960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9" descr="IMG_20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6994" y="2337108"/>
            <a:ext cx="2196298" cy="1048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574" y="3681539"/>
            <a:ext cx="1888273" cy="1331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06" y="3031305"/>
            <a:ext cx="1828335" cy="130046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18" y="4625345"/>
            <a:ext cx="1734109" cy="10231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3972" y="1097863"/>
            <a:ext cx="698810" cy="4163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2000" dirty="0" smtClean="0">
                <a:solidFill>
                  <a:schemeClr val="tx2"/>
                </a:solidFill>
                <a:latin typeface="+mn-lt"/>
              </a:rPr>
              <a:t>2004</a:t>
            </a:r>
            <a:endParaRPr lang="en-AU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9411" y="5944466"/>
            <a:ext cx="698810" cy="4163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AU" sz="2000" dirty="0" smtClean="0">
                <a:solidFill>
                  <a:schemeClr val="tx2"/>
                </a:solidFill>
                <a:latin typeface="+mn-lt"/>
              </a:rPr>
              <a:t>2014</a:t>
            </a:r>
            <a:endParaRPr lang="en-AU" sz="20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8514"/>
            <a:ext cx="9163050" cy="23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ooter Placeholder 3"/>
          <p:cNvSpPr txBox="1">
            <a:spLocks/>
          </p:cNvSpPr>
          <p:nvPr/>
        </p:nvSpPr>
        <p:spPr>
          <a:xfrm>
            <a:off x="3579813" y="6629401"/>
            <a:ext cx="5602287" cy="228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5pPr>
            <a:lvl6pPr marL="22860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6pPr>
            <a:lvl7pPr marL="27432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7pPr>
            <a:lvl8pPr marL="32004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8pPr>
            <a:lvl9pPr marL="3657600" algn="l" defTabSz="914400" rtl="0" eaLnBrk="1" latinLnBrk="0" hangingPunct="1">
              <a:defRPr sz="1000" b="1" kern="1200">
                <a:solidFill>
                  <a:schemeClr val="tx1"/>
                </a:solidFill>
                <a:latin typeface="CG Times"/>
                <a:ea typeface="MS PGothic" pitchFamily="34" charset="-128"/>
                <a:cs typeface="Arial" pitchFamily="34" charset="0"/>
              </a:defRPr>
            </a:lvl9pPr>
          </a:lstStyle>
          <a:p>
            <a:r>
              <a:rPr lang="en-US" sz="800" b="0" dirty="0" smtClean="0">
                <a:solidFill>
                  <a:schemeClr val="bg1"/>
                </a:solidFill>
                <a:latin typeface="+mn-lt"/>
                <a:cs typeface="Calibri" pitchFamily="34" charset="0"/>
              </a:rPr>
              <a:t>GeoSciML  - The History and Future of an International Geoscience Data Transfer Standard, St Petersburg, June 2013</a:t>
            </a:r>
            <a:endParaRPr lang="en-AU" sz="800" b="0" dirty="0">
              <a:solidFill>
                <a:schemeClr val="bg1"/>
              </a:solidFill>
              <a:latin typeface="+mn-lt"/>
              <a:cs typeface="Calibri" pitchFamily="34" charset="0"/>
            </a:endParaRPr>
          </a:p>
        </p:txBody>
      </p:sp>
      <p:pic>
        <p:nvPicPr>
          <p:cNvPr id="4098" name="Picture 2" descr="IMG_6741_crop_800px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" t="15168" r="2462" b="4253"/>
          <a:stretch/>
        </p:blipFill>
        <p:spPr bwMode="auto">
          <a:xfrm>
            <a:off x="4977897" y="5397691"/>
            <a:ext cx="2013046" cy="10321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12" grpId="0"/>
    </p:bldLst>
  </p:timing>
</p:sld>
</file>

<file path=ppt/theme/theme1.xml><?xml version="1.0" encoding="utf-8"?>
<a:theme xmlns:a="http://schemas.openxmlformats.org/drawingml/2006/main" name="OGC_PowerPoint_Template">
  <a:themeElements>
    <a:clrScheme name="">
      <a:dk1>
        <a:srgbClr val="000000"/>
      </a:dk1>
      <a:lt1>
        <a:srgbClr val="FFFFCC"/>
      </a:lt1>
      <a:dk2>
        <a:srgbClr val="092E5C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C:\Users\CARLAN~1\AppData\Local\Temp\OGC_PowerPoint_Template.pot</Template>
  <TotalTime>1781</TotalTime>
  <Words>2293</Words>
  <Application>Microsoft Office PowerPoint</Application>
  <PresentationFormat>On-screen Show (4:3)</PresentationFormat>
  <Paragraphs>460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OGC_PowerPoint_Template</vt:lpstr>
      <vt:lpstr>PowerPoint Presentation</vt:lpstr>
      <vt:lpstr>Why A Data Standard?</vt:lpstr>
      <vt:lpstr>What is GeoSciML?</vt:lpstr>
      <vt:lpstr>How Does GeoSciML Work?</vt:lpstr>
      <vt:lpstr>How Does GeoSciML Work?</vt:lpstr>
      <vt:lpstr>How Does GeoSciML Work?</vt:lpstr>
      <vt:lpstr>A Brief History</vt:lpstr>
      <vt:lpstr>A Brief History</vt:lpstr>
      <vt:lpstr>A Brief History</vt:lpstr>
      <vt:lpstr>The Move to OGC</vt:lpstr>
      <vt:lpstr>GeoSciML - the early days</vt:lpstr>
      <vt:lpstr>GeoSciML evolution</vt:lpstr>
      <vt:lpstr>GeoSciML evolution</vt:lpstr>
      <vt:lpstr>GeoSciML v3 problems</vt:lpstr>
      <vt:lpstr>GeoSciML v3.2</vt:lpstr>
      <vt:lpstr>The Solution</vt:lpstr>
      <vt:lpstr>GeoSciML Portrayal</vt:lpstr>
      <vt:lpstr>The Solution</vt:lpstr>
      <vt:lpstr>The Solution</vt:lpstr>
      <vt:lpstr>GeoSciML v3.2 schemas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eg; GeologicUnit and EarthMaterials extension</vt:lpstr>
      <vt:lpstr>GeologicStructure extension</vt:lpstr>
      <vt:lpstr>PowerPoint Presentation</vt:lpstr>
      <vt:lpstr>PowerPoint Presentation</vt:lpstr>
      <vt:lpstr>Internet Resources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mpp</dc:subject>
  <dc:creator>Carl Reed</dc:creator>
  <cp:lastModifiedBy>Ollie Raymond</cp:lastModifiedBy>
  <cp:revision>352</cp:revision>
  <cp:lastPrinted>2003-02-03T21:59:32Z</cp:lastPrinted>
  <dcterms:created xsi:type="dcterms:W3CDTF">2009-10-20T16:54:31Z</dcterms:created>
  <dcterms:modified xsi:type="dcterms:W3CDTF">2015-10-26T15:47:10Z</dcterms:modified>
</cp:coreProperties>
</file>