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4" r:id="rId1"/>
  </p:sldMasterIdLst>
  <p:notesMasterIdLst>
    <p:notesMasterId r:id="rId22"/>
  </p:notesMasterIdLst>
  <p:handoutMasterIdLst>
    <p:handoutMasterId r:id="rId23"/>
  </p:handoutMasterIdLst>
  <p:sldIdLst>
    <p:sldId id="256" r:id="rId2"/>
    <p:sldId id="279" r:id="rId3"/>
    <p:sldId id="259" r:id="rId4"/>
    <p:sldId id="278" r:id="rId5"/>
    <p:sldId id="280" r:id="rId6"/>
    <p:sldId id="282" r:id="rId7"/>
    <p:sldId id="284" r:id="rId8"/>
    <p:sldId id="269" r:id="rId9"/>
    <p:sldId id="281" r:id="rId10"/>
    <p:sldId id="262" r:id="rId11"/>
    <p:sldId id="263" r:id="rId12"/>
    <p:sldId id="264" r:id="rId13"/>
    <p:sldId id="267" r:id="rId14"/>
    <p:sldId id="268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904038" cy="9220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5pPr>
    <a:lvl6pPr marL="2286000" algn="l" defTabSz="914400" rtl="0" eaLnBrk="1" latinLnBrk="0" hangingPunct="1"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6pPr>
    <a:lvl7pPr marL="2743200" algn="l" defTabSz="914400" rtl="0" eaLnBrk="1" latinLnBrk="0" hangingPunct="1"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7pPr>
    <a:lvl8pPr marL="3200400" algn="l" defTabSz="914400" rtl="0" eaLnBrk="1" latinLnBrk="0" hangingPunct="1"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8pPr>
    <a:lvl9pPr marL="3657600" algn="l" defTabSz="914400" rtl="0" eaLnBrk="1" latinLnBrk="0" hangingPunct="1"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6600"/>
    <a:srgbClr val="000066"/>
    <a:srgbClr val="FFFF99"/>
    <a:srgbClr val="969696"/>
    <a:srgbClr val="CCFFFF"/>
    <a:srgbClr val="5C090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40"/>
  </p:normalViewPr>
  <p:slideViewPr>
    <p:cSldViewPr>
      <p:cViewPr varScale="1">
        <p:scale>
          <a:sx n="71" d="100"/>
          <a:sy n="71" d="100"/>
        </p:scale>
        <p:origin x="1272" y="54"/>
      </p:cViewPr>
      <p:guideLst>
        <p:guide orient="horz" pos="211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defTabSz="92075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4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11600" y="0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4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9825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defTabSz="92075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4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11600" y="8759825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3D35F818-8F95-4D4B-8511-C68E4BFDA967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43349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defTabSz="92075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11600" y="0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7763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0750" y="4379913"/>
            <a:ext cx="5062538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9825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defTabSz="92075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11600" y="8759825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ED3BBFB6-EA16-814E-8BA7-170BD9422392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02113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tif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8739188" y="214313"/>
            <a:ext cx="74612" cy="21431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r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9pPr>
          </a:lstStyle>
          <a:p>
            <a:pPr>
              <a:defRPr/>
            </a:pPr>
            <a:r>
              <a:rPr lang="en-US" altLang="en-US" sz="800" smtClean="0">
                <a:solidFill>
                  <a:srgbClr val="FFFFFF"/>
                </a:solidFill>
                <a:latin typeface="Arial" charset="0"/>
              </a:rPr>
              <a:t>®</a:t>
            </a:r>
          </a:p>
        </p:txBody>
      </p:sp>
      <p:pic>
        <p:nvPicPr>
          <p:cNvPr id="5" name="Picture 10" descr="OGC header 2010122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Picture 7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6096000"/>
            <a:ext cx="13811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3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3276600"/>
            <a:ext cx="7772400" cy="1143000"/>
          </a:xfrm>
        </p:spPr>
        <p:txBody>
          <a:bodyPr/>
          <a:lstStyle>
            <a:lvl1pPr>
              <a:defRPr sz="3200"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638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572000"/>
            <a:ext cx="6400800" cy="1371600"/>
          </a:xfrm>
        </p:spPr>
        <p:txBody>
          <a:bodyPr/>
          <a:lstStyle>
            <a:lvl1pPr marL="0" indent="0" algn="ctr">
              <a:buFontTx/>
              <a:buNone/>
              <a:defRPr sz="1800">
                <a:solidFill>
                  <a:srgbClr val="092E5C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009900" y="6400800"/>
            <a:ext cx="3276600" cy="3048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2017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8" name="Text Box 5"/>
          <p:cNvSpPr txBox="1">
            <a:spLocks noChangeArrowheads="1"/>
          </p:cNvSpPr>
          <p:nvPr userDrawn="1"/>
        </p:nvSpPr>
        <p:spPr bwMode="auto">
          <a:xfrm>
            <a:off x="4128827" y="1201331"/>
            <a:ext cx="1038746" cy="24622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r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9pPr>
          </a:lstStyle>
          <a:p>
            <a:pPr algn="ctr">
              <a:defRPr/>
            </a:pPr>
            <a:r>
              <a:rPr lang="en-US" smtClean="0">
                <a:latin typeface="Arial" charset="0"/>
              </a:rPr>
              <a:t>Meeting Sponsor</a:t>
            </a:r>
            <a:endParaRPr lang="en-US" dirty="0" smtClean="0"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89200" y="1646862"/>
            <a:ext cx="43180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936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2017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F5C08-9863-464B-8ADE-A89BC4109059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4566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5288" y="136525"/>
            <a:ext cx="2170112" cy="60340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1775" y="136525"/>
            <a:ext cx="6361113" cy="60340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2017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3E5D2-22FF-DE40-BB45-5904AFD691AA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7656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2017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BF124-AF04-5448-81DF-7A81BF3CA465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5088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2017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96FCB-D23A-A24C-9D82-3F41F4AC5DA0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372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075" y="1279525"/>
            <a:ext cx="4152900" cy="4891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1279525"/>
            <a:ext cx="4152900" cy="4891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2017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66CF4-B06C-C644-947A-3193A300C1B1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6163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2017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6F97B-9CFF-B245-85B9-914B1C89C386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215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2017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45999-4989-CE46-9052-5F6CD8C2D654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904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2017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E257F-3AC2-0942-956E-433F540C01CE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4679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2017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5DC85-1E39-6F45-8D26-88CB57EE5C7C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7511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2017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941DA-054F-A74C-AF1A-5876988B7CF6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5985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125" y="776288"/>
            <a:ext cx="8455025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136525"/>
            <a:ext cx="86836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6075" y="1279525"/>
            <a:ext cx="8458200" cy="489108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3388" y="65532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900" b="0">
                <a:solidFill>
                  <a:srgbClr val="092E5C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2017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4628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96100" y="65532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 b="0">
                <a:solidFill>
                  <a:srgbClr val="092E5C"/>
                </a:solidFill>
                <a:latin typeface="Arial" charset="0"/>
              </a:defRPr>
            </a:lvl1pPr>
          </a:lstStyle>
          <a:p>
            <a:pPr>
              <a:defRPr/>
            </a:pPr>
            <a:fld id="{27D0F9EB-4EAC-1044-9312-C01285DE51F3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  <p:sp>
        <p:nvSpPr>
          <p:cNvPr id="1031" name="Text Box 16"/>
          <p:cNvSpPr txBox="1">
            <a:spLocks noChangeArrowheads="1"/>
          </p:cNvSpPr>
          <p:nvPr/>
        </p:nvSpPr>
        <p:spPr bwMode="auto">
          <a:xfrm>
            <a:off x="333375" y="6219825"/>
            <a:ext cx="1157288" cy="6096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US" sz="4000" smtClean="0">
                <a:solidFill>
                  <a:schemeClr val="tx2"/>
                </a:solidFill>
                <a:latin typeface="Times New Roman" charset="0"/>
              </a:rPr>
              <a:t>OGC</a:t>
            </a:r>
          </a:p>
        </p:txBody>
      </p:sp>
      <p:sp>
        <p:nvSpPr>
          <p:cNvPr id="1032" name="Text Box 20"/>
          <p:cNvSpPr txBox="1">
            <a:spLocks noChangeArrowheads="1"/>
          </p:cNvSpPr>
          <p:nvPr/>
        </p:nvSpPr>
        <p:spPr bwMode="auto">
          <a:xfrm>
            <a:off x="1498600" y="6270625"/>
            <a:ext cx="93663" cy="2444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r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9pPr>
          </a:lstStyle>
          <a:p>
            <a:pPr>
              <a:defRPr/>
            </a:pPr>
            <a:r>
              <a:rPr lang="en-US" altLang="en-US" smtClean="0">
                <a:solidFill>
                  <a:schemeClr val="tx2"/>
                </a:solidFill>
                <a:latin typeface="Arial" charset="0"/>
              </a:rPr>
              <a:t>®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2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itchFamily="34" charset="-128"/>
          <a:cs typeface="MS PGothic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itchFamily="34" charset="-128"/>
          <a:cs typeface="MS PGothic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itchFamily="34" charset="-128"/>
          <a:cs typeface="MS PGothic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233363" indent="-233363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•"/>
        <a:defRPr sz="24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1pPr>
      <a:lvl2pPr marL="569913" indent="-22225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–"/>
        <a:defRPr sz="20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2pPr>
      <a:lvl3pPr marL="9128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•"/>
        <a:defRPr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3pPr>
      <a:lvl4pPr marL="12557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–"/>
        <a:defRPr sz="16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4pPr>
      <a:lvl5pPr marL="15986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5pPr>
      <a:lvl6pPr marL="20558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chemeClr val="tx2"/>
          </a:solidFill>
          <a:latin typeface="+mn-lt"/>
        </a:defRPr>
      </a:lvl6pPr>
      <a:lvl7pPr marL="25130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chemeClr val="tx2"/>
          </a:solidFill>
          <a:latin typeface="+mn-lt"/>
        </a:defRPr>
      </a:lvl7pPr>
      <a:lvl8pPr marL="29702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chemeClr val="tx2"/>
          </a:solidFill>
          <a:latin typeface="+mn-lt"/>
        </a:defRPr>
      </a:lvl8pPr>
      <a:lvl9pPr marL="34274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20.pn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microsoft.com/office/2007/relationships/hdphoto" Target="../media/hdphoto1.wdp"/><Relationship Id="rId21" Type="http://schemas.openxmlformats.org/officeDocument/2006/relationships/image" Target="../media/image20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5.png"/><Relationship Id="rId2" Type="http://schemas.openxmlformats.org/officeDocument/2006/relationships/image" Target="../media/image7.png"/><Relationship Id="rId16" Type="http://schemas.openxmlformats.org/officeDocument/2006/relationships/image" Target="../media/image24.png"/><Relationship Id="rId20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0.png"/><Relationship Id="rId15" Type="http://schemas.openxmlformats.org/officeDocument/2006/relationships/image" Target="../media/image23.png"/><Relationship Id="rId10" Type="http://schemas.openxmlformats.org/officeDocument/2006/relationships/image" Target="../media/image16.png"/><Relationship Id="rId19" Type="http://schemas.openxmlformats.org/officeDocument/2006/relationships/image" Target="../media/image27.png"/><Relationship Id="rId4" Type="http://schemas.openxmlformats.org/officeDocument/2006/relationships/image" Target="../media/image6.jpeg"/><Relationship Id="rId9" Type="http://schemas.openxmlformats.org/officeDocument/2006/relationships/image" Target="../media/image15.png"/><Relationship Id="rId1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16.png"/><Relationship Id="rId5" Type="http://schemas.openxmlformats.org/officeDocument/2006/relationships/image" Target="../media/image11.jpe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forge.brgm.fr/svnrepository/epos/trunk/Documents/HTML_documentation/Borehole_UML_Conceptual/index.htm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5.jpe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microsoft.com/office/2007/relationships/hdphoto" Target="../media/hdphoto1.wdp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jpe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forge.brgm.fr/svnrepository/epos/trunk/instances/BoreholeView.x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Updates on boreholes in EPOS: architecture, </a:t>
            </a:r>
            <a:r>
              <a:rPr lang="en-US" dirty="0" err="1"/>
              <a:t>BoreholeView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572000"/>
            <a:ext cx="9144000" cy="1371600"/>
          </a:xfrm>
        </p:spPr>
        <p:txBody>
          <a:bodyPr/>
          <a:lstStyle/>
          <a:p>
            <a:r>
              <a:rPr lang="en-US" altLang="en-US" dirty="0" smtClean="0">
                <a:ea typeface="MS PGothic" charset="-128"/>
              </a:rPr>
              <a:t>104th </a:t>
            </a:r>
            <a:r>
              <a:rPr lang="en-US" altLang="en-US" dirty="0">
                <a:ea typeface="MS PGothic" charset="-128"/>
              </a:rPr>
              <a:t>OGC Technical </a:t>
            </a:r>
            <a:r>
              <a:rPr lang="en-US" altLang="en-US" dirty="0" smtClean="0">
                <a:ea typeface="MS PGothic" charset="-128"/>
              </a:rPr>
              <a:t>Committee – </a:t>
            </a:r>
            <a:r>
              <a:rPr lang="en-US" altLang="en-US" dirty="0" err="1" smtClean="0">
                <a:ea typeface="MS PGothic" charset="-128"/>
              </a:rPr>
              <a:t>GeoScience</a:t>
            </a:r>
            <a:r>
              <a:rPr lang="en-US" altLang="en-US" dirty="0" smtClean="0">
                <a:ea typeface="MS PGothic" charset="-128"/>
              </a:rPr>
              <a:t> DWG session</a:t>
            </a:r>
            <a:endParaRPr lang="en-US" altLang="en-US" dirty="0">
              <a:ea typeface="MS PGothic" charset="-128"/>
            </a:endParaRPr>
          </a:p>
          <a:p>
            <a:r>
              <a:rPr lang="en-US" altLang="en-US" dirty="0" smtClean="0">
                <a:ea typeface="MS PGothic" charset="-128"/>
              </a:rPr>
              <a:t>Southampton, United Kingdom</a:t>
            </a:r>
            <a:endParaRPr lang="en-US" altLang="en-US" dirty="0">
              <a:ea typeface="MS PGothic" charset="-128"/>
            </a:endParaRPr>
          </a:p>
          <a:p>
            <a:r>
              <a:rPr lang="en-US" altLang="en-US" dirty="0" smtClean="0">
                <a:ea typeface="MS PGothic" charset="-128"/>
              </a:rPr>
              <a:t>Sylvain Grellet - BRGM</a:t>
            </a:r>
            <a:endParaRPr lang="en-US" altLang="en-US" dirty="0">
              <a:ea typeface="MS PGothic" charset="-128"/>
            </a:endParaRPr>
          </a:p>
          <a:p>
            <a:r>
              <a:rPr lang="en-US" altLang="en-US" dirty="0" err="1" smtClean="0">
                <a:ea typeface="MS PGothic" charset="-128"/>
              </a:rPr>
              <a:t>GeoSciML</a:t>
            </a:r>
            <a:r>
              <a:rPr lang="en-US" altLang="en-US" dirty="0" smtClean="0">
                <a:ea typeface="MS PGothic" charset="-128"/>
              </a:rPr>
              <a:t> DWG - 12 September 2017</a:t>
            </a:r>
            <a:endParaRPr lang="en-US" altLang="en-US" dirty="0">
              <a:ea typeface="MS PGothic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2017 Open Geospatial Consortium</a:t>
            </a:r>
            <a:endParaRPr lang="en-US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24181" y="1253896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US" dirty="0" err="1" smtClean="0"/>
          </a:p>
        </p:txBody>
      </p:sp>
    </p:spTree>
    <p:extLst>
      <p:ext uri="{BB962C8B-B14F-4D97-AF65-F5344CB8AC3E}">
        <p14:creationId xmlns:p14="http://schemas.microsoft.com/office/powerpoint/2010/main" val="180692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EPOS </a:t>
            </a:r>
            <a:r>
              <a:rPr lang="fr-FR" dirty="0" err="1" smtClean="0"/>
              <a:t>BoreholeView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2017 Open Geospatial Consortium</a:t>
            </a:r>
            <a:endParaRPr lang="en-US" altLang="en-US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8" r="1613"/>
          <a:stretch/>
        </p:blipFill>
        <p:spPr>
          <a:xfrm>
            <a:off x="0" y="990600"/>
            <a:ext cx="9816732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47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66" b="73199"/>
          <a:stretch/>
        </p:blipFill>
        <p:spPr>
          <a:xfrm>
            <a:off x="0" y="858505"/>
            <a:ext cx="9233183" cy="211329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EPOS </a:t>
            </a:r>
            <a:r>
              <a:rPr lang="fr-FR" dirty="0" err="1" smtClean="0"/>
              <a:t>BoreholeView</a:t>
            </a:r>
            <a:r>
              <a:rPr lang="fr-FR" dirty="0" smtClean="0"/>
              <a:t> </a:t>
            </a:r>
            <a:r>
              <a:rPr lang="fr-FR" dirty="0"/>
              <a:t>–</a:t>
            </a:r>
            <a:r>
              <a:rPr lang="fr-FR" dirty="0" smtClean="0"/>
              <a:t> use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2017 Open Geospatial Consortium</a:t>
            </a:r>
            <a:endParaRPr lang="en-US" altLang="en-US" dirty="0"/>
          </a:p>
        </p:txBody>
      </p:sp>
      <p:sp>
        <p:nvSpPr>
          <p:cNvPr id="7" name="CasellaDiTesto 8"/>
          <p:cNvSpPr txBox="1"/>
          <p:nvPr/>
        </p:nvSpPr>
        <p:spPr>
          <a:xfrm>
            <a:off x="231775" y="4015026"/>
            <a:ext cx="62458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 err="1" smtClean="0"/>
              <a:t>gml:identifier</a:t>
            </a:r>
            <a:r>
              <a:rPr lang="en-GB" b="1" i="1" dirty="0" smtClean="0"/>
              <a:t> </a:t>
            </a:r>
            <a:r>
              <a:rPr lang="en-US" i="1" dirty="0" smtClean="0"/>
              <a:t>SHALL </a:t>
            </a:r>
            <a:r>
              <a:rPr lang="en-US" i="1" dirty="0"/>
              <a:t>contain a unique identifier for this </a:t>
            </a:r>
            <a:r>
              <a:rPr lang="en-US" i="1" dirty="0" err="1"/>
              <a:t>BoreholeView</a:t>
            </a:r>
            <a:r>
              <a:rPr lang="en-US" i="1" dirty="0"/>
              <a:t> </a:t>
            </a:r>
            <a:r>
              <a:rPr lang="en-US" i="1" dirty="0" smtClean="0"/>
              <a:t>representation</a:t>
            </a:r>
          </a:p>
          <a:p>
            <a:endParaRPr lang="en-GB" b="1" i="1" dirty="0" smtClean="0"/>
          </a:p>
          <a:p>
            <a:r>
              <a:rPr lang="en-GB" i="1" dirty="0" err="1" smtClean="0"/>
              <a:t>gsmlp:identifier</a:t>
            </a:r>
            <a:r>
              <a:rPr lang="en-GB" i="1" dirty="0" smtClean="0"/>
              <a:t> </a:t>
            </a:r>
            <a:r>
              <a:rPr lang="en-US" i="1" dirty="0" smtClean="0"/>
              <a:t>SHOULD </a:t>
            </a:r>
            <a:r>
              <a:rPr lang="en-US" i="1" dirty="0"/>
              <a:t>resolve to an </a:t>
            </a:r>
            <a:r>
              <a:rPr lang="en-US" i="1" dirty="0" err="1"/>
              <a:t>internationnaly</a:t>
            </a:r>
            <a:r>
              <a:rPr lang="en-US" i="1" dirty="0"/>
              <a:t> agreed </a:t>
            </a:r>
            <a:r>
              <a:rPr lang="en-US" i="1" dirty="0" err="1" smtClean="0"/>
              <a:t>complexFeature</a:t>
            </a:r>
            <a:r>
              <a:rPr lang="en-US" i="1" dirty="0" smtClean="0"/>
              <a:t> representation </a:t>
            </a:r>
            <a:r>
              <a:rPr lang="en-US" i="1" dirty="0"/>
              <a:t>of a Borehole (</a:t>
            </a:r>
            <a:r>
              <a:rPr lang="en-US" i="1" dirty="0" err="1"/>
              <a:t>e.g</a:t>
            </a:r>
            <a:r>
              <a:rPr lang="en-US" i="1" dirty="0"/>
              <a:t> : Inspire Geology, </a:t>
            </a:r>
            <a:r>
              <a:rPr lang="en-US" i="1" dirty="0" err="1"/>
              <a:t>GeoSciML</a:t>
            </a:r>
            <a:r>
              <a:rPr lang="en-US" i="1" dirty="0" smtClean="0"/>
              <a:t>,…)</a:t>
            </a:r>
            <a:endParaRPr lang="en-GB" i="1" dirty="0"/>
          </a:p>
        </p:txBody>
      </p:sp>
      <p:sp>
        <p:nvSpPr>
          <p:cNvPr id="9" name="Rectangle à coins arrondis 8"/>
          <p:cNvSpPr/>
          <p:nvPr/>
        </p:nvSpPr>
        <p:spPr bwMode="auto">
          <a:xfrm>
            <a:off x="6267361" y="3314151"/>
            <a:ext cx="1414013" cy="80883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Borehole</a:t>
            </a:r>
            <a:endParaRPr kumimoji="0" lang="fr-FR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 flipH="1">
            <a:off x="6598644" y="2362431"/>
            <a:ext cx="1" cy="961448"/>
          </a:xfrm>
          <a:prstGeom prst="straightConnector1">
            <a:avLst/>
          </a:prstGeom>
          <a:ln>
            <a:solidFill>
              <a:srgbClr val="008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 rot="21577700">
            <a:off x="6596310" y="2626225"/>
            <a:ext cx="21656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>
                <a:solidFill>
                  <a:srgbClr val="007600"/>
                </a:solidFill>
              </a:rPr>
              <a:t>gsmlp:identifier</a:t>
            </a:r>
            <a:r>
              <a:rPr lang="fr-FR" sz="1600" dirty="0" smtClean="0">
                <a:solidFill>
                  <a:srgbClr val="007600"/>
                </a:solidFill>
              </a:rPr>
              <a:t>-&gt; (URI)</a:t>
            </a:r>
            <a:endParaRPr lang="fr-FR" sz="1600" i="1" dirty="0">
              <a:solidFill>
                <a:srgbClr val="007600"/>
              </a:solidFill>
            </a:endParaRPr>
          </a:p>
        </p:txBody>
      </p:sp>
      <p:sp>
        <p:nvSpPr>
          <p:cNvPr id="13" name="Rectangle à coins arrondis 11"/>
          <p:cNvSpPr/>
          <p:nvPr/>
        </p:nvSpPr>
        <p:spPr bwMode="auto">
          <a:xfrm>
            <a:off x="5891638" y="1553600"/>
            <a:ext cx="1414013" cy="808831"/>
          </a:xfrm>
          <a:prstGeom prst="roundRect">
            <a:avLst/>
          </a:prstGeom>
          <a:solidFill>
            <a:srgbClr val="007600"/>
          </a:solidFill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200" b="1" dirty="0" smtClean="0">
              <a:solidFill>
                <a:schemeClr val="bg1"/>
              </a:solidFill>
              <a:latin typeface="Arial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200" b="1" dirty="0" err="1" smtClean="0">
                <a:solidFill>
                  <a:schemeClr val="bg1"/>
                </a:solidFill>
                <a:latin typeface="Arial" charset="0"/>
              </a:rPr>
              <a:t>BoreholeView</a:t>
            </a:r>
            <a:endParaRPr lang="fr-FR" sz="12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026" name="Picture 2" descr="Résultat de recherche d'images pour &quot;EU logo&quot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" t="6796" r="4249" b="4851"/>
          <a:stretch/>
        </p:blipFill>
        <p:spPr bwMode="auto">
          <a:xfrm>
            <a:off x="6705600" y="2098561"/>
            <a:ext cx="304800" cy="226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TCS_Geological_Information_and_Model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399" y="2053790"/>
            <a:ext cx="295251" cy="2952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uppo 76"/>
          <p:cNvGrpSpPr/>
          <p:nvPr/>
        </p:nvGrpSpPr>
        <p:grpSpPr>
          <a:xfrm>
            <a:off x="6614284" y="3795647"/>
            <a:ext cx="1289847" cy="438758"/>
            <a:chOff x="2942043" y="3553255"/>
            <a:chExt cx="1289847" cy="438758"/>
          </a:xfrm>
        </p:grpSpPr>
        <p:pic>
          <p:nvPicPr>
            <p:cNvPr id="27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2043" y="3560529"/>
              <a:ext cx="301348" cy="1936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7536" y="3560529"/>
              <a:ext cx="301347" cy="19079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9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9283" y="3553255"/>
              <a:ext cx="301347" cy="20089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Immagine 12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930543" y="3553255"/>
              <a:ext cx="301347" cy="199467"/>
            </a:xfrm>
            <a:prstGeom prst="rect">
              <a:avLst/>
            </a:prstGeom>
          </p:spPr>
        </p:pic>
        <p:grpSp>
          <p:nvGrpSpPr>
            <p:cNvPr id="31" name="Gruppo 128"/>
            <p:cNvGrpSpPr/>
            <p:nvPr/>
          </p:nvGrpSpPr>
          <p:grpSpPr>
            <a:xfrm>
              <a:off x="3599283" y="3768013"/>
              <a:ext cx="602695" cy="224000"/>
              <a:chOff x="873245" y="4156287"/>
              <a:chExt cx="602695" cy="224000"/>
            </a:xfrm>
          </p:grpSpPr>
          <p:sp>
            <p:nvSpPr>
              <p:cNvPr id="34" name="Rectangle 7"/>
              <p:cNvSpPr/>
              <p:nvPr/>
            </p:nvSpPr>
            <p:spPr>
              <a:xfrm>
                <a:off x="873245" y="4156287"/>
                <a:ext cx="602695" cy="224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200" dirty="0">
                    <a:solidFill>
                      <a:schemeClr val="tx1"/>
                    </a:solidFill>
                  </a:rPr>
                  <a:t> </a:t>
                </a:r>
                <a:r>
                  <a:rPr lang="fr-FR" sz="1200" dirty="0" smtClean="0">
                    <a:solidFill>
                      <a:schemeClr val="tx1"/>
                    </a:solidFill>
                  </a:rPr>
                  <a:t>       …</a:t>
                </a:r>
                <a:endParaRPr lang="fr-FR" sz="12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5" name="Immagine 130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90204" y="4169054"/>
                <a:ext cx="217266" cy="200351"/>
              </a:xfrm>
              <a:prstGeom prst="rect">
                <a:avLst/>
              </a:prstGeom>
            </p:spPr>
          </p:pic>
        </p:grpSp>
        <p:pic>
          <p:nvPicPr>
            <p:cNvPr id="32" name="Immagine 13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946242" y="3772667"/>
              <a:ext cx="301347" cy="200898"/>
            </a:xfrm>
            <a:prstGeom prst="rect">
              <a:avLst/>
            </a:prstGeom>
          </p:spPr>
        </p:pic>
        <p:pic>
          <p:nvPicPr>
            <p:cNvPr id="33" name="Immagine 13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270682" y="3772667"/>
              <a:ext cx="298202" cy="2008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806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EPOS </a:t>
            </a:r>
            <a:r>
              <a:rPr lang="fr-FR" dirty="0" err="1"/>
              <a:t>BoreholeView</a:t>
            </a:r>
            <a:r>
              <a:rPr lang="fr-FR" dirty="0"/>
              <a:t> – use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2017 Open Geospatial Consortium</a:t>
            </a:r>
            <a:endParaRPr lang="en-US" altLang="en-US" dirty="0"/>
          </a:p>
        </p:txBody>
      </p:sp>
      <p:sp>
        <p:nvSpPr>
          <p:cNvPr id="5" name="Rectangle à coins arrondis 4"/>
          <p:cNvSpPr/>
          <p:nvPr/>
        </p:nvSpPr>
        <p:spPr bwMode="auto">
          <a:xfrm>
            <a:off x="5303549" y="2162995"/>
            <a:ext cx="1663625" cy="123213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chemeClr val="bg1"/>
                </a:solidFill>
                <a:latin typeface="Arial" charset="0"/>
              </a:rPr>
              <a:t>Env. Monitoring Facility</a:t>
            </a:r>
          </a:p>
        </p:txBody>
      </p:sp>
      <p:sp>
        <p:nvSpPr>
          <p:cNvPr id="6" name="Rectangle à coins arrondis 5"/>
          <p:cNvSpPr/>
          <p:nvPr/>
        </p:nvSpPr>
        <p:spPr bwMode="auto">
          <a:xfrm>
            <a:off x="5408756" y="2649271"/>
            <a:ext cx="888040" cy="558116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à coins arrondis 6"/>
          <p:cNvSpPr/>
          <p:nvPr/>
        </p:nvSpPr>
        <p:spPr bwMode="auto">
          <a:xfrm>
            <a:off x="2861876" y="3211881"/>
            <a:ext cx="1414013" cy="84536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Borehole</a:t>
            </a:r>
            <a:endParaRPr kumimoji="0" lang="fr-FR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8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726" y="2677071"/>
            <a:ext cx="471921" cy="4719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à coins arrondis 8"/>
          <p:cNvSpPr/>
          <p:nvPr/>
        </p:nvSpPr>
        <p:spPr bwMode="auto">
          <a:xfrm>
            <a:off x="6468518" y="5086400"/>
            <a:ext cx="2205516" cy="123213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Geology</a:t>
            </a:r>
            <a:r>
              <a:rPr kumimoji="0" lang="fr-FR" sz="12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/ </a:t>
            </a:r>
            <a:r>
              <a:rPr kumimoji="0" lang="fr-FR" sz="1200" b="1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HydroGeology</a:t>
            </a:r>
            <a:endParaRPr kumimoji="0" lang="fr-FR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" name="Rectangle à coins arrondis 9"/>
          <p:cNvSpPr/>
          <p:nvPr/>
        </p:nvSpPr>
        <p:spPr bwMode="auto">
          <a:xfrm>
            <a:off x="6698523" y="5590456"/>
            <a:ext cx="1104064" cy="568063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1" name="Picture 2" descr="https://cdn.thinglink.me/api/image/717762046808031232/1240/10/scaletowidth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78"/>
          <a:stretch/>
        </p:blipFill>
        <p:spPr bwMode="auto">
          <a:xfrm>
            <a:off x="6763606" y="5662464"/>
            <a:ext cx="973897" cy="4486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à coins arrondis 11"/>
          <p:cNvSpPr/>
          <p:nvPr/>
        </p:nvSpPr>
        <p:spPr bwMode="auto">
          <a:xfrm>
            <a:off x="7640878" y="2844838"/>
            <a:ext cx="1414013" cy="1212409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Observations</a:t>
            </a: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6415" y="3155170"/>
            <a:ext cx="1114128" cy="448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Connecteur droit avec flèche 13"/>
          <p:cNvCxnSpPr/>
          <p:nvPr/>
        </p:nvCxnSpPr>
        <p:spPr bwMode="auto">
          <a:xfrm>
            <a:off x="6973402" y="2814915"/>
            <a:ext cx="686817" cy="56442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headEnd type="none" w="med" len="med"/>
            <a:tailEnd type="arrow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6967175" y="3070539"/>
            <a:ext cx="693044" cy="657795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V="1">
            <a:off x="7861564" y="4057247"/>
            <a:ext cx="776609" cy="1029153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55"/>
          <p:cNvCxnSpPr>
            <a:stCxn id="7" idx="0"/>
            <a:endCxn id="5" idx="1"/>
          </p:cNvCxnSpPr>
          <p:nvPr/>
        </p:nvCxnSpPr>
        <p:spPr>
          <a:xfrm rot="5400000" flipH="1" flipV="1">
            <a:off x="4219808" y="2128140"/>
            <a:ext cx="432817" cy="1734666"/>
          </a:xfrm>
          <a:prstGeom prst="bentConnector2">
            <a:avLst/>
          </a:prstGeom>
          <a:ln>
            <a:solidFill>
              <a:schemeClr val="bg1">
                <a:lumMod val="8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55"/>
          <p:cNvCxnSpPr/>
          <p:nvPr/>
        </p:nvCxnSpPr>
        <p:spPr>
          <a:xfrm rot="10800000" flipV="1">
            <a:off x="4275889" y="3070539"/>
            <a:ext cx="1090474" cy="308796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8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4438962" y="3339297"/>
            <a:ext cx="405880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it-IT"/>
            </a:defPPr>
            <a:lvl1pPr>
              <a:defRPr sz="1200" i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r-FR" dirty="0"/>
              <a:t>URI</a:t>
            </a:r>
          </a:p>
        </p:txBody>
      </p:sp>
      <p:sp>
        <p:nvSpPr>
          <p:cNvPr id="20" name="Rectangle à coins arrondis 19"/>
          <p:cNvSpPr/>
          <p:nvPr/>
        </p:nvSpPr>
        <p:spPr bwMode="auto">
          <a:xfrm>
            <a:off x="2540582" y="1451330"/>
            <a:ext cx="1414013" cy="808831"/>
          </a:xfrm>
          <a:prstGeom prst="roundRect">
            <a:avLst/>
          </a:prstGeom>
          <a:solidFill>
            <a:srgbClr val="007600"/>
          </a:solidFill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BoreholeView</a:t>
            </a:r>
            <a:endParaRPr kumimoji="0" lang="fr-FR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24" name="Groupe 23"/>
          <p:cNvGrpSpPr/>
          <p:nvPr/>
        </p:nvGrpSpPr>
        <p:grpSpPr>
          <a:xfrm>
            <a:off x="3954595" y="1500304"/>
            <a:ext cx="2761645" cy="662691"/>
            <a:chOff x="3954595" y="1500304"/>
            <a:chExt cx="2761645" cy="662691"/>
          </a:xfrm>
        </p:grpSpPr>
        <p:cxnSp>
          <p:nvCxnSpPr>
            <p:cNvPr id="25" name="Connecteur droit avec flèche 48"/>
            <p:cNvCxnSpPr>
              <a:stCxn id="20" idx="3"/>
              <a:endCxn id="5" idx="0"/>
            </p:cNvCxnSpPr>
            <p:nvPr/>
          </p:nvCxnSpPr>
          <p:spPr>
            <a:xfrm>
              <a:off x="3954595" y="1855746"/>
              <a:ext cx="2180767" cy="307249"/>
            </a:xfrm>
            <a:prstGeom prst="bentConnector2">
              <a:avLst/>
            </a:prstGeom>
            <a:ln>
              <a:solidFill>
                <a:srgbClr val="008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ZoneTexte 25"/>
            <p:cNvSpPr txBox="1"/>
            <p:nvPr/>
          </p:nvSpPr>
          <p:spPr>
            <a:xfrm>
              <a:off x="4276405" y="1500304"/>
              <a:ext cx="24398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err="1" smtClean="0">
                  <a:solidFill>
                    <a:srgbClr val="007600"/>
                  </a:solidFill>
                </a:rPr>
                <a:t>groundWaterLevel</a:t>
              </a:r>
              <a:r>
                <a:rPr lang="fr-FR" sz="1400" dirty="0">
                  <a:solidFill>
                    <a:srgbClr val="007600"/>
                  </a:solidFill>
                </a:rPr>
                <a:t> </a:t>
              </a:r>
              <a:r>
                <a:rPr lang="fr-FR" sz="1400" dirty="0" smtClean="0">
                  <a:solidFill>
                    <a:srgbClr val="007600"/>
                  </a:solidFill>
                </a:rPr>
                <a:t>-&gt; (URI)</a:t>
              </a:r>
              <a:endParaRPr lang="fr-FR" sz="1400" i="1" dirty="0">
                <a:solidFill>
                  <a:srgbClr val="007600"/>
                </a:solidFill>
              </a:endParaRPr>
            </a:p>
          </p:txBody>
        </p:sp>
      </p:grpSp>
      <p:sp>
        <p:nvSpPr>
          <p:cNvPr id="28" name="ZoneTexte 27"/>
          <p:cNvSpPr txBox="1"/>
          <p:nvPr/>
        </p:nvSpPr>
        <p:spPr>
          <a:xfrm>
            <a:off x="6973402" y="3517988"/>
            <a:ext cx="405880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it-IT"/>
            </a:defPPr>
            <a:lvl1pPr>
              <a:defRPr sz="1200" i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r-FR" dirty="0"/>
              <a:t>URI</a:t>
            </a:r>
          </a:p>
        </p:txBody>
      </p:sp>
      <p:grpSp>
        <p:nvGrpSpPr>
          <p:cNvPr id="30" name="Gruppo 76"/>
          <p:cNvGrpSpPr/>
          <p:nvPr/>
        </p:nvGrpSpPr>
        <p:grpSpPr>
          <a:xfrm>
            <a:off x="2942043" y="3553255"/>
            <a:ext cx="1289847" cy="438758"/>
            <a:chOff x="2942043" y="3553255"/>
            <a:chExt cx="1289847" cy="438758"/>
          </a:xfrm>
        </p:grpSpPr>
        <p:pic>
          <p:nvPicPr>
            <p:cNvPr id="31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2043" y="3560529"/>
              <a:ext cx="301348" cy="1936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7536" y="3560529"/>
              <a:ext cx="301347" cy="19079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9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9283" y="3553255"/>
              <a:ext cx="301347" cy="20089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Immagine 12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930543" y="3553255"/>
              <a:ext cx="301347" cy="199467"/>
            </a:xfrm>
            <a:prstGeom prst="rect">
              <a:avLst/>
            </a:prstGeom>
          </p:spPr>
        </p:pic>
        <p:grpSp>
          <p:nvGrpSpPr>
            <p:cNvPr id="35" name="Gruppo 128"/>
            <p:cNvGrpSpPr/>
            <p:nvPr/>
          </p:nvGrpSpPr>
          <p:grpSpPr>
            <a:xfrm>
              <a:off x="3599283" y="3768013"/>
              <a:ext cx="602695" cy="224000"/>
              <a:chOff x="873245" y="4156287"/>
              <a:chExt cx="602695" cy="224000"/>
            </a:xfrm>
          </p:grpSpPr>
          <p:sp>
            <p:nvSpPr>
              <p:cNvPr id="38" name="Rectangle 7"/>
              <p:cNvSpPr/>
              <p:nvPr/>
            </p:nvSpPr>
            <p:spPr>
              <a:xfrm>
                <a:off x="873245" y="4156287"/>
                <a:ext cx="602695" cy="224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200" dirty="0">
                    <a:solidFill>
                      <a:schemeClr val="tx1"/>
                    </a:solidFill>
                  </a:rPr>
                  <a:t> </a:t>
                </a:r>
                <a:r>
                  <a:rPr lang="fr-FR" sz="1200" dirty="0" smtClean="0">
                    <a:solidFill>
                      <a:schemeClr val="tx1"/>
                    </a:solidFill>
                  </a:rPr>
                  <a:t>       …</a:t>
                </a:r>
                <a:endParaRPr lang="fr-FR" sz="12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9" name="Immagine 130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90204" y="4169054"/>
                <a:ext cx="217266" cy="200351"/>
              </a:xfrm>
              <a:prstGeom prst="rect">
                <a:avLst/>
              </a:prstGeom>
            </p:spPr>
          </p:pic>
        </p:grpSp>
        <p:pic>
          <p:nvPicPr>
            <p:cNvPr id="36" name="Immagine 13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946242" y="3772667"/>
              <a:ext cx="301347" cy="200898"/>
            </a:xfrm>
            <a:prstGeom prst="rect">
              <a:avLst/>
            </a:prstGeom>
          </p:spPr>
        </p:pic>
        <p:pic>
          <p:nvPicPr>
            <p:cNvPr id="37" name="Immagine 132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270682" y="3772667"/>
              <a:ext cx="298202" cy="200898"/>
            </a:xfrm>
            <a:prstGeom prst="rect">
              <a:avLst/>
            </a:prstGeom>
          </p:spPr>
        </p:pic>
      </p:grpSp>
      <p:grpSp>
        <p:nvGrpSpPr>
          <p:cNvPr id="40" name="Gruppo 67"/>
          <p:cNvGrpSpPr/>
          <p:nvPr/>
        </p:nvGrpSpPr>
        <p:grpSpPr>
          <a:xfrm>
            <a:off x="7767388" y="3644420"/>
            <a:ext cx="1183040" cy="365501"/>
            <a:chOff x="4680261" y="4661112"/>
            <a:chExt cx="1289847" cy="438758"/>
          </a:xfrm>
        </p:grpSpPr>
        <p:pic>
          <p:nvPicPr>
            <p:cNvPr id="41" name="Picture 6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261" y="4668386"/>
              <a:ext cx="301348" cy="1936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5754" y="4668386"/>
              <a:ext cx="301347" cy="19079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9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7501" y="4661112"/>
              <a:ext cx="301347" cy="20089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Immagine 15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668761" y="4661112"/>
              <a:ext cx="301347" cy="199467"/>
            </a:xfrm>
            <a:prstGeom prst="rect">
              <a:avLst/>
            </a:prstGeom>
          </p:spPr>
        </p:pic>
        <p:grpSp>
          <p:nvGrpSpPr>
            <p:cNvPr id="45" name="Gruppo 155"/>
            <p:cNvGrpSpPr/>
            <p:nvPr/>
          </p:nvGrpSpPr>
          <p:grpSpPr>
            <a:xfrm>
              <a:off x="5337501" y="4875870"/>
              <a:ext cx="602695" cy="224000"/>
              <a:chOff x="873245" y="4156287"/>
              <a:chExt cx="602695" cy="224000"/>
            </a:xfrm>
          </p:grpSpPr>
          <p:sp>
            <p:nvSpPr>
              <p:cNvPr id="48" name="Rectangle 7"/>
              <p:cNvSpPr/>
              <p:nvPr/>
            </p:nvSpPr>
            <p:spPr>
              <a:xfrm>
                <a:off x="873245" y="4156287"/>
                <a:ext cx="602695" cy="224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200" dirty="0">
                    <a:solidFill>
                      <a:schemeClr val="tx1"/>
                    </a:solidFill>
                  </a:rPr>
                  <a:t> </a:t>
                </a:r>
                <a:r>
                  <a:rPr lang="fr-FR" sz="1200" dirty="0" smtClean="0">
                    <a:solidFill>
                      <a:schemeClr val="tx1"/>
                    </a:solidFill>
                  </a:rPr>
                  <a:t>       </a:t>
                </a:r>
                <a:r>
                  <a:rPr lang="fr-FR" sz="1000" dirty="0" smtClean="0">
                    <a:solidFill>
                      <a:schemeClr val="tx1"/>
                    </a:solidFill>
                  </a:rPr>
                  <a:t>…</a:t>
                </a:r>
                <a:endParaRPr lang="fr-FR" sz="10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49" name="Immagine 157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90204" y="4169054"/>
                <a:ext cx="217266" cy="200351"/>
              </a:xfrm>
              <a:prstGeom prst="rect">
                <a:avLst/>
              </a:prstGeom>
            </p:spPr>
          </p:pic>
        </p:grpSp>
        <p:pic>
          <p:nvPicPr>
            <p:cNvPr id="46" name="Immagine 15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684460" y="4880524"/>
              <a:ext cx="301347" cy="200898"/>
            </a:xfrm>
            <a:prstGeom prst="rect">
              <a:avLst/>
            </a:prstGeom>
          </p:spPr>
        </p:pic>
        <p:pic>
          <p:nvPicPr>
            <p:cNvPr id="47" name="Immagine 159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008900" y="4880524"/>
              <a:ext cx="298202" cy="200898"/>
            </a:xfrm>
            <a:prstGeom prst="rect">
              <a:avLst/>
            </a:prstGeom>
          </p:spPr>
        </p:pic>
      </p:grpSp>
      <p:grpSp>
        <p:nvGrpSpPr>
          <p:cNvPr id="50" name="Gruppo 160"/>
          <p:cNvGrpSpPr/>
          <p:nvPr/>
        </p:nvGrpSpPr>
        <p:grpSpPr>
          <a:xfrm>
            <a:off x="6411444" y="2615721"/>
            <a:ext cx="411930" cy="682754"/>
            <a:chOff x="4306145" y="3616892"/>
            <a:chExt cx="615498" cy="888782"/>
          </a:xfrm>
        </p:grpSpPr>
        <p:pic>
          <p:nvPicPr>
            <p:cNvPr id="51" name="Picture 6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6145" y="3616892"/>
              <a:ext cx="301348" cy="1936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" name="Picture 8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7151" y="3616892"/>
              <a:ext cx="301347" cy="19079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Picture 9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6146" y="3827323"/>
              <a:ext cx="301347" cy="20089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Immagine 16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620296" y="3827323"/>
              <a:ext cx="301347" cy="199467"/>
            </a:xfrm>
            <a:prstGeom prst="rect">
              <a:avLst/>
            </a:prstGeom>
          </p:spPr>
        </p:pic>
        <p:grpSp>
          <p:nvGrpSpPr>
            <p:cNvPr id="55" name="Gruppo 165"/>
            <p:cNvGrpSpPr/>
            <p:nvPr/>
          </p:nvGrpSpPr>
          <p:grpSpPr>
            <a:xfrm>
              <a:off x="4315803" y="4281674"/>
              <a:ext cx="602695" cy="224000"/>
              <a:chOff x="873245" y="4156287"/>
              <a:chExt cx="602695" cy="224000"/>
            </a:xfrm>
          </p:grpSpPr>
          <p:sp>
            <p:nvSpPr>
              <p:cNvPr id="58" name="Rectangle 7"/>
              <p:cNvSpPr/>
              <p:nvPr/>
            </p:nvSpPr>
            <p:spPr>
              <a:xfrm>
                <a:off x="873245" y="4156287"/>
                <a:ext cx="602695" cy="224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000" dirty="0" smtClean="0">
                    <a:solidFill>
                      <a:schemeClr val="tx1"/>
                    </a:solidFill>
                  </a:rPr>
                  <a:t>  …</a:t>
                </a:r>
                <a:endParaRPr lang="fr-FR" sz="10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59" name="Immagine 169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90204" y="4169054"/>
                <a:ext cx="217266" cy="200351"/>
              </a:xfrm>
              <a:prstGeom prst="rect">
                <a:avLst/>
              </a:prstGeom>
            </p:spPr>
          </p:pic>
        </p:grpSp>
        <p:pic>
          <p:nvPicPr>
            <p:cNvPr id="56" name="Immagine 16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306145" y="4052444"/>
              <a:ext cx="301347" cy="200898"/>
            </a:xfrm>
            <a:prstGeom prst="rect">
              <a:avLst/>
            </a:prstGeom>
          </p:spPr>
        </p:pic>
        <p:pic>
          <p:nvPicPr>
            <p:cNvPr id="57" name="Immagine 167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620297" y="4052444"/>
              <a:ext cx="298202" cy="200898"/>
            </a:xfrm>
            <a:prstGeom prst="rect">
              <a:avLst/>
            </a:prstGeom>
          </p:spPr>
        </p:pic>
      </p:grpSp>
      <p:grpSp>
        <p:nvGrpSpPr>
          <p:cNvPr id="60" name="Gruppo 171"/>
          <p:cNvGrpSpPr>
            <a:grpSpLocks noChangeAspect="1"/>
          </p:cNvGrpSpPr>
          <p:nvPr/>
        </p:nvGrpSpPr>
        <p:grpSpPr>
          <a:xfrm>
            <a:off x="7983714" y="5424976"/>
            <a:ext cx="543498" cy="784814"/>
            <a:chOff x="4306145" y="3616892"/>
            <a:chExt cx="615498" cy="888782"/>
          </a:xfrm>
        </p:grpSpPr>
        <p:pic>
          <p:nvPicPr>
            <p:cNvPr id="61" name="Picture 6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6145" y="3616892"/>
              <a:ext cx="301348" cy="1936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" name="Picture 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7151" y="3616892"/>
              <a:ext cx="301347" cy="19079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" name="Picture 9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6146" y="3827323"/>
              <a:ext cx="301347" cy="20089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" name="Immagine 17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620296" y="3827323"/>
              <a:ext cx="301347" cy="199467"/>
            </a:xfrm>
            <a:prstGeom prst="rect">
              <a:avLst/>
            </a:prstGeom>
          </p:spPr>
        </p:pic>
        <p:grpSp>
          <p:nvGrpSpPr>
            <p:cNvPr id="65" name="Gruppo 176"/>
            <p:cNvGrpSpPr/>
            <p:nvPr/>
          </p:nvGrpSpPr>
          <p:grpSpPr>
            <a:xfrm>
              <a:off x="4315803" y="4281674"/>
              <a:ext cx="602695" cy="224000"/>
              <a:chOff x="873245" y="4156287"/>
              <a:chExt cx="602695" cy="224000"/>
            </a:xfrm>
          </p:grpSpPr>
          <p:sp>
            <p:nvSpPr>
              <p:cNvPr id="68" name="Rectangle 7"/>
              <p:cNvSpPr/>
              <p:nvPr/>
            </p:nvSpPr>
            <p:spPr>
              <a:xfrm>
                <a:off x="873245" y="4156287"/>
                <a:ext cx="602695" cy="224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000" dirty="0" smtClean="0">
                    <a:solidFill>
                      <a:schemeClr val="tx1"/>
                    </a:solidFill>
                  </a:rPr>
                  <a:t>…</a:t>
                </a:r>
                <a:endParaRPr lang="fr-FR" sz="10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69" name="Immagine 180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90204" y="4169054"/>
                <a:ext cx="217266" cy="200351"/>
              </a:xfrm>
              <a:prstGeom prst="rect">
                <a:avLst/>
              </a:prstGeom>
            </p:spPr>
          </p:pic>
        </p:grpSp>
        <p:pic>
          <p:nvPicPr>
            <p:cNvPr id="66" name="Immagine 17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306145" y="4052444"/>
              <a:ext cx="301347" cy="200898"/>
            </a:xfrm>
            <a:prstGeom prst="rect">
              <a:avLst/>
            </a:prstGeom>
          </p:spPr>
        </p:pic>
        <p:pic>
          <p:nvPicPr>
            <p:cNvPr id="67" name="Immagine 178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620297" y="4052444"/>
              <a:ext cx="298202" cy="200898"/>
            </a:xfrm>
            <a:prstGeom prst="rect">
              <a:avLst/>
            </a:prstGeom>
          </p:spPr>
        </p:pic>
      </p:grpSp>
      <p:pic>
        <p:nvPicPr>
          <p:cNvPr id="70" name="Immagine 183" descr="BRGMExample.png"/>
          <p:cNvPicPr>
            <a:picLocks noChangeAspect="1"/>
          </p:cNvPicPr>
          <p:nvPr/>
        </p:nvPicPr>
        <p:blipFill rotWithShape="1"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14"/>
          <a:stretch/>
        </p:blipFill>
        <p:spPr>
          <a:xfrm>
            <a:off x="0" y="4314881"/>
            <a:ext cx="7941096" cy="658956"/>
          </a:xfrm>
          <a:prstGeom prst="rect">
            <a:avLst/>
          </a:prstGeom>
        </p:spPr>
      </p:pic>
      <p:sp>
        <p:nvSpPr>
          <p:cNvPr id="80" name="CasellaDiTesto 8"/>
          <p:cNvSpPr txBox="1"/>
          <p:nvPr/>
        </p:nvSpPr>
        <p:spPr>
          <a:xfrm>
            <a:off x="0" y="5334000"/>
            <a:ext cx="624588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u="sng" dirty="0" smtClean="0"/>
              <a:t>Tested Implementation</a:t>
            </a:r>
          </a:p>
          <a:p>
            <a:r>
              <a:rPr lang="en-GB" b="1" i="1" dirty="0" smtClean="0"/>
              <a:t>Environmental Monitoring Facility provided according to INSPIRE EF theme</a:t>
            </a:r>
          </a:p>
          <a:p>
            <a:r>
              <a:rPr lang="en-GB" i="1" dirty="0" err="1" smtClean="0"/>
              <a:t>groundWaterLevel</a:t>
            </a:r>
            <a:r>
              <a:rPr lang="en-GB" i="1" dirty="0" smtClean="0"/>
              <a:t> provided either using OGC:WaterML2.0 and/or </a:t>
            </a:r>
            <a:r>
              <a:rPr lang="en-GB" i="1" dirty="0" err="1" smtClean="0"/>
              <a:t>INSPIRE:PointTimeSeries</a:t>
            </a:r>
            <a:endParaRPr lang="en-GB" i="1" dirty="0" smtClean="0"/>
          </a:p>
          <a:p>
            <a:r>
              <a:rPr lang="en-GB" b="1" i="1" dirty="0" err="1" smtClean="0"/>
              <a:t>HydroGeology</a:t>
            </a:r>
            <a:r>
              <a:rPr lang="en-GB" b="1" i="1" dirty="0" smtClean="0"/>
              <a:t> feature provided according to GWML2 and/or </a:t>
            </a:r>
            <a:r>
              <a:rPr lang="en-GB" b="1" i="1" dirty="0" err="1" smtClean="0"/>
              <a:t>INSPIRE:Geology:HydroGeology</a:t>
            </a:r>
            <a:endParaRPr lang="en-GB" b="1" i="1" dirty="0" smtClean="0"/>
          </a:p>
          <a:p>
            <a:endParaRPr lang="en-GB" i="1" dirty="0"/>
          </a:p>
        </p:txBody>
      </p:sp>
      <p:grpSp>
        <p:nvGrpSpPr>
          <p:cNvPr id="92" name="Groupe 91"/>
          <p:cNvGrpSpPr/>
          <p:nvPr/>
        </p:nvGrpSpPr>
        <p:grpSpPr>
          <a:xfrm>
            <a:off x="0" y="2545594"/>
            <a:ext cx="8859111" cy="2540807"/>
            <a:chOff x="0" y="2545594"/>
            <a:chExt cx="8859111" cy="2540807"/>
          </a:xfrm>
        </p:grpSpPr>
        <p:sp>
          <p:nvSpPr>
            <p:cNvPr id="72" name="ZoneTexte 71"/>
            <p:cNvSpPr txBox="1"/>
            <p:nvPr/>
          </p:nvSpPr>
          <p:spPr>
            <a:xfrm>
              <a:off x="6967175" y="2545594"/>
              <a:ext cx="537615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it-IT"/>
              </a:defPPr>
              <a:lvl1pPr>
                <a:defRPr sz="1200" i="1">
                  <a:solidFill>
                    <a:schemeClr val="bg1">
                      <a:lumMod val="85000"/>
                    </a:schemeClr>
                  </a:solidFill>
                </a:defRPr>
              </a:lvl1pPr>
            </a:lstStyle>
            <a:p>
              <a:r>
                <a:rPr lang="fr-FR" sz="1600" b="1" dirty="0">
                  <a:solidFill>
                    <a:schemeClr val="tx1"/>
                  </a:solidFill>
                </a:rPr>
                <a:t>URI</a:t>
              </a:r>
            </a:p>
          </p:txBody>
        </p:sp>
        <p:sp>
          <p:nvSpPr>
            <p:cNvPr id="74" name="ZoneTexte 73"/>
            <p:cNvSpPr txBox="1"/>
            <p:nvPr/>
          </p:nvSpPr>
          <p:spPr>
            <a:xfrm>
              <a:off x="8321496" y="4431865"/>
              <a:ext cx="537615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it-IT"/>
              </a:defPPr>
              <a:lvl1pPr>
                <a:defRPr sz="1200" i="1">
                  <a:solidFill>
                    <a:schemeClr val="bg1">
                      <a:lumMod val="85000"/>
                    </a:schemeClr>
                  </a:solidFill>
                </a:defRPr>
              </a:lvl1pPr>
            </a:lstStyle>
            <a:p>
              <a:r>
                <a:rPr lang="fr-FR" sz="1600" b="1" dirty="0">
                  <a:solidFill>
                    <a:schemeClr val="tx1"/>
                  </a:solidFill>
                </a:rPr>
                <a:t>URI</a:t>
              </a:r>
            </a:p>
          </p:txBody>
        </p:sp>
        <p:sp>
          <p:nvSpPr>
            <p:cNvPr id="75" name="Rettangolo arrotondato 184"/>
            <p:cNvSpPr/>
            <p:nvPr/>
          </p:nvSpPr>
          <p:spPr>
            <a:xfrm>
              <a:off x="0" y="4708864"/>
              <a:ext cx="7737503" cy="264973"/>
            </a:xfrm>
            <a:prstGeom prst="roundRect">
              <a:avLst/>
            </a:prstGeom>
            <a:solidFill>
              <a:schemeClr val="tx2">
                <a:lumMod val="60000"/>
                <a:lumOff val="40000"/>
                <a:alpha val="3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82" name="Connecteur droit avec flèche 81"/>
            <p:cNvCxnSpPr>
              <a:endCxn id="12" idx="1"/>
            </p:cNvCxnSpPr>
            <p:nvPr/>
          </p:nvCxnSpPr>
          <p:spPr bwMode="auto">
            <a:xfrm>
              <a:off x="6967174" y="2802892"/>
              <a:ext cx="673704" cy="648151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headEnd type="none" w="med" len="med"/>
              <a:tailEnd type="arrow"/>
            </a:ln>
            <a:ex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cteur droit avec flèche 84"/>
            <p:cNvCxnSpPr/>
            <p:nvPr/>
          </p:nvCxnSpPr>
          <p:spPr>
            <a:xfrm flipV="1">
              <a:off x="7861564" y="4057247"/>
              <a:ext cx="776609" cy="1029154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5" name="Picture 2" descr="Résultat de recherche d'images pour &quot;EU logo&quot;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" t="6796" r="4249" b="4851"/>
          <a:stretch/>
        </p:blipFill>
        <p:spPr bwMode="auto">
          <a:xfrm>
            <a:off x="3352604" y="1983887"/>
            <a:ext cx="304800" cy="226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2" descr="TCS_Geological_Information_and_Modeli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403" y="1939116"/>
            <a:ext cx="295251" cy="2952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7" name="Gruppo 76"/>
          <p:cNvGrpSpPr/>
          <p:nvPr/>
        </p:nvGrpSpPr>
        <p:grpSpPr>
          <a:xfrm>
            <a:off x="3094443" y="3705655"/>
            <a:ext cx="1289847" cy="438758"/>
            <a:chOff x="2942043" y="3553255"/>
            <a:chExt cx="1289847" cy="438758"/>
          </a:xfrm>
        </p:grpSpPr>
        <p:pic>
          <p:nvPicPr>
            <p:cNvPr id="98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2043" y="3560529"/>
              <a:ext cx="301348" cy="1936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" name="Picture 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7536" y="3560529"/>
              <a:ext cx="301347" cy="19079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0" name="Picture 9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9283" y="3553255"/>
              <a:ext cx="301347" cy="20089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1" name="Immagine 12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930543" y="3553255"/>
              <a:ext cx="301347" cy="199467"/>
            </a:xfrm>
            <a:prstGeom prst="rect">
              <a:avLst/>
            </a:prstGeom>
          </p:spPr>
        </p:pic>
        <p:grpSp>
          <p:nvGrpSpPr>
            <p:cNvPr id="102" name="Gruppo 128"/>
            <p:cNvGrpSpPr/>
            <p:nvPr/>
          </p:nvGrpSpPr>
          <p:grpSpPr>
            <a:xfrm>
              <a:off x="3599283" y="3768013"/>
              <a:ext cx="602695" cy="224000"/>
              <a:chOff x="873245" y="4156287"/>
              <a:chExt cx="602695" cy="224000"/>
            </a:xfrm>
          </p:grpSpPr>
          <p:sp>
            <p:nvSpPr>
              <p:cNvPr id="105" name="Rectangle 7"/>
              <p:cNvSpPr/>
              <p:nvPr/>
            </p:nvSpPr>
            <p:spPr>
              <a:xfrm>
                <a:off x="873245" y="4156287"/>
                <a:ext cx="602695" cy="224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200" dirty="0">
                    <a:solidFill>
                      <a:schemeClr val="tx1"/>
                    </a:solidFill>
                  </a:rPr>
                  <a:t> </a:t>
                </a:r>
                <a:r>
                  <a:rPr lang="fr-FR" sz="1200" dirty="0" smtClean="0">
                    <a:solidFill>
                      <a:schemeClr val="tx1"/>
                    </a:solidFill>
                  </a:rPr>
                  <a:t>       …</a:t>
                </a:r>
                <a:endParaRPr lang="fr-FR" sz="12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06" name="Immagine 130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90204" y="4169054"/>
                <a:ext cx="217266" cy="200351"/>
              </a:xfrm>
              <a:prstGeom prst="rect">
                <a:avLst/>
              </a:prstGeom>
            </p:spPr>
          </p:pic>
        </p:grpSp>
        <p:pic>
          <p:nvPicPr>
            <p:cNvPr id="103" name="Immagine 13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946242" y="3772667"/>
              <a:ext cx="301347" cy="200898"/>
            </a:xfrm>
            <a:prstGeom prst="rect">
              <a:avLst/>
            </a:prstGeom>
          </p:spPr>
        </p:pic>
        <p:pic>
          <p:nvPicPr>
            <p:cNvPr id="104" name="Immagine 132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270682" y="3772667"/>
              <a:ext cx="298202" cy="2008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5376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EPOS </a:t>
            </a:r>
            <a:r>
              <a:rPr lang="fr-FR" dirty="0" err="1"/>
              <a:t>BoreholeView</a:t>
            </a:r>
            <a:r>
              <a:rPr lang="fr-FR" dirty="0"/>
              <a:t> – use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2017 Open Geospatial Consortium</a:t>
            </a:r>
            <a:endParaRPr lang="en-US" altLang="en-US" dirty="0"/>
          </a:p>
        </p:txBody>
      </p:sp>
      <p:pic>
        <p:nvPicPr>
          <p:cNvPr id="9" name="Immagine 183" descr="BRGMExample.png"/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14"/>
          <a:stretch/>
        </p:blipFill>
        <p:spPr>
          <a:xfrm>
            <a:off x="231775" y="5741844"/>
            <a:ext cx="7941096" cy="658956"/>
          </a:xfrm>
          <a:prstGeom prst="rect">
            <a:avLst/>
          </a:prstGeom>
        </p:spPr>
      </p:pic>
      <p:sp>
        <p:nvSpPr>
          <p:cNvPr id="33" name="Rectangle à coins arrondis 32"/>
          <p:cNvSpPr/>
          <p:nvPr/>
        </p:nvSpPr>
        <p:spPr bwMode="auto">
          <a:xfrm>
            <a:off x="2861876" y="1966180"/>
            <a:ext cx="1414013" cy="80883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Borehole</a:t>
            </a:r>
            <a:endParaRPr kumimoji="0" lang="fr-FR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34" name="Groupe 33"/>
          <p:cNvGrpSpPr/>
          <p:nvPr/>
        </p:nvGrpSpPr>
        <p:grpSpPr>
          <a:xfrm>
            <a:off x="2064774" y="2775011"/>
            <a:ext cx="2211862" cy="2801763"/>
            <a:chOff x="2064774" y="4019955"/>
            <a:chExt cx="2211862" cy="2801763"/>
          </a:xfrm>
        </p:grpSpPr>
        <p:sp>
          <p:nvSpPr>
            <p:cNvPr id="35" name="Rectangle à coins arrondis 34"/>
            <p:cNvSpPr/>
            <p:nvPr/>
          </p:nvSpPr>
          <p:spPr bwMode="auto">
            <a:xfrm>
              <a:off x="2064774" y="5167776"/>
              <a:ext cx="2199435" cy="1653942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headEnd type="none" w="med" len="med"/>
              <a:tailEnd type="none" w="med" len="med"/>
            </a:ln>
            <a:ex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Observations / logs</a:t>
              </a:r>
            </a:p>
          </p:txBody>
        </p:sp>
        <p:pic>
          <p:nvPicPr>
            <p:cNvPr id="36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7499" y="5532073"/>
              <a:ext cx="243998" cy="73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7" name="Connecteur droit avec flèche 36"/>
            <p:cNvCxnSpPr/>
            <p:nvPr/>
          </p:nvCxnSpPr>
          <p:spPr>
            <a:xfrm>
              <a:off x="3568882" y="4019955"/>
              <a:ext cx="0" cy="1164915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headEnd type="none" w="med" len="med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ZoneTexte 37"/>
            <p:cNvSpPr txBox="1"/>
            <p:nvPr/>
          </p:nvSpPr>
          <p:spPr>
            <a:xfrm>
              <a:off x="3074836" y="4405888"/>
              <a:ext cx="4940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400" i="1">
                  <a:solidFill>
                    <a:schemeClr val="accent2">
                      <a:lumMod val="75000"/>
                    </a:schemeClr>
                  </a:solidFill>
                </a:defRPr>
              </a:lvl1pPr>
            </a:lstStyle>
            <a:p>
              <a:r>
                <a:rPr lang="fr-FR" dirty="0">
                  <a:solidFill>
                    <a:schemeClr val="bg1">
                      <a:lumMod val="85000"/>
                    </a:schemeClr>
                  </a:solidFill>
                </a:rPr>
                <a:t>URI</a:t>
              </a:r>
            </a:p>
          </p:txBody>
        </p:sp>
        <p:cxnSp>
          <p:nvCxnSpPr>
            <p:cNvPr id="39" name="Connecteur droit avec flèche 38"/>
            <p:cNvCxnSpPr/>
            <p:nvPr/>
          </p:nvCxnSpPr>
          <p:spPr>
            <a:xfrm flipH="1">
              <a:off x="3823903" y="4019955"/>
              <a:ext cx="8284" cy="1164915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ZoneTexte 39"/>
            <p:cNvSpPr txBox="1"/>
            <p:nvPr/>
          </p:nvSpPr>
          <p:spPr>
            <a:xfrm>
              <a:off x="3782590" y="4474066"/>
              <a:ext cx="4940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i="1" dirty="0" smtClean="0">
                  <a:solidFill>
                    <a:schemeClr val="bg1">
                      <a:lumMod val="85000"/>
                    </a:schemeClr>
                  </a:solidFill>
                </a:rPr>
                <a:t>URI</a:t>
              </a:r>
              <a:endParaRPr lang="fr-FR" sz="1400" i="1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41" name="Picture 2" descr="D:\Documents\grellets\Travail\International\H2020\EPOS\H2020\Realisation\WP15\20161122-23_Potsdam\Images\STREMY_Log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750"/>
            <a:stretch/>
          </p:blipFill>
          <p:spPr bwMode="auto">
            <a:xfrm>
              <a:off x="2197496" y="5511105"/>
              <a:ext cx="1183627" cy="113521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2" name="Rectangle à coins arrondis 41"/>
          <p:cNvSpPr/>
          <p:nvPr/>
        </p:nvSpPr>
        <p:spPr bwMode="auto">
          <a:xfrm>
            <a:off x="2420039" y="914400"/>
            <a:ext cx="1414013" cy="808831"/>
          </a:xfrm>
          <a:prstGeom prst="roundRect">
            <a:avLst/>
          </a:prstGeom>
          <a:solidFill>
            <a:srgbClr val="007600"/>
          </a:solidFill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BoreholeIView</a:t>
            </a:r>
            <a:endParaRPr kumimoji="0" lang="fr-FR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43" name="Groupe 42"/>
          <p:cNvGrpSpPr/>
          <p:nvPr/>
        </p:nvGrpSpPr>
        <p:grpSpPr>
          <a:xfrm>
            <a:off x="139256" y="1723231"/>
            <a:ext cx="2688557" cy="2216694"/>
            <a:chOff x="217491" y="3084390"/>
            <a:chExt cx="2688557" cy="2216694"/>
          </a:xfrm>
        </p:grpSpPr>
        <p:cxnSp>
          <p:nvCxnSpPr>
            <p:cNvPr id="44" name="Connecteur droit avec flèche 56"/>
            <p:cNvCxnSpPr/>
            <p:nvPr/>
          </p:nvCxnSpPr>
          <p:spPr>
            <a:xfrm rot="5400000">
              <a:off x="1699475" y="4191637"/>
              <a:ext cx="2216694" cy="2200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8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ZoneTexte 44"/>
            <p:cNvSpPr txBox="1"/>
            <p:nvPr/>
          </p:nvSpPr>
          <p:spPr>
            <a:xfrm>
              <a:off x="217491" y="4612677"/>
              <a:ext cx="26885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i="1" dirty="0" err="1" smtClean="0">
                  <a:solidFill>
                    <a:srgbClr val="007600"/>
                  </a:solidFill>
                </a:rPr>
                <a:t>gsmlp:geologicalDescription</a:t>
              </a:r>
              <a:r>
                <a:rPr lang="fr-FR" sz="1400" i="1" dirty="0">
                  <a:solidFill>
                    <a:srgbClr val="007600"/>
                  </a:solidFill>
                </a:rPr>
                <a:t> </a:t>
              </a:r>
              <a:endParaRPr lang="fr-FR" sz="1400" i="1" dirty="0" smtClean="0">
                <a:solidFill>
                  <a:srgbClr val="007600"/>
                </a:solidFill>
              </a:endParaRPr>
            </a:p>
            <a:p>
              <a:r>
                <a:rPr lang="fr-FR" sz="1400" i="1" dirty="0" smtClean="0">
                  <a:solidFill>
                    <a:srgbClr val="007600"/>
                  </a:solidFill>
                </a:rPr>
                <a:t>-&gt; (URI)</a:t>
              </a:r>
              <a:endParaRPr lang="fr-FR" sz="1400" i="1" dirty="0">
                <a:solidFill>
                  <a:srgbClr val="007600"/>
                </a:solidFill>
              </a:endParaRPr>
            </a:p>
          </p:txBody>
        </p:sp>
      </p:grpSp>
      <p:sp>
        <p:nvSpPr>
          <p:cNvPr id="48" name="Rettangolo arrotondato 184"/>
          <p:cNvSpPr/>
          <p:nvPr/>
        </p:nvSpPr>
        <p:spPr>
          <a:xfrm>
            <a:off x="231775" y="5923307"/>
            <a:ext cx="7737503" cy="264973"/>
          </a:xfrm>
          <a:prstGeom prst="roundRect">
            <a:avLst/>
          </a:prstGeom>
          <a:solidFill>
            <a:schemeClr val="tx2">
              <a:lumMod val="60000"/>
              <a:lumOff val="40000"/>
              <a:alpha val="3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CasellaDiTesto 8"/>
          <p:cNvSpPr txBox="1"/>
          <p:nvPr/>
        </p:nvSpPr>
        <p:spPr>
          <a:xfrm>
            <a:off x="4269717" y="4749803"/>
            <a:ext cx="62458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u="sng" dirty="0"/>
              <a:t>Tested Implementation</a:t>
            </a:r>
          </a:p>
          <a:p>
            <a:r>
              <a:rPr lang="en-GB" b="1" i="1" dirty="0" err="1" smtClean="0"/>
              <a:t>geologicalDescription</a:t>
            </a:r>
            <a:r>
              <a:rPr lang="en-GB" b="1" i="1" dirty="0" smtClean="0"/>
              <a:t> (log) provided </a:t>
            </a:r>
            <a:r>
              <a:rPr lang="en-GB" i="1" dirty="0"/>
              <a:t>using GWML2:GW_GeologyLogCoverage</a:t>
            </a:r>
            <a:endParaRPr lang="en-GB" b="1" i="1" dirty="0" smtClean="0"/>
          </a:p>
          <a:p>
            <a:endParaRPr lang="en-GB" i="1" dirty="0"/>
          </a:p>
        </p:txBody>
      </p:sp>
      <p:pic>
        <p:nvPicPr>
          <p:cNvPr id="54" name="Picture 2" descr="Résultat de recherche d'images pour &quot;EU logo&quot;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" t="6796" r="4249" b="4851"/>
          <a:stretch/>
        </p:blipFill>
        <p:spPr bwMode="auto">
          <a:xfrm>
            <a:off x="3228723" y="1441398"/>
            <a:ext cx="304800" cy="226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TCS_Geological_Information_and_Modeli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522" y="1396627"/>
            <a:ext cx="295251" cy="2952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6" name="Gruppo 76"/>
          <p:cNvGrpSpPr/>
          <p:nvPr/>
        </p:nvGrpSpPr>
        <p:grpSpPr>
          <a:xfrm>
            <a:off x="3010561" y="2313974"/>
            <a:ext cx="1289847" cy="438758"/>
            <a:chOff x="2942043" y="3553255"/>
            <a:chExt cx="1289847" cy="438758"/>
          </a:xfrm>
        </p:grpSpPr>
        <p:pic>
          <p:nvPicPr>
            <p:cNvPr id="57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2043" y="3560529"/>
              <a:ext cx="301348" cy="1936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" name="Picture 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7536" y="3560529"/>
              <a:ext cx="301347" cy="19079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" name="Picture 9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9283" y="3553255"/>
              <a:ext cx="301347" cy="20089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" name="Immagine 12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930543" y="3553255"/>
              <a:ext cx="301347" cy="199467"/>
            </a:xfrm>
            <a:prstGeom prst="rect">
              <a:avLst/>
            </a:prstGeom>
          </p:spPr>
        </p:pic>
        <p:grpSp>
          <p:nvGrpSpPr>
            <p:cNvPr id="61" name="Gruppo 128"/>
            <p:cNvGrpSpPr/>
            <p:nvPr/>
          </p:nvGrpSpPr>
          <p:grpSpPr>
            <a:xfrm>
              <a:off x="3599283" y="3768013"/>
              <a:ext cx="602695" cy="224000"/>
              <a:chOff x="873245" y="4156287"/>
              <a:chExt cx="602695" cy="224000"/>
            </a:xfrm>
          </p:grpSpPr>
          <p:sp>
            <p:nvSpPr>
              <p:cNvPr id="64" name="Rectangle 7"/>
              <p:cNvSpPr/>
              <p:nvPr/>
            </p:nvSpPr>
            <p:spPr>
              <a:xfrm>
                <a:off x="873245" y="4156287"/>
                <a:ext cx="602695" cy="224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200" dirty="0">
                    <a:solidFill>
                      <a:schemeClr val="tx1"/>
                    </a:solidFill>
                  </a:rPr>
                  <a:t> </a:t>
                </a:r>
                <a:r>
                  <a:rPr lang="fr-FR" sz="1200" dirty="0" smtClean="0">
                    <a:solidFill>
                      <a:schemeClr val="tx1"/>
                    </a:solidFill>
                  </a:rPr>
                  <a:t>       …</a:t>
                </a:r>
                <a:endParaRPr lang="fr-FR" sz="12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65" name="Immagine 130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90204" y="4169054"/>
                <a:ext cx="217266" cy="200351"/>
              </a:xfrm>
              <a:prstGeom prst="rect">
                <a:avLst/>
              </a:prstGeom>
            </p:spPr>
          </p:pic>
        </p:grpSp>
        <p:pic>
          <p:nvPicPr>
            <p:cNvPr id="62" name="Immagine 131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946242" y="3772667"/>
              <a:ext cx="301347" cy="200898"/>
            </a:xfrm>
            <a:prstGeom prst="rect">
              <a:avLst/>
            </a:prstGeom>
          </p:spPr>
        </p:pic>
        <p:pic>
          <p:nvPicPr>
            <p:cNvPr id="63" name="Immagine 132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270682" y="3772667"/>
              <a:ext cx="298202" cy="200898"/>
            </a:xfrm>
            <a:prstGeom prst="rect">
              <a:avLst/>
            </a:prstGeom>
          </p:spPr>
        </p:pic>
      </p:grpSp>
      <p:grpSp>
        <p:nvGrpSpPr>
          <p:cNvPr id="66" name="Gruppo 76"/>
          <p:cNvGrpSpPr/>
          <p:nvPr/>
        </p:nvGrpSpPr>
        <p:grpSpPr>
          <a:xfrm>
            <a:off x="3455602" y="5111997"/>
            <a:ext cx="1289847" cy="438758"/>
            <a:chOff x="2942043" y="3553255"/>
            <a:chExt cx="1289847" cy="438758"/>
          </a:xfrm>
        </p:grpSpPr>
        <p:pic>
          <p:nvPicPr>
            <p:cNvPr id="67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2043" y="3560529"/>
              <a:ext cx="301348" cy="1936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" name="Picture 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7536" y="3560529"/>
              <a:ext cx="301347" cy="19079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" name="Picture 9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9283" y="3553255"/>
              <a:ext cx="301347" cy="20089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" name="Immagine 12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930543" y="3553255"/>
              <a:ext cx="301347" cy="199467"/>
            </a:xfrm>
            <a:prstGeom prst="rect">
              <a:avLst/>
            </a:prstGeom>
          </p:spPr>
        </p:pic>
        <p:grpSp>
          <p:nvGrpSpPr>
            <p:cNvPr id="71" name="Gruppo 128"/>
            <p:cNvGrpSpPr/>
            <p:nvPr/>
          </p:nvGrpSpPr>
          <p:grpSpPr>
            <a:xfrm>
              <a:off x="3599283" y="3768013"/>
              <a:ext cx="602695" cy="224000"/>
              <a:chOff x="873245" y="4156287"/>
              <a:chExt cx="602695" cy="224000"/>
            </a:xfrm>
          </p:grpSpPr>
          <p:sp>
            <p:nvSpPr>
              <p:cNvPr id="74" name="Rectangle 7"/>
              <p:cNvSpPr/>
              <p:nvPr/>
            </p:nvSpPr>
            <p:spPr>
              <a:xfrm>
                <a:off x="873245" y="4156287"/>
                <a:ext cx="602695" cy="224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200" dirty="0">
                    <a:solidFill>
                      <a:schemeClr val="tx1"/>
                    </a:solidFill>
                  </a:rPr>
                  <a:t> </a:t>
                </a:r>
                <a:r>
                  <a:rPr lang="fr-FR" sz="1200" dirty="0" smtClean="0">
                    <a:solidFill>
                      <a:schemeClr val="tx1"/>
                    </a:solidFill>
                  </a:rPr>
                  <a:t>       …</a:t>
                </a:r>
                <a:endParaRPr lang="fr-FR" sz="12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75" name="Immagine 130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90204" y="4169054"/>
                <a:ext cx="217266" cy="200351"/>
              </a:xfrm>
              <a:prstGeom prst="rect">
                <a:avLst/>
              </a:prstGeom>
            </p:spPr>
          </p:pic>
        </p:grpSp>
        <p:pic>
          <p:nvPicPr>
            <p:cNvPr id="72" name="Immagine 131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946242" y="3772667"/>
              <a:ext cx="301347" cy="200898"/>
            </a:xfrm>
            <a:prstGeom prst="rect">
              <a:avLst/>
            </a:prstGeom>
          </p:spPr>
        </p:pic>
        <p:pic>
          <p:nvPicPr>
            <p:cNvPr id="73" name="Immagine 132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270682" y="3772667"/>
              <a:ext cx="298202" cy="2008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3179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EPOS </a:t>
            </a:r>
            <a:r>
              <a:rPr lang="fr-FR" dirty="0" err="1"/>
              <a:t>BoreholeView</a:t>
            </a:r>
            <a:r>
              <a:rPr lang="fr-FR" dirty="0"/>
              <a:t> – </a:t>
            </a:r>
            <a:r>
              <a:rPr lang="fr-FR" dirty="0" smtClean="0"/>
              <a:t>Conclusions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Aft>
                <a:spcPts val="600"/>
              </a:spcAft>
            </a:pPr>
            <a:r>
              <a:rPr lang="en-US" sz="2000" b="1" i="1" dirty="0"/>
              <a:t>Data provider</a:t>
            </a:r>
          </a:p>
          <a:p>
            <a:pPr lvl="1" algn="just">
              <a:spcAft>
                <a:spcPts val="600"/>
              </a:spcAft>
            </a:pPr>
            <a:r>
              <a:rPr lang="en-US" dirty="0" smtClean="0"/>
              <a:t>So far: BRGM, GEUS, ISPRA, UU-SE</a:t>
            </a:r>
          </a:p>
          <a:p>
            <a:pPr lvl="1" algn="just">
              <a:spcAft>
                <a:spcPts val="600"/>
              </a:spcAft>
            </a:pPr>
            <a:r>
              <a:rPr lang="en-US" dirty="0" smtClean="0"/>
              <a:t>Coming: BGS, GSI, GFZ, CGS, </a:t>
            </a:r>
            <a:r>
              <a:rPr lang="en-US" dirty="0" err="1" smtClean="0"/>
              <a:t>GeoZS</a:t>
            </a:r>
            <a:endParaRPr lang="en-US" dirty="0" smtClean="0"/>
          </a:p>
          <a:p>
            <a:pPr lvl="1" algn="just">
              <a:spcAft>
                <a:spcPts val="600"/>
              </a:spcAft>
            </a:pPr>
            <a:r>
              <a:rPr lang="en-US" dirty="0" smtClean="0"/>
              <a:t>Add </a:t>
            </a:r>
            <a:r>
              <a:rPr lang="en-US" dirty="0"/>
              <a:t>more EU geological surveys and research partners</a:t>
            </a:r>
          </a:p>
          <a:p>
            <a:pPr algn="just">
              <a:spcAft>
                <a:spcPts val="600"/>
              </a:spcAft>
            </a:pPr>
            <a:r>
              <a:rPr lang="en-US" sz="2000" b="1" i="1" dirty="0" smtClean="0"/>
              <a:t>IT</a:t>
            </a:r>
            <a:endParaRPr lang="en-US" sz="2000" b="1" i="1" dirty="0"/>
          </a:p>
          <a:p>
            <a:pPr lvl="1" algn="just">
              <a:spcAft>
                <a:spcPts val="600"/>
              </a:spcAft>
            </a:pPr>
            <a:r>
              <a:rPr lang="en-US" dirty="0"/>
              <a:t>EU Borehole Index entries now around 3 Million (this will grow)</a:t>
            </a:r>
          </a:p>
          <a:p>
            <a:pPr lvl="1" algn="just">
              <a:spcAft>
                <a:spcPts val="600"/>
              </a:spcAft>
              <a:buFont typeface="Symbol" panose="05050102010706020507" pitchFamily="18" charset="2"/>
              <a:buChar char="Þ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Need for faster WFS : Studying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connexion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GeoServer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app-schema with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Sol’R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index</a:t>
            </a:r>
          </a:p>
          <a:p>
            <a:pPr marL="457200" lvl="1" indent="0" algn="just">
              <a:spcAft>
                <a:spcPts val="600"/>
              </a:spcAft>
              <a:buNone/>
            </a:pPr>
            <a:endParaRPr lang="en-US" dirty="0"/>
          </a:p>
          <a:p>
            <a:pPr algn="just">
              <a:spcAft>
                <a:spcPts val="600"/>
              </a:spcAft>
            </a:pPr>
            <a:r>
              <a:rPr lang="en-US" sz="2000" b="1" i="1" dirty="0"/>
              <a:t>Having the index indexed by search engines</a:t>
            </a:r>
          </a:p>
          <a:p>
            <a:pPr marL="800100" lvl="1" indent="-342900" algn="just">
              <a:spcAft>
                <a:spcPts val="600"/>
              </a:spcAft>
              <a:buFont typeface="Symbol" panose="05050102010706020507" pitchFamily="18" charset="2"/>
              <a:buChar char="Þ"/>
            </a:pPr>
            <a:r>
              <a:rPr lang="en-US" dirty="0" smtClean="0"/>
              <a:t>Exposing </a:t>
            </a:r>
            <a:r>
              <a:rPr lang="en-US" dirty="0"/>
              <a:t>its content in (</a:t>
            </a:r>
            <a:r>
              <a:rPr lang="en-US" dirty="0" smtClean="0"/>
              <a:t>Geo)JSON-LD </a:t>
            </a:r>
          </a:p>
          <a:p>
            <a:pPr marL="800100" lvl="1" indent="-342900" algn="just">
              <a:spcAft>
                <a:spcPts val="600"/>
              </a:spcAft>
              <a:buFont typeface="Symbol" panose="05050102010706020507" pitchFamily="18" charset="2"/>
              <a:buChar char="Þ"/>
            </a:pPr>
            <a:r>
              <a:rPr lang="en-US" dirty="0" smtClean="0"/>
              <a:t>Where is the reference ontology we </a:t>
            </a:r>
            <a:r>
              <a:rPr lang="en-US" smtClean="0"/>
              <a:t>could point to</a:t>
            </a:r>
            <a:endParaRPr lang="en-US" dirty="0"/>
          </a:p>
          <a:p>
            <a:pPr marL="457200" lvl="1" indent="0" algn="just">
              <a:spcAft>
                <a:spcPts val="600"/>
              </a:spcAft>
              <a:buNone/>
            </a:pPr>
            <a:endParaRPr lang="en-US" dirty="0"/>
          </a:p>
          <a:p>
            <a:pPr algn="just">
              <a:spcAft>
                <a:spcPts val="600"/>
              </a:spcAft>
            </a:pPr>
            <a:endParaRPr lang="en-US" sz="2000" dirty="0"/>
          </a:p>
          <a:p>
            <a:pPr algn="just">
              <a:spcAft>
                <a:spcPts val="600"/>
              </a:spcAft>
            </a:pPr>
            <a:endParaRPr lang="en-GB" sz="20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2017 Open Geospatial Consortium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9137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EPOS </a:t>
            </a:r>
            <a:r>
              <a:rPr lang="fr-FR" dirty="0" err="1"/>
              <a:t>Borehole</a:t>
            </a:r>
            <a:r>
              <a:rPr lang="fr-FR" dirty="0"/>
              <a:t> </a:t>
            </a:r>
            <a:r>
              <a:rPr lang="fr-FR" dirty="0" err="1"/>
              <a:t>conceptual</a:t>
            </a:r>
            <a:r>
              <a:rPr lang="fr-FR" dirty="0"/>
              <a:t> </a:t>
            </a:r>
            <a:r>
              <a:rPr lang="fr-FR" dirty="0" smtClean="0"/>
              <a:t>model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2017 Open Geospatial Consortium</a:t>
            </a:r>
            <a:endParaRPr lang="en-US" altLang="en-US" dirty="0"/>
          </a:p>
        </p:txBody>
      </p:sp>
      <p:pic>
        <p:nvPicPr>
          <p:cNvPr id="9218" name="2AA7323B-21B4-4457-8CBD-A580E6FE1CEA" descr="3E8C2E0F-5527-4A06-89E3-4DD64B261358@Cis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71600"/>
            <a:ext cx="8967788" cy="501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383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EPOS </a:t>
            </a:r>
            <a:r>
              <a:rPr lang="fr-FR" dirty="0" err="1"/>
              <a:t>Borehole</a:t>
            </a:r>
            <a:r>
              <a:rPr lang="fr-FR" dirty="0"/>
              <a:t> </a:t>
            </a:r>
            <a:r>
              <a:rPr lang="fr-FR" dirty="0" err="1"/>
              <a:t>conceptual</a:t>
            </a:r>
            <a:r>
              <a:rPr lang="fr-FR" dirty="0"/>
              <a:t> </a:t>
            </a:r>
            <a:r>
              <a:rPr lang="fr-FR" dirty="0" smtClean="0"/>
              <a:t>model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2017 Open Geospatial Consortium</a:t>
            </a:r>
            <a:endParaRPr lang="en-US" altLang="en-US" dirty="0"/>
          </a:p>
        </p:txBody>
      </p:sp>
      <p:pic>
        <p:nvPicPr>
          <p:cNvPr id="5" name="Content Placeholder 5">
            <a:hlinkClick r:id="rId2"/>
          </p:cNvPr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5000" y="944562"/>
            <a:ext cx="5181599" cy="5486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lc="http://schemas.openxmlformats.org/drawingml/2006/lockedCanvas" xmlns:ma14="http://schemas.microsoft.com/office/mac/drawingml/2011/main" xmlns="" val="1"/>
            </a:ex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397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EPOS </a:t>
            </a:r>
            <a:r>
              <a:rPr lang="fr-FR" dirty="0" err="1"/>
              <a:t>Borehole</a:t>
            </a:r>
            <a:r>
              <a:rPr lang="fr-FR" dirty="0"/>
              <a:t> </a:t>
            </a:r>
            <a:r>
              <a:rPr lang="fr-FR" dirty="0" err="1"/>
              <a:t>conceptual</a:t>
            </a:r>
            <a:r>
              <a:rPr lang="fr-FR" dirty="0"/>
              <a:t> </a:t>
            </a:r>
            <a:r>
              <a:rPr lang="fr-FR" dirty="0" smtClean="0"/>
              <a:t>model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2017 Open Geospatial Consortium</a:t>
            </a:r>
            <a:endParaRPr lang="en-US" altLang="en-US" dirty="0"/>
          </a:p>
        </p:txBody>
      </p:sp>
      <p:pic>
        <p:nvPicPr>
          <p:cNvPr id="2050" name="Picture 2" descr="https://forge.brgm.fr/svnrepository/epos/trunk/Documents/HTML_documentation/Borehole_UML_Conceptual/EARoot/EA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04"/>
          <a:stretch/>
        </p:blipFill>
        <p:spPr bwMode="auto">
          <a:xfrm>
            <a:off x="1625599" y="2286000"/>
            <a:ext cx="589597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11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EPOS </a:t>
            </a:r>
            <a:r>
              <a:rPr lang="fr-FR" dirty="0" err="1"/>
              <a:t>Borehole</a:t>
            </a:r>
            <a:r>
              <a:rPr lang="fr-FR" dirty="0"/>
              <a:t> </a:t>
            </a:r>
            <a:r>
              <a:rPr lang="fr-FR" dirty="0" err="1"/>
              <a:t>conceptual</a:t>
            </a:r>
            <a:r>
              <a:rPr lang="fr-FR" dirty="0"/>
              <a:t> </a:t>
            </a:r>
            <a:r>
              <a:rPr lang="fr-FR" dirty="0" smtClean="0"/>
              <a:t>model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2017 Open Geospatial Consortium</a:t>
            </a:r>
            <a:endParaRPr lang="en-US" altLang="en-US" dirty="0"/>
          </a:p>
        </p:txBody>
      </p:sp>
      <p:pic>
        <p:nvPicPr>
          <p:cNvPr id="8196" name="Picture 4" descr="https://forge.brgm.fr/svnrepository/epos/trunk/Documents/HTML_documentation/Borehole_UML_Conceptual/EARoot/EA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199" y="1447800"/>
            <a:ext cx="6200775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37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EPOS </a:t>
            </a:r>
            <a:r>
              <a:rPr lang="fr-FR" dirty="0" err="1"/>
              <a:t>Borehole</a:t>
            </a:r>
            <a:r>
              <a:rPr lang="fr-FR" dirty="0"/>
              <a:t> </a:t>
            </a:r>
            <a:r>
              <a:rPr lang="fr-FR" dirty="0" err="1"/>
              <a:t>conceptual</a:t>
            </a:r>
            <a:r>
              <a:rPr lang="fr-FR" dirty="0"/>
              <a:t> </a:t>
            </a:r>
            <a:r>
              <a:rPr lang="fr-FR" dirty="0" smtClean="0"/>
              <a:t>model – </a:t>
            </a:r>
            <a:r>
              <a:rPr lang="fr-FR" dirty="0" err="1" smtClean="0"/>
              <a:t>next</a:t>
            </a:r>
            <a:r>
              <a:rPr lang="fr-FR" dirty="0" smtClean="0"/>
              <a:t> </a:t>
            </a:r>
            <a:r>
              <a:rPr lang="fr-FR" dirty="0" err="1" smtClean="0"/>
              <a:t>steps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Finish </a:t>
            </a:r>
            <a:r>
              <a:rPr lang="en-US" dirty="0"/>
              <a:t>first version of </a:t>
            </a:r>
            <a:r>
              <a:rPr lang="en-US" dirty="0" smtClean="0"/>
              <a:t>conceptual UML model</a:t>
            </a:r>
          </a:p>
          <a:p>
            <a:pPr lvl="1"/>
            <a:r>
              <a:rPr lang="en-US" dirty="0" smtClean="0"/>
              <a:t>90% done. Only GWML2 mapping missing</a:t>
            </a:r>
          </a:p>
          <a:p>
            <a:pPr lvl="1"/>
            <a:r>
              <a:rPr lang="en-US" dirty="0" smtClean="0"/>
              <a:t>Share it with OGC SWGs (</a:t>
            </a:r>
            <a:r>
              <a:rPr lang="en-US" dirty="0" err="1" smtClean="0"/>
              <a:t>GeoSciML</a:t>
            </a:r>
            <a:r>
              <a:rPr lang="en-US" dirty="0" smtClean="0"/>
              <a:t>, GWML) for feedback</a:t>
            </a:r>
          </a:p>
          <a:p>
            <a:pPr lvl="1"/>
            <a:endParaRPr lang="en-US" dirty="0"/>
          </a:p>
          <a:p>
            <a:r>
              <a:rPr lang="en-US" dirty="0" smtClean="0"/>
              <a:t>Decide </a:t>
            </a:r>
            <a:r>
              <a:rPr lang="en-US" dirty="0"/>
              <a:t>on </a:t>
            </a:r>
            <a:r>
              <a:rPr lang="en-US" dirty="0" smtClean="0"/>
              <a:t>logical model for implementation, then services and code lists</a:t>
            </a:r>
          </a:p>
          <a:p>
            <a:endParaRPr lang="en-US" dirty="0"/>
          </a:p>
          <a:p>
            <a:r>
              <a:rPr lang="en-US" dirty="0" smtClean="0"/>
              <a:t>Logical models</a:t>
            </a:r>
          </a:p>
          <a:p>
            <a:pPr lvl="1"/>
            <a:r>
              <a:rPr lang="en-US" dirty="0" smtClean="0"/>
              <a:t>Within OGC : GeoSciML4.1 / GWML2 overlap on this.</a:t>
            </a:r>
          </a:p>
          <a:p>
            <a:pPr lvl="1"/>
            <a:r>
              <a:rPr lang="en-US" dirty="0" smtClean="0"/>
              <a:t>Maybe some clarification is needed </a:t>
            </a:r>
          </a:p>
          <a:p>
            <a:endParaRPr lang="en-US" dirty="0"/>
          </a:p>
          <a:p>
            <a:r>
              <a:rPr lang="en-US" dirty="0" smtClean="0"/>
              <a:t>Implement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2017 Open Geospatial Consortium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6972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Starting</a:t>
            </a:r>
            <a:r>
              <a:rPr lang="fr-FR" dirty="0" smtClean="0"/>
              <a:t> Point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Improve </a:t>
            </a:r>
            <a:r>
              <a:rPr lang="it-IT" dirty="0"/>
              <a:t>Borehole </a:t>
            </a:r>
            <a:r>
              <a:rPr lang="it-IT" dirty="0" smtClean="0"/>
              <a:t>data</a:t>
            </a:r>
          </a:p>
          <a:p>
            <a:endParaRPr lang="it-IT" dirty="0"/>
          </a:p>
          <a:p>
            <a:pPr lvl="1"/>
            <a:r>
              <a:rPr lang="it-IT" dirty="0" smtClean="0"/>
              <a:t>Discoverability</a:t>
            </a:r>
          </a:p>
          <a:p>
            <a:pPr lvl="1"/>
            <a:endParaRPr lang="it-IT" dirty="0"/>
          </a:p>
          <a:p>
            <a:pPr lvl="1"/>
            <a:r>
              <a:rPr lang="it-IT" dirty="0" smtClean="0"/>
              <a:t>Interoperability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2017 Open Geospatial Consortium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7426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Thanks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2017 Open Geospatial Consortium</a:t>
            </a:r>
            <a:endParaRPr lang="en-US" altLang="en-US" dirty="0"/>
          </a:p>
        </p:txBody>
      </p:sp>
      <p:pic>
        <p:nvPicPr>
          <p:cNvPr id="5" name="Picture 5" descr="C:\Windows\Web\Wallpaper\BRGM\fond_ecran_2013_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34306"/>
            <a:ext cx="7772400" cy="4857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04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85800" y="915432"/>
            <a:ext cx="6120130" cy="814705"/>
          </a:xfrm>
          <a:prstGeom prst="rect">
            <a:avLst/>
          </a:prstGeom>
          <a:ln/>
        </p:spPr>
      </p:pic>
      <p:sp>
        <p:nvSpPr>
          <p:cNvPr id="9" name="ZoneTexte 8"/>
          <p:cNvSpPr txBox="1"/>
          <p:nvPr/>
        </p:nvSpPr>
        <p:spPr>
          <a:xfrm>
            <a:off x="6805930" y="5989637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s.grellet@brgm.fr</a:t>
            </a:r>
          </a:p>
        </p:txBody>
      </p:sp>
    </p:spTree>
    <p:extLst>
      <p:ext uri="{BB962C8B-B14F-4D97-AF65-F5344CB8AC3E}">
        <p14:creationId xmlns:p14="http://schemas.microsoft.com/office/powerpoint/2010/main" val="202885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à coins arrondis 11"/>
          <p:cNvSpPr/>
          <p:nvPr/>
        </p:nvSpPr>
        <p:spPr bwMode="auto">
          <a:xfrm>
            <a:off x="2861876" y="3182486"/>
            <a:ext cx="1414013" cy="80883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Borehole</a:t>
            </a:r>
            <a:endParaRPr kumimoji="0" lang="fr-FR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20" name="Groupe 19"/>
          <p:cNvGrpSpPr/>
          <p:nvPr/>
        </p:nvGrpSpPr>
        <p:grpSpPr>
          <a:xfrm>
            <a:off x="46891" y="2863337"/>
            <a:ext cx="2814985" cy="1502645"/>
            <a:chOff x="10605" y="2891975"/>
            <a:chExt cx="2814985" cy="1502645"/>
          </a:xfrm>
        </p:grpSpPr>
        <p:sp>
          <p:nvSpPr>
            <p:cNvPr id="14" name="Rectangle à coins arrondis 13"/>
            <p:cNvSpPr/>
            <p:nvPr/>
          </p:nvSpPr>
          <p:spPr bwMode="auto">
            <a:xfrm>
              <a:off x="10605" y="2891975"/>
              <a:ext cx="1502790" cy="1502645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headEnd type="none" w="med" len="med"/>
              <a:tailEnd type="none" w="med" len="med"/>
            </a:ln>
            <a:ex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Construction</a:t>
              </a:r>
            </a:p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1200" b="1" dirty="0" err="1" smtClean="0">
                  <a:solidFill>
                    <a:schemeClr val="bg1"/>
                  </a:solidFill>
                  <a:latin typeface="Arial" charset="0"/>
                </a:rPr>
                <a:t>details</a:t>
              </a:r>
              <a:endPara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pic>
          <p:nvPicPr>
            <p:cNvPr id="13" name="Picture 2" descr="http://www.reddoggeo.com/www/rw/logplot2003/LogPlot2003_LogSamples_files/logplotsample4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92" b="4233"/>
            <a:stretch/>
          </p:blipFill>
          <p:spPr bwMode="auto">
            <a:xfrm>
              <a:off x="136424" y="3268377"/>
              <a:ext cx="689595" cy="1024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2" name="Connecteur droit avec flèche 31"/>
            <p:cNvCxnSpPr>
              <a:stCxn id="12" idx="1"/>
              <a:endCxn id="14" idx="3"/>
            </p:cNvCxnSpPr>
            <p:nvPr/>
          </p:nvCxnSpPr>
          <p:spPr>
            <a:xfrm flipH="1">
              <a:off x="1513395" y="3550620"/>
              <a:ext cx="1312195" cy="9267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ZoneTexte 32"/>
            <p:cNvSpPr txBox="1"/>
            <p:nvPr/>
          </p:nvSpPr>
          <p:spPr>
            <a:xfrm>
              <a:off x="1563914" y="3295770"/>
              <a:ext cx="4940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i="1" dirty="0" smtClean="0">
                  <a:solidFill>
                    <a:schemeClr val="accent1">
                      <a:lumMod val="50000"/>
                    </a:schemeClr>
                  </a:solidFill>
                </a:rPr>
                <a:t>URI</a:t>
              </a:r>
              <a:endParaRPr lang="fr-FR" sz="1400" i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19" name="Groupe 18"/>
          <p:cNvGrpSpPr/>
          <p:nvPr/>
        </p:nvGrpSpPr>
        <p:grpSpPr>
          <a:xfrm>
            <a:off x="6468518" y="3919072"/>
            <a:ext cx="1896152" cy="2370827"/>
            <a:chOff x="6468518" y="3947710"/>
            <a:chExt cx="1896152" cy="2370827"/>
          </a:xfrm>
        </p:grpSpPr>
        <p:sp>
          <p:nvSpPr>
            <p:cNvPr id="26" name="Rectangle à coins arrondis 25"/>
            <p:cNvSpPr/>
            <p:nvPr/>
          </p:nvSpPr>
          <p:spPr bwMode="auto">
            <a:xfrm>
              <a:off x="6468518" y="5086400"/>
              <a:ext cx="1584176" cy="1232137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headEnd type="none" w="med" len="med"/>
              <a:tailEnd type="none" w="med" len="med"/>
            </a:ln>
            <a:ex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Geology</a:t>
              </a:r>
              <a:r>
                <a:rPr kumimoji="0" lang="fr-FR" sz="1200" b="1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 / </a:t>
              </a:r>
              <a:r>
                <a:rPr kumimoji="0" lang="fr-FR" sz="1200" b="1" i="0" u="none" strike="noStrike" cap="none" normalizeH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HydroGeology</a:t>
              </a:r>
              <a:endPara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Rectangle à coins arrondis 26"/>
            <p:cNvSpPr/>
            <p:nvPr/>
          </p:nvSpPr>
          <p:spPr bwMode="auto">
            <a:xfrm>
              <a:off x="6698523" y="5590456"/>
              <a:ext cx="1104064" cy="568063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8" name="Picture 2" descr="https://cdn.thinglink.me/api/image/717762046808031232/1240/10/scaletowidth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078"/>
            <a:stretch/>
          </p:blipFill>
          <p:spPr bwMode="auto">
            <a:xfrm>
              <a:off x="6763606" y="5662464"/>
              <a:ext cx="973897" cy="44862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4" name="Connecteur droit avec flèche 43"/>
            <p:cNvCxnSpPr>
              <a:stCxn id="26" idx="0"/>
              <a:endCxn id="36" idx="2"/>
            </p:cNvCxnSpPr>
            <p:nvPr/>
          </p:nvCxnSpPr>
          <p:spPr>
            <a:xfrm flipV="1">
              <a:off x="7260606" y="3947710"/>
              <a:ext cx="1104064" cy="1138690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ZoneTexte 44"/>
            <p:cNvSpPr txBox="1"/>
            <p:nvPr/>
          </p:nvSpPr>
          <p:spPr>
            <a:xfrm>
              <a:off x="7300155" y="4310631"/>
              <a:ext cx="4940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i="1" dirty="0" smtClean="0">
                  <a:solidFill>
                    <a:schemeClr val="accent1">
                      <a:lumMod val="50000"/>
                    </a:schemeClr>
                  </a:solidFill>
                </a:rPr>
                <a:t>URI</a:t>
              </a:r>
              <a:endParaRPr lang="fr-FR" sz="1400" i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4264209" y="5345885"/>
            <a:ext cx="2204309" cy="620224"/>
            <a:chOff x="4264209" y="5374523"/>
            <a:chExt cx="2204309" cy="620224"/>
          </a:xfrm>
        </p:grpSpPr>
        <p:cxnSp>
          <p:nvCxnSpPr>
            <p:cNvPr id="50" name="Connecteur en angle 49"/>
            <p:cNvCxnSpPr>
              <a:stCxn id="29" idx="3"/>
              <a:endCxn id="26" idx="1"/>
            </p:cNvCxnSpPr>
            <p:nvPr/>
          </p:nvCxnSpPr>
          <p:spPr bwMode="auto">
            <a:xfrm flipV="1">
              <a:off x="4264209" y="5702469"/>
              <a:ext cx="2204309" cy="292278"/>
            </a:xfrm>
            <a:prstGeom prst="bentConnector3">
              <a:avLst>
                <a:gd name="adj1" fmla="val 50000"/>
              </a:avLst>
            </a:prstGeom>
            <a:ln>
              <a:prstDash val="sysDot"/>
              <a:headEnd type="none" w="med" len="med"/>
              <a:tailEnd type="arrow"/>
            </a:ln>
            <a:ex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ZoneTexte 54"/>
            <p:cNvSpPr txBox="1"/>
            <p:nvPr/>
          </p:nvSpPr>
          <p:spPr>
            <a:xfrm>
              <a:off x="5002876" y="5374523"/>
              <a:ext cx="4940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i="1" dirty="0" smtClean="0">
                  <a:solidFill>
                    <a:schemeClr val="accent1">
                      <a:lumMod val="50000"/>
                    </a:schemeClr>
                  </a:solidFill>
                </a:rPr>
                <a:t>URI</a:t>
              </a:r>
              <a:endParaRPr lang="fr-FR" sz="1400" i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7" name="Groupe 6"/>
          <p:cNvGrpSpPr/>
          <p:nvPr/>
        </p:nvGrpSpPr>
        <p:grpSpPr>
          <a:xfrm>
            <a:off x="3568883" y="2133600"/>
            <a:ext cx="3318843" cy="1484079"/>
            <a:chOff x="3568883" y="2162238"/>
            <a:chExt cx="3318843" cy="1484079"/>
          </a:xfrm>
        </p:grpSpPr>
        <p:sp>
          <p:nvSpPr>
            <p:cNvPr id="17" name="Rectangle à coins arrondis 16"/>
            <p:cNvSpPr/>
            <p:nvPr/>
          </p:nvSpPr>
          <p:spPr bwMode="auto">
            <a:xfrm>
              <a:off x="5303550" y="2162238"/>
              <a:ext cx="1584176" cy="1232137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headEnd type="none" w="med" len="med"/>
              <a:tailEnd type="none" w="med" len="med"/>
            </a:ln>
            <a:ex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1200" b="1" dirty="0">
                  <a:solidFill>
                    <a:schemeClr val="bg1"/>
                  </a:solidFill>
                  <a:latin typeface="Arial" charset="0"/>
                </a:rPr>
                <a:t>Env. Monitoring Facility</a:t>
              </a:r>
            </a:p>
          </p:txBody>
        </p:sp>
        <p:sp>
          <p:nvSpPr>
            <p:cNvPr id="25" name="Rectangle à coins arrondis 24"/>
            <p:cNvSpPr/>
            <p:nvPr/>
          </p:nvSpPr>
          <p:spPr bwMode="auto">
            <a:xfrm>
              <a:off x="5632568" y="2721131"/>
              <a:ext cx="888040" cy="558116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8" name="Picture 2" descr="Afficher l'image d'origine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6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3538" y="2748931"/>
              <a:ext cx="471921" cy="47192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6" name="Connecteur droit avec flèche 55"/>
            <p:cNvCxnSpPr>
              <a:stCxn id="12" idx="0"/>
              <a:endCxn id="17" idx="1"/>
            </p:cNvCxnSpPr>
            <p:nvPr/>
          </p:nvCxnSpPr>
          <p:spPr>
            <a:xfrm rot="5400000" flipH="1" flipV="1">
              <a:off x="4252268" y="2094923"/>
              <a:ext cx="367897" cy="1734667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ZoneTexte 59"/>
            <p:cNvSpPr txBox="1"/>
            <p:nvPr/>
          </p:nvSpPr>
          <p:spPr>
            <a:xfrm>
              <a:off x="4017186" y="2453443"/>
              <a:ext cx="4940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i="1" dirty="0" smtClean="0">
                  <a:solidFill>
                    <a:schemeClr val="accent1">
                      <a:lumMod val="50000"/>
                    </a:schemeClr>
                  </a:solidFill>
                </a:rPr>
                <a:t>URI</a:t>
              </a:r>
              <a:endParaRPr lang="fr-FR" sz="1400" i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cxnSp>
          <p:nvCxnSpPr>
            <p:cNvPr id="61" name="Connecteur droit avec flèche 55"/>
            <p:cNvCxnSpPr/>
            <p:nvPr/>
          </p:nvCxnSpPr>
          <p:spPr>
            <a:xfrm rot="10800000" flipV="1">
              <a:off x="4275889" y="3069782"/>
              <a:ext cx="1090474" cy="308796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ZoneTexte 65"/>
            <p:cNvSpPr txBox="1"/>
            <p:nvPr/>
          </p:nvSpPr>
          <p:spPr>
            <a:xfrm>
              <a:off x="4267200" y="3338540"/>
              <a:ext cx="4940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i="1" dirty="0" smtClean="0">
                  <a:solidFill>
                    <a:schemeClr val="accent1">
                      <a:lumMod val="50000"/>
                    </a:schemeClr>
                  </a:solidFill>
                </a:rPr>
                <a:t>URI</a:t>
              </a:r>
              <a:endParaRPr lang="fr-FR" sz="1400" i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21" name="Groupe 20"/>
          <p:cNvGrpSpPr/>
          <p:nvPr/>
        </p:nvGrpSpPr>
        <p:grpSpPr>
          <a:xfrm>
            <a:off x="2064774" y="3991317"/>
            <a:ext cx="2211862" cy="2801763"/>
            <a:chOff x="2064774" y="4019955"/>
            <a:chExt cx="2211862" cy="2801763"/>
          </a:xfrm>
        </p:grpSpPr>
        <p:sp>
          <p:nvSpPr>
            <p:cNvPr id="29" name="Rectangle à coins arrondis 28"/>
            <p:cNvSpPr/>
            <p:nvPr/>
          </p:nvSpPr>
          <p:spPr bwMode="auto">
            <a:xfrm>
              <a:off x="2064774" y="5167776"/>
              <a:ext cx="2199435" cy="1653942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headEnd type="none" w="med" len="med"/>
              <a:tailEnd type="none" w="med" len="med"/>
            </a:ln>
            <a:ex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Observations / logs</a:t>
              </a:r>
            </a:p>
          </p:txBody>
        </p:sp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7499" y="5532073"/>
              <a:ext cx="243998" cy="73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Connecteur droit avec flèche 5"/>
            <p:cNvCxnSpPr/>
            <p:nvPr/>
          </p:nvCxnSpPr>
          <p:spPr>
            <a:xfrm>
              <a:off x="3568882" y="4059073"/>
              <a:ext cx="0" cy="1164915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headEnd type="none" w="med" len="med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ZoneTexte 30"/>
            <p:cNvSpPr txBox="1"/>
            <p:nvPr/>
          </p:nvSpPr>
          <p:spPr>
            <a:xfrm>
              <a:off x="3074836" y="4405888"/>
              <a:ext cx="4940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400" i="1">
                  <a:solidFill>
                    <a:schemeClr val="accent2">
                      <a:lumMod val="75000"/>
                    </a:schemeClr>
                  </a:solidFill>
                </a:defRPr>
              </a:lvl1pPr>
            </a:lstStyle>
            <a:p>
              <a:r>
                <a:rPr lang="fr-FR" dirty="0"/>
                <a:t>URI</a:t>
              </a:r>
            </a:p>
          </p:txBody>
        </p:sp>
        <p:cxnSp>
          <p:nvCxnSpPr>
            <p:cNvPr id="34" name="Connecteur droit avec flèche 33"/>
            <p:cNvCxnSpPr/>
            <p:nvPr/>
          </p:nvCxnSpPr>
          <p:spPr>
            <a:xfrm flipH="1">
              <a:off x="3823903" y="4019955"/>
              <a:ext cx="8284" cy="1164915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ZoneTexte 34"/>
            <p:cNvSpPr txBox="1"/>
            <p:nvPr/>
          </p:nvSpPr>
          <p:spPr>
            <a:xfrm>
              <a:off x="3782590" y="4474066"/>
              <a:ext cx="4940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i="1" dirty="0" smtClean="0">
                  <a:solidFill>
                    <a:schemeClr val="accent1">
                      <a:lumMod val="50000"/>
                    </a:schemeClr>
                  </a:solidFill>
                </a:rPr>
                <a:t>URI</a:t>
              </a:r>
              <a:endParaRPr lang="fr-FR" sz="1400" i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pic>
          <p:nvPicPr>
            <p:cNvPr id="95" name="Picture 2" descr="D:\Documents\grellets\Travail\International\H2020\EPOS\H2020\Realisation\WP15\20161122-23_Potsdam\Images\STREMY_Log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750"/>
            <a:stretch/>
          </p:blipFill>
          <p:spPr bwMode="auto">
            <a:xfrm>
              <a:off x="2197496" y="5511105"/>
              <a:ext cx="1183627" cy="113521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e 15"/>
          <p:cNvGrpSpPr/>
          <p:nvPr/>
        </p:nvGrpSpPr>
        <p:grpSpPr>
          <a:xfrm>
            <a:off x="6871232" y="2516199"/>
            <a:ext cx="2200444" cy="1402873"/>
            <a:chOff x="6871232" y="2544837"/>
            <a:chExt cx="2200444" cy="1402873"/>
          </a:xfrm>
        </p:grpSpPr>
        <p:sp>
          <p:nvSpPr>
            <p:cNvPr id="36" name="Rectangle à coins arrondis 35"/>
            <p:cNvSpPr/>
            <p:nvPr/>
          </p:nvSpPr>
          <p:spPr bwMode="auto">
            <a:xfrm>
              <a:off x="7657663" y="2844081"/>
              <a:ext cx="1414013" cy="1103629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headEnd type="none" w="med" len="med"/>
              <a:tailEnd type="none" w="med" len="med"/>
            </a:ln>
            <a:ex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Observations</a:t>
              </a:r>
            </a:p>
          </p:txBody>
        </p:sp>
        <p:pic>
          <p:nvPicPr>
            <p:cNvPr id="37" name="Picture 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6415" y="3279247"/>
              <a:ext cx="1114128" cy="448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ZoneTexte 38"/>
            <p:cNvSpPr txBox="1"/>
            <p:nvPr/>
          </p:nvSpPr>
          <p:spPr>
            <a:xfrm>
              <a:off x="6967175" y="2544837"/>
              <a:ext cx="4940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i="1" dirty="0" smtClean="0">
                  <a:solidFill>
                    <a:schemeClr val="accent2">
                      <a:lumMod val="75000"/>
                    </a:schemeClr>
                  </a:solidFill>
                </a:rPr>
                <a:t>URI</a:t>
              </a:r>
              <a:endParaRPr lang="fr-FR" sz="1400" i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6871232" y="3498798"/>
              <a:ext cx="4940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i="1" dirty="0" smtClean="0">
                  <a:solidFill>
                    <a:schemeClr val="accent1">
                      <a:lumMod val="50000"/>
                    </a:schemeClr>
                  </a:solidFill>
                </a:rPr>
                <a:t>URI</a:t>
              </a:r>
              <a:endParaRPr lang="fr-FR" sz="1400" i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cxnSp>
          <p:nvCxnSpPr>
            <p:cNvPr id="38" name="Connecteur droit avec flèche 37"/>
            <p:cNvCxnSpPr/>
            <p:nvPr/>
          </p:nvCxnSpPr>
          <p:spPr bwMode="auto">
            <a:xfrm>
              <a:off x="6871232" y="2760989"/>
              <a:ext cx="788987" cy="617589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headEnd type="none" w="med" len="med"/>
              <a:tailEnd type="arrow"/>
            </a:ln>
            <a:ex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avec flèche 39"/>
            <p:cNvCxnSpPr/>
            <p:nvPr/>
          </p:nvCxnSpPr>
          <p:spPr>
            <a:xfrm>
              <a:off x="6871233" y="3069783"/>
              <a:ext cx="788986" cy="657794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Borehole in EPOS – Resource View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5460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à coins arrondis 11"/>
          <p:cNvSpPr/>
          <p:nvPr/>
        </p:nvSpPr>
        <p:spPr bwMode="auto">
          <a:xfrm>
            <a:off x="2861876" y="3182486"/>
            <a:ext cx="1414013" cy="80883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Borehole</a:t>
            </a:r>
            <a:endParaRPr kumimoji="0" lang="fr-FR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20" name="Groupe 19"/>
          <p:cNvGrpSpPr/>
          <p:nvPr/>
        </p:nvGrpSpPr>
        <p:grpSpPr>
          <a:xfrm>
            <a:off x="46891" y="2863337"/>
            <a:ext cx="2814985" cy="1502645"/>
            <a:chOff x="10605" y="2891975"/>
            <a:chExt cx="2814985" cy="1502645"/>
          </a:xfrm>
        </p:grpSpPr>
        <p:sp>
          <p:nvSpPr>
            <p:cNvPr id="14" name="Rectangle à coins arrondis 13"/>
            <p:cNvSpPr/>
            <p:nvPr/>
          </p:nvSpPr>
          <p:spPr bwMode="auto">
            <a:xfrm>
              <a:off x="10605" y="2891975"/>
              <a:ext cx="1502790" cy="1502645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headEnd type="none" w="med" len="med"/>
              <a:tailEnd type="none" w="med" len="med"/>
            </a:ln>
            <a:ex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Construction</a:t>
              </a:r>
            </a:p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1200" b="1" dirty="0" err="1" smtClean="0">
                  <a:solidFill>
                    <a:schemeClr val="bg1"/>
                  </a:solidFill>
                  <a:latin typeface="Arial" charset="0"/>
                </a:rPr>
                <a:t>details</a:t>
              </a:r>
              <a:endPara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pic>
          <p:nvPicPr>
            <p:cNvPr id="13" name="Picture 2" descr="http://www.reddoggeo.com/www/rw/logplot2003/LogPlot2003_LogSamples_files/logplotsample4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92" b="4233"/>
            <a:stretch/>
          </p:blipFill>
          <p:spPr bwMode="auto">
            <a:xfrm>
              <a:off x="136424" y="3268377"/>
              <a:ext cx="689595" cy="1024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2" name="Connecteur droit avec flèche 31"/>
            <p:cNvCxnSpPr>
              <a:stCxn id="12" idx="1"/>
              <a:endCxn id="14" idx="3"/>
            </p:cNvCxnSpPr>
            <p:nvPr/>
          </p:nvCxnSpPr>
          <p:spPr>
            <a:xfrm flipH="1">
              <a:off x="1513395" y="3550620"/>
              <a:ext cx="1312195" cy="9267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ZoneTexte 32"/>
            <p:cNvSpPr txBox="1"/>
            <p:nvPr/>
          </p:nvSpPr>
          <p:spPr>
            <a:xfrm>
              <a:off x="1563914" y="3295770"/>
              <a:ext cx="4940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i="1" dirty="0" smtClean="0">
                  <a:solidFill>
                    <a:schemeClr val="accent1">
                      <a:lumMod val="50000"/>
                    </a:schemeClr>
                  </a:solidFill>
                </a:rPr>
                <a:t>URI</a:t>
              </a:r>
              <a:endParaRPr lang="fr-FR" sz="1400" i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19" name="Groupe 18"/>
          <p:cNvGrpSpPr/>
          <p:nvPr/>
        </p:nvGrpSpPr>
        <p:grpSpPr>
          <a:xfrm>
            <a:off x="6468518" y="3919072"/>
            <a:ext cx="1896152" cy="2370827"/>
            <a:chOff x="6468518" y="3947710"/>
            <a:chExt cx="1896152" cy="2370827"/>
          </a:xfrm>
        </p:grpSpPr>
        <p:sp>
          <p:nvSpPr>
            <p:cNvPr id="26" name="Rectangle à coins arrondis 25"/>
            <p:cNvSpPr/>
            <p:nvPr/>
          </p:nvSpPr>
          <p:spPr bwMode="auto">
            <a:xfrm>
              <a:off x="6468518" y="5086400"/>
              <a:ext cx="1584176" cy="1232137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headEnd type="none" w="med" len="med"/>
              <a:tailEnd type="none" w="med" len="med"/>
            </a:ln>
            <a:ex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Geology</a:t>
              </a:r>
              <a:r>
                <a:rPr kumimoji="0" lang="fr-FR" sz="1200" b="1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 / </a:t>
              </a:r>
              <a:r>
                <a:rPr kumimoji="0" lang="fr-FR" sz="1200" b="1" i="0" u="none" strike="noStrike" cap="none" normalizeH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HydroGeology</a:t>
              </a:r>
              <a:endPara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Rectangle à coins arrondis 26"/>
            <p:cNvSpPr/>
            <p:nvPr/>
          </p:nvSpPr>
          <p:spPr bwMode="auto">
            <a:xfrm>
              <a:off x="6698523" y="5590456"/>
              <a:ext cx="1104064" cy="568063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8" name="Picture 2" descr="https://cdn.thinglink.me/api/image/717762046808031232/1240/10/scaletowidth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078"/>
            <a:stretch/>
          </p:blipFill>
          <p:spPr bwMode="auto">
            <a:xfrm>
              <a:off x="6763606" y="5662464"/>
              <a:ext cx="973897" cy="44862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4" name="Connecteur droit avec flèche 43"/>
            <p:cNvCxnSpPr>
              <a:stCxn id="26" idx="0"/>
              <a:endCxn id="36" idx="2"/>
            </p:cNvCxnSpPr>
            <p:nvPr/>
          </p:nvCxnSpPr>
          <p:spPr>
            <a:xfrm flipV="1">
              <a:off x="7260606" y="3947710"/>
              <a:ext cx="1104064" cy="1138690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ZoneTexte 44"/>
            <p:cNvSpPr txBox="1"/>
            <p:nvPr/>
          </p:nvSpPr>
          <p:spPr>
            <a:xfrm>
              <a:off x="7300155" y="4310631"/>
              <a:ext cx="4940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i="1" dirty="0" smtClean="0">
                  <a:solidFill>
                    <a:schemeClr val="accent1">
                      <a:lumMod val="50000"/>
                    </a:schemeClr>
                  </a:solidFill>
                </a:rPr>
                <a:t>URI</a:t>
              </a:r>
              <a:endParaRPr lang="fr-FR" sz="1400" i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4264209" y="5345885"/>
            <a:ext cx="2204309" cy="620224"/>
            <a:chOff x="4264209" y="5374523"/>
            <a:chExt cx="2204309" cy="620224"/>
          </a:xfrm>
        </p:grpSpPr>
        <p:cxnSp>
          <p:nvCxnSpPr>
            <p:cNvPr id="50" name="Connecteur en angle 49"/>
            <p:cNvCxnSpPr>
              <a:stCxn id="29" idx="3"/>
              <a:endCxn id="26" idx="1"/>
            </p:cNvCxnSpPr>
            <p:nvPr/>
          </p:nvCxnSpPr>
          <p:spPr bwMode="auto">
            <a:xfrm flipV="1">
              <a:off x="4264209" y="5702469"/>
              <a:ext cx="2204309" cy="292278"/>
            </a:xfrm>
            <a:prstGeom prst="bentConnector3">
              <a:avLst>
                <a:gd name="adj1" fmla="val 50000"/>
              </a:avLst>
            </a:prstGeom>
            <a:ln>
              <a:prstDash val="sysDot"/>
              <a:headEnd type="none" w="med" len="med"/>
              <a:tailEnd type="arrow"/>
            </a:ln>
            <a:ex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ZoneTexte 54"/>
            <p:cNvSpPr txBox="1"/>
            <p:nvPr/>
          </p:nvSpPr>
          <p:spPr>
            <a:xfrm>
              <a:off x="5002876" y="5374523"/>
              <a:ext cx="4940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i="1" dirty="0" smtClean="0">
                  <a:solidFill>
                    <a:schemeClr val="accent1">
                      <a:lumMod val="50000"/>
                    </a:schemeClr>
                  </a:solidFill>
                </a:rPr>
                <a:t>URI</a:t>
              </a:r>
              <a:endParaRPr lang="fr-FR" sz="1400" i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7" name="Groupe 6"/>
          <p:cNvGrpSpPr/>
          <p:nvPr/>
        </p:nvGrpSpPr>
        <p:grpSpPr>
          <a:xfrm>
            <a:off x="3568883" y="2133600"/>
            <a:ext cx="3318843" cy="1484079"/>
            <a:chOff x="3568883" y="2162238"/>
            <a:chExt cx="3318843" cy="1484079"/>
          </a:xfrm>
        </p:grpSpPr>
        <p:sp>
          <p:nvSpPr>
            <p:cNvPr id="17" name="Rectangle à coins arrondis 16"/>
            <p:cNvSpPr/>
            <p:nvPr/>
          </p:nvSpPr>
          <p:spPr bwMode="auto">
            <a:xfrm>
              <a:off x="5303550" y="2162238"/>
              <a:ext cx="1584176" cy="1232137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headEnd type="none" w="med" len="med"/>
              <a:tailEnd type="none" w="med" len="med"/>
            </a:ln>
            <a:ex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1200" b="1" dirty="0">
                  <a:solidFill>
                    <a:schemeClr val="bg1"/>
                  </a:solidFill>
                  <a:latin typeface="Arial" charset="0"/>
                </a:rPr>
                <a:t>Env. Monitoring Facility</a:t>
              </a:r>
            </a:p>
          </p:txBody>
        </p:sp>
        <p:sp>
          <p:nvSpPr>
            <p:cNvPr id="25" name="Rectangle à coins arrondis 24"/>
            <p:cNvSpPr/>
            <p:nvPr/>
          </p:nvSpPr>
          <p:spPr bwMode="auto">
            <a:xfrm>
              <a:off x="5632568" y="2721131"/>
              <a:ext cx="888040" cy="558116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8" name="Picture 2" descr="Afficher l'image d'origine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6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3538" y="2748931"/>
              <a:ext cx="471921" cy="47192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6" name="Connecteur droit avec flèche 55"/>
            <p:cNvCxnSpPr>
              <a:stCxn id="12" idx="0"/>
              <a:endCxn id="17" idx="1"/>
            </p:cNvCxnSpPr>
            <p:nvPr/>
          </p:nvCxnSpPr>
          <p:spPr>
            <a:xfrm rot="5400000" flipH="1" flipV="1">
              <a:off x="4252268" y="2094923"/>
              <a:ext cx="367897" cy="1734667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ZoneTexte 59"/>
            <p:cNvSpPr txBox="1"/>
            <p:nvPr/>
          </p:nvSpPr>
          <p:spPr>
            <a:xfrm>
              <a:off x="4017186" y="2453443"/>
              <a:ext cx="4940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i="1" dirty="0" smtClean="0">
                  <a:solidFill>
                    <a:schemeClr val="accent1">
                      <a:lumMod val="50000"/>
                    </a:schemeClr>
                  </a:solidFill>
                </a:rPr>
                <a:t>URI</a:t>
              </a:r>
              <a:endParaRPr lang="fr-FR" sz="1400" i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cxnSp>
          <p:nvCxnSpPr>
            <p:cNvPr id="61" name="Connecteur droit avec flèche 55"/>
            <p:cNvCxnSpPr/>
            <p:nvPr/>
          </p:nvCxnSpPr>
          <p:spPr>
            <a:xfrm rot="10800000" flipV="1">
              <a:off x="4275889" y="3069782"/>
              <a:ext cx="1090474" cy="308796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ZoneTexte 65"/>
            <p:cNvSpPr txBox="1"/>
            <p:nvPr/>
          </p:nvSpPr>
          <p:spPr>
            <a:xfrm>
              <a:off x="4267200" y="3338540"/>
              <a:ext cx="4940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i="1" dirty="0" smtClean="0">
                  <a:solidFill>
                    <a:schemeClr val="accent1">
                      <a:lumMod val="50000"/>
                    </a:schemeClr>
                  </a:solidFill>
                </a:rPr>
                <a:t>URI</a:t>
              </a:r>
              <a:endParaRPr lang="fr-FR" sz="1400" i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21" name="Groupe 20"/>
          <p:cNvGrpSpPr/>
          <p:nvPr/>
        </p:nvGrpSpPr>
        <p:grpSpPr>
          <a:xfrm>
            <a:off x="2064774" y="3991317"/>
            <a:ext cx="2211862" cy="2801763"/>
            <a:chOff x="2064774" y="4019955"/>
            <a:chExt cx="2211862" cy="2801763"/>
          </a:xfrm>
        </p:grpSpPr>
        <p:sp>
          <p:nvSpPr>
            <p:cNvPr id="29" name="Rectangle à coins arrondis 28"/>
            <p:cNvSpPr/>
            <p:nvPr/>
          </p:nvSpPr>
          <p:spPr bwMode="auto">
            <a:xfrm>
              <a:off x="2064774" y="5167776"/>
              <a:ext cx="2199435" cy="1653942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headEnd type="none" w="med" len="med"/>
              <a:tailEnd type="none" w="med" len="med"/>
            </a:ln>
            <a:ex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Observations / logs</a:t>
              </a:r>
            </a:p>
          </p:txBody>
        </p:sp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7499" y="5532073"/>
              <a:ext cx="243998" cy="73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ZoneTexte 30"/>
            <p:cNvSpPr txBox="1"/>
            <p:nvPr/>
          </p:nvSpPr>
          <p:spPr>
            <a:xfrm>
              <a:off x="3074836" y="4405888"/>
              <a:ext cx="4940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400" i="1">
                  <a:solidFill>
                    <a:schemeClr val="accent2">
                      <a:lumMod val="75000"/>
                    </a:schemeClr>
                  </a:solidFill>
                </a:defRPr>
              </a:lvl1pPr>
            </a:lstStyle>
            <a:p>
              <a:r>
                <a:rPr lang="fr-FR" dirty="0"/>
                <a:t>URI</a:t>
              </a:r>
            </a:p>
          </p:txBody>
        </p:sp>
        <p:cxnSp>
          <p:nvCxnSpPr>
            <p:cNvPr id="34" name="Connecteur droit avec flèche 33"/>
            <p:cNvCxnSpPr/>
            <p:nvPr/>
          </p:nvCxnSpPr>
          <p:spPr>
            <a:xfrm flipH="1">
              <a:off x="3823903" y="4019955"/>
              <a:ext cx="8284" cy="1164915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ZoneTexte 34"/>
            <p:cNvSpPr txBox="1"/>
            <p:nvPr/>
          </p:nvSpPr>
          <p:spPr>
            <a:xfrm>
              <a:off x="3782590" y="4474066"/>
              <a:ext cx="4940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i="1" dirty="0" smtClean="0">
                  <a:solidFill>
                    <a:schemeClr val="accent1">
                      <a:lumMod val="50000"/>
                    </a:schemeClr>
                  </a:solidFill>
                </a:rPr>
                <a:t>URI</a:t>
              </a:r>
              <a:endParaRPr lang="fr-FR" sz="1400" i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pic>
          <p:nvPicPr>
            <p:cNvPr id="95" name="Picture 2" descr="D:\Documents\grellets\Travail\International\H2020\EPOS\H2020\Realisation\WP15\20161122-23_Potsdam\Images\STREMY_Log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750"/>
            <a:stretch/>
          </p:blipFill>
          <p:spPr bwMode="auto">
            <a:xfrm>
              <a:off x="2197496" y="5511105"/>
              <a:ext cx="1183627" cy="113521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e 15"/>
          <p:cNvGrpSpPr/>
          <p:nvPr/>
        </p:nvGrpSpPr>
        <p:grpSpPr>
          <a:xfrm>
            <a:off x="6871232" y="2516199"/>
            <a:ext cx="2200444" cy="1402873"/>
            <a:chOff x="6871232" y="2544837"/>
            <a:chExt cx="2200444" cy="1402873"/>
          </a:xfrm>
        </p:grpSpPr>
        <p:sp>
          <p:nvSpPr>
            <p:cNvPr id="36" name="Rectangle à coins arrondis 35"/>
            <p:cNvSpPr/>
            <p:nvPr/>
          </p:nvSpPr>
          <p:spPr bwMode="auto">
            <a:xfrm>
              <a:off x="7657663" y="2844081"/>
              <a:ext cx="1414013" cy="1103629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headEnd type="none" w="med" len="med"/>
              <a:tailEnd type="none" w="med" len="med"/>
            </a:ln>
            <a:ex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Observations</a:t>
              </a:r>
            </a:p>
          </p:txBody>
        </p:sp>
        <p:pic>
          <p:nvPicPr>
            <p:cNvPr id="37" name="Picture 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6415" y="3279247"/>
              <a:ext cx="1114128" cy="448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ZoneTexte 38"/>
            <p:cNvSpPr txBox="1"/>
            <p:nvPr/>
          </p:nvSpPr>
          <p:spPr>
            <a:xfrm>
              <a:off x="6967175" y="2544837"/>
              <a:ext cx="4940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i="1" dirty="0" smtClean="0">
                  <a:solidFill>
                    <a:schemeClr val="accent2">
                      <a:lumMod val="75000"/>
                    </a:schemeClr>
                  </a:solidFill>
                </a:rPr>
                <a:t>URI</a:t>
              </a:r>
              <a:endParaRPr lang="fr-FR" sz="1400" i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6871232" y="3498798"/>
              <a:ext cx="4940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i="1" dirty="0" smtClean="0">
                  <a:solidFill>
                    <a:schemeClr val="accent1">
                      <a:lumMod val="50000"/>
                    </a:schemeClr>
                  </a:solidFill>
                </a:rPr>
                <a:t>URI</a:t>
              </a:r>
              <a:endParaRPr lang="fr-FR" sz="1400" i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cxnSp>
          <p:nvCxnSpPr>
            <p:cNvPr id="38" name="Connecteur droit avec flèche 37"/>
            <p:cNvCxnSpPr/>
            <p:nvPr/>
          </p:nvCxnSpPr>
          <p:spPr bwMode="auto">
            <a:xfrm>
              <a:off x="6871232" y="2760989"/>
              <a:ext cx="788987" cy="617589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headEnd type="none" w="med" len="med"/>
              <a:tailEnd type="arrow"/>
            </a:ln>
            <a:ex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avec flèche 39"/>
            <p:cNvCxnSpPr/>
            <p:nvPr/>
          </p:nvCxnSpPr>
          <p:spPr>
            <a:xfrm>
              <a:off x="6871233" y="3069783"/>
              <a:ext cx="788986" cy="657794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</a:t>
            </a:r>
            <a:r>
              <a:rPr lang="en-US" dirty="0" err="1"/>
              <a:t>BoreholeView</a:t>
            </a:r>
            <a:r>
              <a:rPr lang="en-US" dirty="0"/>
              <a:t> as an EU Index and shortcut to national data flows</a:t>
            </a:r>
            <a:endParaRPr lang="fr-FR" dirty="0"/>
          </a:p>
        </p:txBody>
      </p:sp>
      <p:sp>
        <p:nvSpPr>
          <p:cNvPr id="41" name="Rectangle à coins arrondis 40"/>
          <p:cNvSpPr/>
          <p:nvPr/>
        </p:nvSpPr>
        <p:spPr bwMode="auto">
          <a:xfrm>
            <a:off x="2420039" y="858596"/>
            <a:ext cx="1414013" cy="808831"/>
          </a:xfrm>
          <a:prstGeom prst="roundRect">
            <a:avLst/>
          </a:prstGeom>
          <a:solidFill>
            <a:srgbClr val="007600"/>
          </a:solidFill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BoreholeIView</a:t>
            </a:r>
            <a:endParaRPr kumimoji="0" lang="fr-FR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42" name="Picture 2" descr="Résultat de recherche d'images pour &quot;EU logo&quot;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" t="6796" r="4249" b="4851"/>
          <a:stretch/>
        </p:blipFill>
        <p:spPr bwMode="auto">
          <a:xfrm>
            <a:off x="3505200" y="1365808"/>
            <a:ext cx="304800" cy="226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Connecteur droit avec flèche 45"/>
          <p:cNvCxnSpPr/>
          <p:nvPr/>
        </p:nvCxnSpPr>
        <p:spPr>
          <a:xfrm>
            <a:off x="3568882" y="4030435"/>
            <a:ext cx="0" cy="1164915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8" name="Groupe 7"/>
          <p:cNvGrpSpPr/>
          <p:nvPr/>
        </p:nvGrpSpPr>
        <p:grpSpPr>
          <a:xfrm>
            <a:off x="0" y="2133600"/>
            <a:ext cx="9144000" cy="447847"/>
            <a:chOff x="0" y="2133600"/>
            <a:chExt cx="9144000" cy="447847"/>
          </a:xfrm>
        </p:grpSpPr>
        <p:cxnSp>
          <p:nvCxnSpPr>
            <p:cNvPr id="5" name="Connecteur droit 4"/>
            <p:cNvCxnSpPr/>
            <p:nvPr/>
          </p:nvCxnSpPr>
          <p:spPr bwMode="auto">
            <a:xfrm>
              <a:off x="0" y="2133600"/>
              <a:ext cx="9144000" cy="0"/>
            </a:xfrm>
            <a:prstGeom prst="line">
              <a:avLst/>
            </a:prstGeom>
            <a:noFill/>
            <a:ln w="12700" cap="flat" cmpd="sng" algn="ctr">
              <a:solidFill>
                <a:srgbClr val="969696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47" name="Gruppo 76"/>
            <p:cNvGrpSpPr/>
            <p:nvPr/>
          </p:nvGrpSpPr>
          <p:grpSpPr>
            <a:xfrm>
              <a:off x="7854153" y="2142689"/>
              <a:ext cx="1289847" cy="438758"/>
              <a:chOff x="2942043" y="3553255"/>
              <a:chExt cx="1289847" cy="438758"/>
            </a:xfrm>
          </p:grpSpPr>
          <p:pic>
            <p:nvPicPr>
              <p:cNvPr id="48" name="Picture 6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42043" y="3560529"/>
                <a:ext cx="301348" cy="193624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" name="Picture 8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67536" y="3560529"/>
                <a:ext cx="301347" cy="190793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" name="Picture 9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99283" y="3553255"/>
                <a:ext cx="301347" cy="200898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" name="Immagine 127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930543" y="3553255"/>
                <a:ext cx="301347" cy="199467"/>
              </a:xfrm>
              <a:prstGeom prst="rect">
                <a:avLst/>
              </a:prstGeom>
            </p:spPr>
          </p:pic>
          <p:grpSp>
            <p:nvGrpSpPr>
              <p:cNvPr id="53" name="Gruppo 128"/>
              <p:cNvGrpSpPr/>
              <p:nvPr/>
            </p:nvGrpSpPr>
            <p:grpSpPr>
              <a:xfrm>
                <a:off x="3599283" y="3768013"/>
                <a:ext cx="602695" cy="224000"/>
                <a:chOff x="873245" y="4156287"/>
                <a:chExt cx="602695" cy="224000"/>
              </a:xfrm>
            </p:grpSpPr>
            <p:sp>
              <p:nvSpPr>
                <p:cNvPr id="58" name="Rectangle 7"/>
                <p:cNvSpPr/>
                <p:nvPr/>
              </p:nvSpPr>
              <p:spPr>
                <a:xfrm>
                  <a:off x="873245" y="4156287"/>
                  <a:ext cx="602695" cy="224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12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fr-FR" sz="1200" dirty="0" smtClean="0">
                      <a:solidFill>
                        <a:schemeClr val="tx1"/>
                      </a:solidFill>
                    </a:rPr>
                    <a:t>       …</a:t>
                  </a:r>
                  <a:endParaRPr lang="fr-FR" sz="1200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59" name="Immagine 130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90204" y="4169054"/>
                  <a:ext cx="217266" cy="200351"/>
                </a:xfrm>
                <a:prstGeom prst="rect">
                  <a:avLst/>
                </a:prstGeom>
              </p:spPr>
            </p:pic>
          </p:grpSp>
          <p:pic>
            <p:nvPicPr>
              <p:cNvPr id="54" name="Immagine 131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946242" y="3772667"/>
                <a:ext cx="301347" cy="200898"/>
              </a:xfrm>
              <a:prstGeom prst="rect">
                <a:avLst/>
              </a:prstGeom>
            </p:spPr>
          </p:pic>
          <p:pic>
            <p:nvPicPr>
              <p:cNvPr id="57" name="Immagine 132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270682" y="3772667"/>
                <a:ext cx="298202" cy="200898"/>
              </a:xfrm>
              <a:prstGeom prst="rect">
                <a:avLst/>
              </a:prstGeom>
            </p:spPr>
          </p:pic>
        </p:grpSp>
      </p:grpSp>
      <p:grpSp>
        <p:nvGrpSpPr>
          <p:cNvPr id="62" name="Groupe 61"/>
          <p:cNvGrpSpPr/>
          <p:nvPr/>
        </p:nvGrpSpPr>
        <p:grpSpPr>
          <a:xfrm>
            <a:off x="-24032" y="990600"/>
            <a:ext cx="2444072" cy="1839776"/>
            <a:chOff x="409637" y="1522469"/>
            <a:chExt cx="2444072" cy="1839776"/>
          </a:xfrm>
        </p:grpSpPr>
        <p:sp>
          <p:nvSpPr>
            <p:cNvPr id="63" name="ZoneTexte 62"/>
            <p:cNvSpPr txBox="1"/>
            <p:nvPr/>
          </p:nvSpPr>
          <p:spPr>
            <a:xfrm>
              <a:off x="409637" y="1522469"/>
              <a:ext cx="22393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err="1" smtClean="0">
                  <a:solidFill>
                    <a:srgbClr val="007600"/>
                  </a:solidFill>
                </a:rPr>
                <a:t>detailedDescription</a:t>
              </a:r>
              <a:r>
                <a:rPr lang="fr-FR" sz="1400" dirty="0" smtClean="0">
                  <a:solidFill>
                    <a:srgbClr val="007600"/>
                  </a:solidFill>
                </a:rPr>
                <a:t> -&gt; (URI)</a:t>
              </a:r>
              <a:endParaRPr lang="fr-FR" sz="1400" i="1" dirty="0">
                <a:solidFill>
                  <a:srgbClr val="007600"/>
                </a:solidFill>
              </a:endParaRPr>
            </a:p>
          </p:txBody>
        </p:sp>
        <p:cxnSp>
          <p:nvCxnSpPr>
            <p:cNvPr id="64" name="Connecteur droit avec flèche 48"/>
            <p:cNvCxnSpPr/>
            <p:nvPr/>
          </p:nvCxnSpPr>
          <p:spPr>
            <a:xfrm rot="10800000" flipV="1">
              <a:off x="1231956" y="1794881"/>
              <a:ext cx="1621753" cy="1567364"/>
            </a:xfrm>
            <a:prstGeom prst="bentConnector2">
              <a:avLst/>
            </a:prstGeom>
            <a:ln>
              <a:solidFill>
                <a:srgbClr val="008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e 64"/>
          <p:cNvGrpSpPr/>
          <p:nvPr/>
        </p:nvGrpSpPr>
        <p:grpSpPr>
          <a:xfrm>
            <a:off x="-52252" y="1667428"/>
            <a:ext cx="2940641" cy="3485889"/>
            <a:chOff x="25983" y="1845242"/>
            <a:chExt cx="2940641" cy="3485889"/>
          </a:xfrm>
        </p:grpSpPr>
        <p:cxnSp>
          <p:nvCxnSpPr>
            <p:cNvPr id="67" name="Connecteur droit avec flèche 56"/>
            <p:cNvCxnSpPr/>
            <p:nvPr/>
          </p:nvCxnSpPr>
          <p:spPr>
            <a:xfrm rot="16200000" flipH="1">
              <a:off x="1040563" y="3588186"/>
              <a:ext cx="3485889" cy="1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8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ZoneTexte 67"/>
            <p:cNvSpPr txBox="1"/>
            <p:nvPr/>
          </p:nvSpPr>
          <p:spPr>
            <a:xfrm>
              <a:off x="25983" y="4625627"/>
              <a:ext cx="29406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i="1" dirty="0" err="1">
                  <a:solidFill>
                    <a:srgbClr val="007600"/>
                  </a:solidFill>
                </a:rPr>
                <a:t>gsmlp:geophysicalLogs</a:t>
              </a:r>
              <a:r>
                <a:rPr lang="fr-FR" sz="1400" i="1" dirty="0">
                  <a:solidFill>
                    <a:srgbClr val="007600"/>
                  </a:solidFill>
                </a:rPr>
                <a:t> </a:t>
              </a:r>
              <a:endParaRPr lang="fr-FR" sz="1400" i="1" dirty="0" smtClean="0">
                <a:solidFill>
                  <a:srgbClr val="007600"/>
                </a:solidFill>
              </a:endParaRPr>
            </a:p>
            <a:p>
              <a:r>
                <a:rPr lang="fr-FR" sz="1400" i="1" dirty="0" err="1">
                  <a:solidFill>
                    <a:srgbClr val="007600"/>
                  </a:solidFill>
                </a:rPr>
                <a:t>gsmlp:geologicalDescription</a:t>
              </a:r>
              <a:r>
                <a:rPr lang="fr-FR" sz="1400" i="1" dirty="0">
                  <a:solidFill>
                    <a:srgbClr val="007600"/>
                  </a:solidFill>
                </a:rPr>
                <a:t> </a:t>
              </a:r>
              <a:r>
                <a:rPr lang="fr-FR" sz="1400" i="1" dirty="0" smtClean="0">
                  <a:solidFill>
                    <a:srgbClr val="007600"/>
                  </a:solidFill>
                </a:rPr>
                <a:t>-&gt; (URI)</a:t>
              </a:r>
              <a:endParaRPr lang="fr-FR" sz="1400" i="1" dirty="0">
                <a:solidFill>
                  <a:srgbClr val="007600"/>
                </a:solidFill>
              </a:endParaRPr>
            </a:p>
          </p:txBody>
        </p:sp>
      </p:grpSp>
      <p:grpSp>
        <p:nvGrpSpPr>
          <p:cNvPr id="69" name="Groupe 68"/>
          <p:cNvGrpSpPr/>
          <p:nvPr/>
        </p:nvGrpSpPr>
        <p:grpSpPr>
          <a:xfrm>
            <a:off x="3834052" y="940284"/>
            <a:ext cx="4631965" cy="1842198"/>
            <a:chOff x="3827460" y="1627060"/>
            <a:chExt cx="4631965" cy="1842198"/>
          </a:xfrm>
        </p:grpSpPr>
        <p:cxnSp>
          <p:nvCxnSpPr>
            <p:cNvPr id="70" name="Connecteur droit avec flèche 48"/>
            <p:cNvCxnSpPr/>
            <p:nvPr/>
          </p:nvCxnSpPr>
          <p:spPr>
            <a:xfrm>
              <a:off x="3827460" y="1949788"/>
              <a:ext cx="4530618" cy="1519470"/>
            </a:xfrm>
            <a:prstGeom prst="bentConnector2">
              <a:avLst/>
            </a:prstGeom>
            <a:ln>
              <a:solidFill>
                <a:srgbClr val="008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ZoneTexte 70"/>
            <p:cNvSpPr txBox="1"/>
            <p:nvPr/>
          </p:nvSpPr>
          <p:spPr>
            <a:xfrm>
              <a:off x="4274578" y="1627060"/>
              <a:ext cx="41848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err="1" smtClean="0">
                  <a:solidFill>
                    <a:srgbClr val="007600"/>
                  </a:solidFill>
                </a:rPr>
                <a:t>groundWaterLevel</a:t>
              </a:r>
              <a:r>
                <a:rPr lang="fr-FR" sz="1400" dirty="0" smtClean="0">
                  <a:solidFill>
                    <a:srgbClr val="007600"/>
                  </a:solidFill>
                </a:rPr>
                <a:t>, </a:t>
              </a:r>
              <a:r>
                <a:rPr lang="fr-FR" sz="1400" dirty="0" err="1" smtClean="0">
                  <a:solidFill>
                    <a:srgbClr val="007600"/>
                  </a:solidFill>
                </a:rPr>
                <a:t>groundWaterChemistry</a:t>
              </a:r>
              <a:r>
                <a:rPr lang="fr-FR" sz="1400" dirty="0" smtClean="0">
                  <a:solidFill>
                    <a:srgbClr val="007600"/>
                  </a:solidFill>
                </a:rPr>
                <a:t>, … -&gt; (URI)</a:t>
              </a:r>
              <a:endParaRPr lang="fr-FR" sz="1400" i="1" dirty="0">
                <a:solidFill>
                  <a:srgbClr val="007600"/>
                </a:solidFill>
              </a:endParaRPr>
            </a:p>
          </p:txBody>
        </p:sp>
        <p:cxnSp>
          <p:nvCxnSpPr>
            <p:cNvPr id="72" name="Connecteur droit avec flèche 71"/>
            <p:cNvCxnSpPr/>
            <p:nvPr/>
          </p:nvCxnSpPr>
          <p:spPr>
            <a:xfrm>
              <a:off x="6089046" y="1985153"/>
              <a:ext cx="0" cy="802262"/>
            </a:xfrm>
            <a:prstGeom prst="straightConnector1">
              <a:avLst/>
            </a:prstGeom>
            <a:ln>
              <a:solidFill>
                <a:srgbClr val="008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e 72"/>
          <p:cNvGrpSpPr/>
          <p:nvPr/>
        </p:nvGrpSpPr>
        <p:grpSpPr>
          <a:xfrm>
            <a:off x="3127046" y="1667427"/>
            <a:ext cx="1918346" cy="1504578"/>
            <a:chOff x="3235373" y="1864714"/>
            <a:chExt cx="1918346" cy="1504578"/>
          </a:xfrm>
        </p:grpSpPr>
        <p:cxnSp>
          <p:nvCxnSpPr>
            <p:cNvPr id="74" name="Connecteur droit avec flèche 73"/>
            <p:cNvCxnSpPr/>
            <p:nvPr/>
          </p:nvCxnSpPr>
          <p:spPr>
            <a:xfrm>
              <a:off x="3235373" y="1864714"/>
              <a:ext cx="29951" cy="1504578"/>
            </a:xfrm>
            <a:prstGeom prst="straightConnector1">
              <a:avLst/>
            </a:prstGeom>
            <a:ln>
              <a:solidFill>
                <a:srgbClr val="008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ZoneTexte 74"/>
            <p:cNvSpPr txBox="1"/>
            <p:nvPr/>
          </p:nvSpPr>
          <p:spPr>
            <a:xfrm rot="21577700">
              <a:off x="3236044" y="2254687"/>
              <a:ext cx="19176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err="1" smtClean="0">
                  <a:solidFill>
                    <a:srgbClr val="007600"/>
                  </a:solidFill>
                </a:rPr>
                <a:t>gsmlp:identifier</a:t>
              </a:r>
              <a:r>
                <a:rPr lang="fr-FR" sz="1400" dirty="0" smtClean="0">
                  <a:solidFill>
                    <a:srgbClr val="007600"/>
                  </a:solidFill>
                </a:rPr>
                <a:t>-&gt; (URI)</a:t>
              </a:r>
              <a:endParaRPr lang="fr-FR" sz="1400" i="1" dirty="0">
                <a:solidFill>
                  <a:srgbClr val="0076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391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EPOS </a:t>
            </a:r>
            <a:r>
              <a:rPr lang="fr-FR" dirty="0" err="1"/>
              <a:t>BoreholeView</a:t>
            </a:r>
            <a:r>
              <a:rPr lang="fr-FR" dirty="0"/>
              <a:t> </a:t>
            </a:r>
            <a:r>
              <a:rPr lang="fr-FR" dirty="0" smtClean="0"/>
              <a:t>– </a:t>
            </a:r>
            <a:r>
              <a:rPr lang="fr-FR" dirty="0" err="1" smtClean="0"/>
              <a:t>feeding</a:t>
            </a:r>
            <a:r>
              <a:rPr lang="fr-FR" dirty="0" smtClean="0"/>
              <a:t> </a:t>
            </a:r>
            <a:r>
              <a:rPr lang="en-US" dirty="0" smtClean="0"/>
              <a:t>the index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institution maintains its Borehole </a:t>
            </a:r>
            <a:r>
              <a:rPr lang="en-US" dirty="0" err="1" smtClean="0"/>
              <a:t>BoreholeView</a:t>
            </a:r>
            <a:r>
              <a:rPr lang="en-US" dirty="0" smtClean="0"/>
              <a:t> (SF-0) service and underlying </a:t>
            </a:r>
            <a:r>
              <a:rPr lang="en-US" dirty="0" err="1" smtClean="0"/>
              <a:t>complexFeature</a:t>
            </a:r>
            <a:r>
              <a:rPr lang="en-US" dirty="0" smtClean="0"/>
              <a:t> flows</a:t>
            </a:r>
            <a:endParaRPr lang="en-US" dirty="0"/>
          </a:p>
          <a:p>
            <a:r>
              <a:rPr lang="en-US" u="sng" dirty="0"/>
              <a:t>Only </a:t>
            </a:r>
            <a:r>
              <a:rPr lang="en-US" u="sng" dirty="0" smtClean="0"/>
              <a:t>SF-0 flows </a:t>
            </a:r>
            <a:r>
              <a:rPr lang="en-US" dirty="0" smtClean="0"/>
              <a:t>are </a:t>
            </a:r>
            <a:r>
              <a:rPr lang="en-US" dirty="0"/>
              <a:t>harvested at EU </a:t>
            </a:r>
            <a:r>
              <a:rPr lang="en-US" dirty="0" smtClean="0"/>
              <a:t>level, to support discovery</a:t>
            </a:r>
          </a:p>
          <a:p>
            <a:endParaRPr lang="en-US" dirty="0"/>
          </a:p>
          <a:p>
            <a:endParaRPr lang="en-US" dirty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2017 Open Geospatial Consortium</a:t>
            </a:r>
            <a:endParaRPr lang="en-US" altLang="en-US" dirty="0"/>
          </a:p>
        </p:txBody>
      </p:sp>
      <p:sp>
        <p:nvSpPr>
          <p:cNvPr id="5" name="Rectangle à coins arrondis 4"/>
          <p:cNvSpPr/>
          <p:nvPr/>
        </p:nvSpPr>
        <p:spPr bwMode="auto">
          <a:xfrm>
            <a:off x="3823483" y="3315557"/>
            <a:ext cx="1414013" cy="808831"/>
          </a:xfrm>
          <a:prstGeom prst="roundRect">
            <a:avLst/>
          </a:prstGeom>
          <a:solidFill>
            <a:srgbClr val="007600"/>
          </a:solidFill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BoreholeIView</a:t>
            </a:r>
            <a:endParaRPr kumimoji="0" lang="fr-FR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Organigramme : Disque magnétique 6"/>
          <p:cNvSpPr/>
          <p:nvPr/>
        </p:nvSpPr>
        <p:spPr bwMode="auto">
          <a:xfrm>
            <a:off x="869682" y="5693496"/>
            <a:ext cx="792088" cy="544760"/>
          </a:xfrm>
          <a:prstGeom prst="flowChartMagneticDisk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rganigramme : Disque magnétique 7"/>
          <p:cNvSpPr/>
          <p:nvPr/>
        </p:nvSpPr>
        <p:spPr bwMode="auto">
          <a:xfrm>
            <a:off x="1796051" y="5693496"/>
            <a:ext cx="792088" cy="544760"/>
          </a:xfrm>
          <a:prstGeom prst="flowChartMagneticDisk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rganigramme : Disque magnétique 8"/>
          <p:cNvSpPr/>
          <p:nvPr/>
        </p:nvSpPr>
        <p:spPr bwMode="auto">
          <a:xfrm>
            <a:off x="3656336" y="5693675"/>
            <a:ext cx="792088" cy="544760"/>
          </a:xfrm>
          <a:prstGeom prst="flowChartMagneticDisk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rganigramme : Disque magnétique 9"/>
          <p:cNvSpPr/>
          <p:nvPr/>
        </p:nvSpPr>
        <p:spPr bwMode="auto">
          <a:xfrm>
            <a:off x="4599745" y="5693675"/>
            <a:ext cx="792088" cy="544760"/>
          </a:xfrm>
          <a:prstGeom prst="flowChartMagneticDisk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rganigramme : Disque magnétique 10"/>
          <p:cNvSpPr/>
          <p:nvPr/>
        </p:nvSpPr>
        <p:spPr bwMode="auto">
          <a:xfrm>
            <a:off x="7405033" y="5679926"/>
            <a:ext cx="792088" cy="544760"/>
          </a:xfrm>
          <a:prstGeom prst="flowChartMagneticDisk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50404" y="5931900"/>
            <a:ext cx="301347" cy="2008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…</a:t>
            </a:r>
            <a:endParaRPr lang="fr-FR" sz="1200" dirty="0">
              <a:solidFill>
                <a:schemeClr val="tx1"/>
              </a:solidFill>
            </a:endParaRPr>
          </a:p>
        </p:txBody>
      </p:sp>
      <p:cxnSp>
        <p:nvCxnSpPr>
          <p:cNvPr id="13" name="Connecteur droit avec flèche 12"/>
          <p:cNvCxnSpPr>
            <a:stCxn id="7" idx="1"/>
            <a:endCxn id="5" idx="2"/>
          </p:cNvCxnSpPr>
          <p:nvPr/>
        </p:nvCxnSpPr>
        <p:spPr bwMode="auto">
          <a:xfrm flipV="1">
            <a:off x="1265726" y="4124388"/>
            <a:ext cx="3264764" cy="15691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Connecteur droit avec flèche 13"/>
          <p:cNvCxnSpPr>
            <a:stCxn id="8" idx="1"/>
            <a:endCxn id="5" idx="2"/>
          </p:cNvCxnSpPr>
          <p:nvPr/>
        </p:nvCxnSpPr>
        <p:spPr bwMode="auto">
          <a:xfrm flipV="1">
            <a:off x="2192095" y="4124388"/>
            <a:ext cx="2338395" cy="15691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Connecteur droit avec flèche 14"/>
          <p:cNvCxnSpPr>
            <a:stCxn id="9" idx="1"/>
            <a:endCxn id="5" idx="2"/>
          </p:cNvCxnSpPr>
          <p:nvPr/>
        </p:nvCxnSpPr>
        <p:spPr bwMode="auto">
          <a:xfrm flipV="1">
            <a:off x="4052380" y="4124388"/>
            <a:ext cx="478110" cy="15692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Connecteur droit avec flèche 15"/>
          <p:cNvCxnSpPr>
            <a:stCxn id="10" idx="1"/>
            <a:endCxn id="5" idx="2"/>
          </p:cNvCxnSpPr>
          <p:nvPr/>
        </p:nvCxnSpPr>
        <p:spPr bwMode="auto">
          <a:xfrm flipH="1" flipV="1">
            <a:off x="4530490" y="4124388"/>
            <a:ext cx="465299" cy="15692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Connecteur droit avec flèche 16"/>
          <p:cNvCxnSpPr>
            <a:stCxn id="11" idx="1"/>
            <a:endCxn id="5" idx="2"/>
          </p:cNvCxnSpPr>
          <p:nvPr/>
        </p:nvCxnSpPr>
        <p:spPr bwMode="auto">
          <a:xfrm flipH="1" flipV="1">
            <a:off x="4530490" y="4124388"/>
            <a:ext cx="3270587" cy="155553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052" y="5947661"/>
            <a:ext cx="301348" cy="193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421" y="5964076"/>
            <a:ext cx="301347" cy="190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magin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706" y="5941818"/>
            <a:ext cx="301347" cy="1994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Immagin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5115" y="5953971"/>
            <a:ext cx="301347" cy="200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Organigramme : Disque magnétique 8"/>
          <p:cNvSpPr/>
          <p:nvPr/>
        </p:nvSpPr>
        <p:spPr bwMode="auto">
          <a:xfrm>
            <a:off x="2717932" y="5693675"/>
            <a:ext cx="792088" cy="544760"/>
          </a:xfrm>
          <a:prstGeom prst="flowChartMagneticDisk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Organigramme : Disque magnétique 10"/>
          <p:cNvSpPr/>
          <p:nvPr/>
        </p:nvSpPr>
        <p:spPr bwMode="auto">
          <a:xfrm>
            <a:off x="6468847" y="5679926"/>
            <a:ext cx="792088" cy="544760"/>
          </a:xfrm>
          <a:prstGeom prst="flowChartMagneticDisk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Organigramme : Disque magnétique 10"/>
          <p:cNvSpPr/>
          <p:nvPr/>
        </p:nvSpPr>
        <p:spPr bwMode="auto">
          <a:xfrm>
            <a:off x="5535560" y="5693675"/>
            <a:ext cx="792088" cy="544760"/>
          </a:xfrm>
          <a:prstGeom prst="flowChartMagneticDisk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5" name="Connecteur droit avec flèche 18"/>
          <p:cNvCxnSpPr>
            <a:stCxn id="22" idx="1"/>
            <a:endCxn id="5" idx="2"/>
          </p:cNvCxnSpPr>
          <p:nvPr/>
        </p:nvCxnSpPr>
        <p:spPr bwMode="auto">
          <a:xfrm flipV="1">
            <a:off x="3113976" y="4124388"/>
            <a:ext cx="1416514" cy="15692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Connecteur droit avec flèche 18"/>
          <p:cNvCxnSpPr>
            <a:stCxn id="24" idx="1"/>
            <a:endCxn id="5" idx="2"/>
          </p:cNvCxnSpPr>
          <p:nvPr/>
        </p:nvCxnSpPr>
        <p:spPr bwMode="auto">
          <a:xfrm flipH="1" flipV="1">
            <a:off x="4530490" y="4124388"/>
            <a:ext cx="1401114" cy="15692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Connecteur droit avec flèche 18"/>
          <p:cNvCxnSpPr>
            <a:stCxn id="23" idx="1"/>
            <a:endCxn id="5" idx="2"/>
          </p:cNvCxnSpPr>
          <p:nvPr/>
        </p:nvCxnSpPr>
        <p:spPr bwMode="auto">
          <a:xfrm flipH="1" flipV="1">
            <a:off x="4530490" y="4124388"/>
            <a:ext cx="2334401" cy="155553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8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02" y="5953971"/>
            <a:ext cx="301347" cy="200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Immagin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82503" y="5947661"/>
            <a:ext cx="298202" cy="200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0" name="Gruppo 62"/>
          <p:cNvGrpSpPr/>
          <p:nvPr/>
        </p:nvGrpSpPr>
        <p:grpSpPr>
          <a:xfrm>
            <a:off x="6719725" y="5930869"/>
            <a:ext cx="290332" cy="224000"/>
            <a:chOff x="7044564" y="4708147"/>
            <a:chExt cx="290332" cy="224000"/>
          </a:xfrm>
        </p:grpSpPr>
        <p:sp>
          <p:nvSpPr>
            <p:cNvPr id="31" name="Rectangle 7"/>
            <p:cNvSpPr/>
            <p:nvPr/>
          </p:nvSpPr>
          <p:spPr>
            <a:xfrm>
              <a:off x="7044564" y="4708147"/>
              <a:ext cx="290332" cy="22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>
                  <a:solidFill>
                    <a:schemeClr val="tx1"/>
                  </a:solidFill>
                </a:rPr>
                <a:t> </a:t>
              </a:r>
              <a:r>
                <a:rPr lang="fr-FR" sz="1200" dirty="0" smtClean="0">
                  <a:solidFill>
                    <a:schemeClr val="tx1"/>
                  </a:solidFill>
                </a:rPr>
                <a:t>       </a:t>
              </a:r>
              <a:endParaRPr lang="fr-FR" sz="1200" dirty="0">
                <a:solidFill>
                  <a:schemeClr val="tx1"/>
                </a:solidFill>
              </a:endParaRPr>
            </a:p>
          </p:txBody>
        </p:sp>
        <p:pic>
          <p:nvPicPr>
            <p:cNvPr id="32" name="Immagine 3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081097" y="4720914"/>
              <a:ext cx="217266" cy="200351"/>
            </a:xfrm>
            <a:prstGeom prst="rect">
              <a:avLst/>
            </a:prstGeom>
          </p:spPr>
        </p:pic>
      </p:grpSp>
      <p:sp>
        <p:nvSpPr>
          <p:cNvPr id="33" name="Organigramme : Terminateur 32"/>
          <p:cNvSpPr/>
          <p:nvPr/>
        </p:nvSpPr>
        <p:spPr bwMode="auto">
          <a:xfrm>
            <a:off x="2267744" y="4797152"/>
            <a:ext cx="4525491" cy="288032"/>
          </a:xfrm>
          <a:prstGeom prst="flowChartTerminator">
            <a:avLst/>
          </a:prstGeom>
          <a:solidFill>
            <a:srgbClr val="0000FF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Pub/</a:t>
            </a:r>
            <a:r>
              <a:rPr kumimoji="0" lang="fr-FR" sz="1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Sub</a:t>
            </a:r>
            <a:endParaRPr kumimoji="0" lang="fr-FR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35" name="Connecteur droit avec flèche 80"/>
          <p:cNvCxnSpPr>
            <a:stCxn id="5" idx="3"/>
          </p:cNvCxnSpPr>
          <p:nvPr/>
        </p:nvCxnSpPr>
        <p:spPr>
          <a:xfrm>
            <a:off x="5237496" y="3719973"/>
            <a:ext cx="1602907" cy="11831"/>
          </a:xfrm>
          <a:prstGeom prst="straightConnector1">
            <a:avLst/>
          </a:prstGeom>
          <a:ln w="38100" cmpd="sng">
            <a:solidFill>
              <a:schemeClr val="tx2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CasellaDiTesto 69"/>
          <p:cNvSpPr txBox="1"/>
          <p:nvPr/>
        </p:nvSpPr>
        <p:spPr>
          <a:xfrm>
            <a:off x="6312316" y="3608693"/>
            <a:ext cx="2424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solidFill>
                  <a:schemeClr val="tx2"/>
                </a:solidFill>
              </a:rPr>
              <a:t>Geoportals </a:t>
            </a:r>
          </a:p>
          <a:p>
            <a:pPr algn="ctr"/>
            <a:r>
              <a:rPr lang="it-IT" b="1" i="1" dirty="0" smtClean="0">
                <a:solidFill>
                  <a:schemeClr val="tx2"/>
                </a:solidFill>
              </a:rPr>
              <a:t>(EPOS, INSPIRE, ...)</a:t>
            </a:r>
            <a:endParaRPr lang="it-IT" b="1" i="1" dirty="0">
              <a:solidFill>
                <a:schemeClr val="tx2"/>
              </a:solidFill>
            </a:endParaRPr>
          </a:p>
        </p:txBody>
      </p:sp>
      <p:pic>
        <p:nvPicPr>
          <p:cNvPr id="37" name="Picture 2" descr="Résultat de recherche d'images pour &quot;EU logo&quot;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" t="6796" r="4249" b="4851"/>
          <a:stretch/>
        </p:blipFill>
        <p:spPr bwMode="auto">
          <a:xfrm>
            <a:off x="4876800" y="3819380"/>
            <a:ext cx="304800" cy="226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34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Work</a:t>
            </a:r>
            <a:r>
              <a:rPr lang="fr-FR" dirty="0" smtClean="0"/>
              <a:t> </a:t>
            </a:r>
            <a:r>
              <a:rPr lang="fr-FR" dirty="0" err="1" smtClean="0"/>
              <a:t>done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EPOS </a:t>
            </a:r>
            <a:r>
              <a:rPr lang="fr-FR" dirty="0" err="1" smtClean="0"/>
              <a:t>Borehole</a:t>
            </a:r>
            <a:r>
              <a:rPr lang="fr-FR" dirty="0" smtClean="0"/>
              <a:t> </a:t>
            </a:r>
            <a:r>
              <a:rPr lang="fr-FR" dirty="0" err="1" smtClean="0"/>
              <a:t>View</a:t>
            </a:r>
            <a:endParaRPr lang="fr-FR" dirty="0" smtClean="0"/>
          </a:p>
          <a:p>
            <a:pPr lvl="1"/>
            <a:r>
              <a:rPr lang="fr-FR" dirty="0" smtClean="0"/>
              <a:t>Extension of </a:t>
            </a:r>
            <a:r>
              <a:rPr lang="fr-FR" dirty="0" err="1" smtClean="0"/>
              <a:t>GeoSciML</a:t>
            </a:r>
            <a:r>
              <a:rPr lang="fr-FR" dirty="0" smtClean="0"/>
              <a:t> </a:t>
            </a:r>
            <a:r>
              <a:rPr lang="fr-FR" dirty="0" err="1" smtClean="0"/>
              <a:t>BoreholeView</a:t>
            </a:r>
            <a:r>
              <a:rPr lang="fr-FR" dirty="0" smtClean="0"/>
              <a:t> -&gt; </a:t>
            </a:r>
            <a:r>
              <a:rPr lang="fr-FR" dirty="0" err="1" smtClean="0"/>
              <a:t>ChangeRequest</a:t>
            </a:r>
            <a:r>
              <a:rPr lang="fr-FR" dirty="0" smtClean="0"/>
              <a:t> to </a:t>
            </a:r>
            <a:r>
              <a:rPr lang="fr-FR" dirty="0" err="1" smtClean="0"/>
              <a:t>GeoSciML</a:t>
            </a:r>
            <a:r>
              <a:rPr lang="fr-FR" dirty="0" smtClean="0"/>
              <a:t> SWG</a:t>
            </a:r>
          </a:p>
          <a:p>
            <a:pPr lvl="1"/>
            <a:r>
              <a:rPr lang="fr-FR" dirty="0"/>
              <a:t>Ex </a:t>
            </a:r>
            <a:r>
              <a:rPr lang="fr-FR" dirty="0">
                <a:hlinkClick r:id="rId2"/>
              </a:rPr>
              <a:t>instance </a:t>
            </a:r>
            <a:endParaRPr lang="fr-FR" dirty="0"/>
          </a:p>
          <a:p>
            <a:pPr lvl="1"/>
            <a:r>
              <a:rPr lang="fr-FR" dirty="0" smtClean="0"/>
              <a:t>4 data providers </a:t>
            </a:r>
            <a:r>
              <a:rPr lang="fr-FR" dirty="0" err="1" smtClean="0"/>
              <a:t>included</a:t>
            </a:r>
            <a:r>
              <a:rPr lang="fr-FR" dirty="0" smtClean="0"/>
              <a:t>, </a:t>
            </a:r>
            <a:r>
              <a:rPr lang="fr-FR" dirty="0" err="1" smtClean="0"/>
              <a:t>others</a:t>
            </a:r>
            <a:r>
              <a:rPr lang="fr-FR" dirty="0" smtClean="0"/>
              <a:t> in </a:t>
            </a:r>
            <a:r>
              <a:rPr lang="fr-FR" dirty="0" err="1" smtClean="0"/>
              <a:t>progress</a:t>
            </a:r>
            <a:endParaRPr lang="fr-FR" dirty="0"/>
          </a:p>
          <a:p>
            <a:pPr lvl="1"/>
            <a:endParaRPr lang="fr-FR" dirty="0" smtClean="0"/>
          </a:p>
          <a:p>
            <a:pPr lvl="1"/>
            <a:endParaRPr lang="en-US" dirty="0"/>
          </a:p>
          <a:p>
            <a:r>
              <a:rPr lang="en-US" dirty="0" smtClean="0"/>
              <a:t>Conceptual model to support national flows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en-US" dirty="0" smtClean="0"/>
              <a:t> See </a:t>
            </a:r>
            <a:r>
              <a:rPr lang="en-US" dirty="0"/>
              <a:t>Henning presentation (‘Updates on boreholes in EPOS: </a:t>
            </a:r>
            <a:r>
              <a:rPr lang="en-US" dirty="0" err="1"/>
              <a:t>BoreholeUML</a:t>
            </a:r>
            <a:r>
              <a:rPr lang="en-US" dirty="0"/>
              <a:t> </a:t>
            </a:r>
            <a:r>
              <a:rPr lang="en-US" dirty="0" smtClean="0"/>
              <a:t>model’)</a:t>
            </a:r>
          </a:p>
          <a:p>
            <a:pPr marL="347663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fr-FR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2017 Open Geospatial Consortium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813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Work</a:t>
            </a:r>
            <a:r>
              <a:rPr lang="fr-FR" dirty="0" smtClean="0"/>
              <a:t> </a:t>
            </a:r>
            <a:r>
              <a:rPr lang="fr-FR" dirty="0" err="1" smtClean="0"/>
              <a:t>done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Feedback on the approach </a:t>
            </a:r>
          </a:p>
          <a:p>
            <a:pPr lvl="1"/>
            <a:r>
              <a:rPr lang="en-US" dirty="0" smtClean="0"/>
              <a:t>Exposing </a:t>
            </a:r>
            <a:r>
              <a:rPr lang="en-US" dirty="0"/>
              <a:t>summary Information (SF-0) is easier/faster than complex </a:t>
            </a:r>
            <a:r>
              <a:rPr lang="en-US" dirty="0" smtClean="0"/>
              <a:t>Feature -&gt; more </a:t>
            </a:r>
            <a:r>
              <a:rPr lang="en-US" dirty="0"/>
              <a:t>data </a:t>
            </a:r>
            <a:r>
              <a:rPr lang="en-US" dirty="0" smtClean="0"/>
              <a:t>providers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Harvesting </a:t>
            </a:r>
            <a:r>
              <a:rPr lang="en-US" dirty="0" err="1"/>
              <a:t>simpleFeature</a:t>
            </a:r>
            <a:r>
              <a:rPr lang="en-US" dirty="0"/>
              <a:t> is more reasonable than complex </a:t>
            </a:r>
            <a:r>
              <a:rPr lang="en-US" dirty="0" smtClean="0"/>
              <a:t>Feature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WFS on </a:t>
            </a:r>
            <a:r>
              <a:rPr lang="en-US" dirty="0" err="1"/>
              <a:t>complexFeature</a:t>
            </a:r>
            <a:r>
              <a:rPr lang="en-US" dirty="0"/>
              <a:t> is not meant/suited to synchronize millions of instances </a:t>
            </a:r>
            <a:r>
              <a:rPr lang="en-US" dirty="0" smtClean="0"/>
              <a:t>!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Harvesting a ‘Borehole vCard’ just for discovery makes more sense</a:t>
            </a:r>
          </a:p>
          <a:p>
            <a:pPr lvl="1"/>
            <a:endParaRPr lang="en-US" dirty="0" smtClean="0"/>
          </a:p>
          <a:p>
            <a:pPr lvl="1"/>
            <a:r>
              <a:rPr lang="en-US" dirty="0"/>
              <a:t>BRGM test implementation using GWML2:GW_GeologyLog, </a:t>
            </a:r>
            <a:r>
              <a:rPr lang="en-US" dirty="0" err="1"/>
              <a:t>INSPIRE:EnvironmentalMonitoringFacility</a:t>
            </a:r>
            <a:r>
              <a:rPr lang="en-US" dirty="0"/>
              <a:t>, </a:t>
            </a:r>
            <a:r>
              <a:rPr lang="en-US" dirty="0" smtClean="0"/>
              <a:t>WaterML2</a:t>
            </a:r>
          </a:p>
          <a:p>
            <a:pPr marL="347663" lvl="1" indent="0">
              <a:buNone/>
            </a:pPr>
            <a:r>
              <a:rPr lang="en-US" dirty="0" smtClean="0"/>
              <a:t>   =&gt; linked data approach validated !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fr-FR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2017 Open Geospatial Consortium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9891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Interaction </a:t>
            </a:r>
            <a:r>
              <a:rPr lang="fr-FR" dirty="0" err="1" smtClean="0"/>
              <a:t>expected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GeoScience</a:t>
            </a:r>
            <a:r>
              <a:rPr lang="fr-FR" dirty="0" smtClean="0"/>
              <a:t> DWG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Discuss</a:t>
            </a:r>
            <a:r>
              <a:rPr lang="fr-FR" dirty="0" smtClean="0"/>
              <a:t> the </a:t>
            </a:r>
            <a:r>
              <a:rPr lang="fr-FR" dirty="0" err="1" smtClean="0"/>
              <a:t>Borehole</a:t>
            </a:r>
            <a:r>
              <a:rPr lang="fr-FR" dirty="0" smtClean="0"/>
              <a:t> </a:t>
            </a:r>
            <a:r>
              <a:rPr lang="fr-FR" dirty="0" err="1" smtClean="0"/>
              <a:t>conceptual</a:t>
            </a:r>
            <a:r>
              <a:rPr lang="fr-FR" dirty="0" smtClean="0"/>
              <a:t> model UML </a:t>
            </a:r>
            <a:r>
              <a:rPr lang="fr-FR" dirty="0" err="1" smtClean="0"/>
              <a:t>done</a:t>
            </a:r>
            <a:endParaRPr lang="fr-FR" dirty="0" smtClean="0"/>
          </a:p>
          <a:p>
            <a:pPr lvl="1"/>
            <a:endParaRPr lang="fr-FR" dirty="0" smtClean="0"/>
          </a:p>
          <a:p>
            <a:r>
              <a:rPr lang="fr-FR" dirty="0" smtClean="0"/>
              <a:t>Trigger a </a:t>
            </a:r>
            <a:r>
              <a:rPr lang="fr-FR" dirty="0" err="1" smtClean="0"/>
              <a:t>BoreholeIE</a:t>
            </a:r>
            <a:r>
              <a:rPr lang="fr-FR" dirty="0" smtClean="0"/>
              <a:t> to </a:t>
            </a:r>
            <a:r>
              <a:rPr lang="fr-FR" dirty="0" err="1" smtClean="0"/>
              <a:t>consolidate</a:t>
            </a:r>
            <a:r>
              <a:rPr lang="fr-FR" dirty="0" smtClean="0"/>
              <a:t>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within</a:t>
            </a:r>
            <a:r>
              <a:rPr lang="fr-FR" dirty="0" smtClean="0"/>
              <a:t> the OGC</a:t>
            </a:r>
          </a:p>
          <a:p>
            <a:pPr lvl="1"/>
            <a:r>
              <a:rPr lang="fr-FR" dirty="0" err="1" smtClean="0"/>
              <a:t>conceptual</a:t>
            </a:r>
            <a:r>
              <a:rPr lang="fr-FR" dirty="0" smtClean="0"/>
              <a:t>, </a:t>
            </a:r>
            <a:r>
              <a:rPr lang="fr-FR" dirty="0" err="1" smtClean="0"/>
              <a:t>then</a:t>
            </a:r>
            <a:r>
              <a:rPr lang="fr-FR" dirty="0" smtClean="0"/>
              <a:t> </a:t>
            </a:r>
            <a:r>
              <a:rPr lang="fr-FR" dirty="0" err="1" smtClean="0"/>
              <a:t>logical</a:t>
            </a:r>
            <a:endParaRPr lang="fr-FR" dirty="0" smtClean="0"/>
          </a:p>
          <a:p>
            <a:pPr lvl="1"/>
            <a:endParaRPr lang="fr-FR" dirty="0"/>
          </a:p>
          <a:p>
            <a:pPr lvl="1"/>
            <a:r>
              <a:rPr lang="fr-FR" dirty="0" err="1" smtClean="0"/>
              <a:t>clarify</a:t>
            </a:r>
            <a:r>
              <a:rPr lang="fr-FR" dirty="0" smtClean="0"/>
              <a:t> the triangle in OGC</a:t>
            </a:r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2017 Open Geospatial Consortium</a:t>
            </a:r>
            <a:endParaRPr lang="en-US" altLang="en-US" dirty="0"/>
          </a:p>
        </p:txBody>
      </p:sp>
      <p:sp>
        <p:nvSpPr>
          <p:cNvPr id="5" name="ZoneTexte 4"/>
          <p:cNvSpPr txBox="1"/>
          <p:nvPr/>
        </p:nvSpPr>
        <p:spPr>
          <a:xfrm>
            <a:off x="2286000" y="5224837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fr-FR" sz="2000" dirty="0" err="1" smtClean="0"/>
              <a:t>GeoSciML</a:t>
            </a:r>
            <a:endParaRPr lang="fr-FR" sz="2000" dirty="0" smtClean="0"/>
          </a:p>
        </p:txBody>
      </p:sp>
      <p:sp>
        <p:nvSpPr>
          <p:cNvPr id="6" name="ZoneTexte 5"/>
          <p:cNvSpPr txBox="1"/>
          <p:nvPr/>
        </p:nvSpPr>
        <p:spPr>
          <a:xfrm>
            <a:off x="4573587" y="5224837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fr-FR" sz="2000" dirty="0" err="1" smtClean="0"/>
              <a:t>GroundWaterML</a:t>
            </a:r>
            <a:endParaRPr lang="fr-FR" sz="2000" dirty="0" smtClean="0"/>
          </a:p>
        </p:txBody>
      </p:sp>
      <p:sp>
        <p:nvSpPr>
          <p:cNvPr id="7" name="ZoneTexte 6"/>
          <p:cNvSpPr txBox="1"/>
          <p:nvPr/>
        </p:nvSpPr>
        <p:spPr>
          <a:xfrm>
            <a:off x="3429000" y="4114800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fr-FR" sz="2000" dirty="0" err="1" smtClean="0"/>
              <a:t>Borehole</a:t>
            </a:r>
            <a:endParaRPr lang="fr-FR" sz="2000" dirty="0" smtClean="0"/>
          </a:p>
        </p:txBody>
      </p:sp>
    </p:spTree>
    <p:extLst>
      <p:ext uri="{BB962C8B-B14F-4D97-AF65-F5344CB8AC3E}">
        <p14:creationId xmlns:p14="http://schemas.microsoft.com/office/powerpoint/2010/main" val="109011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2017 Open Geospatial Consortium</a:t>
            </a:r>
            <a:endParaRPr lang="en-US" altLang="en-US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231775" y="3048000"/>
            <a:ext cx="8683625" cy="685800"/>
          </a:xfrm>
        </p:spPr>
        <p:txBody>
          <a:bodyPr/>
          <a:lstStyle/>
          <a:p>
            <a:r>
              <a:rPr lang="fr-FR" dirty="0" smtClean="0"/>
              <a:t>Extra content </a:t>
            </a:r>
            <a:r>
              <a:rPr lang="fr-FR" dirty="0" err="1" smtClean="0"/>
              <a:t>after</a:t>
            </a:r>
            <a:r>
              <a:rPr lang="fr-FR" dirty="0" smtClean="0"/>
              <a:t> </a:t>
            </a:r>
            <a:r>
              <a:rPr lang="fr-FR" dirty="0" err="1" smtClean="0"/>
              <a:t>this</a:t>
            </a:r>
            <a:r>
              <a:rPr lang="fr-FR" dirty="0" smtClean="0"/>
              <a:t> slide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530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GC_PowerPoint_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GC_PowerPoin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rgbClr val="969696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12700" cap="flat" cmpd="sng" algn="ctr">
          <a:solidFill>
            <a:srgbClr val="969696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noAutofit/>
      </a:bodyPr>
      <a:lstStyle>
        <a:defPPr>
          <a:defRPr dirty="0" err="1" smtClean="0"/>
        </a:defPPr>
      </a:lstStyle>
    </a:txDef>
  </a:objectDefaults>
  <a:extraClrSchemeLst>
    <a:extraClrScheme>
      <a:clrScheme name="OGC_PowerPoin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C_PowerPoint_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GC_PowerPoint_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C_PowerPoint_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C_PowerPoint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C_PowerPoint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C_PowerPoint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1796</TotalTime>
  <Words>721</Words>
  <Application>Microsoft Office PowerPoint</Application>
  <PresentationFormat>Affichage à l'écran (4:3)</PresentationFormat>
  <Paragraphs>189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8" baseType="lpstr">
      <vt:lpstr>MS PGothic</vt:lpstr>
      <vt:lpstr>Arial</vt:lpstr>
      <vt:lpstr>Arial Black</vt:lpstr>
      <vt:lpstr>Calibri</vt:lpstr>
      <vt:lpstr>CG Times</vt:lpstr>
      <vt:lpstr>Symbol</vt:lpstr>
      <vt:lpstr>Times New Roman</vt:lpstr>
      <vt:lpstr>OGC_PowerPoint_Template</vt:lpstr>
      <vt:lpstr>Updates on boreholes in EPOS: architecture, BoreholeView</vt:lpstr>
      <vt:lpstr>Starting Point</vt:lpstr>
      <vt:lpstr>Borehole in EPOS – Resource View</vt:lpstr>
      <vt:lpstr>Using BoreholeView as an EU Index and shortcut to national data flows</vt:lpstr>
      <vt:lpstr>EPOS BoreholeView – feeding the index</vt:lpstr>
      <vt:lpstr>Work done</vt:lpstr>
      <vt:lpstr>Work done</vt:lpstr>
      <vt:lpstr>Interaction expected with GeoScience DWG</vt:lpstr>
      <vt:lpstr>Extra content after this slide</vt:lpstr>
      <vt:lpstr>EPOS BoreholeView </vt:lpstr>
      <vt:lpstr>EPOS BoreholeView – use</vt:lpstr>
      <vt:lpstr>EPOS BoreholeView – use</vt:lpstr>
      <vt:lpstr>EPOS BoreholeView – use</vt:lpstr>
      <vt:lpstr>EPOS BoreholeView – Conclusions</vt:lpstr>
      <vt:lpstr>EPOS Borehole conceptual model</vt:lpstr>
      <vt:lpstr>EPOS Borehole conceptual model</vt:lpstr>
      <vt:lpstr>EPOS Borehole conceptual model</vt:lpstr>
      <vt:lpstr>EPOS Borehole conceptual model</vt:lpstr>
      <vt:lpstr>EPOS Borehole conceptual model – next steps</vt:lpstr>
      <vt:lpstr>Thanks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Volunteered Geographic Information (VGI) Workshop</dc:title>
  <dc:subject>OGC TC/PC</dc:subject>
  <dc:creator>Scott Simmons</dc:creator>
  <cp:lastModifiedBy>Grellet Sylvain</cp:lastModifiedBy>
  <cp:revision>70</cp:revision>
  <cp:lastPrinted>2003-02-03T21:59:32Z</cp:lastPrinted>
  <dcterms:created xsi:type="dcterms:W3CDTF">2015-09-08T23:47:11Z</dcterms:created>
  <dcterms:modified xsi:type="dcterms:W3CDTF">2017-09-13T14:40:25Z</dcterms:modified>
</cp:coreProperties>
</file>