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evans" initials="pe" lastIdx="8" clrIdx="0"/>
  <p:cmAuthor id="1" name="Lidbetter Katrina (ShEx)" initials="LK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127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solidFill>
            <a:srgbClr val="4F81B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127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solidFill>
            <a:srgbClr val="4F81BD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50800" cap="flat">
              <a:solidFill>
                <a:srgbClr val="4F81BD"/>
              </a:solidFill>
              <a:prstDash val="solid"/>
              <a:bevel/>
            </a:ln>
          </a:top>
          <a:bottom>
            <a:ln w="127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4F81BD"/>
              </a:solidFill>
              <a:prstDash val="solid"/>
              <a:bevel/>
            </a:ln>
          </a:left>
          <a:right>
            <a:ln w="12700" cap="flat">
              <a:solidFill>
                <a:srgbClr val="4F81BD"/>
              </a:solidFill>
              <a:prstDash val="solid"/>
              <a:bevel/>
            </a:ln>
          </a:right>
          <a:top>
            <a:ln w="12700" cap="flat">
              <a:solidFill>
                <a:srgbClr val="4F81BD"/>
              </a:solidFill>
              <a:prstDash val="solid"/>
              <a:bevel/>
            </a:ln>
          </a:top>
          <a:bottom>
            <a:ln w="25400" cap="flat">
              <a:solidFill>
                <a:srgbClr val="4F81BD"/>
              </a:solidFill>
              <a:prstDash val="solid"/>
              <a:bevel/>
            </a:ln>
          </a:bottom>
          <a:insideH>
            <a:ln w="12700" cap="flat">
              <a:solidFill>
                <a:srgbClr val="4F81BD"/>
              </a:solidFill>
              <a:prstDash val="solid"/>
              <a:bevel/>
            </a:ln>
          </a:insideH>
          <a:insideV>
            <a:ln w="12700" cap="flat">
              <a:solidFill>
                <a:srgbClr val="4F81BD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59" autoAdjust="0"/>
  </p:normalViewPr>
  <p:slideViewPr>
    <p:cSldViewPr>
      <p:cViewPr>
        <p:scale>
          <a:sx n="80" d="100"/>
          <a:sy n="80" d="100"/>
        </p:scale>
        <p:origin x="-159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514448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F4F3E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n w="101599">
                  <a:solidFill/>
                </a:ln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61307" indent="-204107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5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1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3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7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3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8" name="image3.png" descr="MO_RGB_transpbackg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6.jpeg" descr="MO_RGB_whitebackg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504" y="141848"/>
            <a:ext cx="1219107" cy="148731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ve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4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option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9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option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4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79511" y="1940114"/>
            <a:ext cx="7416826" cy="23393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option 3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8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179511" y="1940114"/>
            <a:ext cx="7416826" cy="23393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2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75577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6553200" y="6356351"/>
            <a:ext cx="2133600" cy="7081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5000"/>
              </a:lnSpc>
              <a:defRPr sz="4400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8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255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261938" indent="-261938">
              <a:lnSpc>
                <a:spcPct val="90000"/>
              </a:lnSpc>
              <a:spcBef>
                <a:spcPts val="10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660400" indent="-219075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024255" indent="-220980">
              <a:lnSpc>
                <a:spcPct val="90000"/>
              </a:lnSpc>
              <a:spcBef>
                <a:spcPts val="10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385887" indent="-219075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1732597" indent="-203835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6553200" y="6356351"/>
            <a:ext cx="2133600" cy="7081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5000"/>
              </a:lnSpc>
              <a:defRPr sz="4400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F4F3EC"/>
            </a:solidFill>
            <a:round/>
          </a:ln>
        </p:spPr>
        <p:txBody>
          <a:bodyPr lIns="0" tIns="0" rIns="0" bIns="0"/>
          <a:lstStyle/>
          <a:p>
            <a:pPr lvl="0">
              <a:defRPr>
                <a:ln w="101599">
                  <a:solidFill/>
                </a:ln>
              </a:defRPr>
            </a:pP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61307" indent="-204107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2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68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option 3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74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0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" name="image3.png" descr="MO_RGB_transpbackg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6.jpeg" descr="MO_RGB_whitebackg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504" y="141848"/>
            <a:ext cx="1219107" cy="148731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option 1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96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1619671" y="0"/>
            <a:ext cx="7416825" cy="15799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2386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3887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87425" indent="-184150">
              <a:lnSpc>
                <a:spcPct val="90000"/>
              </a:lnSpc>
              <a:spcBef>
                <a:spcPts val="800"/>
              </a:spcBef>
              <a:buFontTx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49375" indent="-1825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98625" indent="-169862">
              <a:lnSpc>
                <a:spcPct val="90000"/>
              </a:lnSpc>
              <a:spcBef>
                <a:spcPts val="800"/>
              </a:spcBef>
              <a:buFontTx/>
              <a:buChar char="•"/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option 2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1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179511" y="1940114"/>
            <a:ext cx="7416826" cy="23393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option 3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5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79511" y="1940114"/>
            <a:ext cx="7416826" cy="23393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09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75577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6553200" y="6356351"/>
            <a:ext cx="2133600" cy="7081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5000"/>
              </a:lnSpc>
              <a:defRPr sz="4400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8575">
            <a:solidFill>
              <a:srgbClr val="595959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85000"/>
              </a:lnSpc>
              <a:defRPr sz="4400">
                <a:ln w="101600">
                  <a:solidFill>
                    <a:srgbClr val="FFFFFF"/>
                  </a:solidFill>
                </a:ln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5" name="image3.png" descr="MO_RGB_transpbackg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7951" y="131233"/>
            <a:ext cx="1223963" cy="149436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2556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000"/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261938" indent="-261938">
              <a:lnSpc>
                <a:spcPct val="90000"/>
              </a:lnSpc>
              <a:spcBef>
                <a:spcPts val="10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660400" indent="-219075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024255" indent="-220980">
              <a:lnSpc>
                <a:spcPct val="90000"/>
              </a:lnSpc>
              <a:spcBef>
                <a:spcPts val="1000"/>
              </a:spcBef>
              <a:buFontTx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385887" indent="-219075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1732597" indent="-203835">
              <a:lnSpc>
                <a:spcPct val="90000"/>
              </a:lnSpc>
              <a:spcBef>
                <a:spcPts val="1000"/>
              </a:spcBef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6553200" y="6356351"/>
            <a:ext cx="2133600" cy="7081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5000"/>
              </a:lnSpc>
              <a:defRPr sz="4400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78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2" r:id="rId38"/>
    <p:sldLayoutId id="2147483693" r:id="rId39"/>
    <p:sldLayoutId id="2147483694" r:id="rId40"/>
    <p:sldLayoutId id="2147483695" r:id="rId41"/>
    <p:sldLayoutId id="2147483696" r:id="rId4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056785" cy="9350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800" i="1" dirty="0" smtClean="0">
                <a:solidFill>
                  <a:schemeClr val="bg1"/>
                </a:solidFill>
              </a:rPr>
              <a:t>Impacts of Weather and Climate on Human Health - A UN Response</a:t>
            </a:r>
            <a:endParaRPr sz="23900" dirty="0">
              <a:solidFill>
                <a:schemeClr val="bg1"/>
              </a:solidFill>
            </a:endParaRP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1619671" y="1616979"/>
            <a:ext cx="7416825" cy="6720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9CA2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GB" sz="2000" dirty="0" smtClean="0">
              <a:solidFill>
                <a:srgbClr val="9CA299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smtClean="0">
                <a:solidFill>
                  <a:srgbClr val="9CA299"/>
                </a:solidFill>
              </a:rPr>
              <a:t>16 </a:t>
            </a:r>
            <a:r>
              <a:rPr lang="en-GB" sz="2000" dirty="0" smtClean="0">
                <a:solidFill>
                  <a:srgbClr val="9CA299"/>
                </a:solidFill>
              </a:rPr>
              <a:t>September 2015</a:t>
            </a:r>
            <a:endParaRPr sz="2000" dirty="0">
              <a:solidFill>
                <a:srgbClr val="9CA299"/>
              </a:solidFill>
            </a:endParaRPr>
          </a:p>
        </p:txBody>
      </p:sp>
      <p:sp>
        <p:nvSpPr>
          <p:cNvPr id="4" name="Shape 222"/>
          <p:cNvSpPr txBox="1">
            <a:spLocks/>
          </p:cNvSpPr>
          <p:nvPr/>
        </p:nvSpPr>
        <p:spPr>
          <a:xfrm>
            <a:off x="1259632" y="4941168"/>
            <a:ext cx="7416825" cy="124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Wayne Elliott</a:t>
            </a:r>
          </a:p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Strategic Government Relationship Manager</a:t>
            </a:r>
            <a:endParaRPr kumimoji="0" lang="en-GB" sz="6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pPr algn="l" rtl="0" latinLnBrk="1" hangingPunct="0">
              <a:buNone/>
            </a:pP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‘Impacts of Weather and Climate on Human </a:t>
            </a:r>
          </a:p>
          <a:p>
            <a:pPr algn="l" rtl="0" latinLnBrk="1" hangingPunct="0">
              <a:buNone/>
            </a:pP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 - A UN Response’…</a:t>
            </a:r>
          </a:p>
          <a:p>
            <a:pPr algn="l" rtl="0" latinLnBrk="1" hangingPunct="0"/>
            <a:r>
              <a:rPr lang="en-GB" i="1" dirty="0" smtClean="0"/>
              <a:t>A little bit of background </a:t>
            </a:r>
          </a:p>
          <a:p>
            <a:pPr algn="l" rtl="0" latinLnBrk="1" hangingPunct="0"/>
            <a:r>
              <a:rPr lang="en-GB" i="1" dirty="0" smtClean="0"/>
              <a:t>What has been done?</a:t>
            </a:r>
          </a:p>
          <a:p>
            <a:pPr algn="l" rtl="0" latinLnBrk="1" hangingPunct="0"/>
            <a:r>
              <a:rPr lang="en-GB" i="1" dirty="0" smtClean="0"/>
              <a:t>Why it was done (aims and objectives)</a:t>
            </a:r>
          </a:p>
          <a:p>
            <a:pPr algn="l" rtl="0" latinLnBrk="1" hangingPunct="0"/>
            <a:r>
              <a:rPr lang="en-GB" i="1" dirty="0" smtClean="0"/>
              <a:t>What are the challenges?</a:t>
            </a:r>
          </a:p>
          <a:p>
            <a:pPr algn="l" rtl="0" latinLnBrk="1" hangingPunct="0"/>
            <a:r>
              <a:rPr lang="en-GB" i="1" dirty="0" smtClean="0"/>
              <a:t>The future….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Pentagon 5"/>
          <p:cNvSpPr/>
          <p:nvPr/>
        </p:nvSpPr>
        <p:spPr>
          <a:xfrm>
            <a:off x="0" y="3393"/>
            <a:ext cx="2051720" cy="400108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2000" i="1" dirty="0" smtClean="0"/>
              <a:t>  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340768"/>
            <a:ext cx="8352928" cy="51125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7848872" cy="4781128"/>
          </a:xfrm>
        </p:spPr>
        <p:txBody>
          <a:bodyPr>
            <a:normAutofit/>
          </a:bodyPr>
          <a:lstStyle/>
          <a:p>
            <a:pPr algn="l" rtl="0" latinLnBrk="1" hangingPunct="0">
              <a:buNone/>
            </a:pPr>
            <a:r>
              <a:rPr lang="en-GB" sz="2400" i="1" dirty="0" smtClean="0"/>
              <a:t>Global Framework for Climate Services (GFCS) was a decision </a:t>
            </a:r>
          </a:p>
          <a:p>
            <a:pPr algn="l" rtl="0" latinLnBrk="1" hangingPunct="0">
              <a:buNone/>
            </a:pPr>
            <a:r>
              <a:rPr lang="en-GB" sz="2400" i="1" dirty="0" smtClean="0"/>
              <a:t>of  the World Climate Conference in Geneva 2009. </a:t>
            </a:r>
          </a:p>
          <a:p>
            <a:pPr algn="l" rtl="0" latinLnBrk="1" hangingPunct="0">
              <a:buNone/>
            </a:pPr>
            <a:endParaRPr lang="en-GB" sz="2400" dirty="0" smtClean="0"/>
          </a:p>
          <a:p>
            <a:pPr algn="l" rtl="0" latinLnBrk="1" hangingPunct="0">
              <a:buNone/>
            </a:pPr>
            <a:r>
              <a:rPr lang="en-GB" sz="2400" dirty="0" smtClean="0"/>
              <a:t>A UN-led initiative spearheaded by WMO to guide the </a:t>
            </a:r>
          </a:p>
          <a:p>
            <a:pPr algn="l" rtl="0" latinLnBrk="1" hangingPunct="0">
              <a:buNone/>
            </a:pPr>
            <a:r>
              <a:rPr lang="en-GB" sz="2400" dirty="0" smtClean="0"/>
              <a:t>development and application of science-based climate </a:t>
            </a:r>
          </a:p>
          <a:p>
            <a:pPr algn="l" rtl="0" latinLnBrk="1" hangingPunct="0">
              <a:buNone/>
            </a:pPr>
            <a:r>
              <a:rPr lang="en-GB" sz="2400" dirty="0" smtClean="0"/>
              <a:t>information and services in support of decision-making in </a:t>
            </a:r>
          </a:p>
          <a:p>
            <a:pPr algn="l" rtl="0" latinLnBrk="1" hangingPunct="0">
              <a:buNone/>
            </a:pPr>
            <a:r>
              <a:rPr lang="en-GB" sz="2400" dirty="0" smtClean="0"/>
              <a:t>climate sensitive sectors.</a:t>
            </a:r>
            <a:endParaRPr lang="en-GB" sz="2400" i="1" dirty="0" smtClean="0"/>
          </a:p>
          <a:p>
            <a:pPr algn="l" rtl="0" latinLnBrk="1" hangingPunct="0"/>
            <a:endParaRPr lang="en-GB" sz="2400" i="1" dirty="0" smtClean="0"/>
          </a:p>
          <a:p>
            <a:pPr algn="l" rtl="0" latinLnBrk="1" hangingPunct="0">
              <a:buNone/>
            </a:pPr>
            <a:r>
              <a:rPr lang="en-GB" sz="2400" i="1" dirty="0" smtClean="0"/>
              <a:t>The focus areas initially were </a:t>
            </a:r>
            <a:r>
              <a:rPr lang="en-GB" sz="2400" i="1" u="sng" dirty="0" smtClean="0"/>
              <a:t>food security, water, </a:t>
            </a:r>
          </a:p>
          <a:p>
            <a:pPr algn="l" rtl="0" latinLnBrk="1" hangingPunct="0">
              <a:buNone/>
            </a:pPr>
            <a:r>
              <a:rPr lang="en-GB" sz="2400" i="1" u="sng" dirty="0" smtClean="0"/>
              <a:t>Disaster Risk Reduction (DRR) and human health</a:t>
            </a:r>
          </a:p>
          <a:p>
            <a:endParaRPr lang="en-GB" dirty="0"/>
          </a:p>
        </p:txBody>
      </p:sp>
      <p:sp>
        <p:nvSpPr>
          <p:cNvPr id="7" name="Pentagon 6"/>
          <p:cNvSpPr/>
          <p:nvPr/>
        </p:nvSpPr>
        <p:spPr>
          <a:xfrm>
            <a:off x="0" y="3393"/>
            <a:ext cx="2051720" cy="40010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2000" i="1" dirty="0" smtClean="0"/>
              <a:t>  GFCS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484784"/>
            <a:ext cx="8352928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been done… (and why)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476872"/>
          </a:xfrm>
        </p:spPr>
        <p:txBody>
          <a:bodyPr>
            <a:normAutofit fontScale="77500" lnSpcReduction="20000"/>
          </a:bodyPr>
          <a:lstStyle/>
          <a:p>
            <a:pPr algn="l" rtl="0" latinLnBrk="1" hangingPunct="0">
              <a:buNone/>
            </a:pPr>
            <a:r>
              <a:rPr lang="en-GB" i="1" dirty="0" smtClean="0"/>
              <a:t>Establish a joint project office across WHO and WMO…</a:t>
            </a:r>
          </a:p>
          <a:p>
            <a:pPr algn="l" rtl="0" latinLnBrk="1" hangingPunct="0">
              <a:buNone/>
            </a:pPr>
            <a:r>
              <a:rPr lang="en-GB" i="1" dirty="0" smtClean="0"/>
              <a:t>Aspects of this office:</a:t>
            </a:r>
          </a:p>
          <a:p>
            <a:pPr algn="l" rtl="0" latinLnBrk="1" hangingPunct="0"/>
            <a:r>
              <a:rPr lang="en-GB" i="1" dirty="0" smtClean="0"/>
              <a:t>Remit/governance</a:t>
            </a:r>
          </a:p>
          <a:p>
            <a:pPr algn="l" rtl="0" latinLnBrk="1" hangingPunct="0"/>
            <a:r>
              <a:rPr lang="en-GB" i="1" dirty="0" smtClean="0"/>
              <a:t>Size</a:t>
            </a:r>
          </a:p>
          <a:p>
            <a:pPr algn="l" rtl="0" latinLnBrk="1" hangingPunct="0"/>
            <a:r>
              <a:rPr lang="en-GB" i="1" dirty="0" smtClean="0"/>
              <a:t>Where,</a:t>
            </a:r>
          </a:p>
          <a:p>
            <a:pPr algn="l" rtl="0" latinLnBrk="1" hangingPunct="0"/>
            <a:r>
              <a:rPr lang="en-GB" i="1" dirty="0" smtClean="0"/>
              <a:t>Who’s involved…etc.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566007"/>
            <a:ext cx="8352928" cy="1938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2400" i="1" dirty="0" smtClean="0"/>
              <a:t>Why it was done (aims and objectives)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GB" sz="2400" i="1" dirty="0" smtClean="0"/>
              <a:t> WMO has well established programmes for water, agriculture </a:t>
            </a:r>
          </a:p>
          <a:p>
            <a:pPr algn="l" rtl="0" latinLnBrk="1" hangingPunct="0"/>
            <a:r>
              <a:rPr lang="en-GB" sz="2400" i="1" dirty="0" smtClean="0"/>
              <a:t>and DRR…. but not health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GB" sz="2400" i="1" dirty="0" smtClean="0"/>
              <a:t> Weak links between the research and operations communities of weather/climate and health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3393"/>
            <a:ext cx="2051720" cy="40010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2000" i="1" dirty="0" smtClean="0"/>
              <a:t>  Joint Office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395536" y="4508248"/>
            <a:ext cx="7992888" cy="160043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3200" i="1" dirty="0" smtClean="0"/>
              <a:t>Future:</a:t>
            </a:r>
          </a:p>
          <a:p>
            <a:pPr algn="l" rtl="0" latinLnBrk="1" hangingPunct="0">
              <a:buNone/>
            </a:pPr>
            <a:endParaRPr lang="en-GB" sz="1600" i="1" dirty="0" smtClean="0"/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GB" sz="2400" i="1" dirty="0" smtClean="0"/>
              <a:t> Funding to develop the programme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GB" sz="2400" i="1" dirty="0" smtClean="0"/>
              <a:t> New theme for the GFCS – Energy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and the future…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19256" cy="2764904"/>
          </a:xfrm>
        </p:spPr>
        <p:txBody>
          <a:bodyPr>
            <a:normAutofit/>
          </a:bodyPr>
          <a:lstStyle/>
          <a:p>
            <a:pPr algn="l" rtl="0" latinLnBrk="1" hangingPunct="0">
              <a:buNone/>
            </a:pPr>
            <a:r>
              <a:rPr lang="en-GB" sz="2800" i="1" dirty="0" smtClean="0"/>
              <a:t>Challenges:</a:t>
            </a:r>
          </a:p>
          <a:p>
            <a:pPr algn="l" rtl="0" latinLnBrk="1" hangingPunct="0"/>
            <a:r>
              <a:rPr lang="en-GB" sz="2800" i="1" dirty="0" smtClean="0"/>
              <a:t>Explaining the ‘service’ approach</a:t>
            </a:r>
          </a:p>
          <a:p>
            <a:pPr algn="l" rtl="0" latinLnBrk="1" hangingPunct="0"/>
            <a:r>
              <a:rPr lang="en-GB" sz="2800" i="1" dirty="0" smtClean="0"/>
              <a:t>Size of the task</a:t>
            </a:r>
          </a:p>
          <a:p>
            <a:pPr algn="l" rtl="0" latinLnBrk="1" hangingPunct="0"/>
            <a:r>
              <a:rPr lang="en-GB" sz="2800" i="1" dirty="0" smtClean="0"/>
              <a:t>Prioritising the work including geographic </a:t>
            </a:r>
          </a:p>
          <a:p>
            <a:pPr algn="l" rtl="0" latinLnBrk="1" hangingPunct="0">
              <a:buNone/>
            </a:pPr>
            <a:r>
              <a:rPr lang="en-GB" sz="2800" i="1" dirty="0" smtClean="0"/>
              <a:t>areas, who to engage etc</a:t>
            </a:r>
          </a:p>
          <a:p>
            <a:pPr algn="l" rtl="0" latinLnBrk="1" hangingPunct="0">
              <a:buNone/>
            </a:pPr>
            <a:endParaRPr lang="en-GB" i="1" dirty="0" smtClean="0"/>
          </a:p>
          <a:p>
            <a:pPr algn="l" rtl="0" latinLnBrk="1" hangingPunct="0">
              <a:buNone/>
            </a:pPr>
            <a:endParaRPr lang="en-GB" i="1" dirty="0" smtClean="0"/>
          </a:p>
          <a:p>
            <a:pPr algn="l" rtl="0" latinLnBrk="1" hangingPunct="0">
              <a:buNone/>
            </a:pPr>
            <a:endParaRPr lang="en-GB" i="1" dirty="0" smtClean="0"/>
          </a:p>
          <a:p>
            <a:pPr algn="l" rtl="0" latinLnBrk="1" hangingPunct="0">
              <a:buNone/>
            </a:pPr>
            <a:endParaRPr lang="en-GB" i="1" dirty="0" smtClean="0"/>
          </a:p>
        </p:txBody>
      </p:sp>
      <p:sp>
        <p:nvSpPr>
          <p:cNvPr id="7" name="Pentagon 6"/>
          <p:cNvSpPr/>
          <p:nvPr/>
        </p:nvSpPr>
        <p:spPr>
          <a:xfrm>
            <a:off x="0" y="3393"/>
            <a:ext cx="2051720" cy="40010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2000" i="1" dirty="0" smtClean="0"/>
              <a:t>  Joint Office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been done… (and why)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 rtl="0" latinLnBrk="1" hangingPunct="0">
              <a:buNone/>
            </a:pPr>
            <a:r>
              <a:rPr lang="en-GB" i="1" dirty="0" smtClean="0"/>
              <a:t>Establish a joint project office across WHO and WMO…</a:t>
            </a:r>
          </a:p>
          <a:p>
            <a:pPr algn="l" rtl="0" latinLnBrk="1" hangingPunct="0">
              <a:buNone/>
            </a:pPr>
            <a:r>
              <a:rPr lang="en-GB" i="1" dirty="0" smtClean="0"/>
              <a:t>Aspects of this office:</a:t>
            </a:r>
          </a:p>
          <a:p>
            <a:pPr algn="l" rtl="0" latinLnBrk="1" hangingPunct="0"/>
            <a:r>
              <a:rPr lang="en-GB" i="1" dirty="0" smtClean="0"/>
              <a:t>Remit</a:t>
            </a:r>
          </a:p>
          <a:p>
            <a:pPr algn="l" rtl="0" latinLnBrk="1" hangingPunct="0"/>
            <a:r>
              <a:rPr lang="en-GB" i="1" dirty="0" smtClean="0"/>
              <a:t>Size</a:t>
            </a:r>
          </a:p>
          <a:p>
            <a:pPr algn="l" rtl="0" latinLnBrk="1" hangingPunct="0"/>
            <a:r>
              <a:rPr lang="en-GB" i="1" dirty="0" smtClean="0"/>
              <a:t>Where,</a:t>
            </a:r>
          </a:p>
          <a:p>
            <a:pPr algn="l" rtl="0" latinLnBrk="1" hangingPunct="0"/>
            <a:r>
              <a:rPr lang="en-GB" i="1" dirty="0" smtClean="0"/>
              <a:t>Who…etc.</a:t>
            </a:r>
          </a:p>
          <a:p>
            <a:pPr algn="l" rtl="0" latinLnBrk="1" hangingPunct="0">
              <a:buNone/>
            </a:pPr>
            <a:r>
              <a:rPr lang="en-GB" i="1" dirty="0" smtClean="0"/>
              <a:t> </a:t>
            </a:r>
          </a:p>
          <a:p>
            <a:pPr algn="l" rtl="0" latinLnBrk="1" hangingPunct="0">
              <a:buNone/>
            </a:pPr>
            <a:r>
              <a:rPr lang="en-GB" i="1" dirty="0" smtClean="0"/>
              <a:t>Why it was done (aims and objectives)</a:t>
            </a:r>
          </a:p>
          <a:p>
            <a:pPr algn="l" rtl="0" latinLnBrk="1" hangingPunct="0"/>
            <a:r>
              <a:rPr lang="en-GB" i="1" dirty="0" smtClean="0"/>
              <a:t>WMO has well established programmes for water, </a:t>
            </a:r>
          </a:p>
          <a:p>
            <a:pPr algn="l" rtl="0" latinLnBrk="1" hangingPunct="0">
              <a:buNone/>
            </a:pPr>
            <a:r>
              <a:rPr lang="en-GB" i="1" dirty="0" smtClean="0"/>
              <a:t>agriculture and DRR…. but not health</a:t>
            </a:r>
          </a:p>
          <a:p>
            <a:pPr algn="l" rtl="0" latinLnBrk="1" hangingPunct="0"/>
            <a:r>
              <a:rPr lang="en-GB" i="1" dirty="0" smtClean="0"/>
              <a:t>Historically weak links between the communities of </a:t>
            </a:r>
          </a:p>
          <a:p>
            <a:pPr algn="l" rtl="0" latinLnBrk="1" hangingPunct="0">
              <a:buNone/>
            </a:pPr>
            <a:r>
              <a:rPr lang="en-GB" i="1" dirty="0" smtClean="0"/>
              <a:t>weather/climate and health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3393"/>
            <a:ext cx="2051720" cy="40010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>
              <a:buNone/>
            </a:pPr>
            <a:r>
              <a:rPr lang="en-GB" sz="2000" i="1" dirty="0" smtClean="0"/>
              <a:t>  Joint Office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questions….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326</Words>
  <Application>Microsoft Office PowerPoint</Application>
  <PresentationFormat>On-screen Show (4:3)</PresentationFormat>
  <Paragraphs>67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Impacts of Weather and Climate on Human Health - A UN Response</vt:lpstr>
      <vt:lpstr>Content</vt:lpstr>
      <vt:lpstr>Background </vt:lpstr>
      <vt:lpstr>What has been done… (and why)</vt:lpstr>
      <vt:lpstr>Challenges and the future…</vt:lpstr>
      <vt:lpstr>What has been done… (and why)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Update</dc:title>
  <dc:creator>Elliott, Wayne</dc:creator>
  <cp:lastModifiedBy>Eddie</cp:lastModifiedBy>
  <cp:revision>24</cp:revision>
  <dcterms:modified xsi:type="dcterms:W3CDTF">2015-09-16T16:05:18Z</dcterms:modified>
</cp:coreProperties>
</file>