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4" r:id="rId3"/>
    <p:sldId id="258" r:id="rId4"/>
    <p:sldId id="259" r:id="rId5"/>
    <p:sldId id="290" r:id="rId6"/>
    <p:sldId id="275" r:id="rId7"/>
    <p:sldId id="262" r:id="rId8"/>
    <p:sldId id="282" r:id="rId9"/>
    <p:sldId id="294" r:id="rId10"/>
    <p:sldId id="292" r:id="rId11"/>
    <p:sldId id="291" r:id="rId12"/>
    <p:sldId id="269" r:id="rId13"/>
    <p:sldId id="263" r:id="rId14"/>
    <p:sldId id="271" r:id="rId15"/>
    <p:sldId id="293"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770" y="3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91022-8C78-41F8-BECD-B9003A2FFB48}" type="datetimeFigureOut">
              <a:rPr lang="en-CA" smtClean="0"/>
              <a:t>10/02/2014</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E394B6C-3321-43EC-91A1-2BD1C30014F2}" type="slidenum">
              <a:rPr lang="en-CA" smtClean="0"/>
              <a:t>‹#›</a:t>
            </a:fld>
            <a:endParaRPr lang="en-CA"/>
          </a:p>
        </p:txBody>
      </p:sp>
    </p:spTree>
    <p:extLst>
      <p:ext uri="{BB962C8B-B14F-4D97-AF65-F5344CB8AC3E}">
        <p14:creationId xmlns:p14="http://schemas.microsoft.com/office/powerpoint/2010/main" val="48336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394B6C-3321-43EC-91A1-2BD1C30014F2}" type="slidenum">
              <a:rPr lang="en-CA" smtClean="0"/>
              <a:t>1</a:t>
            </a:fld>
            <a:endParaRPr lang="en-CA"/>
          </a:p>
        </p:txBody>
      </p:sp>
    </p:spTree>
    <p:extLst>
      <p:ext uri="{BB962C8B-B14F-4D97-AF65-F5344CB8AC3E}">
        <p14:creationId xmlns:p14="http://schemas.microsoft.com/office/powerpoint/2010/main" val="3453401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394B6C-3321-43EC-91A1-2BD1C30014F2}" type="slidenum">
              <a:rPr lang="en-CA" smtClean="0"/>
              <a:t>10</a:t>
            </a:fld>
            <a:endParaRPr lang="en-CA"/>
          </a:p>
        </p:txBody>
      </p:sp>
    </p:spTree>
    <p:extLst>
      <p:ext uri="{BB962C8B-B14F-4D97-AF65-F5344CB8AC3E}">
        <p14:creationId xmlns:p14="http://schemas.microsoft.com/office/powerpoint/2010/main" val="471366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394B6C-3321-43EC-91A1-2BD1C30014F2}" type="slidenum">
              <a:rPr lang="en-CA" smtClean="0"/>
              <a:t>11</a:t>
            </a:fld>
            <a:endParaRPr lang="en-CA"/>
          </a:p>
        </p:txBody>
      </p:sp>
    </p:spTree>
    <p:extLst>
      <p:ext uri="{BB962C8B-B14F-4D97-AF65-F5344CB8AC3E}">
        <p14:creationId xmlns:p14="http://schemas.microsoft.com/office/powerpoint/2010/main" val="3157249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394B6C-3321-43EC-91A1-2BD1C30014F2}" type="slidenum">
              <a:rPr lang="en-CA" smtClean="0"/>
              <a:t>12</a:t>
            </a:fld>
            <a:endParaRPr lang="en-CA"/>
          </a:p>
        </p:txBody>
      </p:sp>
    </p:spTree>
    <p:extLst>
      <p:ext uri="{BB962C8B-B14F-4D97-AF65-F5344CB8AC3E}">
        <p14:creationId xmlns:p14="http://schemas.microsoft.com/office/powerpoint/2010/main" val="1053871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r>
              <a:rPr lang="en-CA" dirty="0" smtClean="0"/>
              <a:t>Capture participant inputs:</a:t>
            </a:r>
          </a:p>
          <a:p>
            <a:endParaRPr lang="en-CA" dirty="0"/>
          </a:p>
        </p:txBody>
      </p:sp>
      <p:sp>
        <p:nvSpPr>
          <p:cNvPr id="4" name="Slide Number Placeholder 3"/>
          <p:cNvSpPr>
            <a:spLocks noGrp="1"/>
          </p:cNvSpPr>
          <p:nvPr>
            <p:ph type="sldNum" sz="quarter" idx="10"/>
          </p:nvPr>
        </p:nvSpPr>
        <p:spPr/>
        <p:txBody>
          <a:bodyPr/>
          <a:lstStyle/>
          <a:p>
            <a:fld id="{9A56FE21-32EC-476E-B0EF-56F6D3F7A951}" type="slidenum">
              <a:rPr lang="en-CA" smtClean="0"/>
              <a:t>13</a:t>
            </a:fld>
            <a:endParaRPr lang="en-CA"/>
          </a:p>
        </p:txBody>
      </p:sp>
    </p:spTree>
    <p:extLst>
      <p:ext uri="{BB962C8B-B14F-4D97-AF65-F5344CB8AC3E}">
        <p14:creationId xmlns:p14="http://schemas.microsoft.com/office/powerpoint/2010/main" val="675481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394B6C-3321-43EC-91A1-2BD1C30014F2}" type="slidenum">
              <a:rPr lang="en-CA" smtClean="0"/>
              <a:t>14</a:t>
            </a:fld>
            <a:endParaRPr lang="en-CA"/>
          </a:p>
        </p:txBody>
      </p:sp>
    </p:spTree>
    <p:extLst>
      <p:ext uri="{BB962C8B-B14F-4D97-AF65-F5344CB8AC3E}">
        <p14:creationId xmlns:p14="http://schemas.microsoft.com/office/powerpoint/2010/main" val="3040108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600" dirty="0"/>
              <a:t>Closing Thoughts.  For further information, please do not hesitate to contact me.  </a:t>
            </a:r>
          </a:p>
        </p:txBody>
      </p:sp>
      <p:sp>
        <p:nvSpPr>
          <p:cNvPr id="4" name="Slide Number Placeholder 3"/>
          <p:cNvSpPr>
            <a:spLocks noGrp="1"/>
          </p:cNvSpPr>
          <p:nvPr>
            <p:ph type="sldNum" sz="quarter" idx="5"/>
          </p:nvPr>
        </p:nvSpPr>
        <p:spPr/>
        <p:txBody>
          <a:bodyPr/>
          <a:lstStyle/>
          <a:p>
            <a:pPr>
              <a:defRPr/>
            </a:pPr>
            <a:fld id="{DE9EFA2E-D799-41C6-9ABA-7E042A2BCC22}" type="slidenum">
              <a:rPr lang="en-US" smtClean="0"/>
              <a:pPr>
                <a:defRPr/>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394B6C-3321-43EC-91A1-2BD1C30014F2}" type="slidenum">
              <a:rPr lang="en-CA" smtClean="0"/>
              <a:t>2</a:t>
            </a:fld>
            <a:endParaRPr lang="en-CA"/>
          </a:p>
        </p:txBody>
      </p:sp>
    </p:spTree>
    <p:extLst>
      <p:ext uri="{BB962C8B-B14F-4D97-AF65-F5344CB8AC3E}">
        <p14:creationId xmlns:p14="http://schemas.microsoft.com/office/powerpoint/2010/main" val="76949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Through bringing together geospatial vendors and end-users, an OGC Health Domain Working Group will cultivate technical solutions which support interoperable concepts, data definitions, formats and services for publishing, search, and exchange of geospatial information. Through efforts to identify requirements, gaps in standards and opportunities for demonstration, a Health Domain Working Group will contribute to development of open mapping standards in support of public health requirements. </a:t>
            </a:r>
          </a:p>
          <a:p>
            <a:endParaRPr lang="en-CA" sz="800" dirty="0"/>
          </a:p>
          <a:p>
            <a:endParaRPr lang="en-CA" dirty="0"/>
          </a:p>
        </p:txBody>
      </p:sp>
      <p:sp>
        <p:nvSpPr>
          <p:cNvPr id="4" name="Slide Number Placeholder 3"/>
          <p:cNvSpPr>
            <a:spLocks noGrp="1"/>
          </p:cNvSpPr>
          <p:nvPr>
            <p:ph type="sldNum" sz="quarter" idx="10"/>
          </p:nvPr>
        </p:nvSpPr>
        <p:spPr/>
        <p:txBody>
          <a:bodyPr/>
          <a:lstStyle/>
          <a:p>
            <a:fld id="{9A56FE21-32EC-476E-B0EF-56F6D3F7A951}" type="slidenum">
              <a:rPr lang="en-CA" smtClean="0"/>
              <a:t>3</a:t>
            </a:fld>
            <a:endParaRPr lang="en-CA"/>
          </a:p>
        </p:txBody>
      </p:sp>
    </p:spTree>
    <p:extLst>
      <p:ext uri="{BB962C8B-B14F-4D97-AF65-F5344CB8AC3E}">
        <p14:creationId xmlns:p14="http://schemas.microsoft.com/office/powerpoint/2010/main" val="1262050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r>
              <a:rPr lang="en-CA" dirty="0" smtClean="0"/>
              <a:t>Capture participant inputs:</a:t>
            </a:r>
          </a:p>
          <a:p>
            <a:endParaRPr lang="en-CA" dirty="0"/>
          </a:p>
        </p:txBody>
      </p:sp>
      <p:sp>
        <p:nvSpPr>
          <p:cNvPr id="4" name="Slide Number Placeholder 3"/>
          <p:cNvSpPr>
            <a:spLocks noGrp="1"/>
          </p:cNvSpPr>
          <p:nvPr>
            <p:ph type="sldNum" sz="quarter" idx="10"/>
          </p:nvPr>
        </p:nvSpPr>
        <p:spPr/>
        <p:txBody>
          <a:bodyPr/>
          <a:lstStyle/>
          <a:p>
            <a:fld id="{9A56FE21-32EC-476E-B0EF-56F6D3F7A951}" type="slidenum">
              <a:rPr lang="en-CA" smtClean="0"/>
              <a:t>4</a:t>
            </a:fld>
            <a:endParaRPr lang="en-CA"/>
          </a:p>
        </p:txBody>
      </p:sp>
    </p:spTree>
    <p:extLst>
      <p:ext uri="{BB962C8B-B14F-4D97-AF65-F5344CB8AC3E}">
        <p14:creationId xmlns:p14="http://schemas.microsoft.com/office/powerpoint/2010/main" val="231285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394B6C-3321-43EC-91A1-2BD1C30014F2}" type="slidenum">
              <a:rPr lang="en-CA" smtClean="0"/>
              <a:t>5</a:t>
            </a:fld>
            <a:endParaRPr lang="en-CA"/>
          </a:p>
        </p:txBody>
      </p:sp>
    </p:spTree>
    <p:extLst>
      <p:ext uri="{BB962C8B-B14F-4D97-AF65-F5344CB8AC3E}">
        <p14:creationId xmlns:p14="http://schemas.microsoft.com/office/powerpoint/2010/main" val="1441688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394B6C-3321-43EC-91A1-2BD1C30014F2}" type="slidenum">
              <a:rPr lang="en-CA" smtClean="0"/>
              <a:t>6</a:t>
            </a:fld>
            <a:endParaRPr lang="en-CA"/>
          </a:p>
        </p:txBody>
      </p:sp>
    </p:spTree>
    <p:extLst>
      <p:ext uri="{BB962C8B-B14F-4D97-AF65-F5344CB8AC3E}">
        <p14:creationId xmlns:p14="http://schemas.microsoft.com/office/powerpoint/2010/main" val="2438973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Background: </a:t>
            </a:r>
            <a:r>
              <a:rPr lang="en-CA" dirty="0" smtClean="0"/>
              <a:t>Several implementations of WMS, WFS, WPS, and Health XML Schema (2003-2012), in Canadian Geospatial Data Infrastructure; extensive research in the health domain, growing interest, but no centralized resource.</a:t>
            </a:r>
          </a:p>
          <a:p>
            <a:endParaRPr lang="en-CA" b="1" dirty="0" smtClean="0"/>
          </a:p>
          <a:p>
            <a:r>
              <a:rPr lang="en-CA" b="1" dirty="0" smtClean="0"/>
              <a:t>Purpose/Proposal: </a:t>
            </a:r>
            <a:r>
              <a:rPr lang="en-CA" dirty="0" smtClean="0"/>
              <a:t>To extend interoperable encodings and demonstrate combining OWS (e.g. WPS workflow)  in support of:</a:t>
            </a:r>
          </a:p>
          <a:p>
            <a:pPr lvl="1">
              <a:buFont typeface="Arial" pitchFamily="34" charset="0"/>
              <a:buChar char="•"/>
            </a:pPr>
            <a:r>
              <a:rPr lang="en-CA" dirty="0" smtClean="0"/>
              <a:t>Monitoring trends in population health, chronic illness, and the spread of disease</a:t>
            </a:r>
          </a:p>
          <a:p>
            <a:pPr marL="457149" lvl="1" defTabSz="914300">
              <a:buFont typeface="Arial" pitchFamily="34" charset="0"/>
              <a:buChar char="•"/>
              <a:defRPr/>
            </a:pPr>
            <a:r>
              <a:rPr lang="en-CA" dirty="0" smtClean="0"/>
              <a:t>Climate-health impact modeling / risk assessment and communication – this could include applications to help identify and protect vulnerable populations at global, regional, national, and sub-national scales</a:t>
            </a:r>
          </a:p>
          <a:p>
            <a:pPr marL="457149" lvl="1" defTabSz="914300">
              <a:buFont typeface="Arial" pitchFamily="34" charset="0"/>
              <a:buChar char="•"/>
              <a:defRPr/>
            </a:pPr>
            <a:r>
              <a:rPr lang="en-CA" dirty="0" smtClean="0"/>
              <a:t>Disease</a:t>
            </a:r>
            <a:r>
              <a:rPr lang="en-CA" baseline="0" dirty="0" smtClean="0"/>
              <a:t> prevention and alerting, emergency response, disaster recovery</a:t>
            </a:r>
            <a:endParaRPr lang="en-CA" dirty="0" smtClean="0"/>
          </a:p>
          <a:p>
            <a:pPr marL="457149" lvl="1" defTabSz="914300">
              <a:buFont typeface="Arial" pitchFamily="34" charset="0"/>
              <a:buChar char="•"/>
              <a:defRPr/>
            </a:pPr>
            <a:r>
              <a:rPr lang="en-CA" dirty="0" smtClean="0"/>
              <a:t>Public Education (scale: from local to global) – e.g.</a:t>
            </a:r>
            <a:r>
              <a:rPr lang="en-CA" baseline="0" dirty="0" smtClean="0"/>
              <a:t> health guidelines for air quality</a:t>
            </a:r>
            <a:endParaRPr lang="en-CA" dirty="0" smtClean="0"/>
          </a:p>
          <a:p>
            <a:pPr lvl="1">
              <a:buFont typeface="Arial" pitchFamily="34" charset="0"/>
              <a:buChar char="•"/>
            </a:pPr>
            <a:r>
              <a:rPr lang="en-CA" dirty="0" smtClean="0"/>
              <a:t>Health care</a:t>
            </a:r>
            <a:r>
              <a:rPr lang="en-CA" baseline="0" dirty="0" smtClean="0"/>
              <a:t> program and</a:t>
            </a:r>
            <a:r>
              <a:rPr lang="en-CA" dirty="0" smtClean="0"/>
              <a:t> resource management, cost reduction – this could include applications at global, national, and subnational scales</a:t>
            </a:r>
          </a:p>
          <a:p>
            <a:pPr lvl="1">
              <a:buFont typeface="Arial" pitchFamily="34" charset="0"/>
              <a:buChar char="•"/>
            </a:pPr>
            <a:r>
              <a:rPr lang="en-CA" dirty="0" smtClean="0"/>
              <a:t>Infectious disease surveillance and control (scale: below state level to int’l) e.g.</a:t>
            </a:r>
            <a:r>
              <a:rPr lang="en-CA" baseline="0" dirty="0" smtClean="0"/>
              <a:t> Asthma programs</a:t>
            </a:r>
            <a:endParaRPr lang="en-CA" dirty="0" smtClean="0"/>
          </a:p>
          <a:p>
            <a:pPr lvl="1">
              <a:buFont typeface="Arial" pitchFamily="34" charset="0"/>
              <a:buChar char="•"/>
            </a:pPr>
            <a:r>
              <a:rPr lang="en-CA" dirty="0" smtClean="0"/>
              <a:t>Cross-border exercises (e.g. import health-related OWS into HAZUS/MASAS for simulation exercises in US/Canada)</a:t>
            </a:r>
          </a:p>
          <a:p>
            <a:pPr lvl="1">
              <a:buFont typeface="Arial" pitchFamily="34" charset="0"/>
              <a:buChar char="•"/>
            </a:pPr>
            <a:r>
              <a:rPr lang="en-CA" dirty="0" smtClean="0"/>
              <a:t>Other: Medical</a:t>
            </a:r>
            <a:r>
              <a:rPr lang="en-CA" baseline="0" dirty="0" smtClean="0"/>
              <a:t> applications</a:t>
            </a:r>
            <a:endParaRPr lang="en-CA" dirty="0" smtClean="0"/>
          </a:p>
          <a:p>
            <a:endParaRPr lang="en-CA" dirty="0" smtClean="0"/>
          </a:p>
          <a:p>
            <a:r>
              <a:rPr lang="en-CA" dirty="0" smtClean="0"/>
              <a:t>Capture Participant</a:t>
            </a:r>
            <a:r>
              <a:rPr lang="en-CA" baseline="0" dirty="0" smtClean="0"/>
              <a:t> Inputs:</a:t>
            </a:r>
            <a:endParaRPr lang="en-CA" dirty="0"/>
          </a:p>
        </p:txBody>
      </p:sp>
      <p:sp>
        <p:nvSpPr>
          <p:cNvPr id="4" name="Slide Number Placeholder 3"/>
          <p:cNvSpPr>
            <a:spLocks noGrp="1"/>
          </p:cNvSpPr>
          <p:nvPr>
            <p:ph type="sldNum" sz="quarter" idx="10"/>
          </p:nvPr>
        </p:nvSpPr>
        <p:spPr/>
        <p:txBody>
          <a:bodyPr/>
          <a:lstStyle/>
          <a:p>
            <a:fld id="{C0D9CD19-9E7E-4F62-9005-2F37F6666D38}" type="slidenum">
              <a:rPr lang="en-CA" smtClean="0"/>
              <a:pPr/>
              <a:t>7</a:t>
            </a:fld>
            <a:endParaRPr lang="en-CA"/>
          </a:p>
        </p:txBody>
      </p:sp>
    </p:spTree>
    <p:extLst>
      <p:ext uri="{BB962C8B-B14F-4D97-AF65-F5344CB8AC3E}">
        <p14:creationId xmlns:p14="http://schemas.microsoft.com/office/powerpoint/2010/main" val="805644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394B6C-3321-43EC-91A1-2BD1C30014F2}" type="slidenum">
              <a:rPr lang="en-CA" smtClean="0"/>
              <a:t>8</a:t>
            </a:fld>
            <a:endParaRPr lang="en-CA"/>
          </a:p>
        </p:txBody>
      </p:sp>
    </p:spTree>
    <p:extLst>
      <p:ext uri="{BB962C8B-B14F-4D97-AF65-F5344CB8AC3E}">
        <p14:creationId xmlns:p14="http://schemas.microsoft.com/office/powerpoint/2010/main" val="3434452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394B6C-3321-43EC-91A1-2BD1C30014F2}" type="slidenum">
              <a:rPr lang="en-CA" smtClean="0"/>
              <a:t>9</a:t>
            </a:fld>
            <a:endParaRPr lang="en-CA"/>
          </a:p>
        </p:txBody>
      </p:sp>
    </p:spTree>
    <p:extLst>
      <p:ext uri="{BB962C8B-B14F-4D97-AF65-F5344CB8AC3E}">
        <p14:creationId xmlns:p14="http://schemas.microsoft.com/office/powerpoint/2010/main" val="769498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D432272-4F68-444B-8491-712A4CAEB73F}" type="datetimeFigureOut">
              <a:rPr lang="en-CA" smtClean="0"/>
              <a:t>10/02/2014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0C5E21-C22E-4FA3-9ECE-6FF4CFDD6B37}" type="slidenum">
              <a:rPr lang="en-CA" smtClean="0"/>
              <a:t>‹#›</a:t>
            </a:fld>
            <a:endParaRPr lang="en-CA"/>
          </a:p>
        </p:txBody>
      </p:sp>
    </p:spTree>
    <p:extLst>
      <p:ext uri="{BB962C8B-B14F-4D97-AF65-F5344CB8AC3E}">
        <p14:creationId xmlns:p14="http://schemas.microsoft.com/office/powerpoint/2010/main" val="645195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D432272-4F68-444B-8491-712A4CAEB73F}" type="datetimeFigureOut">
              <a:rPr lang="en-CA" smtClean="0"/>
              <a:t>10/02/2014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0C5E21-C22E-4FA3-9ECE-6FF4CFDD6B37}" type="slidenum">
              <a:rPr lang="en-CA" smtClean="0"/>
              <a:t>‹#›</a:t>
            </a:fld>
            <a:endParaRPr lang="en-CA"/>
          </a:p>
        </p:txBody>
      </p:sp>
    </p:spTree>
    <p:extLst>
      <p:ext uri="{BB962C8B-B14F-4D97-AF65-F5344CB8AC3E}">
        <p14:creationId xmlns:p14="http://schemas.microsoft.com/office/powerpoint/2010/main" val="308265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D432272-4F68-444B-8491-712A4CAEB73F}" type="datetimeFigureOut">
              <a:rPr lang="en-CA" smtClean="0"/>
              <a:t>10/02/2014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0C5E21-C22E-4FA3-9ECE-6FF4CFDD6B37}" type="slidenum">
              <a:rPr lang="en-CA" smtClean="0"/>
              <a:t>‹#›</a:t>
            </a:fld>
            <a:endParaRPr lang="en-CA"/>
          </a:p>
        </p:txBody>
      </p:sp>
    </p:spTree>
    <p:extLst>
      <p:ext uri="{BB962C8B-B14F-4D97-AF65-F5344CB8AC3E}">
        <p14:creationId xmlns:p14="http://schemas.microsoft.com/office/powerpoint/2010/main" val="285431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D432272-4F68-444B-8491-712A4CAEB73F}" type="datetimeFigureOut">
              <a:rPr lang="en-CA" smtClean="0"/>
              <a:t>10/02/2014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0C5E21-C22E-4FA3-9ECE-6FF4CFDD6B37}" type="slidenum">
              <a:rPr lang="en-CA" smtClean="0"/>
              <a:t>‹#›</a:t>
            </a:fld>
            <a:endParaRPr lang="en-CA"/>
          </a:p>
        </p:txBody>
      </p:sp>
    </p:spTree>
    <p:extLst>
      <p:ext uri="{BB962C8B-B14F-4D97-AF65-F5344CB8AC3E}">
        <p14:creationId xmlns:p14="http://schemas.microsoft.com/office/powerpoint/2010/main" val="384944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432272-4F68-444B-8491-712A4CAEB73F}" type="datetimeFigureOut">
              <a:rPr lang="en-CA" smtClean="0"/>
              <a:t>10/02/2014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0C5E21-C22E-4FA3-9ECE-6FF4CFDD6B37}" type="slidenum">
              <a:rPr lang="en-CA" smtClean="0"/>
              <a:t>‹#›</a:t>
            </a:fld>
            <a:endParaRPr lang="en-CA"/>
          </a:p>
        </p:txBody>
      </p:sp>
    </p:spTree>
    <p:extLst>
      <p:ext uri="{BB962C8B-B14F-4D97-AF65-F5344CB8AC3E}">
        <p14:creationId xmlns:p14="http://schemas.microsoft.com/office/powerpoint/2010/main" val="182907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D432272-4F68-444B-8491-712A4CAEB73F}" type="datetimeFigureOut">
              <a:rPr lang="en-CA" smtClean="0"/>
              <a:t>10/02/2014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D0C5E21-C22E-4FA3-9ECE-6FF4CFDD6B37}" type="slidenum">
              <a:rPr lang="en-CA" smtClean="0"/>
              <a:t>‹#›</a:t>
            </a:fld>
            <a:endParaRPr lang="en-CA"/>
          </a:p>
        </p:txBody>
      </p:sp>
    </p:spTree>
    <p:extLst>
      <p:ext uri="{BB962C8B-B14F-4D97-AF65-F5344CB8AC3E}">
        <p14:creationId xmlns:p14="http://schemas.microsoft.com/office/powerpoint/2010/main" val="2278561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D432272-4F68-444B-8491-712A4CAEB73F}" type="datetimeFigureOut">
              <a:rPr lang="en-CA" smtClean="0"/>
              <a:t>10/02/2014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D0C5E21-C22E-4FA3-9ECE-6FF4CFDD6B37}" type="slidenum">
              <a:rPr lang="en-CA" smtClean="0"/>
              <a:t>‹#›</a:t>
            </a:fld>
            <a:endParaRPr lang="en-CA"/>
          </a:p>
        </p:txBody>
      </p:sp>
    </p:spTree>
    <p:extLst>
      <p:ext uri="{BB962C8B-B14F-4D97-AF65-F5344CB8AC3E}">
        <p14:creationId xmlns:p14="http://schemas.microsoft.com/office/powerpoint/2010/main" val="1790883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D432272-4F68-444B-8491-712A4CAEB73F}" type="datetimeFigureOut">
              <a:rPr lang="en-CA" smtClean="0"/>
              <a:t>10/02/2014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D0C5E21-C22E-4FA3-9ECE-6FF4CFDD6B37}" type="slidenum">
              <a:rPr lang="en-CA" smtClean="0"/>
              <a:t>‹#›</a:t>
            </a:fld>
            <a:endParaRPr lang="en-CA"/>
          </a:p>
        </p:txBody>
      </p:sp>
    </p:spTree>
    <p:extLst>
      <p:ext uri="{BB962C8B-B14F-4D97-AF65-F5344CB8AC3E}">
        <p14:creationId xmlns:p14="http://schemas.microsoft.com/office/powerpoint/2010/main" val="380512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32272-4F68-444B-8491-712A4CAEB73F}" type="datetimeFigureOut">
              <a:rPr lang="en-CA" smtClean="0"/>
              <a:t>10/02/2014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D0C5E21-C22E-4FA3-9ECE-6FF4CFDD6B37}" type="slidenum">
              <a:rPr lang="en-CA" smtClean="0"/>
              <a:t>‹#›</a:t>
            </a:fld>
            <a:endParaRPr lang="en-CA"/>
          </a:p>
        </p:txBody>
      </p:sp>
    </p:spTree>
    <p:extLst>
      <p:ext uri="{BB962C8B-B14F-4D97-AF65-F5344CB8AC3E}">
        <p14:creationId xmlns:p14="http://schemas.microsoft.com/office/powerpoint/2010/main" val="3534209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432272-4F68-444B-8491-712A4CAEB73F}" type="datetimeFigureOut">
              <a:rPr lang="en-CA" smtClean="0"/>
              <a:t>10/02/2014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D0C5E21-C22E-4FA3-9ECE-6FF4CFDD6B37}" type="slidenum">
              <a:rPr lang="en-CA" smtClean="0"/>
              <a:t>‹#›</a:t>
            </a:fld>
            <a:endParaRPr lang="en-CA"/>
          </a:p>
        </p:txBody>
      </p:sp>
    </p:spTree>
    <p:extLst>
      <p:ext uri="{BB962C8B-B14F-4D97-AF65-F5344CB8AC3E}">
        <p14:creationId xmlns:p14="http://schemas.microsoft.com/office/powerpoint/2010/main" val="13900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432272-4F68-444B-8491-712A4CAEB73F}" type="datetimeFigureOut">
              <a:rPr lang="en-CA" smtClean="0"/>
              <a:t>10/02/2014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D0C5E21-C22E-4FA3-9ECE-6FF4CFDD6B37}" type="slidenum">
              <a:rPr lang="en-CA" smtClean="0"/>
              <a:t>‹#›</a:t>
            </a:fld>
            <a:endParaRPr lang="en-CA"/>
          </a:p>
        </p:txBody>
      </p:sp>
    </p:spTree>
    <p:extLst>
      <p:ext uri="{BB962C8B-B14F-4D97-AF65-F5344CB8AC3E}">
        <p14:creationId xmlns:p14="http://schemas.microsoft.com/office/powerpoint/2010/main" val="3121206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32272-4F68-444B-8491-712A4CAEB73F}" type="datetimeFigureOut">
              <a:rPr lang="en-CA" smtClean="0"/>
              <a:t>10/02/2014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C5E21-C22E-4FA3-9ECE-6FF4CFDD6B37}" type="slidenum">
              <a:rPr lang="en-CA" smtClean="0"/>
              <a:t>‹#›</a:t>
            </a:fld>
            <a:endParaRPr lang="en-CA"/>
          </a:p>
        </p:txBody>
      </p:sp>
    </p:spTree>
    <p:extLst>
      <p:ext uri="{BB962C8B-B14F-4D97-AF65-F5344CB8AC3E}">
        <p14:creationId xmlns:p14="http://schemas.microsoft.com/office/powerpoint/2010/main" val="314751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www.spatialquest.com/" TargetMode="Externa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notesSlide" Target="../notesSlides/notesSlide7.xml"/><Relationship Id="rId16" Type="http://schemas.openxmlformats.org/officeDocument/2006/relationships/image" Target="../media/image18.png"/><Relationship Id="rId20"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3" y="177241"/>
            <a:ext cx="9144000" cy="6472263"/>
          </a:xfrm>
          <a:prstGeom prst="rect">
            <a:avLst/>
          </a:prstGeom>
        </p:spPr>
      </p:pic>
      <p:sp>
        <p:nvSpPr>
          <p:cNvPr id="2" name="Title 1"/>
          <p:cNvSpPr>
            <a:spLocks noGrp="1"/>
          </p:cNvSpPr>
          <p:nvPr>
            <p:ph type="ctrTitle"/>
          </p:nvPr>
        </p:nvSpPr>
        <p:spPr/>
        <p:txBody>
          <a:bodyPr/>
          <a:lstStyle/>
          <a:p>
            <a:r>
              <a:rPr lang="en-CA" b="1" dirty="0" smtClean="0">
                <a:solidFill>
                  <a:schemeClr val="accent2">
                    <a:lumMod val="50000"/>
                  </a:schemeClr>
                </a:solidFill>
              </a:rPr>
              <a:t>OGC Health </a:t>
            </a:r>
            <a:r>
              <a:rPr lang="en-CA" b="1" dirty="0" smtClean="0">
                <a:solidFill>
                  <a:schemeClr val="accent2">
                    <a:lumMod val="50000"/>
                  </a:schemeClr>
                </a:solidFill>
              </a:rPr>
              <a:t>DWG</a:t>
            </a:r>
            <a:endParaRPr lang="en-CA" b="1" dirty="0">
              <a:solidFill>
                <a:schemeClr val="accent2">
                  <a:lumMod val="50000"/>
                </a:schemeClr>
              </a:solidFill>
            </a:endParaRPr>
          </a:p>
        </p:txBody>
      </p:sp>
      <p:sp>
        <p:nvSpPr>
          <p:cNvPr id="3" name="Subtitle 2"/>
          <p:cNvSpPr>
            <a:spLocks noGrp="1"/>
          </p:cNvSpPr>
          <p:nvPr>
            <p:ph type="subTitle" idx="1"/>
          </p:nvPr>
        </p:nvSpPr>
        <p:spPr/>
        <p:txBody>
          <a:bodyPr/>
          <a:lstStyle/>
          <a:p>
            <a:r>
              <a:rPr lang="en-CA" b="1" i="1" dirty="0" smtClean="0">
                <a:solidFill>
                  <a:schemeClr val="tx2">
                    <a:lumMod val="75000"/>
                  </a:schemeClr>
                </a:solidFill>
              </a:rPr>
              <a:t>February 10th, 2014</a:t>
            </a:r>
            <a:endParaRPr lang="en-CA" b="1" i="1" dirty="0" smtClean="0">
              <a:solidFill>
                <a:schemeClr val="tx2">
                  <a:lumMod val="75000"/>
                </a:schemeClr>
              </a:solidFill>
            </a:endParaRPr>
          </a:p>
        </p:txBody>
      </p:sp>
    </p:spTree>
    <p:extLst>
      <p:ext uri="{BB962C8B-B14F-4D97-AF65-F5344CB8AC3E}">
        <p14:creationId xmlns:p14="http://schemas.microsoft.com/office/powerpoint/2010/main" val="1814571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tretch>
            <a:fillRect/>
          </a:stretch>
        </p:blipFill>
        <p:spPr>
          <a:xfrm>
            <a:off x="-23242" y="16396"/>
            <a:ext cx="9144000" cy="6472263"/>
          </a:xfrm>
          <a:prstGeom prst="rect">
            <a:avLst/>
          </a:prstGeom>
        </p:spPr>
      </p:pic>
      <p:sp>
        <p:nvSpPr>
          <p:cNvPr id="2" name="Title 1"/>
          <p:cNvSpPr>
            <a:spLocks noGrp="1"/>
          </p:cNvSpPr>
          <p:nvPr>
            <p:ph type="title"/>
          </p:nvPr>
        </p:nvSpPr>
        <p:spPr/>
        <p:txBody>
          <a:bodyPr>
            <a:normAutofit/>
          </a:bodyPr>
          <a:lstStyle/>
          <a:p>
            <a:r>
              <a:rPr lang="en-CA" dirty="0" smtClean="0"/>
              <a:t>Areas of Mutual Interest</a:t>
            </a:r>
            <a:endParaRPr lang="en-CA" dirty="0"/>
          </a:p>
        </p:txBody>
      </p:sp>
      <p:sp>
        <p:nvSpPr>
          <p:cNvPr id="3" name="Content Placeholder 2"/>
          <p:cNvSpPr>
            <a:spLocks noGrp="1"/>
          </p:cNvSpPr>
          <p:nvPr>
            <p:ph idx="1"/>
          </p:nvPr>
        </p:nvSpPr>
        <p:spPr>
          <a:xfrm>
            <a:off x="251520" y="1340768"/>
            <a:ext cx="8640960" cy="4785395"/>
          </a:xfrm>
        </p:spPr>
        <p:txBody>
          <a:bodyPr>
            <a:normAutofit fontScale="92500" lnSpcReduction="10000"/>
          </a:bodyPr>
          <a:lstStyle/>
          <a:p>
            <a:r>
              <a:rPr lang="en-CA" sz="2800" dirty="0" smtClean="0"/>
              <a:t>Health info privacy</a:t>
            </a:r>
          </a:p>
          <a:p>
            <a:r>
              <a:rPr lang="en-CA" sz="2800" dirty="0" smtClean="0"/>
              <a:t>Schemas/profiles (health observation data)</a:t>
            </a:r>
          </a:p>
          <a:p>
            <a:r>
              <a:rPr lang="en-CA" sz="2800" dirty="0" smtClean="0"/>
              <a:t>Best practices for implementing existing standards</a:t>
            </a:r>
          </a:p>
          <a:p>
            <a:r>
              <a:rPr lang="en-CA" sz="2800" dirty="0" smtClean="0"/>
              <a:t>Environment – health</a:t>
            </a:r>
          </a:p>
          <a:p>
            <a:r>
              <a:rPr lang="en-CA" sz="2800" dirty="0" smtClean="0"/>
              <a:t>Data sets without spatial elements (service for spatial + non spatial data discovery) </a:t>
            </a:r>
          </a:p>
          <a:p>
            <a:r>
              <a:rPr lang="en-CA" sz="2800" dirty="0" smtClean="0"/>
              <a:t>Time series – WMS – relationship between health and environment; BP for optional spec</a:t>
            </a:r>
          </a:p>
          <a:p>
            <a:r>
              <a:rPr lang="en-CA" sz="2800" dirty="0" smtClean="0"/>
              <a:t>Health info at different scales, </a:t>
            </a:r>
            <a:r>
              <a:rPr lang="en-CA" sz="2800" dirty="0" err="1" smtClean="0"/>
              <a:t>dissaggregation</a:t>
            </a:r>
            <a:endParaRPr lang="en-CA" sz="2800" dirty="0" smtClean="0"/>
          </a:p>
          <a:p>
            <a:r>
              <a:rPr lang="en-CA" sz="2800" dirty="0" smtClean="0"/>
              <a:t>HL7 / Health outcome</a:t>
            </a:r>
            <a:endParaRPr lang="en-CA" sz="2800" dirty="0" smtClean="0"/>
          </a:p>
          <a:p>
            <a:r>
              <a:rPr lang="en-CA" sz="2800" dirty="0" smtClean="0"/>
              <a:t>Charter Statements of Need do a good job</a:t>
            </a:r>
          </a:p>
          <a:p>
            <a:endParaRPr lang="en-CA" sz="2800" dirty="0"/>
          </a:p>
        </p:txBody>
      </p:sp>
    </p:spTree>
    <p:extLst>
      <p:ext uri="{BB962C8B-B14F-4D97-AF65-F5344CB8AC3E}">
        <p14:creationId xmlns:p14="http://schemas.microsoft.com/office/powerpoint/2010/main" val="1832017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tretch>
            <a:fillRect/>
          </a:stretch>
        </p:blipFill>
        <p:spPr>
          <a:xfrm>
            <a:off x="-23242" y="16396"/>
            <a:ext cx="9144000" cy="6472263"/>
          </a:xfrm>
          <a:prstGeom prst="rect">
            <a:avLst/>
          </a:prstGeom>
        </p:spPr>
      </p:pic>
      <p:sp>
        <p:nvSpPr>
          <p:cNvPr id="2" name="Title 1"/>
          <p:cNvSpPr>
            <a:spLocks noGrp="1"/>
          </p:cNvSpPr>
          <p:nvPr>
            <p:ph type="title"/>
          </p:nvPr>
        </p:nvSpPr>
        <p:spPr/>
        <p:txBody>
          <a:bodyPr>
            <a:normAutofit/>
          </a:bodyPr>
          <a:lstStyle/>
          <a:p>
            <a:r>
              <a:rPr lang="en-CA" dirty="0" smtClean="0"/>
              <a:t>Goals / Activities in 2014</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Convene – regular sessions Health DWG, monthly</a:t>
            </a:r>
            <a:r>
              <a:rPr lang="en-CA" dirty="0"/>
              <a:t> </a:t>
            </a:r>
            <a:r>
              <a:rPr lang="en-CA" dirty="0" smtClean="0"/>
              <a:t>(as needed)</a:t>
            </a:r>
          </a:p>
          <a:p>
            <a:r>
              <a:rPr lang="en-CA" dirty="0" smtClean="0"/>
              <a:t>Interoperability requirements: Health Info Privacy, HL7, Spatial/Non Spatial Data</a:t>
            </a:r>
          </a:p>
          <a:p>
            <a:r>
              <a:rPr lang="en-CA" dirty="0" smtClean="0"/>
              <a:t>Populating the Wiki</a:t>
            </a:r>
          </a:p>
          <a:p>
            <a:r>
              <a:rPr lang="en-CA" dirty="0" smtClean="0"/>
              <a:t>Learn from OGC </a:t>
            </a:r>
            <a:r>
              <a:rPr lang="en-CA" dirty="0" err="1" smtClean="0"/>
              <a:t>MetOceans</a:t>
            </a:r>
            <a:r>
              <a:rPr lang="en-CA" dirty="0" smtClean="0"/>
              <a:t> DWG (time-series), OGC Hydrology DWG</a:t>
            </a:r>
          </a:p>
          <a:p>
            <a:r>
              <a:rPr lang="en-CA" dirty="0" smtClean="0"/>
              <a:t>Knowledge exchange via </a:t>
            </a:r>
            <a:r>
              <a:rPr lang="en-CA" dirty="0" err="1" smtClean="0"/>
              <a:t>listserve</a:t>
            </a:r>
            <a:r>
              <a:rPr lang="en-CA" dirty="0" smtClean="0"/>
              <a:t> – Stories on interoperability, how OGC standards work</a:t>
            </a:r>
          </a:p>
          <a:p>
            <a:r>
              <a:rPr lang="en-CA" dirty="0" smtClean="0"/>
              <a:t>Info for potential users</a:t>
            </a:r>
            <a:endParaRPr lang="en-CA" dirty="0" smtClean="0"/>
          </a:p>
        </p:txBody>
      </p:sp>
    </p:spTree>
    <p:extLst>
      <p:ext uri="{BB962C8B-B14F-4D97-AF65-F5344CB8AC3E}">
        <p14:creationId xmlns:p14="http://schemas.microsoft.com/office/powerpoint/2010/main" val="1832017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tretch>
            <a:fillRect/>
          </a:stretch>
        </p:blipFill>
        <p:spPr>
          <a:xfrm>
            <a:off x="-23242" y="16396"/>
            <a:ext cx="9144000" cy="6472263"/>
          </a:xfrm>
          <a:prstGeom prst="rect">
            <a:avLst/>
          </a:prstGeom>
        </p:spPr>
      </p:pic>
      <p:sp>
        <p:nvSpPr>
          <p:cNvPr id="2" name="Title 1"/>
          <p:cNvSpPr>
            <a:spLocks noGrp="1"/>
          </p:cNvSpPr>
          <p:nvPr>
            <p:ph type="title"/>
          </p:nvPr>
        </p:nvSpPr>
        <p:spPr/>
        <p:txBody>
          <a:bodyPr>
            <a:normAutofit fontScale="90000"/>
          </a:bodyPr>
          <a:lstStyle/>
          <a:p>
            <a:r>
              <a:rPr lang="en-CA" dirty="0" smtClean="0"/>
              <a:t>Feature Article(s)</a:t>
            </a:r>
            <a:br>
              <a:rPr lang="en-CA" dirty="0" smtClean="0"/>
            </a:br>
            <a:r>
              <a:rPr lang="en-CA" dirty="0" smtClean="0"/>
              <a:t>Themes, Topics, Authors</a:t>
            </a:r>
            <a:endParaRPr lang="en-CA" dirty="0"/>
          </a:p>
        </p:txBody>
      </p:sp>
      <p:sp>
        <p:nvSpPr>
          <p:cNvPr id="3" name="Content Placeholder 2"/>
          <p:cNvSpPr>
            <a:spLocks noGrp="1"/>
          </p:cNvSpPr>
          <p:nvPr>
            <p:ph idx="1"/>
          </p:nvPr>
        </p:nvSpPr>
        <p:spPr/>
        <p:txBody>
          <a:bodyPr/>
          <a:lstStyle/>
          <a:p>
            <a:endParaRPr lang="en-CA" dirty="0"/>
          </a:p>
        </p:txBody>
      </p:sp>
    </p:spTree>
    <p:extLst>
      <p:ext uri="{BB962C8B-B14F-4D97-AF65-F5344CB8AC3E}">
        <p14:creationId xmlns:p14="http://schemas.microsoft.com/office/powerpoint/2010/main" val="2447559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tretch>
            <a:fillRect/>
          </a:stretch>
        </p:blipFill>
        <p:spPr>
          <a:xfrm>
            <a:off x="-23242" y="16396"/>
            <a:ext cx="9144000" cy="6472263"/>
          </a:xfrm>
          <a:prstGeom prst="rect">
            <a:avLst/>
          </a:prstGeom>
        </p:spPr>
      </p:pic>
      <p:sp>
        <p:nvSpPr>
          <p:cNvPr id="2" name="Title 1"/>
          <p:cNvSpPr>
            <a:spLocks noGrp="1"/>
          </p:cNvSpPr>
          <p:nvPr>
            <p:ph type="title"/>
          </p:nvPr>
        </p:nvSpPr>
        <p:spPr/>
        <p:txBody>
          <a:bodyPr>
            <a:normAutofit fontScale="90000"/>
          </a:bodyPr>
          <a:lstStyle/>
          <a:p>
            <a:pPr lvl="0"/>
            <a:r>
              <a:rPr lang="en-CA" b="1" dirty="0" smtClean="0">
                <a:solidFill>
                  <a:schemeClr val="accent2">
                    <a:lumMod val="50000"/>
                  </a:schemeClr>
                </a:solidFill>
              </a:rPr>
              <a:t>General Discussion / </a:t>
            </a:r>
            <a:r>
              <a:rPr lang="en-CA" b="1" dirty="0" err="1" smtClean="0">
                <a:solidFill>
                  <a:schemeClr val="accent2">
                    <a:lumMod val="50000"/>
                  </a:schemeClr>
                </a:solidFill>
              </a:rPr>
              <a:t>Smorgusboard</a:t>
            </a:r>
            <a:r>
              <a:rPr lang="en-CA" b="1" dirty="0" smtClean="0">
                <a:solidFill>
                  <a:schemeClr val="accent2">
                    <a:lumMod val="50000"/>
                  </a:schemeClr>
                </a:solidFill>
              </a:rPr>
              <a:t/>
            </a:r>
            <a:br>
              <a:rPr lang="en-CA" b="1" dirty="0" smtClean="0">
                <a:solidFill>
                  <a:schemeClr val="accent2">
                    <a:lumMod val="50000"/>
                  </a:schemeClr>
                </a:solidFill>
              </a:rPr>
            </a:br>
            <a:endParaRPr lang="en-CA" b="1" dirty="0">
              <a:solidFill>
                <a:schemeClr val="accent2">
                  <a:lumMod val="50000"/>
                </a:schemeClr>
              </a:solidFill>
            </a:endParaRPr>
          </a:p>
        </p:txBody>
      </p:sp>
      <p:sp>
        <p:nvSpPr>
          <p:cNvPr id="9" name="TextBox 8"/>
          <p:cNvSpPr txBox="1"/>
          <p:nvPr/>
        </p:nvSpPr>
        <p:spPr>
          <a:xfrm>
            <a:off x="4761661" y="2921212"/>
            <a:ext cx="1872208" cy="646331"/>
          </a:xfrm>
          <a:prstGeom prst="rect">
            <a:avLst/>
          </a:prstGeom>
          <a:noFill/>
        </p:spPr>
        <p:txBody>
          <a:bodyPr wrap="square" rtlCol="0">
            <a:spAutoFit/>
          </a:bodyPr>
          <a:lstStyle/>
          <a:p>
            <a:pPr algn="ctr"/>
            <a:r>
              <a:rPr lang="en-CA" dirty="0" smtClean="0"/>
              <a:t>Standards of Interest</a:t>
            </a:r>
            <a:endParaRPr lang="en-CA" dirty="0"/>
          </a:p>
        </p:txBody>
      </p:sp>
      <p:sp>
        <p:nvSpPr>
          <p:cNvPr id="10" name="TextBox 9"/>
          <p:cNvSpPr txBox="1"/>
          <p:nvPr/>
        </p:nvSpPr>
        <p:spPr>
          <a:xfrm>
            <a:off x="827584" y="1348242"/>
            <a:ext cx="1080120" cy="646331"/>
          </a:xfrm>
          <a:prstGeom prst="rect">
            <a:avLst/>
          </a:prstGeom>
          <a:noFill/>
        </p:spPr>
        <p:txBody>
          <a:bodyPr wrap="square" rtlCol="0">
            <a:spAutoFit/>
          </a:bodyPr>
          <a:lstStyle/>
          <a:p>
            <a:pPr algn="ctr"/>
            <a:r>
              <a:rPr lang="en-CA" dirty="0" smtClean="0"/>
              <a:t>Key Drivers</a:t>
            </a:r>
            <a:endParaRPr lang="en-CA" dirty="0"/>
          </a:p>
        </p:txBody>
      </p:sp>
      <p:sp>
        <p:nvSpPr>
          <p:cNvPr id="11" name="TextBox 10"/>
          <p:cNvSpPr txBox="1"/>
          <p:nvPr/>
        </p:nvSpPr>
        <p:spPr>
          <a:xfrm>
            <a:off x="4619887" y="1513174"/>
            <a:ext cx="1512168" cy="923330"/>
          </a:xfrm>
          <a:prstGeom prst="rect">
            <a:avLst/>
          </a:prstGeom>
          <a:noFill/>
        </p:spPr>
        <p:txBody>
          <a:bodyPr wrap="square" rtlCol="0">
            <a:spAutoFit/>
          </a:bodyPr>
          <a:lstStyle/>
          <a:p>
            <a:pPr algn="ctr"/>
            <a:r>
              <a:rPr lang="en-CA" dirty="0" smtClean="0"/>
              <a:t>Parallel and Collaborative Initiatives</a:t>
            </a:r>
            <a:endParaRPr lang="en-CA" dirty="0"/>
          </a:p>
        </p:txBody>
      </p:sp>
      <p:sp>
        <p:nvSpPr>
          <p:cNvPr id="12" name="TextBox 11"/>
          <p:cNvSpPr txBox="1"/>
          <p:nvPr/>
        </p:nvSpPr>
        <p:spPr>
          <a:xfrm>
            <a:off x="4531608" y="4063696"/>
            <a:ext cx="1872208" cy="646331"/>
          </a:xfrm>
          <a:prstGeom prst="rect">
            <a:avLst/>
          </a:prstGeom>
          <a:noFill/>
        </p:spPr>
        <p:txBody>
          <a:bodyPr wrap="square" rtlCol="0">
            <a:spAutoFit/>
          </a:bodyPr>
          <a:lstStyle/>
          <a:p>
            <a:pPr algn="ctr"/>
            <a:r>
              <a:rPr lang="en-CA" dirty="0" smtClean="0"/>
              <a:t>Technical solutions</a:t>
            </a:r>
            <a:endParaRPr lang="en-CA" dirty="0"/>
          </a:p>
        </p:txBody>
      </p:sp>
      <p:sp>
        <p:nvSpPr>
          <p:cNvPr id="13" name="TextBox 12"/>
          <p:cNvSpPr txBox="1"/>
          <p:nvPr/>
        </p:nvSpPr>
        <p:spPr>
          <a:xfrm>
            <a:off x="179512" y="2780928"/>
            <a:ext cx="1872208" cy="646331"/>
          </a:xfrm>
          <a:prstGeom prst="rect">
            <a:avLst/>
          </a:prstGeom>
          <a:noFill/>
        </p:spPr>
        <p:txBody>
          <a:bodyPr wrap="square" rtlCol="0">
            <a:spAutoFit/>
          </a:bodyPr>
          <a:lstStyle/>
          <a:p>
            <a:pPr algn="ctr"/>
            <a:r>
              <a:rPr lang="en-CA" dirty="0" smtClean="0"/>
              <a:t>Use Cases / Business Needs</a:t>
            </a:r>
            <a:endParaRPr lang="en-CA" dirty="0"/>
          </a:p>
        </p:txBody>
      </p:sp>
      <p:sp>
        <p:nvSpPr>
          <p:cNvPr id="14" name="TextBox 13"/>
          <p:cNvSpPr txBox="1"/>
          <p:nvPr/>
        </p:nvSpPr>
        <p:spPr>
          <a:xfrm>
            <a:off x="2532232" y="1071243"/>
            <a:ext cx="1800200" cy="923330"/>
          </a:xfrm>
          <a:prstGeom prst="rect">
            <a:avLst/>
          </a:prstGeom>
          <a:noFill/>
        </p:spPr>
        <p:txBody>
          <a:bodyPr wrap="square" rtlCol="0">
            <a:spAutoFit/>
          </a:bodyPr>
          <a:lstStyle/>
          <a:p>
            <a:pPr algn="ctr"/>
            <a:r>
              <a:rPr lang="en-CA" dirty="0" smtClean="0"/>
              <a:t>Health DWG Goals and Objectives</a:t>
            </a:r>
            <a:endParaRPr lang="en-CA" dirty="0"/>
          </a:p>
        </p:txBody>
      </p:sp>
      <p:sp>
        <p:nvSpPr>
          <p:cNvPr id="17" name="TextBox 16"/>
          <p:cNvSpPr txBox="1"/>
          <p:nvPr/>
        </p:nvSpPr>
        <p:spPr>
          <a:xfrm>
            <a:off x="467544" y="4201209"/>
            <a:ext cx="1656184" cy="646331"/>
          </a:xfrm>
          <a:prstGeom prst="rect">
            <a:avLst/>
          </a:prstGeom>
          <a:noFill/>
        </p:spPr>
        <p:txBody>
          <a:bodyPr wrap="square" rtlCol="0">
            <a:spAutoFit/>
          </a:bodyPr>
          <a:lstStyle/>
          <a:p>
            <a:pPr algn="ctr"/>
            <a:r>
              <a:rPr lang="en-CA" dirty="0" smtClean="0"/>
              <a:t>Market Analysis / Scope</a:t>
            </a:r>
            <a:endParaRPr lang="en-CA" dirty="0"/>
          </a:p>
        </p:txBody>
      </p:sp>
      <p:sp>
        <p:nvSpPr>
          <p:cNvPr id="18" name="TextBox 17"/>
          <p:cNvSpPr txBox="1"/>
          <p:nvPr/>
        </p:nvSpPr>
        <p:spPr>
          <a:xfrm>
            <a:off x="2707989" y="4737918"/>
            <a:ext cx="1699642" cy="1200329"/>
          </a:xfrm>
          <a:prstGeom prst="rect">
            <a:avLst/>
          </a:prstGeom>
          <a:noFill/>
        </p:spPr>
        <p:txBody>
          <a:bodyPr wrap="square" rtlCol="0">
            <a:spAutoFit/>
          </a:bodyPr>
          <a:lstStyle/>
          <a:p>
            <a:pPr algn="ctr"/>
            <a:r>
              <a:rPr lang="en-CA" b="1" dirty="0" smtClean="0">
                <a:solidFill>
                  <a:schemeClr val="accent3">
                    <a:lumMod val="50000"/>
                  </a:schemeClr>
                </a:solidFill>
              </a:rPr>
              <a:t>Costs / benefits analysis = </a:t>
            </a:r>
            <a:endParaRPr lang="en-CA" b="1" dirty="0">
              <a:solidFill>
                <a:schemeClr val="accent3">
                  <a:lumMod val="50000"/>
                </a:schemeClr>
              </a:solidFill>
            </a:endParaRPr>
          </a:p>
          <a:p>
            <a:pPr algn="ctr"/>
            <a:r>
              <a:rPr lang="en-CA" b="1" dirty="0" smtClean="0">
                <a:solidFill>
                  <a:schemeClr val="accent3">
                    <a:lumMod val="50000"/>
                  </a:schemeClr>
                </a:solidFill>
              </a:rPr>
              <a:t>value proposition</a:t>
            </a:r>
            <a:endParaRPr lang="en-CA" b="1" dirty="0">
              <a:solidFill>
                <a:schemeClr val="accent3">
                  <a:lumMod val="50000"/>
                </a:schemeClr>
              </a:solidFill>
            </a:endParaRPr>
          </a:p>
        </p:txBody>
      </p:sp>
      <p:sp>
        <p:nvSpPr>
          <p:cNvPr id="21" name="Vertical Scroll 20"/>
          <p:cNvSpPr/>
          <p:nvPr/>
        </p:nvSpPr>
        <p:spPr>
          <a:xfrm>
            <a:off x="6156176" y="852889"/>
            <a:ext cx="3240360" cy="5635770"/>
          </a:xfrm>
          <a:prstGeom prst="verticalScroll">
            <a:avLst>
              <a:gd name="adj" fmla="val 5445"/>
            </a:avLst>
          </a:prstGeom>
          <a:solidFill>
            <a:srgbClr val="92D050">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t">
            <a:noAutofit/>
          </a:bodyPr>
          <a:lstStyle/>
          <a:p>
            <a:pPr marL="92075" algn="ctr"/>
            <a:r>
              <a:rPr lang="en-CA" sz="1600" b="1" u="sng" dirty="0" smtClean="0">
                <a:solidFill>
                  <a:schemeClr val="tx1"/>
                </a:solidFill>
              </a:rPr>
              <a:t>Capture Participant Inputs</a:t>
            </a:r>
            <a:r>
              <a:rPr lang="en-CA" sz="1600" b="1" u="sng" dirty="0" smtClean="0">
                <a:solidFill>
                  <a:schemeClr val="tx1"/>
                </a:solidFill>
              </a:rPr>
              <a:t>:</a:t>
            </a:r>
          </a:p>
          <a:p>
            <a:pPr marL="92075" algn="ctr"/>
            <a:endParaRPr lang="en-CA" sz="1600" b="1" u="sng" dirty="0">
              <a:solidFill>
                <a:schemeClr val="tx1"/>
              </a:solidFill>
            </a:endParaRPr>
          </a:p>
          <a:p>
            <a:pPr marL="92075" algn="ctr"/>
            <a:r>
              <a:rPr lang="en-CA" sz="1600" b="1" dirty="0" smtClean="0">
                <a:solidFill>
                  <a:schemeClr val="tx1"/>
                </a:solidFill>
              </a:rPr>
              <a:t>Show value through map outcomes (health/</a:t>
            </a:r>
            <a:r>
              <a:rPr lang="en-CA" sz="1600" b="1" dirty="0" err="1" smtClean="0">
                <a:solidFill>
                  <a:schemeClr val="tx1"/>
                </a:solidFill>
              </a:rPr>
              <a:t>enviro</a:t>
            </a:r>
            <a:r>
              <a:rPr lang="en-CA" sz="1600" b="1" dirty="0" smtClean="0">
                <a:solidFill>
                  <a:schemeClr val="tx1"/>
                </a:solidFill>
              </a:rPr>
              <a:t>) for potential power and </a:t>
            </a:r>
            <a:r>
              <a:rPr lang="en-CA" sz="1600" b="1" dirty="0" err="1" smtClean="0">
                <a:solidFill>
                  <a:schemeClr val="tx1"/>
                </a:solidFill>
              </a:rPr>
              <a:t>useage</a:t>
            </a:r>
            <a:r>
              <a:rPr lang="en-CA" sz="1600" b="1" dirty="0" smtClean="0">
                <a:solidFill>
                  <a:schemeClr val="tx1"/>
                </a:solidFill>
              </a:rPr>
              <a:t> (combining geospatial data and GIS) – show health community</a:t>
            </a:r>
          </a:p>
          <a:p>
            <a:pPr marL="92075" algn="ctr"/>
            <a:endParaRPr lang="en-CA" sz="1600" b="1" dirty="0">
              <a:solidFill>
                <a:schemeClr val="tx1"/>
              </a:solidFill>
            </a:endParaRPr>
          </a:p>
          <a:p>
            <a:pPr marL="92075" algn="ctr"/>
            <a:endParaRPr lang="en-CA" sz="1600" b="1" dirty="0" smtClean="0">
              <a:solidFill>
                <a:schemeClr val="tx1"/>
              </a:solidFill>
            </a:endParaRPr>
          </a:p>
          <a:p>
            <a:pPr marL="92075" algn="ctr"/>
            <a:endParaRPr lang="en-CA" sz="1600" b="1" dirty="0">
              <a:solidFill>
                <a:schemeClr val="tx1"/>
              </a:solidFill>
            </a:endParaRPr>
          </a:p>
          <a:p>
            <a:pPr marL="92075" algn="ctr"/>
            <a:endParaRPr lang="en-CA" sz="1600" b="1" dirty="0" smtClean="0">
              <a:solidFill>
                <a:schemeClr val="tx1"/>
              </a:solidFill>
            </a:endParaRPr>
          </a:p>
          <a:p>
            <a:pPr marL="92075"/>
            <a:endParaRPr lang="en-CA" sz="1200" dirty="0">
              <a:solidFill>
                <a:schemeClr val="tx1"/>
              </a:solidFill>
            </a:endParaRPr>
          </a:p>
        </p:txBody>
      </p:sp>
      <p:sp>
        <p:nvSpPr>
          <p:cNvPr id="22" name="TextBox 21"/>
          <p:cNvSpPr txBox="1"/>
          <p:nvPr/>
        </p:nvSpPr>
        <p:spPr>
          <a:xfrm>
            <a:off x="2558179" y="2780928"/>
            <a:ext cx="1656184" cy="923330"/>
          </a:xfrm>
          <a:prstGeom prst="rect">
            <a:avLst/>
          </a:prstGeom>
          <a:noFill/>
        </p:spPr>
        <p:txBody>
          <a:bodyPr wrap="square" rtlCol="0">
            <a:spAutoFit/>
          </a:bodyPr>
          <a:lstStyle/>
          <a:p>
            <a:pPr algn="ctr"/>
            <a:r>
              <a:rPr lang="en-CA" dirty="0" smtClean="0"/>
              <a:t>Potential Champions / Key Users</a:t>
            </a:r>
            <a:endParaRPr lang="en-CA" dirty="0"/>
          </a:p>
        </p:txBody>
      </p:sp>
    </p:spTree>
    <p:extLst>
      <p:ext uri="{BB962C8B-B14F-4D97-AF65-F5344CB8AC3E}">
        <p14:creationId xmlns:p14="http://schemas.microsoft.com/office/powerpoint/2010/main" val="594666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Oval 5"/>
          <p:cNvSpPr>
            <a:spLocks noChangeArrowheads="1"/>
          </p:cNvSpPr>
          <p:nvPr/>
        </p:nvSpPr>
        <p:spPr bwMode="auto">
          <a:xfrm>
            <a:off x="2187575" y="2806700"/>
            <a:ext cx="2133600" cy="814388"/>
          </a:xfrm>
          <a:prstGeom prst="ellipse">
            <a:avLst/>
          </a:prstGeom>
          <a:solidFill>
            <a:srgbClr val="1F32AE"/>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r>
              <a:rPr lang="en-US">
                <a:solidFill>
                  <a:srgbClr val="DBFFD9"/>
                </a:solidFill>
              </a:rPr>
              <a:t>Information</a:t>
            </a:r>
          </a:p>
          <a:p>
            <a:pPr algn="ctr"/>
            <a:r>
              <a:rPr lang="en-US" sz="1600">
                <a:solidFill>
                  <a:srgbClr val="DBFFD9"/>
                </a:solidFill>
              </a:rPr>
              <a:t>Viewpoint</a:t>
            </a:r>
            <a:endParaRPr lang="en-US">
              <a:solidFill>
                <a:srgbClr val="DBFFD9"/>
              </a:solidFill>
            </a:endParaRPr>
          </a:p>
        </p:txBody>
      </p:sp>
      <p:sp>
        <p:nvSpPr>
          <p:cNvPr id="35842" name="Oval 6"/>
          <p:cNvSpPr>
            <a:spLocks noChangeArrowheads="1"/>
          </p:cNvSpPr>
          <p:nvPr/>
        </p:nvSpPr>
        <p:spPr bwMode="auto">
          <a:xfrm>
            <a:off x="4595813" y="2809875"/>
            <a:ext cx="2133600" cy="801688"/>
          </a:xfrm>
          <a:prstGeom prst="ellipse">
            <a:avLst/>
          </a:prstGeom>
          <a:solidFill>
            <a:srgbClr val="1F32AE"/>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r>
              <a:rPr lang="en-US">
                <a:solidFill>
                  <a:srgbClr val="DBFFD9"/>
                </a:solidFill>
              </a:rPr>
              <a:t>Computational</a:t>
            </a:r>
          </a:p>
          <a:p>
            <a:pPr algn="ctr"/>
            <a:r>
              <a:rPr lang="en-US" sz="1600">
                <a:solidFill>
                  <a:srgbClr val="DBFFD9"/>
                </a:solidFill>
              </a:rPr>
              <a:t>Viewpoint</a:t>
            </a:r>
            <a:endParaRPr lang="en-US">
              <a:solidFill>
                <a:srgbClr val="DBFFD9"/>
              </a:solidFill>
            </a:endParaRPr>
          </a:p>
        </p:txBody>
      </p:sp>
      <p:sp>
        <p:nvSpPr>
          <p:cNvPr id="35843" name="Oval 7"/>
          <p:cNvSpPr>
            <a:spLocks noChangeArrowheads="1"/>
          </p:cNvSpPr>
          <p:nvPr/>
        </p:nvSpPr>
        <p:spPr bwMode="auto">
          <a:xfrm>
            <a:off x="3449638" y="4562475"/>
            <a:ext cx="2133600" cy="747713"/>
          </a:xfrm>
          <a:prstGeom prst="ellipse">
            <a:avLst/>
          </a:prstGeom>
          <a:solidFill>
            <a:srgbClr val="1F32AE"/>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r>
              <a:rPr lang="en-US">
                <a:solidFill>
                  <a:srgbClr val="DBFFD9"/>
                </a:solidFill>
              </a:rPr>
              <a:t>Engineering</a:t>
            </a:r>
          </a:p>
          <a:p>
            <a:pPr algn="ctr"/>
            <a:r>
              <a:rPr lang="en-US" sz="1600">
                <a:solidFill>
                  <a:srgbClr val="DBFFD9"/>
                </a:solidFill>
              </a:rPr>
              <a:t>Viewpoint</a:t>
            </a:r>
            <a:endParaRPr lang="en-US">
              <a:solidFill>
                <a:srgbClr val="DBFFD9"/>
              </a:solidFill>
            </a:endParaRPr>
          </a:p>
        </p:txBody>
      </p:sp>
      <p:sp>
        <p:nvSpPr>
          <p:cNvPr id="35844" name="Line 8"/>
          <p:cNvSpPr>
            <a:spLocks noChangeShapeType="1"/>
          </p:cNvSpPr>
          <p:nvPr/>
        </p:nvSpPr>
        <p:spPr bwMode="auto">
          <a:xfrm>
            <a:off x="4079875" y="3209925"/>
            <a:ext cx="695325" cy="0"/>
          </a:xfrm>
          <a:prstGeom prst="line">
            <a:avLst/>
          </a:prstGeom>
          <a:noFill/>
          <a:ln w="2540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5845" name="Line 9"/>
          <p:cNvSpPr>
            <a:spLocks noChangeShapeType="1"/>
          </p:cNvSpPr>
          <p:nvPr/>
        </p:nvSpPr>
        <p:spPr bwMode="auto">
          <a:xfrm>
            <a:off x="3352800" y="3590925"/>
            <a:ext cx="606425" cy="1057275"/>
          </a:xfrm>
          <a:prstGeom prst="line">
            <a:avLst/>
          </a:prstGeom>
          <a:noFill/>
          <a:ln w="2540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5846" name="Line 9"/>
          <p:cNvSpPr>
            <a:spLocks noChangeShapeType="1"/>
          </p:cNvSpPr>
          <p:nvPr/>
        </p:nvSpPr>
        <p:spPr bwMode="auto">
          <a:xfrm flipH="1">
            <a:off x="4884738" y="3576638"/>
            <a:ext cx="669925" cy="1071562"/>
          </a:xfrm>
          <a:prstGeom prst="line">
            <a:avLst/>
          </a:prstGeom>
          <a:noFill/>
          <a:ln w="2540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5847" name="Text Box 12"/>
          <p:cNvSpPr txBox="1">
            <a:spLocks noChangeArrowheads="1"/>
          </p:cNvSpPr>
          <p:nvPr/>
        </p:nvSpPr>
        <p:spPr bwMode="auto">
          <a:xfrm>
            <a:off x="2428875" y="3916363"/>
            <a:ext cx="4175125" cy="401637"/>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b="1">
                <a:solidFill>
                  <a:srgbClr val="000090"/>
                </a:solidFill>
              </a:rPr>
              <a:t>Optimized Design/Development</a:t>
            </a:r>
          </a:p>
        </p:txBody>
      </p:sp>
      <p:sp>
        <p:nvSpPr>
          <p:cNvPr id="35848" name="Oval 14"/>
          <p:cNvSpPr>
            <a:spLocks noChangeArrowheads="1"/>
          </p:cNvSpPr>
          <p:nvPr/>
        </p:nvSpPr>
        <p:spPr bwMode="auto">
          <a:xfrm>
            <a:off x="3449638" y="5607050"/>
            <a:ext cx="2133600" cy="701675"/>
          </a:xfrm>
          <a:prstGeom prst="ellipse">
            <a:avLst/>
          </a:prstGeom>
          <a:solidFill>
            <a:srgbClr val="1F32AE"/>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r>
              <a:rPr lang="en-US">
                <a:solidFill>
                  <a:srgbClr val="DBFFD9"/>
                </a:solidFill>
              </a:rPr>
              <a:t>Technology</a:t>
            </a:r>
          </a:p>
          <a:p>
            <a:pPr algn="ctr"/>
            <a:r>
              <a:rPr lang="en-US" sz="1600">
                <a:solidFill>
                  <a:srgbClr val="DBFFD9"/>
                </a:solidFill>
              </a:rPr>
              <a:t>Viewpoint</a:t>
            </a:r>
            <a:endParaRPr lang="en-US">
              <a:solidFill>
                <a:srgbClr val="DBFFD9"/>
              </a:solidFill>
            </a:endParaRPr>
          </a:p>
        </p:txBody>
      </p:sp>
      <p:sp>
        <p:nvSpPr>
          <p:cNvPr id="35849" name="Line 15"/>
          <p:cNvSpPr>
            <a:spLocks noChangeShapeType="1"/>
          </p:cNvSpPr>
          <p:nvPr/>
        </p:nvSpPr>
        <p:spPr bwMode="auto">
          <a:xfrm>
            <a:off x="4514850" y="5295900"/>
            <a:ext cx="3175" cy="296863"/>
          </a:xfrm>
          <a:prstGeom prst="line">
            <a:avLst/>
          </a:prstGeom>
          <a:noFill/>
          <a:ln w="2540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5850" name="Oval 7"/>
          <p:cNvSpPr>
            <a:spLocks noChangeArrowheads="1"/>
          </p:cNvSpPr>
          <p:nvPr/>
        </p:nvSpPr>
        <p:spPr bwMode="auto">
          <a:xfrm>
            <a:off x="3449638" y="1301750"/>
            <a:ext cx="2133600" cy="792163"/>
          </a:xfrm>
          <a:prstGeom prst="ellipse">
            <a:avLst/>
          </a:prstGeom>
          <a:solidFill>
            <a:srgbClr val="1F32AE"/>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r>
              <a:rPr lang="en-US">
                <a:solidFill>
                  <a:srgbClr val="DBFFD9"/>
                </a:solidFill>
              </a:rPr>
              <a:t>Enterprise</a:t>
            </a:r>
          </a:p>
          <a:p>
            <a:pPr algn="ctr"/>
            <a:r>
              <a:rPr lang="en-US" sz="1600">
                <a:solidFill>
                  <a:srgbClr val="DBFFD9"/>
                </a:solidFill>
              </a:rPr>
              <a:t>Viewpoint</a:t>
            </a:r>
            <a:endParaRPr lang="en-US">
              <a:solidFill>
                <a:srgbClr val="DBFFD9"/>
              </a:solidFill>
            </a:endParaRPr>
          </a:p>
        </p:txBody>
      </p:sp>
      <p:sp>
        <p:nvSpPr>
          <p:cNvPr id="35851" name="Line 3"/>
          <p:cNvSpPr>
            <a:spLocks noChangeShapeType="1"/>
          </p:cNvSpPr>
          <p:nvPr/>
        </p:nvSpPr>
        <p:spPr bwMode="auto">
          <a:xfrm>
            <a:off x="846138" y="2201863"/>
            <a:ext cx="7477125" cy="0"/>
          </a:xfrm>
          <a:prstGeom prst="line">
            <a:avLst/>
          </a:prstGeom>
          <a:noFill/>
          <a:ln w="12700">
            <a:solidFill>
              <a:srgbClr val="00009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52" name="Text Box 12"/>
          <p:cNvSpPr txBox="1">
            <a:spLocks noChangeArrowheads="1"/>
          </p:cNvSpPr>
          <p:nvPr/>
        </p:nvSpPr>
        <p:spPr bwMode="auto">
          <a:xfrm>
            <a:off x="2403475" y="863600"/>
            <a:ext cx="419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b="1">
                <a:solidFill>
                  <a:srgbClr val="000090"/>
                </a:solidFill>
              </a:rPr>
              <a:t>Community Objectives</a:t>
            </a:r>
          </a:p>
        </p:txBody>
      </p:sp>
      <p:sp>
        <p:nvSpPr>
          <p:cNvPr id="35853" name="Line 9"/>
          <p:cNvSpPr>
            <a:spLocks noChangeShapeType="1"/>
          </p:cNvSpPr>
          <p:nvPr/>
        </p:nvSpPr>
        <p:spPr bwMode="auto">
          <a:xfrm>
            <a:off x="4824413" y="2027238"/>
            <a:ext cx="641350" cy="787400"/>
          </a:xfrm>
          <a:prstGeom prst="line">
            <a:avLst/>
          </a:prstGeom>
          <a:noFill/>
          <a:ln w="2540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5854" name="Line 9"/>
          <p:cNvSpPr>
            <a:spLocks noChangeShapeType="1"/>
          </p:cNvSpPr>
          <p:nvPr/>
        </p:nvSpPr>
        <p:spPr bwMode="auto">
          <a:xfrm flipH="1">
            <a:off x="3397250" y="2039938"/>
            <a:ext cx="666750" cy="765175"/>
          </a:xfrm>
          <a:prstGeom prst="line">
            <a:avLst/>
          </a:prstGeom>
          <a:noFill/>
          <a:ln w="2540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5855" name="Line 3"/>
          <p:cNvSpPr>
            <a:spLocks noChangeShapeType="1"/>
          </p:cNvSpPr>
          <p:nvPr/>
        </p:nvSpPr>
        <p:spPr bwMode="auto">
          <a:xfrm>
            <a:off x="881063" y="4014788"/>
            <a:ext cx="7475537" cy="0"/>
          </a:xfrm>
          <a:prstGeom prst="line">
            <a:avLst/>
          </a:prstGeom>
          <a:noFill/>
          <a:ln w="12700">
            <a:solidFill>
              <a:srgbClr val="00009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56" name="TextBox 2"/>
          <p:cNvSpPr txBox="1">
            <a:spLocks noChangeArrowheads="1"/>
          </p:cNvSpPr>
          <p:nvPr/>
        </p:nvSpPr>
        <p:spPr bwMode="auto">
          <a:xfrm>
            <a:off x="5637213" y="1304925"/>
            <a:ext cx="31099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t>GEOSS Vision and Targets</a:t>
            </a:r>
          </a:p>
          <a:p>
            <a:pPr eaLnBrk="1" hangingPunct="1"/>
            <a:r>
              <a:rPr lang="en-US" sz="1400"/>
              <a:t>Societal Benefit Areas</a:t>
            </a:r>
          </a:p>
          <a:p>
            <a:pPr eaLnBrk="1" hangingPunct="1"/>
            <a:r>
              <a:rPr lang="en-US" sz="1400"/>
              <a:t>System of Systems/ Interoperability </a:t>
            </a:r>
          </a:p>
        </p:txBody>
      </p:sp>
      <p:sp>
        <p:nvSpPr>
          <p:cNvPr id="35857" name="Text Box 11"/>
          <p:cNvSpPr txBox="1">
            <a:spLocks noChangeArrowheads="1"/>
          </p:cNvSpPr>
          <p:nvPr/>
        </p:nvSpPr>
        <p:spPr bwMode="auto">
          <a:xfrm>
            <a:off x="2616200" y="2243138"/>
            <a:ext cx="3787775" cy="40005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b="1">
                <a:solidFill>
                  <a:srgbClr val="000090"/>
                </a:solidFill>
              </a:rPr>
              <a:t>Abstract/Best Practices</a:t>
            </a:r>
          </a:p>
        </p:txBody>
      </p:sp>
      <p:sp>
        <p:nvSpPr>
          <p:cNvPr id="35858" name="Title 3"/>
          <p:cNvSpPr>
            <a:spLocks noGrp="1"/>
          </p:cNvSpPr>
          <p:nvPr>
            <p:ph type="title" idx="4294967295"/>
          </p:nvPr>
        </p:nvSpPr>
        <p:spPr>
          <a:xfrm>
            <a:off x="1273175" y="146050"/>
            <a:ext cx="5721350" cy="684213"/>
          </a:xfrm>
          <a:solidFill>
            <a:schemeClr val="bg1"/>
          </a:solidFill>
        </p:spPr>
        <p:txBody>
          <a:bodyPr>
            <a:normAutofit fontScale="90000"/>
          </a:bodyPr>
          <a:lstStyle/>
          <a:p>
            <a:pPr algn="ctr"/>
            <a:r>
              <a:rPr lang="en-US" smtClean="0">
                <a:ea typeface="ＭＳ Ｐゴシック" pitchFamily="34" charset="-128"/>
              </a:rPr>
              <a:t>GEOSS AIP Architecture</a:t>
            </a:r>
          </a:p>
        </p:txBody>
      </p:sp>
      <p:sp>
        <p:nvSpPr>
          <p:cNvPr id="35859" name="Title 3"/>
          <p:cNvSpPr txBox="1">
            <a:spLocks/>
          </p:cNvSpPr>
          <p:nvPr/>
        </p:nvSpPr>
        <p:spPr bwMode="auto">
          <a:xfrm>
            <a:off x="477838" y="6307138"/>
            <a:ext cx="80772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a:solidFill>
                  <a:srgbClr val="005FAA"/>
                </a:solidFill>
              </a:rPr>
              <a:t>RM-ODP Viewpoints</a:t>
            </a:r>
          </a:p>
        </p:txBody>
      </p:sp>
      <p:sp>
        <p:nvSpPr>
          <p:cNvPr id="35860" name="TextBox 24"/>
          <p:cNvSpPr txBox="1">
            <a:spLocks noChangeArrowheads="1"/>
          </p:cNvSpPr>
          <p:nvPr/>
        </p:nvSpPr>
        <p:spPr bwMode="auto">
          <a:xfrm>
            <a:off x="300038" y="2760663"/>
            <a:ext cx="2386012"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t>Earth Observations </a:t>
            </a:r>
          </a:p>
          <a:p>
            <a:pPr eaLnBrk="1" hangingPunct="1"/>
            <a:r>
              <a:rPr lang="en-US" sz="1400"/>
              <a:t>Geographic Features</a:t>
            </a:r>
          </a:p>
          <a:p>
            <a:pPr eaLnBrk="1" hangingPunct="1"/>
            <a:r>
              <a:rPr lang="en-US" sz="1400"/>
              <a:t>Spatial Referencing</a:t>
            </a:r>
          </a:p>
          <a:p>
            <a:pPr eaLnBrk="1" hangingPunct="1"/>
            <a:r>
              <a:rPr lang="en-US" sz="1400"/>
              <a:t>Metadata and Quality</a:t>
            </a:r>
          </a:p>
          <a:p>
            <a:pPr eaLnBrk="1" hangingPunct="1"/>
            <a:r>
              <a:rPr lang="en-US" sz="1400"/>
              <a:t>GEOSS Data-CORE</a:t>
            </a:r>
          </a:p>
        </p:txBody>
      </p:sp>
      <p:sp>
        <p:nvSpPr>
          <p:cNvPr id="35861" name="Rectangle 1"/>
          <p:cNvSpPr>
            <a:spLocks noChangeArrowheads="1"/>
          </p:cNvSpPr>
          <p:nvPr/>
        </p:nvSpPr>
        <p:spPr bwMode="auto">
          <a:xfrm>
            <a:off x="6707188" y="2717800"/>
            <a:ext cx="2032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Catalog/Registry</a:t>
            </a:r>
          </a:p>
          <a:p>
            <a:r>
              <a:rPr lang="en-US" sz="1400"/>
              <a:t>Access and Order</a:t>
            </a:r>
          </a:p>
          <a:p>
            <a:r>
              <a:rPr lang="en-US" sz="1400"/>
              <a:t>Processing Services </a:t>
            </a:r>
          </a:p>
          <a:p>
            <a:r>
              <a:rPr lang="en-US" sz="1400"/>
              <a:t>Sensor Web</a:t>
            </a:r>
          </a:p>
          <a:p>
            <a:r>
              <a:rPr lang="en-US" sz="1400"/>
              <a:t>User Identity </a:t>
            </a:r>
          </a:p>
        </p:txBody>
      </p:sp>
      <p:pic>
        <p:nvPicPr>
          <p:cNvPr id="3586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938" y="4740275"/>
            <a:ext cx="2452687"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3"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075" y="4738688"/>
            <a:ext cx="1874838"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64" name="Group 25"/>
          <p:cNvGrpSpPr>
            <a:grpSpLocks/>
          </p:cNvGrpSpPr>
          <p:nvPr/>
        </p:nvGrpSpPr>
        <p:grpSpPr bwMode="auto">
          <a:xfrm>
            <a:off x="6253163" y="4348163"/>
            <a:ext cx="2408237" cy="315912"/>
            <a:chOff x="1486967" y="5009355"/>
            <a:chExt cx="2498967" cy="338554"/>
          </a:xfrm>
        </p:grpSpPr>
        <p:sp>
          <p:nvSpPr>
            <p:cNvPr id="35878" name="Rectangle 24"/>
            <p:cNvSpPr>
              <a:spLocks noChangeArrowheads="1"/>
            </p:cNvSpPr>
            <p:nvPr/>
          </p:nvSpPr>
          <p:spPr bwMode="auto">
            <a:xfrm>
              <a:off x="1486967" y="5009355"/>
              <a:ext cx="2498967" cy="338554"/>
            </a:xfrm>
            <a:prstGeom prst="rect">
              <a:avLst/>
            </a:prstGeom>
            <a:solidFill>
              <a:srgbClr val="976705"/>
            </a:solidFill>
            <a:ln w="9525">
              <a:solidFill>
                <a:schemeClr val="tx1"/>
              </a:solidFill>
              <a:round/>
              <a:headEnd/>
              <a:tailEnd/>
            </a:ln>
          </p:spPr>
          <p:txBody>
            <a:bodyPr/>
            <a:lstStyle/>
            <a:p>
              <a:endParaRPr lang="en-US">
                <a:solidFill>
                  <a:srgbClr val="000000"/>
                </a:solidFill>
              </a:endParaRPr>
            </a:p>
          </p:txBody>
        </p:sp>
        <p:sp>
          <p:nvSpPr>
            <p:cNvPr id="35879" name="Text Box 15"/>
            <p:cNvSpPr txBox="1">
              <a:spLocks noChangeArrowheads="1"/>
            </p:cNvSpPr>
            <p:nvPr/>
          </p:nvSpPr>
          <p:spPr bwMode="auto">
            <a:xfrm>
              <a:off x="1865848" y="5009355"/>
              <a:ext cx="1958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solidFill>
                    <a:srgbClr val="000000"/>
                  </a:solidFill>
                </a:rPr>
                <a:t>Component Types</a:t>
              </a:r>
              <a:endParaRPr lang="en-US" sz="1400">
                <a:solidFill>
                  <a:srgbClr val="000000"/>
                </a:solidFill>
              </a:endParaRPr>
            </a:p>
          </p:txBody>
        </p:sp>
      </p:grpSp>
      <p:grpSp>
        <p:nvGrpSpPr>
          <p:cNvPr id="35865" name="Group 10"/>
          <p:cNvGrpSpPr>
            <a:grpSpLocks/>
          </p:cNvGrpSpPr>
          <p:nvPr/>
        </p:nvGrpSpPr>
        <p:grpSpPr bwMode="auto">
          <a:xfrm>
            <a:off x="319088" y="2357438"/>
            <a:ext cx="2438400" cy="338137"/>
            <a:chOff x="44775" y="2224088"/>
            <a:chExt cx="2438400" cy="338137"/>
          </a:xfrm>
        </p:grpSpPr>
        <p:sp>
          <p:nvSpPr>
            <p:cNvPr id="35876" name="Rectangle 22"/>
            <p:cNvSpPr>
              <a:spLocks noChangeArrowheads="1"/>
            </p:cNvSpPr>
            <p:nvPr/>
          </p:nvSpPr>
          <p:spPr bwMode="auto">
            <a:xfrm>
              <a:off x="52712" y="2243138"/>
              <a:ext cx="2408238" cy="315912"/>
            </a:xfrm>
            <a:prstGeom prst="rect">
              <a:avLst/>
            </a:prstGeom>
            <a:solidFill>
              <a:srgbClr val="976705"/>
            </a:solidFill>
            <a:ln w="9525">
              <a:solidFill>
                <a:schemeClr val="tx1"/>
              </a:solidFill>
              <a:round/>
              <a:headEnd/>
              <a:tailEnd/>
            </a:ln>
          </p:spPr>
          <p:txBody>
            <a:bodyPr/>
            <a:lstStyle/>
            <a:p>
              <a:endParaRPr lang="en-US">
                <a:solidFill>
                  <a:srgbClr val="000000"/>
                </a:solidFill>
              </a:endParaRPr>
            </a:p>
          </p:txBody>
        </p:sp>
        <p:sp>
          <p:nvSpPr>
            <p:cNvPr id="35877" name="Text Box 19"/>
            <p:cNvSpPr txBox="1">
              <a:spLocks noChangeArrowheads="1"/>
            </p:cNvSpPr>
            <p:nvPr/>
          </p:nvSpPr>
          <p:spPr bwMode="auto">
            <a:xfrm>
              <a:off x="44775" y="2224088"/>
              <a:ext cx="2438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solidFill>
                    <a:srgbClr val="000000"/>
                  </a:solidFill>
                </a:rPr>
                <a:t>Information Framework</a:t>
              </a:r>
            </a:p>
          </p:txBody>
        </p:sp>
      </p:grpSp>
      <p:grpSp>
        <p:nvGrpSpPr>
          <p:cNvPr id="35866" name="Group 9"/>
          <p:cNvGrpSpPr>
            <a:grpSpLocks/>
          </p:cNvGrpSpPr>
          <p:nvPr/>
        </p:nvGrpSpPr>
        <p:grpSpPr bwMode="auto">
          <a:xfrm>
            <a:off x="333375" y="4348163"/>
            <a:ext cx="2408238" cy="328612"/>
            <a:chOff x="-2527730" y="1505744"/>
            <a:chExt cx="2408238" cy="328612"/>
          </a:xfrm>
        </p:grpSpPr>
        <p:sp>
          <p:nvSpPr>
            <p:cNvPr id="35874" name="Rectangle 23"/>
            <p:cNvSpPr>
              <a:spLocks noChangeArrowheads="1"/>
            </p:cNvSpPr>
            <p:nvPr/>
          </p:nvSpPr>
          <p:spPr bwMode="auto">
            <a:xfrm>
              <a:off x="-2527730" y="1518444"/>
              <a:ext cx="2408238" cy="315912"/>
            </a:xfrm>
            <a:prstGeom prst="rect">
              <a:avLst/>
            </a:prstGeom>
            <a:solidFill>
              <a:srgbClr val="976705"/>
            </a:solidFill>
            <a:ln w="9525">
              <a:solidFill>
                <a:schemeClr val="tx1"/>
              </a:solidFill>
              <a:round/>
              <a:headEnd/>
              <a:tailEnd/>
            </a:ln>
          </p:spPr>
          <p:txBody>
            <a:bodyPr/>
            <a:lstStyle/>
            <a:p>
              <a:endParaRPr lang="en-US">
                <a:solidFill>
                  <a:srgbClr val="000000"/>
                </a:solidFill>
              </a:endParaRPr>
            </a:p>
          </p:txBody>
        </p:sp>
        <p:sp>
          <p:nvSpPr>
            <p:cNvPr id="35875" name="Text Box 14"/>
            <p:cNvSpPr txBox="1">
              <a:spLocks noChangeArrowheads="1"/>
            </p:cNvSpPr>
            <p:nvPr/>
          </p:nvSpPr>
          <p:spPr bwMode="auto">
            <a:xfrm>
              <a:off x="-1841930" y="1505744"/>
              <a:ext cx="11779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a:solidFill>
                    <a:srgbClr val="000000"/>
                  </a:solidFill>
                </a:rPr>
                <a:t>Use Cases </a:t>
              </a:r>
              <a:endParaRPr lang="en-US" sz="1400">
                <a:solidFill>
                  <a:srgbClr val="000000"/>
                </a:solidFill>
              </a:endParaRPr>
            </a:p>
          </p:txBody>
        </p:sp>
      </p:grpSp>
      <p:grpSp>
        <p:nvGrpSpPr>
          <p:cNvPr id="35867" name="Group 8"/>
          <p:cNvGrpSpPr>
            <a:grpSpLocks/>
          </p:cNvGrpSpPr>
          <p:nvPr/>
        </p:nvGrpSpPr>
        <p:grpSpPr bwMode="auto">
          <a:xfrm>
            <a:off x="6237288" y="2281238"/>
            <a:ext cx="2438400" cy="339725"/>
            <a:chOff x="-2527730" y="2223294"/>
            <a:chExt cx="2438400" cy="339725"/>
          </a:xfrm>
        </p:grpSpPr>
        <p:sp>
          <p:nvSpPr>
            <p:cNvPr id="35872" name="Rectangle 22"/>
            <p:cNvSpPr>
              <a:spLocks noChangeArrowheads="1"/>
            </p:cNvSpPr>
            <p:nvPr/>
          </p:nvSpPr>
          <p:spPr bwMode="auto">
            <a:xfrm>
              <a:off x="-2519792" y="2242344"/>
              <a:ext cx="2408237" cy="315912"/>
            </a:xfrm>
            <a:prstGeom prst="rect">
              <a:avLst/>
            </a:prstGeom>
            <a:solidFill>
              <a:srgbClr val="976705"/>
            </a:solidFill>
            <a:ln w="9525">
              <a:solidFill>
                <a:schemeClr val="tx1"/>
              </a:solidFill>
              <a:round/>
              <a:headEnd/>
              <a:tailEnd/>
            </a:ln>
          </p:spPr>
          <p:txBody>
            <a:bodyPr/>
            <a:lstStyle/>
            <a:p>
              <a:endParaRPr lang="en-US">
                <a:solidFill>
                  <a:srgbClr val="000000"/>
                </a:solidFill>
              </a:endParaRPr>
            </a:p>
          </p:txBody>
        </p:sp>
        <p:sp>
          <p:nvSpPr>
            <p:cNvPr id="35873" name="Text Box 19"/>
            <p:cNvSpPr txBox="1">
              <a:spLocks noChangeArrowheads="1"/>
            </p:cNvSpPr>
            <p:nvPr/>
          </p:nvSpPr>
          <p:spPr bwMode="auto">
            <a:xfrm>
              <a:off x="-2527730" y="2223294"/>
              <a:ext cx="2438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600">
                  <a:solidFill>
                    <a:srgbClr val="000000"/>
                  </a:solidFill>
                </a:rPr>
                <a:t>Services</a:t>
              </a:r>
            </a:p>
          </p:txBody>
        </p:sp>
      </p:grpSp>
      <p:grpSp>
        <p:nvGrpSpPr>
          <p:cNvPr id="35868" name="Group 7"/>
          <p:cNvGrpSpPr>
            <a:grpSpLocks/>
          </p:cNvGrpSpPr>
          <p:nvPr/>
        </p:nvGrpSpPr>
        <p:grpSpPr bwMode="auto">
          <a:xfrm>
            <a:off x="319088" y="6189663"/>
            <a:ext cx="2438400" cy="338137"/>
            <a:chOff x="-435405" y="2826544"/>
            <a:chExt cx="2438400" cy="338137"/>
          </a:xfrm>
        </p:grpSpPr>
        <p:sp>
          <p:nvSpPr>
            <p:cNvPr id="35870" name="Rectangle 22"/>
            <p:cNvSpPr>
              <a:spLocks noChangeArrowheads="1"/>
            </p:cNvSpPr>
            <p:nvPr/>
          </p:nvSpPr>
          <p:spPr bwMode="auto">
            <a:xfrm>
              <a:off x="-427467" y="2845594"/>
              <a:ext cx="2408237" cy="315912"/>
            </a:xfrm>
            <a:prstGeom prst="rect">
              <a:avLst/>
            </a:prstGeom>
            <a:solidFill>
              <a:srgbClr val="976705"/>
            </a:solidFill>
            <a:ln w="9525">
              <a:solidFill>
                <a:schemeClr val="tx1"/>
              </a:solidFill>
              <a:round/>
              <a:headEnd/>
              <a:tailEnd/>
            </a:ln>
          </p:spPr>
          <p:txBody>
            <a:bodyPr/>
            <a:lstStyle/>
            <a:p>
              <a:endParaRPr lang="en-US">
                <a:solidFill>
                  <a:srgbClr val="000000"/>
                </a:solidFill>
              </a:endParaRPr>
            </a:p>
          </p:txBody>
        </p:sp>
        <p:sp>
          <p:nvSpPr>
            <p:cNvPr id="35871" name="Text Box 19"/>
            <p:cNvSpPr txBox="1">
              <a:spLocks noChangeArrowheads="1"/>
            </p:cNvSpPr>
            <p:nvPr/>
          </p:nvSpPr>
          <p:spPr bwMode="auto">
            <a:xfrm>
              <a:off x="-435405" y="2826544"/>
              <a:ext cx="2438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600">
                  <a:solidFill>
                    <a:srgbClr val="000000"/>
                  </a:solidFill>
                </a:rPr>
                <a:t>Tutorials</a:t>
              </a:r>
            </a:p>
          </p:txBody>
        </p:sp>
      </p:grpSp>
      <p:pic>
        <p:nvPicPr>
          <p:cNvPr id="35869"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0463" y="830263"/>
            <a:ext cx="1857375"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289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s_DSC21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123" y="-1107504"/>
            <a:ext cx="14163939" cy="950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88317" y="1281225"/>
            <a:ext cx="6300192" cy="646331"/>
          </a:xfrm>
          <a:prstGeom prst="rect">
            <a:avLst/>
          </a:prstGeom>
          <a:noFill/>
        </p:spPr>
        <p:txBody>
          <a:bodyPr wrap="square" rtlCol="0">
            <a:spAutoFit/>
          </a:bodyPr>
          <a:lstStyle/>
          <a:p>
            <a:r>
              <a:rPr lang="en-CA" dirty="0" smtClean="0">
                <a:solidFill>
                  <a:schemeClr val="bg1"/>
                </a:solidFill>
              </a:rPr>
              <a:t>Business /HST Number: </a:t>
            </a:r>
            <a:r>
              <a:rPr lang="en-CA" b="1" dirty="0">
                <a:solidFill>
                  <a:schemeClr val="bg1"/>
                </a:solidFill>
              </a:rPr>
              <a:t>83696 5905 RT0001</a:t>
            </a:r>
            <a:endParaRPr lang="en-CA" dirty="0" smtClean="0">
              <a:solidFill>
                <a:schemeClr val="bg1"/>
              </a:solidFill>
            </a:endParaRPr>
          </a:p>
          <a:p>
            <a:r>
              <a:rPr lang="en-CA" dirty="0" smtClean="0">
                <a:solidFill>
                  <a:schemeClr val="bg1"/>
                </a:solidFill>
              </a:rPr>
              <a:t>Website: http://spatialquest.com </a:t>
            </a:r>
            <a:endParaRPr lang="en-CA" dirty="0">
              <a:solidFill>
                <a:schemeClr val="bg1"/>
              </a:solidFill>
            </a:endParaRPr>
          </a:p>
        </p:txBody>
      </p:sp>
      <p:sp>
        <p:nvSpPr>
          <p:cNvPr id="11" name="Title 1"/>
          <p:cNvSpPr>
            <a:spLocks noGrp="1"/>
          </p:cNvSpPr>
          <p:nvPr>
            <p:ph type="title"/>
          </p:nvPr>
        </p:nvSpPr>
        <p:spPr>
          <a:xfrm>
            <a:off x="72008" y="-171400"/>
            <a:ext cx="9180512" cy="7029401"/>
          </a:xfrm>
          <a:solidFill>
            <a:srgbClr val="0070C0">
              <a:alpha val="66000"/>
            </a:srgbClr>
          </a:solidFill>
          <a:effectLst>
            <a:softEdge rad="63500"/>
          </a:effectLst>
        </p:spPr>
        <p:txBody>
          <a:bodyPr>
            <a:noAutofit/>
          </a:bodyPr>
          <a:lstStyle/>
          <a:p>
            <a:pPr>
              <a:lnSpc>
                <a:spcPct val="90000"/>
              </a:lnSpc>
            </a:pPr>
            <a:r>
              <a:rPr lang="en-US" sz="4000" b="1" dirty="0" smtClean="0">
                <a:solidFill>
                  <a:schemeClr val="bg1"/>
                </a:solidFill>
              </a:rPr>
              <a:t/>
            </a:r>
            <a:br>
              <a:rPr lang="en-US" sz="4000" b="1" dirty="0" smtClean="0">
                <a:solidFill>
                  <a:schemeClr val="bg1"/>
                </a:solidFill>
              </a:rPr>
            </a:br>
            <a:r>
              <a:rPr lang="en-US" sz="4000" b="1" dirty="0">
                <a:solidFill>
                  <a:schemeClr val="bg1"/>
                </a:solidFill>
              </a:rPr>
              <a:t/>
            </a:r>
            <a:br>
              <a:rPr lang="en-US" sz="4000" b="1" dirty="0">
                <a:solidFill>
                  <a:schemeClr val="bg1"/>
                </a:solidFill>
              </a:rPr>
            </a:br>
            <a:r>
              <a:rPr lang="en-US" sz="4000" b="1" dirty="0" smtClean="0">
                <a:solidFill>
                  <a:schemeClr val="bg1"/>
                </a:solidFill>
              </a:rPr>
              <a:t/>
            </a:r>
            <a:br>
              <a:rPr lang="en-US" sz="4000" b="1" dirty="0" smtClean="0">
                <a:solidFill>
                  <a:schemeClr val="bg1"/>
                </a:solidFill>
              </a:rPr>
            </a:br>
            <a:r>
              <a:rPr lang="en-US" sz="4000" b="1" dirty="0">
                <a:solidFill>
                  <a:schemeClr val="bg1"/>
                </a:solidFill>
              </a:rPr>
              <a:t/>
            </a:r>
            <a:br>
              <a:rPr lang="en-US" sz="4000" b="1" dirty="0">
                <a:solidFill>
                  <a:schemeClr val="bg1"/>
                </a:solidFill>
              </a:rPr>
            </a:br>
            <a:r>
              <a:rPr lang="en-US" sz="4000" b="1" dirty="0" smtClean="0">
                <a:solidFill>
                  <a:schemeClr val="bg1"/>
                </a:solidFill>
              </a:rPr>
              <a:t>Eddie Oldfield</a:t>
            </a:r>
            <a:r>
              <a:rPr lang="en-US" sz="4000" b="1" dirty="0">
                <a:solidFill>
                  <a:schemeClr val="bg1"/>
                </a:solidFill>
              </a:rPr>
              <a:t/>
            </a:r>
            <a:br>
              <a:rPr lang="en-US" sz="4000" b="1" dirty="0">
                <a:solidFill>
                  <a:schemeClr val="bg1"/>
                </a:solidFill>
              </a:rPr>
            </a:br>
            <a:r>
              <a:rPr lang="en-US" sz="3600" b="1" dirty="0">
                <a:solidFill>
                  <a:schemeClr val="bg1"/>
                </a:solidFill>
              </a:rPr>
              <a:t>Tel: </a:t>
            </a:r>
            <a:r>
              <a:rPr lang="en-US" sz="3600" dirty="0">
                <a:solidFill>
                  <a:schemeClr val="bg1"/>
                </a:solidFill>
              </a:rPr>
              <a:t>506-453-0887</a:t>
            </a:r>
            <a:br>
              <a:rPr lang="en-US" sz="3600" dirty="0">
                <a:solidFill>
                  <a:schemeClr val="bg1"/>
                </a:solidFill>
              </a:rPr>
            </a:br>
            <a:r>
              <a:rPr lang="en-US" sz="3600" b="1" dirty="0">
                <a:solidFill>
                  <a:schemeClr val="bg1"/>
                </a:solidFill>
              </a:rPr>
              <a:t>Email:</a:t>
            </a:r>
            <a:r>
              <a:rPr lang="en-US" sz="3600" dirty="0">
                <a:solidFill>
                  <a:schemeClr val="bg1"/>
                </a:solidFill>
              </a:rPr>
              <a:t> </a:t>
            </a:r>
            <a:r>
              <a:rPr lang="en-US" sz="3600" u="sng" dirty="0" smtClean="0">
                <a:solidFill>
                  <a:schemeClr val="bg1"/>
                </a:solidFill>
              </a:rPr>
              <a:t>eoldfield@bellaliant.net</a:t>
            </a:r>
            <a:br>
              <a:rPr lang="en-US" sz="3600" u="sng" dirty="0" smtClean="0">
                <a:solidFill>
                  <a:schemeClr val="bg1"/>
                </a:solidFill>
              </a:rPr>
            </a:br>
            <a:r>
              <a:rPr lang="en-US" sz="3600" u="sng" dirty="0" smtClean="0">
                <a:solidFill>
                  <a:schemeClr val="bg1"/>
                </a:solidFill>
              </a:rPr>
              <a:t/>
            </a:r>
            <a:br>
              <a:rPr lang="en-US" sz="3600" u="sng" dirty="0" smtClean="0">
                <a:solidFill>
                  <a:schemeClr val="bg1"/>
                </a:solidFill>
              </a:rPr>
            </a:br>
            <a:r>
              <a:rPr lang="en-US" sz="2400" b="1" dirty="0">
                <a:solidFill>
                  <a:schemeClr val="bg1"/>
                </a:solidFill>
              </a:rPr>
              <a:t>Member, Resilient Communities Working Group, </a:t>
            </a:r>
            <a:br>
              <a:rPr lang="en-US" sz="2400" b="1" dirty="0">
                <a:solidFill>
                  <a:schemeClr val="bg1"/>
                </a:solidFill>
              </a:rPr>
            </a:br>
            <a:r>
              <a:rPr lang="en-US" sz="2400" b="1" dirty="0">
                <a:solidFill>
                  <a:schemeClr val="bg1"/>
                </a:solidFill>
              </a:rPr>
              <a:t>National Platform for Disaster Risk Reduction </a:t>
            </a: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Member</a:t>
            </a:r>
            <a:r>
              <a:rPr lang="en-US" sz="2400" b="1" dirty="0">
                <a:solidFill>
                  <a:schemeClr val="bg1"/>
                </a:solidFill>
              </a:rPr>
              <a:t>, OGC </a:t>
            </a:r>
            <a:r>
              <a:rPr lang="en-US" sz="2400" b="1" dirty="0" smtClean="0">
                <a:solidFill>
                  <a:schemeClr val="bg1"/>
                </a:solidFill>
              </a:rPr>
              <a:t>- www.opengeospatial.org</a:t>
            </a:r>
            <a:r>
              <a:rPr lang="en-US" sz="2400" b="1" dirty="0">
                <a:solidFill>
                  <a:schemeClr val="bg1"/>
                </a:solidFill>
              </a:rPr>
              <a:t/>
            </a:r>
            <a:br>
              <a:rPr lang="en-US" sz="2400" b="1" dirty="0">
                <a:solidFill>
                  <a:schemeClr val="bg1"/>
                </a:solidFill>
              </a:rPr>
            </a:br>
            <a:r>
              <a:rPr lang="en-US" sz="2400" b="1" dirty="0" smtClean="0">
                <a:solidFill>
                  <a:schemeClr val="bg1"/>
                </a:solidFill>
              </a:rPr>
              <a:t>Member, QUEST - www.questcanada.org</a:t>
            </a:r>
            <a:br>
              <a:rPr lang="en-US" sz="2400" b="1" dirty="0" smtClean="0">
                <a:solidFill>
                  <a:schemeClr val="bg1"/>
                </a:solidFill>
              </a:rPr>
            </a:br>
            <a:r>
              <a:rPr lang="en-CA" sz="1200" dirty="0" smtClean="0">
                <a:solidFill>
                  <a:schemeClr val="bg1"/>
                </a:solidFill>
              </a:rPr>
              <a:t/>
            </a:r>
            <a:br>
              <a:rPr lang="en-CA" sz="1200" dirty="0" smtClean="0">
                <a:solidFill>
                  <a:schemeClr val="bg1"/>
                </a:solidFill>
              </a:rPr>
            </a:br>
            <a:r>
              <a:rPr lang="en-CA" sz="1200" dirty="0" smtClean="0">
                <a:solidFill>
                  <a:schemeClr val="bg1"/>
                </a:solidFill>
              </a:rPr>
              <a:t/>
            </a:r>
            <a:br>
              <a:rPr lang="en-CA" sz="1200" dirty="0" smtClean="0">
                <a:solidFill>
                  <a:schemeClr val="bg1"/>
                </a:solidFill>
              </a:rPr>
            </a:br>
            <a:r>
              <a:rPr lang="en-CA" sz="1200" dirty="0" smtClean="0">
                <a:solidFill>
                  <a:schemeClr val="bg1"/>
                </a:solidFill>
              </a:rPr>
              <a:t>Spatial Quest Solutions: Business </a:t>
            </a:r>
            <a:r>
              <a:rPr lang="en-CA" sz="1200" dirty="0">
                <a:solidFill>
                  <a:schemeClr val="bg1"/>
                </a:solidFill>
              </a:rPr>
              <a:t>/HST Number: </a:t>
            </a:r>
            <a:r>
              <a:rPr lang="en-CA" sz="1200" b="1" dirty="0">
                <a:solidFill>
                  <a:schemeClr val="bg1"/>
                </a:solidFill>
              </a:rPr>
              <a:t>83696 5905 </a:t>
            </a:r>
            <a:r>
              <a:rPr lang="en-CA" sz="1200" b="1" dirty="0" smtClean="0">
                <a:solidFill>
                  <a:schemeClr val="bg1"/>
                </a:solidFill>
              </a:rPr>
              <a:t>RT0001</a:t>
            </a:r>
            <a:endParaRPr lang="en-US" sz="3600" u="sng" dirty="0">
              <a:solidFill>
                <a:schemeClr val="bg1"/>
              </a:solidFill>
            </a:endParaRPr>
          </a:p>
        </p:txBody>
      </p:sp>
      <p:pic>
        <p:nvPicPr>
          <p:cNvPr id="9" name="Picture 44" descr="C:\Users\Eddie\AppData\Local\Microsoft\Windows\Temporary Internet Files\Content.IE5\KM2EEV7U\MC90043524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50" y="-100847"/>
            <a:ext cx="9144000" cy="247650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4515" name="Rectangle 3"/>
          <p:cNvSpPr>
            <a:spLocks noGrp="1" noChangeArrowheads="1"/>
          </p:cNvSpPr>
          <p:nvPr>
            <p:ph sz="quarter" idx="4294967295"/>
          </p:nvPr>
        </p:nvSpPr>
        <p:spPr>
          <a:xfrm>
            <a:off x="2843808" y="476672"/>
            <a:ext cx="3960440" cy="1353789"/>
          </a:xfrm>
        </p:spPr>
        <p:txBody>
          <a:bodyPr>
            <a:noAutofit/>
          </a:bodyPr>
          <a:lstStyle/>
          <a:p>
            <a:pPr marL="0" indent="0" algn="ctr">
              <a:lnSpc>
                <a:spcPct val="90000"/>
              </a:lnSpc>
              <a:buNone/>
            </a:pPr>
            <a:r>
              <a:rPr lang="en-US" sz="2800" b="1" dirty="0" smtClean="0">
                <a:effectLst>
                  <a:outerShdw blurRad="38100" dist="38100" dir="2700000" algn="tl">
                    <a:srgbClr val="000000">
                      <a:alpha val="43137"/>
                    </a:srgbClr>
                  </a:outerShdw>
                </a:effectLst>
              </a:rPr>
              <a:t>Spatial Quest Solutions</a:t>
            </a:r>
          </a:p>
          <a:p>
            <a:pPr marL="0" indent="0" algn="ctr">
              <a:lnSpc>
                <a:spcPct val="90000"/>
              </a:lnSpc>
              <a:buNone/>
            </a:pPr>
            <a:r>
              <a:rPr lang="en-US" sz="2400" dirty="0" smtClean="0"/>
              <a:t>Fredericton, NB</a:t>
            </a:r>
          </a:p>
          <a:p>
            <a:pPr marL="0" indent="0" algn="ctr">
              <a:lnSpc>
                <a:spcPct val="90000"/>
              </a:lnSpc>
              <a:buNone/>
            </a:pPr>
            <a:r>
              <a:rPr lang="en-US" sz="2400" dirty="0" smtClean="0">
                <a:hlinkClick r:id="rId5"/>
              </a:rPr>
              <a:t>www.spatialquest.com</a:t>
            </a:r>
            <a:r>
              <a:rPr lang="en-US" sz="2400" dirty="0" smtClean="0"/>
              <a:t> </a:t>
            </a:r>
          </a:p>
          <a:p>
            <a:pPr marL="0" indent="0" algn="ctr" eaLnBrk="1" hangingPunct="1">
              <a:lnSpc>
                <a:spcPct val="90000"/>
              </a:lnSpc>
              <a:buNone/>
            </a:pPr>
            <a:endParaRPr lang="en-US" sz="2400" dirty="0" smtClean="0"/>
          </a:p>
        </p:txBody>
      </p:sp>
      <p:pic>
        <p:nvPicPr>
          <p:cNvPr id="8" name="Picture 46" descr="C:\Users\Eddie\AppData\Local\Microsoft\Windows\Temporary Internet Files\Content.IE5\KM2EEV7U\MC90043524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764" y="116631"/>
            <a:ext cx="2881637" cy="3275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9059" y="116632"/>
            <a:ext cx="2160239" cy="2016225"/>
          </a:xfrm>
          <a:prstGeom prst="rect">
            <a:avLst/>
          </a:prstGeom>
          <a:effectLst>
            <a:softEdge rad="127000"/>
          </a:effectLst>
        </p:spPr>
      </p:pic>
    </p:spTree>
    <p:extLst>
      <p:ext uri="{BB962C8B-B14F-4D97-AF65-F5344CB8AC3E}">
        <p14:creationId xmlns:p14="http://schemas.microsoft.com/office/powerpoint/2010/main" val="1377435830"/>
      </p:ext>
    </p:extLst>
  </p:cSld>
  <p:clrMapOvr>
    <a:masterClrMapping/>
  </p:clrMapOvr>
  <mc:AlternateContent xmlns:mc="http://schemas.openxmlformats.org/markup-compatibility/2006" xmlns:p14="http://schemas.microsoft.com/office/powerpoint/2010/main">
    <mc:Choice Requires="p14">
      <p:transition spd="slow" p14:dur="1400" advTm="30000">
        <p14:ripple/>
      </p:transition>
    </mc:Choice>
    <mc:Fallback xmlns="">
      <p:transition spd="slow" advTm="3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tretch>
            <a:fillRect/>
          </a:stretch>
        </p:blipFill>
        <p:spPr>
          <a:xfrm>
            <a:off x="-23242" y="16396"/>
            <a:ext cx="9144000" cy="6472263"/>
          </a:xfrm>
          <a:prstGeom prst="rect">
            <a:avLst/>
          </a:prstGeom>
        </p:spPr>
      </p:pic>
      <p:sp>
        <p:nvSpPr>
          <p:cNvPr id="2" name="Title 1"/>
          <p:cNvSpPr>
            <a:spLocks noGrp="1"/>
          </p:cNvSpPr>
          <p:nvPr>
            <p:ph type="title"/>
          </p:nvPr>
        </p:nvSpPr>
        <p:spPr/>
        <p:txBody>
          <a:bodyPr>
            <a:normAutofit fontScale="90000"/>
          </a:bodyPr>
          <a:lstStyle/>
          <a:p>
            <a:r>
              <a:rPr lang="en-CA" sz="4000" dirty="0" smtClean="0"/>
              <a:t>OGC Health DWG – February 10</a:t>
            </a:r>
            <a:r>
              <a:rPr lang="en-CA" sz="4000" baseline="30000" dirty="0" smtClean="0"/>
              <a:t>th</a:t>
            </a:r>
            <a:r>
              <a:rPr lang="en-CA" sz="4000" dirty="0" smtClean="0"/>
              <a:t>, 2014</a:t>
            </a:r>
            <a:br>
              <a:rPr lang="en-CA" sz="4000" dirty="0" smtClean="0"/>
            </a:br>
            <a:r>
              <a:rPr lang="en-CA" sz="4000" dirty="0" smtClean="0"/>
              <a:t>AGENDA</a:t>
            </a:r>
            <a:endParaRPr lang="en-CA" sz="4000" dirty="0"/>
          </a:p>
        </p:txBody>
      </p:sp>
      <p:sp>
        <p:nvSpPr>
          <p:cNvPr id="3" name="Content Placeholder 2"/>
          <p:cNvSpPr>
            <a:spLocks noGrp="1"/>
          </p:cNvSpPr>
          <p:nvPr>
            <p:ph idx="1"/>
          </p:nvPr>
        </p:nvSpPr>
        <p:spPr>
          <a:xfrm>
            <a:off x="179512" y="1412776"/>
            <a:ext cx="8507288" cy="4713387"/>
          </a:xfrm>
        </p:spPr>
        <p:txBody>
          <a:bodyPr>
            <a:normAutofit fontScale="85000" lnSpcReduction="10000"/>
          </a:bodyPr>
          <a:lstStyle/>
          <a:p>
            <a:pPr marL="514350" indent="-514350">
              <a:buFont typeface="+mj-lt"/>
              <a:buAutoNum type="arabicPeriod"/>
            </a:pPr>
            <a:r>
              <a:rPr lang="en-CA" dirty="0" smtClean="0"/>
              <a:t>Quick Backgrounder</a:t>
            </a:r>
          </a:p>
          <a:p>
            <a:pPr>
              <a:buFont typeface="+mj-lt"/>
              <a:buAutoNum type="arabicPeriod"/>
            </a:pPr>
            <a:endParaRPr lang="en-CA" sz="1800" dirty="0"/>
          </a:p>
          <a:p>
            <a:pPr marL="514350" indent="-514350">
              <a:buFont typeface="+mj-lt"/>
              <a:buAutoNum type="arabicPeriod"/>
            </a:pPr>
            <a:r>
              <a:rPr lang="en-CA" dirty="0" smtClean="0"/>
              <a:t>Identify key </a:t>
            </a:r>
            <a:r>
              <a:rPr lang="en-CA" dirty="0"/>
              <a:t>areas of mutual </a:t>
            </a:r>
            <a:r>
              <a:rPr lang="en-CA" dirty="0" smtClean="0"/>
              <a:t>interest / prioritize</a:t>
            </a:r>
          </a:p>
          <a:p>
            <a:pPr>
              <a:buFont typeface="+mj-lt"/>
              <a:buAutoNum type="arabicPeriod"/>
            </a:pPr>
            <a:endParaRPr lang="en-CA" sz="1600" dirty="0" smtClean="0"/>
          </a:p>
          <a:p>
            <a:pPr marL="514350" indent="-514350">
              <a:buFont typeface="+mj-lt"/>
              <a:buAutoNum type="arabicPeriod"/>
            </a:pPr>
            <a:r>
              <a:rPr lang="en-CA" dirty="0" smtClean="0"/>
              <a:t>Discuss goals / activities in 2014</a:t>
            </a:r>
            <a:endParaRPr lang="en-CA" dirty="0" smtClean="0"/>
          </a:p>
          <a:p>
            <a:pPr>
              <a:buFont typeface="+mj-lt"/>
              <a:buAutoNum type="arabicPeriod"/>
            </a:pPr>
            <a:endParaRPr lang="en-CA" sz="1600" dirty="0" smtClean="0"/>
          </a:p>
          <a:p>
            <a:pPr marL="514350" indent="-514350">
              <a:buFont typeface="+mj-lt"/>
              <a:buAutoNum type="arabicPeriod"/>
            </a:pPr>
            <a:r>
              <a:rPr lang="en-CA" dirty="0" smtClean="0"/>
              <a:t>Identify </a:t>
            </a:r>
            <a:r>
              <a:rPr lang="en-CA" dirty="0"/>
              <a:t>interested parties (OGC members and non-members</a:t>
            </a:r>
            <a:r>
              <a:rPr lang="en-CA" dirty="0" smtClean="0"/>
              <a:t>) and other key linkages</a:t>
            </a:r>
          </a:p>
          <a:p>
            <a:pPr>
              <a:buFont typeface="+mj-lt"/>
              <a:buAutoNum type="arabicPeriod"/>
            </a:pPr>
            <a:endParaRPr lang="en-CA" sz="1600" dirty="0" smtClean="0"/>
          </a:p>
          <a:p>
            <a:pPr marL="514350" indent="-514350">
              <a:buFont typeface="+mj-lt"/>
              <a:buAutoNum type="arabicPeriod"/>
            </a:pPr>
            <a:r>
              <a:rPr lang="en-CA" dirty="0" smtClean="0"/>
              <a:t>Co-Authors </a:t>
            </a:r>
            <a:r>
              <a:rPr lang="en-CA" dirty="0" smtClean="0"/>
              <a:t>for Feature </a:t>
            </a:r>
            <a:r>
              <a:rPr lang="en-CA" dirty="0" smtClean="0"/>
              <a:t>Articles</a:t>
            </a:r>
          </a:p>
          <a:p>
            <a:pPr marL="514350" indent="-514350">
              <a:buFont typeface="+mj-lt"/>
              <a:buAutoNum type="arabicPeriod"/>
            </a:pPr>
            <a:r>
              <a:rPr lang="en-CA" dirty="0" smtClean="0"/>
              <a:t>Co-Chair nominations</a:t>
            </a:r>
          </a:p>
          <a:p>
            <a:pPr>
              <a:buFont typeface="+mj-lt"/>
              <a:buAutoNum type="arabicPeriod"/>
            </a:pPr>
            <a:endParaRPr lang="en-CA" sz="1400" dirty="0" smtClean="0"/>
          </a:p>
          <a:p>
            <a:pPr marL="514350" indent="-514350">
              <a:buFont typeface="+mj-lt"/>
              <a:buAutoNum type="arabicPeriod"/>
            </a:pPr>
            <a:r>
              <a:rPr lang="en-CA" dirty="0" smtClean="0"/>
              <a:t>Next Webinar/Meeting is March 27</a:t>
            </a:r>
            <a:r>
              <a:rPr lang="en-CA" baseline="30000" dirty="0" smtClean="0"/>
              <a:t>th</a:t>
            </a:r>
            <a:r>
              <a:rPr lang="en-CA" dirty="0" smtClean="0"/>
              <a:t>, during OGC TC </a:t>
            </a:r>
            <a:endParaRPr lang="en-CA" dirty="0"/>
          </a:p>
        </p:txBody>
      </p:sp>
    </p:spTree>
    <p:extLst>
      <p:ext uri="{BB962C8B-B14F-4D97-AF65-F5344CB8AC3E}">
        <p14:creationId xmlns:p14="http://schemas.microsoft.com/office/powerpoint/2010/main" val="272307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tretch>
            <a:fillRect/>
          </a:stretch>
        </p:blipFill>
        <p:spPr>
          <a:xfrm>
            <a:off x="-23242" y="16396"/>
            <a:ext cx="9144000" cy="6472263"/>
          </a:xfrm>
          <a:prstGeom prst="rect">
            <a:avLst/>
          </a:prstGeom>
        </p:spPr>
      </p:pic>
      <p:sp>
        <p:nvSpPr>
          <p:cNvPr id="2" name="Title 1"/>
          <p:cNvSpPr>
            <a:spLocks noGrp="1"/>
          </p:cNvSpPr>
          <p:nvPr>
            <p:ph type="title"/>
          </p:nvPr>
        </p:nvSpPr>
        <p:spPr/>
        <p:txBody>
          <a:bodyPr>
            <a:normAutofit fontScale="90000"/>
          </a:bodyPr>
          <a:lstStyle/>
          <a:p>
            <a:pPr lvl="0"/>
            <a:r>
              <a:rPr lang="en-CA" b="1" dirty="0" smtClean="0">
                <a:solidFill>
                  <a:schemeClr val="accent2">
                    <a:lumMod val="50000"/>
                  </a:schemeClr>
                </a:solidFill>
              </a:rPr>
              <a:t>Health </a:t>
            </a:r>
            <a:r>
              <a:rPr lang="en-CA" b="1" dirty="0" smtClean="0">
                <a:solidFill>
                  <a:schemeClr val="accent2">
                    <a:lumMod val="50000"/>
                  </a:schemeClr>
                </a:solidFill>
              </a:rPr>
              <a:t>DWG Charter</a:t>
            </a:r>
            <a:br>
              <a:rPr lang="en-CA" b="1" dirty="0" smtClean="0">
                <a:solidFill>
                  <a:schemeClr val="accent2">
                    <a:lumMod val="50000"/>
                  </a:schemeClr>
                </a:solidFill>
              </a:rPr>
            </a:br>
            <a:endParaRPr lang="en-CA" b="1" dirty="0">
              <a:solidFill>
                <a:schemeClr val="accent2">
                  <a:lumMod val="50000"/>
                </a:schemeClr>
              </a:solidFill>
            </a:endParaRPr>
          </a:p>
        </p:txBody>
      </p:sp>
      <p:sp>
        <p:nvSpPr>
          <p:cNvPr id="3" name="Content Placeholder 2"/>
          <p:cNvSpPr>
            <a:spLocks noGrp="1"/>
          </p:cNvSpPr>
          <p:nvPr>
            <p:ph idx="1"/>
          </p:nvPr>
        </p:nvSpPr>
        <p:spPr>
          <a:xfrm>
            <a:off x="0" y="980728"/>
            <a:ext cx="9107488" cy="5507931"/>
          </a:xfrm>
        </p:spPr>
        <p:txBody>
          <a:bodyPr>
            <a:noAutofit/>
          </a:bodyPr>
          <a:lstStyle/>
          <a:p>
            <a:pPr marL="0" indent="0">
              <a:buNone/>
            </a:pPr>
            <a:r>
              <a:rPr lang="en-CA" sz="2400" dirty="0" smtClean="0"/>
              <a:t>An </a:t>
            </a:r>
            <a:r>
              <a:rPr lang="en-CA" sz="2400" b="1" dirty="0" smtClean="0"/>
              <a:t>OGC Health Domain Working Group</a:t>
            </a:r>
            <a:r>
              <a:rPr lang="en-CA" sz="2400" dirty="0" smtClean="0"/>
              <a:t> </a:t>
            </a:r>
            <a:r>
              <a:rPr lang="en-CA" sz="2400" dirty="0" smtClean="0"/>
              <a:t>enables </a:t>
            </a:r>
            <a:r>
              <a:rPr lang="en-CA" sz="2400" dirty="0" smtClean="0"/>
              <a:t>the identification and prioritization of use cases, business and technical requirements that will provide the most significant value, or mitigate the most significant risks in the health arena</a:t>
            </a:r>
            <a:r>
              <a:rPr lang="en-CA" sz="2400" dirty="0" smtClean="0"/>
              <a:t>.</a:t>
            </a:r>
          </a:p>
          <a:p>
            <a:pPr marL="0" indent="0">
              <a:buNone/>
            </a:pPr>
            <a:r>
              <a:rPr lang="en-CA" sz="2400" dirty="0" smtClean="0"/>
              <a:t>  </a:t>
            </a:r>
            <a:endParaRPr lang="en-CA" sz="2400" dirty="0" smtClean="0"/>
          </a:p>
          <a:p>
            <a:pPr marL="0" indent="0">
              <a:buNone/>
            </a:pPr>
            <a:r>
              <a:rPr lang="en-CA" sz="2400" dirty="0" smtClean="0"/>
              <a:t>Participants collaborate </a:t>
            </a:r>
            <a:r>
              <a:rPr lang="en-CA" sz="2400" dirty="0" smtClean="0"/>
              <a:t>in: </a:t>
            </a:r>
          </a:p>
          <a:p>
            <a:pPr marL="457200" indent="-457200">
              <a:buFont typeface="+mj-lt"/>
              <a:buAutoNum type="arabicPeriod"/>
            </a:pPr>
            <a:r>
              <a:rPr lang="en-CA" sz="2400" dirty="0" smtClean="0"/>
              <a:t>User and Technical requirements gathering</a:t>
            </a:r>
          </a:p>
          <a:p>
            <a:pPr marL="457200" indent="-457200">
              <a:buFont typeface="+mj-lt"/>
              <a:buAutoNum type="arabicPeriod"/>
            </a:pPr>
            <a:r>
              <a:rPr lang="en-CA" sz="2400" dirty="0" smtClean="0"/>
              <a:t>Informing the development of standards</a:t>
            </a:r>
          </a:p>
          <a:p>
            <a:pPr marL="457200" indent="-457200">
              <a:buFont typeface="+mj-lt"/>
              <a:buAutoNum type="arabicPeriod"/>
            </a:pPr>
            <a:r>
              <a:rPr lang="en-CA" sz="2400" dirty="0" smtClean="0"/>
              <a:t>Facilitating exchange of knowledge, best practices</a:t>
            </a:r>
          </a:p>
          <a:p>
            <a:pPr marL="457200" indent="-457200">
              <a:buFont typeface="+mj-lt"/>
              <a:buAutoNum type="arabicPeriod"/>
            </a:pPr>
            <a:r>
              <a:rPr lang="en-CA" sz="2400" dirty="0" smtClean="0"/>
              <a:t>Demonstration through interoperability projects </a:t>
            </a:r>
          </a:p>
          <a:p>
            <a:pPr marL="457200" indent="-457200">
              <a:buFont typeface="+mj-lt"/>
              <a:buAutoNum type="arabicPeriod"/>
            </a:pPr>
            <a:r>
              <a:rPr lang="en-CA" sz="2400" dirty="0" smtClean="0"/>
              <a:t>Implementation of interoperable technical solutions</a:t>
            </a:r>
          </a:p>
          <a:p>
            <a:pPr marL="0" indent="0">
              <a:buNone/>
            </a:pPr>
            <a:r>
              <a:rPr lang="en-CA" sz="2400" dirty="0" smtClean="0"/>
              <a:t> </a:t>
            </a:r>
            <a:endParaRPr lang="en-CA" sz="2400" dirty="0" smtClean="0"/>
          </a:p>
        </p:txBody>
      </p:sp>
    </p:spTree>
    <p:extLst>
      <p:ext uri="{BB962C8B-B14F-4D97-AF65-F5344CB8AC3E}">
        <p14:creationId xmlns:p14="http://schemas.microsoft.com/office/powerpoint/2010/main" val="3466358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tretch>
            <a:fillRect/>
          </a:stretch>
        </p:blipFill>
        <p:spPr>
          <a:xfrm>
            <a:off x="-23242" y="16396"/>
            <a:ext cx="9144000" cy="6472263"/>
          </a:xfrm>
          <a:prstGeom prst="rect">
            <a:avLst/>
          </a:prstGeom>
        </p:spPr>
      </p:pic>
      <p:sp>
        <p:nvSpPr>
          <p:cNvPr id="2" name="Title 1"/>
          <p:cNvSpPr>
            <a:spLocks noGrp="1"/>
          </p:cNvSpPr>
          <p:nvPr>
            <p:ph type="title"/>
          </p:nvPr>
        </p:nvSpPr>
        <p:spPr/>
        <p:txBody>
          <a:bodyPr>
            <a:noAutofit/>
          </a:bodyPr>
          <a:lstStyle/>
          <a:p>
            <a:pPr lvl="0"/>
            <a:r>
              <a:rPr lang="en-CA" sz="4000" b="1" dirty="0" smtClean="0">
                <a:solidFill>
                  <a:schemeClr val="accent2">
                    <a:lumMod val="50000"/>
                  </a:schemeClr>
                </a:solidFill>
              </a:rPr>
              <a:t>Health DWG Role / Functions</a:t>
            </a:r>
            <a:r>
              <a:rPr lang="en-CA" sz="3200" b="1" dirty="0" smtClean="0"/>
              <a:t/>
            </a:r>
            <a:br>
              <a:rPr lang="en-CA" sz="3200" b="1" dirty="0" smtClean="0"/>
            </a:br>
            <a:endParaRPr lang="en-CA" sz="3200" b="1" dirty="0"/>
          </a:p>
        </p:txBody>
      </p:sp>
      <p:sp>
        <p:nvSpPr>
          <p:cNvPr id="11" name="Vertical Scroll 10"/>
          <p:cNvSpPr/>
          <p:nvPr/>
        </p:nvSpPr>
        <p:spPr>
          <a:xfrm>
            <a:off x="5710" y="908720"/>
            <a:ext cx="9144000" cy="5760640"/>
          </a:xfrm>
          <a:prstGeom prst="verticalScroll">
            <a:avLst>
              <a:gd name="adj" fmla="val 5265"/>
            </a:avLst>
          </a:prstGeom>
          <a:solidFill>
            <a:schemeClr val="accent6">
              <a:lumMod val="60000"/>
              <a:lumOff val="40000"/>
              <a:alpha val="2902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t">
            <a:noAutofit/>
          </a:bodyPr>
          <a:lstStyle/>
          <a:p>
            <a:pPr marL="342900" indent="-257175">
              <a:buFont typeface="+mj-lt"/>
              <a:buAutoNum type="arabicPeriod"/>
            </a:pPr>
            <a:r>
              <a:rPr lang="en-CA" sz="2000" b="1" dirty="0" smtClean="0">
                <a:solidFill>
                  <a:schemeClr val="tx1"/>
                </a:solidFill>
              </a:rPr>
              <a:t>Convene</a:t>
            </a:r>
            <a:r>
              <a:rPr lang="en-CA" sz="2000" dirty="0" smtClean="0">
                <a:solidFill>
                  <a:schemeClr val="tx1"/>
                </a:solidFill>
              </a:rPr>
              <a:t> </a:t>
            </a:r>
            <a:r>
              <a:rPr lang="en-CA" sz="2000" dirty="0">
                <a:solidFill>
                  <a:schemeClr val="tx1"/>
                </a:solidFill>
              </a:rPr>
              <a:t>OGC members and non-members across the health </a:t>
            </a:r>
            <a:r>
              <a:rPr lang="en-CA" sz="2000" dirty="0" smtClean="0">
                <a:solidFill>
                  <a:schemeClr val="tx1"/>
                </a:solidFill>
              </a:rPr>
              <a:t>domain</a:t>
            </a:r>
          </a:p>
          <a:p>
            <a:pPr marL="342900" indent="-257175">
              <a:buFont typeface="+mj-lt"/>
              <a:buAutoNum type="arabicPeriod"/>
            </a:pPr>
            <a:endParaRPr lang="en-CA" sz="2000" dirty="0">
              <a:solidFill>
                <a:schemeClr val="tx1"/>
              </a:solidFill>
            </a:endParaRPr>
          </a:p>
          <a:p>
            <a:pPr marL="342900" indent="-257175">
              <a:buFont typeface="+mj-lt"/>
              <a:buAutoNum type="arabicPeriod"/>
            </a:pPr>
            <a:r>
              <a:rPr lang="en-CA" sz="2000" b="1" dirty="0">
                <a:solidFill>
                  <a:schemeClr val="tx1"/>
                </a:solidFill>
              </a:rPr>
              <a:t>Build Capacity</a:t>
            </a:r>
            <a:r>
              <a:rPr lang="en-CA" sz="2000" dirty="0">
                <a:solidFill>
                  <a:schemeClr val="tx1"/>
                </a:solidFill>
              </a:rPr>
              <a:t> for technical solutions, knowledge exchange, requirements gathering and </a:t>
            </a:r>
            <a:r>
              <a:rPr lang="en-CA" sz="2000" dirty="0" smtClean="0">
                <a:solidFill>
                  <a:schemeClr val="tx1"/>
                </a:solidFill>
              </a:rPr>
              <a:t>prioritization</a:t>
            </a:r>
          </a:p>
          <a:p>
            <a:pPr marL="342900" indent="-257175">
              <a:buFont typeface="+mj-lt"/>
              <a:buAutoNum type="arabicPeriod"/>
            </a:pPr>
            <a:endParaRPr lang="en-CA" sz="2000" dirty="0">
              <a:solidFill>
                <a:schemeClr val="tx1"/>
              </a:solidFill>
            </a:endParaRPr>
          </a:p>
          <a:p>
            <a:pPr marL="342900" indent="-257175">
              <a:buFont typeface="+mj-lt"/>
              <a:buAutoNum type="arabicPeriod"/>
            </a:pPr>
            <a:r>
              <a:rPr lang="en-CA" sz="2000" b="1" dirty="0">
                <a:solidFill>
                  <a:schemeClr val="tx1"/>
                </a:solidFill>
              </a:rPr>
              <a:t>Assimilate Inputs</a:t>
            </a:r>
            <a:r>
              <a:rPr lang="en-CA" sz="2000" dirty="0">
                <a:solidFill>
                  <a:schemeClr val="tx1"/>
                </a:solidFill>
              </a:rPr>
              <a:t> toward geospatial standards development, including data definitions, formats, and services for publishing, discovery, exchange, and </a:t>
            </a:r>
            <a:r>
              <a:rPr lang="en-CA" sz="2000" dirty="0" err="1">
                <a:solidFill>
                  <a:schemeClr val="tx1"/>
                </a:solidFill>
              </a:rPr>
              <a:t>queryability</a:t>
            </a:r>
            <a:r>
              <a:rPr lang="en-CA" sz="2000" dirty="0">
                <a:solidFill>
                  <a:schemeClr val="tx1"/>
                </a:solidFill>
              </a:rPr>
              <a:t> of geospatial </a:t>
            </a:r>
            <a:r>
              <a:rPr lang="en-CA" sz="2000" dirty="0" smtClean="0">
                <a:solidFill>
                  <a:schemeClr val="tx1"/>
                </a:solidFill>
              </a:rPr>
              <a:t>information</a:t>
            </a:r>
          </a:p>
          <a:p>
            <a:pPr marL="342900" indent="-257175">
              <a:buFont typeface="+mj-lt"/>
              <a:buAutoNum type="arabicPeriod"/>
            </a:pPr>
            <a:endParaRPr lang="en-CA" sz="2000" dirty="0">
              <a:solidFill>
                <a:schemeClr val="tx1"/>
              </a:solidFill>
            </a:endParaRPr>
          </a:p>
          <a:p>
            <a:pPr marL="342900" indent="-257175">
              <a:buFont typeface="+mj-lt"/>
              <a:buAutoNum type="arabicPeriod"/>
            </a:pPr>
            <a:r>
              <a:rPr lang="en-CA" sz="2000" b="1" dirty="0">
                <a:solidFill>
                  <a:schemeClr val="tx1"/>
                </a:solidFill>
              </a:rPr>
              <a:t>Help to focus on sub-sets of health </a:t>
            </a:r>
            <a:r>
              <a:rPr lang="en-CA" sz="2000" dirty="0">
                <a:solidFill>
                  <a:schemeClr val="tx1"/>
                </a:solidFill>
              </a:rPr>
              <a:t>where geospatial data and interoperability are </a:t>
            </a:r>
            <a:r>
              <a:rPr lang="en-CA" sz="2000" dirty="0" smtClean="0">
                <a:solidFill>
                  <a:schemeClr val="tx1"/>
                </a:solidFill>
              </a:rPr>
              <a:t>required</a:t>
            </a:r>
          </a:p>
          <a:p>
            <a:pPr marL="342900" indent="-257175">
              <a:buFont typeface="+mj-lt"/>
              <a:buAutoNum type="arabicPeriod"/>
            </a:pPr>
            <a:endParaRPr lang="en-CA" sz="2000" dirty="0">
              <a:solidFill>
                <a:schemeClr val="tx1"/>
              </a:solidFill>
            </a:endParaRPr>
          </a:p>
          <a:p>
            <a:pPr marL="342900" indent="-257175">
              <a:buFont typeface="+mj-lt"/>
              <a:buAutoNum type="arabicPeriod"/>
            </a:pPr>
            <a:r>
              <a:rPr lang="en-CA" sz="2000" b="1" dirty="0">
                <a:solidFill>
                  <a:schemeClr val="tx1"/>
                </a:solidFill>
              </a:rPr>
              <a:t>Spawn</a:t>
            </a:r>
            <a:r>
              <a:rPr lang="en-CA" sz="2000" dirty="0">
                <a:solidFill>
                  <a:schemeClr val="tx1"/>
                </a:solidFill>
              </a:rPr>
              <a:t> </a:t>
            </a:r>
            <a:r>
              <a:rPr lang="en-CA" sz="2000" b="1" dirty="0">
                <a:solidFill>
                  <a:schemeClr val="tx1"/>
                </a:solidFill>
              </a:rPr>
              <a:t>Demonstration Projects</a:t>
            </a:r>
            <a:r>
              <a:rPr lang="en-CA" sz="2000" dirty="0">
                <a:solidFill>
                  <a:schemeClr val="tx1"/>
                </a:solidFill>
              </a:rPr>
              <a:t>, Interoperability Experiments, and Interoperability </a:t>
            </a:r>
            <a:r>
              <a:rPr lang="en-CA" sz="2000" dirty="0" smtClean="0">
                <a:solidFill>
                  <a:schemeClr val="tx1"/>
                </a:solidFill>
              </a:rPr>
              <a:t>Pilots</a:t>
            </a:r>
          </a:p>
          <a:p>
            <a:pPr marL="342900" indent="-257175">
              <a:buFont typeface="+mj-lt"/>
              <a:buAutoNum type="arabicPeriod"/>
            </a:pPr>
            <a:endParaRPr lang="en-CA" sz="2000" dirty="0">
              <a:solidFill>
                <a:schemeClr val="tx1"/>
              </a:solidFill>
            </a:endParaRPr>
          </a:p>
          <a:p>
            <a:pPr marL="342900" indent="-257175">
              <a:buFont typeface="+mj-lt"/>
              <a:buAutoNum type="arabicPeriod"/>
            </a:pPr>
            <a:r>
              <a:rPr lang="en-CA" sz="2000" b="1" dirty="0">
                <a:solidFill>
                  <a:schemeClr val="tx1"/>
                </a:solidFill>
              </a:rPr>
              <a:t>Educate</a:t>
            </a:r>
            <a:r>
              <a:rPr lang="en-CA" sz="2000" dirty="0">
                <a:solidFill>
                  <a:schemeClr val="tx1"/>
                </a:solidFill>
              </a:rPr>
              <a:t> </a:t>
            </a:r>
            <a:r>
              <a:rPr lang="en-CA" sz="2000" b="1" dirty="0">
                <a:solidFill>
                  <a:schemeClr val="tx1"/>
                </a:solidFill>
              </a:rPr>
              <a:t>and Inform</a:t>
            </a:r>
            <a:r>
              <a:rPr lang="en-CA" sz="2000" dirty="0">
                <a:solidFill>
                  <a:schemeClr val="tx1"/>
                </a:solidFill>
              </a:rPr>
              <a:t> Health communities-of-practice</a:t>
            </a:r>
          </a:p>
          <a:p>
            <a:pPr marL="92075"/>
            <a:endParaRPr lang="en-CA" sz="1400" b="1" u="sng" dirty="0" smtClean="0">
              <a:solidFill>
                <a:schemeClr val="tx1"/>
              </a:solidFill>
            </a:endParaRPr>
          </a:p>
        </p:txBody>
      </p:sp>
    </p:spTree>
    <p:extLst>
      <p:ext uri="{BB962C8B-B14F-4D97-AF65-F5344CB8AC3E}">
        <p14:creationId xmlns:p14="http://schemas.microsoft.com/office/powerpoint/2010/main" val="875896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87" y="188640"/>
            <a:ext cx="8229600" cy="1143000"/>
          </a:xfrm>
        </p:spPr>
        <p:txBody>
          <a:bodyPr>
            <a:normAutofit fontScale="90000"/>
          </a:bodyPr>
          <a:lstStyle/>
          <a:p>
            <a:r>
              <a:rPr lang="en-CA" dirty="0" smtClean="0"/>
              <a:t>Examples </a:t>
            </a:r>
            <a:r>
              <a:rPr lang="en-CA" dirty="0" smtClean="0"/>
              <a:t>of OGC standards in support of health applications</a:t>
            </a:r>
            <a:endParaRPr lang="en-CA" dirty="0"/>
          </a:p>
        </p:txBody>
      </p:sp>
      <p:sp>
        <p:nvSpPr>
          <p:cNvPr id="4" name="Vertical Scroll 3"/>
          <p:cNvSpPr/>
          <p:nvPr/>
        </p:nvSpPr>
        <p:spPr>
          <a:xfrm>
            <a:off x="-11390" y="1484784"/>
            <a:ext cx="9159954" cy="5373216"/>
          </a:xfrm>
          <a:prstGeom prst="verticalScroll">
            <a:avLst>
              <a:gd name="adj" fmla="val 6026"/>
            </a:avLst>
          </a:prstGeom>
          <a:solidFill>
            <a:schemeClr val="accent6">
              <a:lumMod val="60000"/>
              <a:lumOff val="40000"/>
              <a:alpha val="2902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t">
            <a:noAutofit/>
          </a:bodyPr>
          <a:lstStyle/>
          <a:p>
            <a:pPr marL="92075" algn="ctr"/>
            <a:r>
              <a:rPr lang="en-CA" sz="2000" b="1" i="1" dirty="0" smtClean="0">
                <a:solidFill>
                  <a:schemeClr val="accent2">
                    <a:lumMod val="50000"/>
                  </a:schemeClr>
                </a:solidFill>
              </a:rPr>
              <a:t>Prior / existing initiatives using </a:t>
            </a:r>
            <a:r>
              <a:rPr lang="en-CA" sz="2000" b="1" i="1" dirty="0">
                <a:solidFill>
                  <a:schemeClr val="accent2">
                    <a:lumMod val="50000"/>
                  </a:schemeClr>
                </a:solidFill>
              </a:rPr>
              <a:t>OGC Standards </a:t>
            </a:r>
            <a:endParaRPr lang="en-CA" sz="2000" b="1" i="1" u="sng" dirty="0" smtClean="0">
              <a:solidFill>
                <a:schemeClr val="tx1"/>
              </a:solidFill>
            </a:endParaRPr>
          </a:p>
          <a:p>
            <a:pPr marL="285750" indent="-285750">
              <a:buFont typeface="Arial" pitchFamily="34" charset="0"/>
              <a:buChar char="•"/>
            </a:pPr>
            <a:r>
              <a:rPr lang="en-CA" sz="2000" dirty="0" smtClean="0">
                <a:solidFill>
                  <a:schemeClr val="tx1"/>
                </a:solidFill>
              </a:rPr>
              <a:t>EU INSPIRE (health and safety working group</a:t>
            </a:r>
            <a:r>
              <a:rPr lang="en-CA" sz="2000" dirty="0" smtClean="0">
                <a:solidFill>
                  <a:schemeClr val="tx1"/>
                </a:solidFill>
              </a:rPr>
              <a:t>)</a:t>
            </a:r>
            <a:br>
              <a:rPr lang="en-CA" sz="2000" dirty="0" smtClean="0">
                <a:solidFill>
                  <a:schemeClr val="tx1"/>
                </a:solidFill>
              </a:rPr>
            </a:br>
            <a:endParaRPr lang="en-CA" sz="2000" dirty="0" smtClean="0">
              <a:solidFill>
                <a:schemeClr val="tx1"/>
              </a:solidFill>
            </a:endParaRPr>
          </a:p>
          <a:p>
            <a:pPr marL="285750" indent="-285750">
              <a:buFont typeface="Arial" pitchFamily="34" charset="0"/>
              <a:buChar char="•"/>
            </a:pPr>
            <a:r>
              <a:rPr lang="en-CA" sz="2000" dirty="0" smtClean="0">
                <a:solidFill>
                  <a:schemeClr val="tx1"/>
                </a:solidFill>
              </a:rPr>
              <a:t>GEOSS AIP, EO2Heaven project: </a:t>
            </a:r>
            <a:r>
              <a:rPr lang="en-CA" sz="2000" b="1" dirty="0">
                <a:solidFill>
                  <a:schemeClr val="tx1"/>
                </a:solidFill>
              </a:rPr>
              <a:t>EO2HEAVEN</a:t>
            </a:r>
            <a:r>
              <a:rPr lang="en-CA" sz="2000" dirty="0">
                <a:solidFill>
                  <a:schemeClr val="tx1"/>
                </a:solidFill>
              </a:rPr>
              <a:t> (</a:t>
            </a:r>
            <a:r>
              <a:rPr lang="en-CA" sz="2000" b="1" dirty="0">
                <a:solidFill>
                  <a:schemeClr val="tx1"/>
                </a:solidFill>
              </a:rPr>
              <a:t>E</a:t>
            </a:r>
            <a:r>
              <a:rPr lang="en-CA" sz="2000" dirty="0">
                <a:solidFill>
                  <a:schemeClr val="tx1"/>
                </a:solidFill>
              </a:rPr>
              <a:t>arth </a:t>
            </a:r>
            <a:r>
              <a:rPr lang="en-CA" sz="2000" b="1" dirty="0">
                <a:solidFill>
                  <a:schemeClr val="tx1"/>
                </a:solidFill>
              </a:rPr>
              <a:t>O</a:t>
            </a:r>
            <a:r>
              <a:rPr lang="en-CA" sz="2000" dirty="0">
                <a:solidFill>
                  <a:schemeClr val="tx1"/>
                </a:solidFill>
              </a:rPr>
              <a:t>bservation and </a:t>
            </a:r>
            <a:r>
              <a:rPr lang="en-CA" sz="2000" b="1" dirty="0">
                <a:solidFill>
                  <a:schemeClr val="tx1"/>
                </a:solidFill>
              </a:rPr>
              <a:t>Env</a:t>
            </a:r>
            <a:r>
              <a:rPr lang="en-CA" sz="2000" dirty="0">
                <a:solidFill>
                  <a:schemeClr val="tx1"/>
                </a:solidFill>
              </a:rPr>
              <a:t>ironmental Modelling for the Mitigation of </a:t>
            </a:r>
            <a:r>
              <a:rPr lang="en-CA" sz="2000" b="1" dirty="0">
                <a:solidFill>
                  <a:schemeClr val="tx1"/>
                </a:solidFill>
              </a:rPr>
              <a:t>Hea</a:t>
            </a:r>
            <a:r>
              <a:rPr lang="en-CA" sz="2000" dirty="0">
                <a:solidFill>
                  <a:schemeClr val="tx1"/>
                </a:solidFill>
              </a:rPr>
              <a:t>lth Risks) is a research project co-funded by the European Commission as part of the 7th Framework Programme (FP7) Environmental theme. It started on 1st February 2010. </a:t>
            </a:r>
            <a:r>
              <a:rPr lang="en-CA" sz="2000" b="1" dirty="0">
                <a:solidFill>
                  <a:schemeClr val="tx1"/>
                </a:solidFill>
              </a:rPr>
              <a:t>EO2HEAVEN</a:t>
            </a:r>
            <a:r>
              <a:rPr lang="en-CA" sz="2000" dirty="0">
                <a:solidFill>
                  <a:schemeClr val="tx1"/>
                </a:solidFill>
              </a:rPr>
              <a:t> contributes to a better understanding of the complex relationships between environmental changes and their impact on human health</a:t>
            </a:r>
            <a:r>
              <a:rPr lang="en-CA" sz="2000" dirty="0" smtClean="0">
                <a:solidFill>
                  <a:schemeClr val="tx1"/>
                </a:solidFill>
              </a:rPr>
              <a:t>.</a:t>
            </a:r>
            <a:br>
              <a:rPr lang="en-CA" sz="2000" dirty="0" smtClean="0">
                <a:solidFill>
                  <a:schemeClr val="tx1"/>
                </a:solidFill>
              </a:rPr>
            </a:br>
            <a:endParaRPr lang="en-CA" sz="2000" dirty="0" smtClean="0">
              <a:solidFill>
                <a:schemeClr val="tx1"/>
              </a:solidFill>
            </a:endParaRPr>
          </a:p>
          <a:p>
            <a:pPr marL="285750" indent="-285750">
              <a:buFont typeface="Arial" pitchFamily="34" charset="0"/>
              <a:buChar char="•"/>
            </a:pPr>
            <a:r>
              <a:rPr lang="en-CA" sz="2000" dirty="0" err="1" smtClean="0">
                <a:solidFill>
                  <a:schemeClr val="tx1"/>
                </a:solidFill>
              </a:rPr>
              <a:t>Neurosiences</a:t>
            </a:r>
            <a:r>
              <a:rPr lang="en-CA" sz="2000" dirty="0" smtClean="0">
                <a:solidFill>
                  <a:schemeClr val="tx1"/>
                </a:solidFill>
              </a:rPr>
              <a:t>, University of San </a:t>
            </a:r>
            <a:r>
              <a:rPr lang="en-CA" sz="2000" dirty="0" smtClean="0">
                <a:solidFill>
                  <a:schemeClr val="tx1"/>
                </a:solidFill>
              </a:rPr>
              <a:t>Diego</a:t>
            </a:r>
            <a:br>
              <a:rPr lang="en-CA" sz="2000" dirty="0" smtClean="0">
                <a:solidFill>
                  <a:schemeClr val="tx1"/>
                </a:solidFill>
              </a:rPr>
            </a:br>
            <a:endParaRPr lang="en-CA" sz="2000" dirty="0" smtClean="0">
              <a:solidFill>
                <a:schemeClr val="tx1"/>
              </a:solidFill>
            </a:endParaRPr>
          </a:p>
          <a:p>
            <a:pPr marL="285750" indent="-285750">
              <a:buFont typeface="Arial" pitchFamily="34" charset="0"/>
              <a:buChar char="•"/>
            </a:pPr>
            <a:r>
              <a:rPr lang="en-CA" sz="2000" dirty="0" smtClean="0">
                <a:solidFill>
                  <a:schemeClr val="tx1"/>
                </a:solidFill>
              </a:rPr>
              <a:t>Prior </a:t>
            </a:r>
            <a:r>
              <a:rPr lang="en-CA" sz="2000" dirty="0" err="1" smtClean="0">
                <a:solidFill>
                  <a:schemeClr val="tx1"/>
                </a:solidFill>
              </a:rPr>
              <a:t>GeoConnections</a:t>
            </a:r>
            <a:r>
              <a:rPr lang="en-CA" sz="2000" dirty="0" smtClean="0">
                <a:solidFill>
                  <a:schemeClr val="tx1"/>
                </a:solidFill>
              </a:rPr>
              <a:t> funded </a:t>
            </a:r>
            <a:r>
              <a:rPr lang="en-CA" sz="2000" dirty="0" smtClean="0">
                <a:solidFill>
                  <a:schemeClr val="tx1"/>
                </a:solidFill>
              </a:rPr>
              <a:t>projects</a:t>
            </a:r>
          </a:p>
          <a:p>
            <a:pPr marL="285750" indent="-285750">
              <a:buFont typeface="Arial" pitchFamily="34" charset="0"/>
              <a:buChar char="•"/>
            </a:pPr>
            <a:endParaRPr lang="en-CA" sz="2000" dirty="0" smtClean="0">
              <a:solidFill>
                <a:schemeClr val="tx1"/>
              </a:solidFill>
            </a:endParaRPr>
          </a:p>
          <a:p>
            <a:pPr marL="285750" indent="-285750">
              <a:buFont typeface="Arial" pitchFamily="34" charset="0"/>
              <a:buChar char="•"/>
            </a:pPr>
            <a:r>
              <a:rPr lang="en-CA" sz="2000" dirty="0">
                <a:solidFill>
                  <a:schemeClr val="tx1"/>
                </a:solidFill>
              </a:rPr>
              <a:t>Other OGC DWGs (cross-pollination) </a:t>
            </a:r>
            <a:r>
              <a:rPr lang="en-CA" sz="2000" dirty="0" smtClean="0">
                <a:solidFill>
                  <a:schemeClr val="tx1"/>
                </a:solidFill>
              </a:rPr>
              <a:t> </a:t>
            </a:r>
            <a:endParaRPr lang="en-CA" sz="2000" dirty="0">
              <a:solidFill>
                <a:schemeClr val="tx1"/>
              </a:solidFill>
            </a:endParaRPr>
          </a:p>
        </p:txBody>
      </p:sp>
    </p:spTree>
    <p:extLst>
      <p:ext uri="{BB962C8B-B14F-4D97-AF65-F5344CB8AC3E}">
        <p14:creationId xmlns:p14="http://schemas.microsoft.com/office/powerpoint/2010/main" val="2975814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84313" y="609600"/>
            <a:ext cx="6400800" cy="947738"/>
          </a:xfrm>
        </p:spPr>
        <p:txBody>
          <a:bodyPr>
            <a:normAutofit fontScale="90000"/>
          </a:bodyPr>
          <a:lstStyle/>
          <a:p>
            <a:pPr eaLnBrk="1" hangingPunct="1"/>
            <a:r>
              <a:rPr lang="en-GB" dirty="0" smtClean="0">
                <a:latin typeface="Arial" charset="0"/>
              </a:rPr>
              <a:t>Health </a:t>
            </a:r>
            <a:r>
              <a:rPr lang="en-GB" dirty="0">
                <a:latin typeface="Arial" charset="0"/>
              </a:rPr>
              <a:t>Case </a:t>
            </a:r>
            <a:r>
              <a:rPr lang="en-GB" dirty="0" smtClean="0">
                <a:latin typeface="Arial" charset="0"/>
              </a:rPr>
              <a:t>Studies for GEOSS</a:t>
            </a:r>
            <a:endParaRPr lang="en-GB" dirty="0">
              <a:latin typeface="Arial" charset="0"/>
            </a:endParaRPr>
          </a:p>
        </p:txBody>
      </p:sp>
      <p:sp>
        <p:nvSpPr>
          <p:cNvPr id="15363" name="Inhaltsplatzhalter 7"/>
          <p:cNvSpPr>
            <a:spLocks noGrp="1"/>
          </p:cNvSpPr>
          <p:nvPr>
            <p:ph sz="half" idx="4294967295"/>
          </p:nvPr>
        </p:nvSpPr>
        <p:spPr>
          <a:xfrm>
            <a:off x="2843213" y="1677045"/>
            <a:ext cx="5310187" cy="1031875"/>
          </a:xfrm>
        </p:spPr>
        <p:txBody>
          <a:bodyPr/>
          <a:lstStyle/>
          <a:p>
            <a:pPr marL="0" indent="0" eaLnBrk="1" hangingPunct="1">
              <a:buFontTx/>
              <a:buNone/>
            </a:pPr>
            <a:r>
              <a:rPr lang="en-US" sz="2000" dirty="0">
                <a:latin typeface="Arial" charset="0"/>
                <a:cs typeface="Arial" charset="0"/>
              </a:rPr>
              <a:t>Environmental effects on allergies and cardiovascular diseases in Dresden and the Free State of Saxony, Germany</a:t>
            </a:r>
          </a:p>
        </p:txBody>
      </p:sp>
      <p:pic>
        <p:nvPicPr>
          <p:cNvPr id="15365" name="Content Placeholder 5" descr="Screen shot 2010-08-05 at 16.24.21.png"/>
          <p:cNvPicPr>
            <a:picLocks noChangeAspect="1"/>
          </p:cNvPicPr>
          <p:nvPr/>
        </p:nvPicPr>
        <p:blipFill>
          <a:blip r:embed="rId3">
            <a:extLst>
              <a:ext uri="{28A0092B-C50C-407E-A947-70E740481C1C}">
                <a14:useLocalDpi xmlns:a14="http://schemas.microsoft.com/office/drawing/2010/main" val="0"/>
              </a:ext>
            </a:extLst>
          </a:blip>
          <a:srcRect t="346" r="68776" b="829"/>
          <a:stretch>
            <a:fillRect/>
          </a:stretch>
        </p:blipFill>
        <p:spPr bwMode="auto">
          <a:xfrm>
            <a:off x="1116013" y="1484313"/>
            <a:ext cx="14446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Content Placeholder 5" descr="Screen shot 2010-08-05 at 16.24.21.png"/>
          <p:cNvPicPr>
            <a:picLocks noChangeAspect="1"/>
          </p:cNvPicPr>
          <p:nvPr/>
        </p:nvPicPr>
        <p:blipFill>
          <a:blip r:embed="rId3">
            <a:extLst>
              <a:ext uri="{28A0092B-C50C-407E-A947-70E740481C1C}">
                <a14:useLocalDpi xmlns:a14="http://schemas.microsoft.com/office/drawing/2010/main" val="0"/>
              </a:ext>
            </a:extLst>
          </a:blip>
          <a:srcRect l="34592" t="346" r="34946" b="829"/>
          <a:stretch>
            <a:fillRect/>
          </a:stretch>
        </p:blipFill>
        <p:spPr bwMode="auto">
          <a:xfrm>
            <a:off x="1101725" y="3141663"/>
            <a:ext cx="14446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Inhaltsplatzhalter 7"/>
          <p:cNvSpPr>
            <a:spLocks noGrp="1"/>
          </p:cNvSpPr>
          <p:nvPr>
            <p:ph sz="half" idx="4294967295"/>
          </p:nvPr>
        </p:nvSpPr>
        <p:spPr>
          <a:xfrm>
            <a:off x="2843213" y="3476625"/>
            <a:ext cx="5310187" cy="1372598"/>
          </a:xfrm>
        </p:spPr>
        <p:txBody>
          <a:bodyPr/>
          <a:lstStyle/>
          <a:p>
            <a:pPr marL="0" indent="0" eaLnBrk="1" fontAlgn="auto" hangingPunct="1">
              <a:spcBef>
                <a:spcPts val="0"/>
              </a:spcBef>
              <a:spcAft>
                <a:spcPts val="0"/>
              </a:spcAft>
              <a:buNone/>
              <a:defRPr/>
            </a:pPr>
            <a:r>
              <a:rPr lang="en-US" sz="2000" dirty="0" smtClean="0">
                <a:ea typeface="+mn-ea"/>
                <a:cs typeface="Arial"/>
              </a:rPr>
              <a:t>Environmental challenges to health in South Durban, South Africa, due </a:t>
            </a:r>
            <a:r>
              <a:rPr lang="en-US" sz="2000" dirty="0">
                <a:cs typeface="Arial"/>
              </a:rPr>
              <a:t>due to human exposure on atmospheric </a:t>
            </a:r>
            <a:r>
              <a:rPr lang="en-US" sz="2000" dirty="0" smtClean="0">
                <a:cs typeface="Arial"/>
              </a:rPr>
              <a:t>pollution</a:t>
            </a:r>
            <a:endParaRPr lang="en-US" sz="2000" dirty="0" smtClean="0">
              <a:ea typeface="+mn-ea"/>
              <a:cs typeface="Arial"/>
            </a:endParaRPr>
          </a:p>
          <a:p>
            <a:pPr eaLnBrk="1" hangingPunct="1">
              <a:buFontTx/>
              <a:buNone/>
              <a:defRPr/>
            </a:pPr>
            <a:endParaRPr lang="de-DE" sz="2000" dirty="0">
              <a:ea typeface="+mn-ea"/>
            </a:endParaRPr>
          </a:p>
        </p:txBody>
      </p:sp>
      <p:pic>
        <p:nvPicPr>
          <p:cNvPr id="15368" name="Content Placeholder 5" descr="Screen shot 2010-08-05 at 16.24.21.png"/>
          <p:cNvPicPr>
            <a:picLocks noChangeAspect="1"/>
          </p:cNvPicPr>
          <p:nvPr/>
        </p:nvPicPr>
        <p:blipFill>
          <a:blip r:embed="rId3">
            <a:extLst>
              <a:ext uri="{28A0092B-C50C-407E-A947-70E740481C1C}">
                <a14:useLocalDpi xmlns:a14="http://schemas.microsoft.com/office/drawing/2010/main" val="0"/>
              </a:ext>
            </a:extLst>
          </a:blip>
          <a:srcRect l="69090" t="346" b="829"/>
          <a:stretch>
            <a:fillRect/>
          </a:stretch>
        </p:blipFill>
        <p:spPr bwMode="auto">
          <a:xfrm>
            <a:off x="1101725" y="4797425"/>
            <a:ext cx="14303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Inhaltsplatzhalter 7"/>
          <p:cNvSpPr>
            <a:spLocks noGrp="1"/>
          </p:cNvSpPr>
          <p:nvPr>
            <p:ph sz="half" idx="4294967295"/>
          </p:nvPr>
        </p:nvSpPr>
        <p:spPr>
          <a:xfrm>
            <a:off x="2843213" y="5037138"/>
            <a:ext cx="5310187" cy="1055687"/>
          </a:xfrm>
        </p:spPr>
        <p:txBody>
          <a:bodyPr/>
          <a:lstStyle/>
          <a:p>
            <a:pPr marL="0" indent="0" eaLnBrk="1" hangingPunct="1">
              <a:spcAft>
                <a:spcPct val="0"/>
              </a:spcAft>
              <a:buFontTx/>
              <a:buNone/>
            </a:pPr>
            <a:r>
              <a:rPr lang="en-US" sz="2000" dirty="0">
                <a:latin typeface="Arial" charset="0"/>
                <a:cs typeface="Arial" charset="0"/>
              </a:rPr>
              <a:t>Investigating the impact of environmental and climatic variables on the cholera outbreaks </a:t>
            </a:r>
            <a:r>
              <a:rPr lang="en-US" sz="2000">
                <a:latin typeface="Arial" charset="0"/>
                <a:cs typeface="Arial" charset="0"/>
              </a:rPr>
              <a:t>in </a:t>
            </a:r>
            <a:r>
              <a:rPr lang="en-US" sz="2000" smtClean="0">
                <a:latin typeface="Arial" charset="0"/>
                <a:cs typeface="Arial" charset="0"/>
              </a:rPr>
              <a:t>Uganda</a:t>
            </a:r>
            <a:endParaRPr lang="de-DE" sz="2000" dirty="0">
              <a:latin typeface="Arial" charset="0"/>
            </a:endParaRPr>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61227" b="88448"/>
          <a:stretch/>
        </p:blipFill>
        <p:spPr bwMode="auto">
          <a:xfrm>
            <a:off x="5436096" y="5849116"/>
            <a:ext cx="3545697" cy="79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344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2008" y="-243408"/>
            <a:ext cx="4427984" cy="3320989"/>
            <a:chOff x="-72008" y="-243408"/>
            <a:chExt cx="4427984" cy="3320989"/>
          </a:xfrm>
        </p:grpSpPr>
        <p:pic>
          <p:nvPicPr>
            <p:cNvPr id="4" name="Picture Placeholder 5" descr="Provincial-2005.gif"/>
            <p:cNvPicPr>
              <a:picLocks noChangeAspect="1"/>
            </p:cNvPicPr>
            <p:nvPr/>
          </p:nvPicPr>
          <p:blipFill>
            <a:blip r:embed="rId3" cstate="print">
              <a:extLst>
                <a:ext uri="{28A0092B-C50C-407E-A947-70E740481C1C}">
                  <a14:useLocalDpi xmlns:a14="http://schemas.microsoft.com/office/drawing/2010/main" val="0"/>
                </a:ext>
              </a:extLst>
            </a:blip>
            <a:srcRect l="2521" r="2521"/>
            <a:stretch>
              <a:fillRect/>
            </a:stretch>
          </p:blipFill>
          <p:spPr>
            <a:xfrm>
              <a:off x="-72008" y="-243408"/>
              <a:ext cx="4427984" cy="3320989"/>
            </a:xfrm>
            <a:prstGeom prst="rect">
              <a:avLst/>
            </a:prstGeom>
          </p:spPr>
        </p:pic>
        <p:sp>
          <p:nvSpPr>
            <p:cNvPr id="33" name="TextBox 32"/>
            <p:cNvSpPr txBox="1"/>
            <p:nvPr/>
          </p:nvSpPr>
          <p:spPr>
            <a:xfrm>
              <a:off x="1565032" y="2422629"/>
              <a:ext cx="2156990" cy="646331"/>
            </a:xfrm>
            <a:prstGeom prst="rect">
              <a:avLst/>
            </a:prstGeom>
            <a:solidFill>
              <a:schemeClr val="accent6">
                <a:lumMod val="20000"/>
                <a:lumOff val="80000"/>
              </a:schemeClr>
            </a:solidFill>
            <a:effectLst>
              <a:glow rad="101600">
                <a:schemeClr val="accent6">
                  <a:satMod val="175000"/>
                  <a:alpha val="40000"/>
                </a:schemeClr>
              </a:glow>
            </a:effectLst>
          </p:spPr>
          <p:txBody>
            <a:bodyPr wrap="square">
              <a:spAutoFit/>
            </a:bodyPr>
            <a:lstStyle/>
            <a:p>
              <a:pPr algn="ctr">
                <a:defRPr/>
              </a:pPr>
              <a:r>
                <a:rPr lang="en-CA" sz="1200" b="1" dirty="0" smtClean="0">
                  <a:latin typeface="Calibri" pitchFamily="34" charset="0"/>
                  <a:cs typeface="Calibri" pitchFamily="34" charset="0"/>
                </a:rPr>
                <a:t>Monitor trends in chronic illness and infectious disease – with WPS, WFS, WMS</a:t>
              </a:r>
              <a:endParaRPr lang="en-CA" sz="1200" b="1" dirty="0">
                <a:latin typeface="Calibri" pitchFamily="34" charset="0"/>
                <a:cs typeface="Calibri" pitchFamily="34" charset="0"/>
              </a:endParaRPr>
            </a:p>
          </p:txBody>
        </p:sp>
      </p:grpSp>
      <p:pic>
        <p:nvPicPr>
          <p:cNvPr id="26" name="Picture 25"/>
          <p:cNvPicPr>
            <a:picLocks noChangeAspect="1" noChangeArrowheads="1"/>
          </p:cNvPicPr>
          <p:nvPr/>
        </p:nvPicPr>
        <p:blipFill>
          <a:blip r:embed="rId4" cstate="print"/>
          <a:srcRect/>
          <a:stretch>
            <a:fillRect/>
          </a:stretch>
        </p:blipFill>
        <p:spPr bwMode="auto">
          <a:xfrm>
            <a:off x="5877995" y="-141286"/>
            <a:ext cx="3645024" cy="2850206"/>
          </a:xfrm>
          <a:prstGeom prst="rect">
            <a:avLst/>
          </a:prstGeom>
          <a:noFill/>
          <a:ln w="9525">
            <a:noFill/>
            <a:miter lim="800000"/>
            <a:headEnd/>
            <a:tailEnd/>
          </a:ln>
        </p:spPr>
      </p:pic>
      <p:pic>
        <p:nvPicPr>
          <p:cNvPr id="27" name="Picture 26"/>
          <p:cNvPicPr>
            <a:picLocks noChangeAspect="1" noChangeArrowheads="1"/>
          </p:cNvPicPr>
          <p:nvPr/>
        </p:nvPicPr>
        <p:blipFill>
          <a:blip r:embed="rId5" cstate="print"/>
          <a:srcRect/>
          <a:stretch>
            <a:fillRect/>
          </a:stretch>
        </p:blipFill>
        <p:spPr bwMode="auto">
          <a:xfrm>
            <a:off x="5868144" y="-141286"/>
            <a:ext cx="3645024" cy="2850206"/>
          </a:xfrm>
          <a:prstGeom prst="rect">
            <a:avLst/>
          </a:prstGeom>
          <a:noFill/>
          <a:ln w="9525">
            <a:noFill/>
            <a:miter lim="800000"/>
            <a:headEnd/>
            <a:tailEnd/>
          </a:ln>
        </p:spPr>
      </p:pic>
      <p:pic>
        <p:nvPicPr>
          <p:cNvPr id="28" name="Picture 27"/>
          <p:cNvPicPr>
            <a:picLocks noChangeAspect="1" noChangeArrowheads="1"/>
          </p:cNvPicPr>
          <p:nvPr/>
        </p:nvPicPr>
        <p:blipFill>
          <a:blip r:embed="rId6" cstate="print"/>
          <a:srcRect/>
          <a:stretch>
            <a:fillRect/>
          </a:stretch>
        </p:blipFill>
        <p:spPr bwMode="auto">
          <a:xfrm>
            <a:off x="5868144" y="-171449"/>
            <a:ext cx="3645024" cy="2850206"/>
          </a:xfrm>
          <a:prstGeom prst="rect">
            <a:avLst/>
          </a:prstGeom>
          <a:noFill/>
          <a:ln w="9525">
            <a:noFill/>
            <a:miter lim="800000"/>
            <a:headEnd/>
            <a:tailEnd/>
          </a:ln>
        </p:spPr>
      </p:pic>
      <p:pic>
        <p:nvPicPr>
          <p:cNvPr id="29" name="Picture 28"/>
          <p:cNvPicPr>
            <a:picLocks noChangeAspect="1" noChangeArrowheads="1"/>
          </p:cNvPicPr>
          <p:nvPr/>
        </p:nvPicPr>
        <p:blipFill>
          <a:blip r:embed="rId7" cstate="print"/>
          <a:srcRect/>
          <a:stretch>
            <a:fillRect/>
          </a:stretch>
        </p:blipFill>
        <p:spPr bwMode="auto">
          <a:xfrm>
            <a:off x="5868144" y="-177799"/>
            <a:ext cx="3645024" cy="2850206"/>
          </a:xfrm>
          <a:prstGeom prst="rect">
            <a:avLst/>
          </a:prstGeom>
          <a:noFill/>
          <a:ln w="9525">
            <a:noFill/>
            <a:miter lim="800000"/>
            <a:headEnd/>
            <a:tailEnd/>
          </a:ln>
        </p:spPr>
      </p:pic>
      <p:pic>
        <p:nvPicPr>
          <p:cNvPr id="30" name="Picture 29"/>
          <p:cNvPicPr>
            <a:picLocks noChangeAspect="1" noChangeArrowheads="1"/>
          </p:cNvPicPr>
          <p:nvPr/>
        </p:nvPicPr>
        <p:blipFill>
          <a:blip r:embed="rId8" cstate="print"/>
          <a:srcRect/>
          <a:stretch>
            <a:fillRect/>
          </a:stretch>
        </p:blipFill>
        <p:spPr bwMode="auto">
          <a:xfrm>
            <a:off x="5868144" y="-177799"/>
            <a:ext cx="3645024" cy="2850206"/>
          </a:xfrm>
          <a:prstGeom prst="rect">
            <a:avLst/>
          </a:prstGeom>
          <a:noFill/>
          <a:ln w="9525">
            <a:noFill/>
            <a:miter lim="800000"/>
            <a:headEnd/>
            <a:tailEnd/>
          </a:ln>
        </p:spPr>
      </p:pic>
      <p:pic>
        <p:nvPicPr>
          <p:cNvPr id="20" name="Picture 7" descr="060307aviancloseup"/>
          <p:cNvPicPr>
            <a:picLocks noChangeAspect="1" noChangeArrowheads="1"/>
          </p:cNvPicPr>
          <p:nvPr/>
        </p:nvPicPr>
        <p:blipFill>
          <a:blip r:embed="rId9" cstate="print"/>
          <a:srcRect/>
          <a:stretch>
            <a:fillRect/>
          </a:stretch>
        </p:blipFill>
        <p:spPr bwMode="auto">
          <a:xfrm>
            <a:off x="5289402" y="980728"/>
            <a:ext cx="1226814" cy="693754"/>
          </a:xfrm>
          <a:prstGeom prst="rect">
            <a:avLst/>
          </a:prstGeom>
          <a:noFill/>
          <a:ln w="9525">
            <a:noFill/>
            <a:miter lim="800000"/>
            <a:headEnd/>
            <a:tailEnd/>
          </a:ln>
        </p:spPr>
      </p:pic>
      <p:pic>
        <p:nvPicPr>
          <p:cNvPr id="9"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67755" y="33345"/>
            <a:ext cx="2219490" cy="167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surveillanc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76256" y="-241621"/>
            <a:ext cx="3308290" cy="2448272"/>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156176" y="1988840"/>
            <a:ext cx="2829285" cy="523220"/>
          </a:xfrm>
          <a:prstGeom prst="rect">
            <a:avLst/>
          </a:prstGeom>
          <a:solidFill>
            <a:schemeClr val="accent6">
              <a:lumMod val="20000"/>
              <a:lumOff val="80000"/>
            </a:schemeClr>
          </a:solidFill>
          <a:effectLst>
            <a:glow rad="101600">
              <a:schemeClr val="accent6">
                <a:satMod val="175000"/>
                <a:alpha val="40000"/>
              </a:schemeClr>
            </a:glow>
          </a:effectLst>
        </p:spPr>
        <p:txBody>
          <a:bodyPr wrap="square">
            <a:spAutoFit/>
          </a:bodyPr>
          <a:lstStyle/>
          <a:p>
            <a:pPr algn="ctr">
              <a:defRPr/>
            </a:pPr>
            <a:r>
              <a:rPr lang="en-CA" sz="1400" b="1" dirty="0">
                <a:latin typeface="Calibri" pitchFamily="34" charset="0"/>
                <a:cs typeface="Calibri" pitchFamily="34" charset="0"/>
              </a:rPr>
              <a:t>Time series </a:t>
            </a:r>
            <a:r>
              <a:rPr lang="en-CA" sz="1400" b="1" dirty="0" smtClean="0">
                <a:latin typeface="Calibri" pitchFamily="34" charset="0"/>
                <a:cs typeface="Calibri" pitchFamily="34" charset="0"/>
              </a:rPr>
              <a:t>pandemic surveillance with time-tag </a:t>
            </a:r>
            <a:r>
              <a:rPr lang="en-CA" sz="1400" b="1" dirty="0">
                <a:latin typeface="Calibri" pitchFamily="34" charset="0"/>
                <a:cs typeface="Calibri" pitchFamily="34" charset="0"/>
              </a:rPr>
              <a:t>in WMS</a:t>
            </a:r>
          </a:p>
        </p:txBody>
      </p:sp>
      <p:pic>
        <p:nvPicPr>
          <p:cNvPr id="12" name="Picture 6" descr="MPj0401590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07822" y="1598558"/>
            <a:ext cx="1748354" cy="2622530"/>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p:cNvGrpSpPr/>
          <p:nvPr/>
        </p:nvGrpSpPr>
        <p:grpSpPr>
          <a:xfrm>
            <a:off x="3851920" y="3861048"/>
            <a:ext cx="2324417" cy="1687894"/>
            <a:chOff x="3851920" y="3861048"/>
            <a:chExt cx="2324417" cy="1687894"/>
          </a:xfrm>
        </p:grpSpPr>
        <p:pic>
          <p:nvPicPr>
            <p:cNvPr id="18" name="Picture 4" descr="s_DSC217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51920" y="4005064"/>
              <a:ext cx="2300138" cy="1543878"/>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4355976" y="3861048"/>
              <a:ext cx="1820361" cy="461665"/>
            </a:xfrm>
            <a:prstGeom prst="rect">
              <a:avLst/>
            </a:prstGeom>
            <a:solidFill>
              <a:schemeClr val="accent6">
                <a:lumMod val="20000"/>
                <a:lumOff val="80000"/>
              </a:schemeClr>
            </a:solidFill>
            <a:effectLst>
              <a:glow rad="101600">
                <a:schemeClr val="accent6">
                  <a:satMod val="175000"/>
                  <a:alpha val="40000"/>
                </a:schemeClr>
              </a:glow>
            </a:effectLst>
          </p:spPr>
          <p:txBody>
            <a:bodyPr wrap="square">
              <a:spAutoFit/>
            </a:bodyPr>
            <a:lstStyle/>
            <a:p>
              <a:pPr algn="ctr">
                <a:defRPr/>
              </a:pPr>
              <a:r>
                <a:rPr lang="en-CA" sz="1200" b="1" dirty="0" smtClean="0">
                  <a:latin typeface="Calibri" pitchFamily="34" charset="0"/>
                  <a:cs typeface="Calibri" pitchFamily="34" charset="0"/>
                </a:rPr>
                <a:t>Prevention, Alerting, Response, Recovery</a:t>
              </a:r>
              <a:endParaRPr lang="en-CA" sz="1200" b="1" dirty="0">
                <a:latin typeface="Calibri" pitchFamily="34" charset="0"/>
                <a:cs typeface="Calibri" pitchFamily="34" charset="0"/>
              </a:endParaRPr>
            </a:p>
          </p:txBody>
        </p:sp>
      </p:grpSp>
      <p:grpSp>
        <p:nvGrpSpPr>
          <p:cNvPr id="40" name="Group 39"/>
          <p:cNvGrpSpPr/>
          <p:nvPr/>
        </p:nvGrpSpPr>
        <p:grpSpPr>
          <a:xfrm>
            <a:off x="6143148" y="2640981"/>
            <a:ext cx="4291482" cy="4353502"/>
            <a:chOff x="6143148" y="2640981"/>
            <a:chExt cx="4291482" cy="4353502"/>
          </a:xfrm>
        </p:grpSpPr>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56176" y="2640981"/>
              <a:ext cx="4278454" cy="3744839"/>
            </a:xfrm>
            <a:prstGeom prst="rect">
              <a:avLst/>
            </a:prstGeom>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700771" y="4546438"/>
              <a:ext cx="970106" cy="571784"/>
            </a:xfrm>
            <a:prstGeom prst="rect">
              <a:avLst/>
            </a:prstGeom>
          </p:spPr>
        </p:pic>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156176" y="5051112"/>
              <a:ext cx="3848637" cy="1943371"/>
            </a:xfrm>
            <a:prstGeom prst="rect">
              <a:avLst/>
            </a:prstGeom>
          </p:spPr>
        </p:pic>
        <p:sp>
          <p:nvSpPr>
            <p:cNvPr id="37" name="TextBox 36"/>
            <p:cNvSpPr txBox="1"/>
            <p:nvPr/>
          </p:nvSpPr>
          <p:spPr>
            <a:xfrm>
              <a:off x="6143148" y="4546438"/>
              <a:ext cx="2557623" cy="646331"/>
            </a:xfrm>
            <a:prstGeom prst="rect">
              <a:avLst/>
            </a:prstGeom>
            <a:solidFill>
              <a:schemeClr val="accent6">
                <a:lumMod val="20000"/>
                <a:lumOff val="80000"/>
              </a:schemeClr>
            </a:solidFill>
            <a:effectLst>
              <a:glow rad="101600">
                <a:schemeClr val="accent6">
                  <a:satMod val="175000"/>
                  <a:alpha val="40000"/>
                </a:schemeClr>
              </a:glow>
            </a:effectLst>
          </p:spPr>
          <p:txBody>
            <a:bodyPr wrap="square">
              <a:spAutoFit/>
            </a:bodyPr>
            <a:lstStyle/>
            <a:p>
              <a:pPr algn="ctr">
                <a:defRPr/>
              </a:pPr>
              <a:r>
                <a:rPr lang="en-CA" sz="1200" b="1" dirty="0" smtClean="0">
                  <a:latin typeface="Calibri" pitchFamily="34" charset="0"/>
                  <a:cs typeface="Calibri" pitchFamily="34" charset="0"/>
                </a:rPr>
                <a:t>Public education, resource planning (including vaccination campaigns) with WMS</a:t>
              </a:r>
              <a:endParaRPr lang="en-CA" sz="1200" b="1" dirty="0">
                <a:latin typeface="Calibri" pitchFamily="34" charset="0"/>
                <a:cs typeface="Calibri" pitchFamily="34" charset="0"/>
              </a:endParaRPr>
            </a:p>
          </p:txBody>
        </p:sp>
      </p:grpSp>
      <p:grpSp>
        <p:nvGrpSpPr>
          <p:cNvPr id="39" name="Group 38"/>
          <p:cNvGrpSpPr/>
          <p:nvPr/>
        </p:nvGrpSpPr>
        <p:grpSpPr>
          <a:xfrm>
            <a:off x="0" y="3080119"/>
            <a:ext cx="6152058" cy="3972690"/>
            <a:chOff x="0" y="3080119"/>
            <a:chExt cx="6152058" cy="3972690"/>
          </a:xfrm>
        </p:grpSpPr>
        <p:pic>
          <p:nvPicPr>
            <p:cNvPr id="25" name="Picture 67" descr="fires forest"/>
            <p:cNvPicPr>
              <a:picLocks noChangeAspect="1" noChangeArrowheads="1"/>
            </p:cNvPicPr>
            <p:nvPr/>
          </p:nvPicPr>
          <p:blipFill>
            <a:blip r:embed="rId17" cstate="print"/>
            <a:srcRect/>
            <a:stretch>
              <a:fillRect/>
            </a:stretch>
          </p:blipFill>
          <p:spPr bwMode="auto">
            <a:xfrm>
              <a:off x="3770560" y="5373216"/>
              <a:ext cx="2381498" cy="1520435"/>
            </a:xfrm>
            <a:prstGeom prst="rect">
              <a:avLst/>
            </a:prstGeom>
            <a:noFill/>
            <a:ln w="9525">
              <a:noFill/>
              <a:miter lim="800000"/>
              <a:headEnd/>
              <a:tailEnd/>
            </a:ln>
          </p:spPr>
        </p:pic>
        <p:pic>
          <p:nvPicPr>
            <p:cNvPr id="24" name="Picture 3" descr="mosquito3"/>
            <p:cNvPicPr>
              <a:picLocks noChangeAspect="1" noChangeArrowheads="1"/>
            </p:cNvPicPr>
            <p:nvPr/>
          </p:nvPicPr>
          <p:blipFill>
            <a:blip r:embed="rId18" cstate="print"/>
            <a:srcRect/>
            <a:stretch>
              <a:fillRect/>
            </a:stretch>
          </p:blipFill>
          <p:spPr bwMode="auto">
            <a:xfrm>
              <a:off x="3915172" y="3080119"/>
              <a:ext cx="411279" cy="665440"/>
            </a:xfrm>
            <a:prstGeom prst="rect">
              <a:avLst/>
            </a:prstGeom>
            <a:noFill/>
            <a:ln w="28575">
              <a:solidFill>
                <a:srgbClr val="000000"/>
              </a:solidFill>
              <a:miter lim="800000"/>
              <a:headEnd/>
              <a:tailEnd/>
            </a:ln>
          </p:spPr>
        </p:pic>
        <p:grpSp>
          <p:nvGrpSpPr>
            <p:cNvPr id="38" name="Group 37"/>
            <p:cNvGrpSpPr/>
            <p:nvPr/>
          </p:nvGrpSpPr>
          <p:grpSpPr>
            <a:xfrm>
              <a:off x="0" y="3080119"/>
              <a:ext cx="4263199" cy="3972690"/>
              <a:chOff x="0" y="3080119"/>
              <a:chExt cx="4263199" cy="3972690"/>
            </a:xfrm>
          </p:grpSpPr>
          <p:pic>
            <p:nvPicPr>
              <p:cNvPr id="14" name="Picture 3"/>
              <p:cNvPicPr>
                <a:picLocks noChangeAspect="1" noChangeArrowheads="1"/>
              </p:cNvPicPr>
              <p:nvPr/>
            </p:nvPicPr>
            <p:blipFill>
              <a:blip r:embed="rId19" cstate="print"/>
              <a:srcRect/>
              <a:stretch>
                <a:fillRect/>
              </a:stretch>
            </p:blipFill>
            <p:spPr bwMode="auto">
              <a:xfrm>
                <a:off x="0" y="5085184"/>
                <a:ext cx="3915172" cy="1967625"/>
              </a:xfrm>
              <a:prstGeom prst="rect">
                <a:avLst/>
              </a:prstGeom>
              <a:noFill/>
              <a:ln w="9525">
                <a:noFill/>
                <a:miter lim="800000"/>
                <a:headEnd/>
                <a:tailEnd/>
              </a:ln>
            </p:spPr>
          </p:pic>
          <p:pic>
            <p:nvPicPr>
              <p:cNvPr id="17" name="Picture 9" descr="Photo of Heat Alert and Response System Pilot Project"/>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3080119"/>
                <a:ext cx="3851920" cy="70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heat.png"/>
              <p:cNvPicPr>
                <a:picLocks noChangeAspect="1"/>
              </p:cNvPicPr>
              <p:nvPr/>
            </p:nvPicPr>
            <p:blipFill>
              <a:blip r:embed="rId21" cstate="print"/>
              <a:stretch>
                <a:fillRect/>
              </a:stretch>
            </p:blipFill>
            <p:spPr>
              <a:xfrm>
                <a:off x="0" y="3647200"/>
                <a:ext cx="3848434" cy="1798476"/>
              </a:xfrm>
              <a:prstGeom prst="rect">
                <a:avLst/>
              </a:prstGeom>
            </p:spPr>
          </p:pic>
          <p:sp>
            <p:nvSpPr>
              <p:cNvPr id="34" name="TextBox 33"/>
              <p:cNvSpPr txBox="1"/>
              <p:nvPr/>
            </p:nvSpPr>
            <p:spPr>
              <a:xfrm>
                <a:off x="2483768" y="3681955"/>
                <a:ext cx="1779431" cy="646331"/>
              </a:xfrm>
              <a:prstGeom prst="rect">
                <a:avLst/>
              </a:prstGeom>
              <a:solidFill>
                <a:schemeClr val="accent6">
                  <a:lumMod val="20000"/>
                  <a:lumOff val="80000"/>
                </a:schemeClr>
              </a:solidFill>
              <a:effectLst>
                <a:glow rad="101600">
                  <a:schemeClr val="accent6">
                    <a:satMod val="175000"/>
                    <a:alpha val="40000"/>
                  </a:schemeClr>
                </a:glow>
              </a:effectLst>
            </p:spPr>
            <p:txBody>
              <a:bodyPr wrap="square">
                <a:spAutoFit/>
              </a:bodyPr>
              <a:lstStyle/>
              <a:p>
                <a:pPr algn="ctr">
                  <a:defRPr/>
                </a:pPr>
                <a:r>
                  <a:rPr lang="en-CA" sz="1200" b="1" dirty="0" smtClean="0">
                    <a:latin typeface="Calibri" pitchFamily="34" charset="0"/>
                    <a:cs typeface="Calibri" pitchFamily="34" charset="0"/>
                  </a:rPr>
                  <a:t>Model Climate Change and Health Impacts for Risk Assessment</a:t>
                </a:r>
                <a:endParaRPr lang="en-CA" sz="1200" b="1" dirty="0">
                  <a:latin typeface="Calibri" pitchFamily="34" charset="0"/>
                  <a:cs typeface="Calibri" pitchFamily="34" charset="0"/>
                </a:endParaRPr>
              </a:p>
            </p:txBody>
          </p:sp>
          <p:sp>
            <p:nvSpPr>
              <p:cNvPr id="35" name="TextBox 34"/>
              <p:cNvSpPr txBox="1"/>
              <p:nvPr/>
            </p:nvSpPr>
            <p:spPr>
              <a:xfrm>
                <a:off x="522312" y="5607331"/>
                <a:ext cx="1619672" cy="461665"/>
              </a:xfrm>
              <a:prstGeom prst="rect">
                <a:avLst/>
              </a:prstGeom>
              <a:solidFill>
                <a:schemeClr val="accent6">
                  <a:lumMod val="20000"/>
                  <a:lumOff val="80000"/>
                </a:schemeClr>
              </a:solidFill>
              <a:effectLst>
                <a:glow rad="101600">
                  <a:schemeClr val="accent6">
                    <a:satMod val="175000"/>
                    <a:alpha val="40000"/>
                  </a:schemeClr>
                </a:glow>
              </a:effectLst>
            </p:spPr>
            <p:txBody>
              <a:bodyPr wrap="square">
                <a:spAutoFit/>
              </a:bodyPr>
              <a:lstStyle/>
              <a:p>
                <a:pPr algn="ctr">
                  <a:defRPr/>
                </a:pPr>
                <a:r>
                  <a:rPr lang="en-CA" sz="1200" b="1" dirty="0" smtClean="0">
                    <a:latin typeface="Calibri" pitchFamily="34" charset="0"/>
                    <a:cs typeface="Calibri" pitchFamily="34" charset="0"/>
                  </a:rPr>
                  <a:t>Assess Vulnerable Populations / Zones</a:t>
                </a:r>
                <a:endParaRPr lang="en-CA" sz="1200" b="1" dirty="0">
                  <a:latin typeface="Calibri" pitchFamily="34" charset="0"/>
                  <a:cs typeface="Calibri" pitchFamily="34" charset="0"/>
                </a:endParaRPr>
              </a:p>
            </p:txBody>
          </p:sp>
        </p:grpSp>
      </p:grpSp>
      <p:sp>
        <p:nvSpPr>
          <p:cNvPr id="2" name="Title 1"/>
          <p:cNvSpPr>
            <a:spLocks noGrp="1"/>
          </p:cNvSpPr>
          <p:nvPr>
            <p:ph type="title"/>
          </p:nvPr>
        </p:nvSpPr>
        <p:spPr>
          <a:xfrm>
            <a:off x="2123728" y="241140"/>
            <a:ext cx="4536504" cy="88360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C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Statements of Need</a:t>
            </a:r>
            <a:endParaRPr lang="en-C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2447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694" y="987271"/>
            <a:ext cx="8233346" cy="2175223"/>
          </a:xfrm>
        </p:spPr>
        <p:txBody>
          <a:bodyPr>
            <a:normAutofit fontScale="90000"/>
          </a:bodyPr>
          <a:lstStyle/>
          <a:p>
            <a:pPr lvl="0"/>
            <a:r>
              <a:rPr lang="en-US" sz="4400" dirty="0" smtClean="0"/>
              <a:t/>
            </a:r>
            <a:br>
              <a:rPr lang="en-US" sz="4400" dirty="0" smtClean="0"/>
            </a:br>
            <a:r>
              <a:rPr lang="en-US" sz="4400" dirty="0"/>
              <a:t>Integrating digital atlases </a:t>
            </a:r>
            <a:r>
              <a:rPr lang="en-US" sz="4400" dirty="0" smtClean="0"/>
              <a:t/>
            </a:r>
            <a:br>
              <a:rPr lang="en-US" sz="4400" dirty="0" smtClean="0"/>
            </a:br>
            <a:r>
              <a:rPr lang="en-US" sz="4400" dirty="0" smtClean="0"/>
              <a:t>of </a:t>
            </a:r>
            <a:r>
              <a:rPr lang="en-US" sz="4400" dirty="0"/>
              <a:t>the brain: </a:t>
            </a:r>
            <a:r>
              <a:rPr lang="en-US" sz="4400" dirty="0" smtClean="0"/>
              <a:t/>
            </a:r>
            <a:br>
              <a:rPr lang="en-US" sz="4400" dirty="0" smtClean="0"/>
            </a:br>
            <a:r>
              <a:rPr lang="en-US" sz="4400" dirty="0" smtClean="0"/>
              <a:t>		atlas </a:t>
            </a:r>
            <a:r>
              <a:rPr lang="en-US" sz="4400" dirty="0"/>
              <a:t>services </a:t>
            </a:r>
            <a:r>
              <a:rPr lang="en-US" sz="4400" dirty="0" smtClean="0"/>
              <a:t/>
            </a:r>
            <a:br>
              <a:rPr lang="en-US" sz="4400" dirty="0" smtClean="0"/>
            </a:br>
            <a:r>
              <a:rPr lang="en-US" sz="4400" dirty="0" smtClean="0"/>
              <a:t>      with </a:t>
            </a:r>
            <a:r>
              <a:rPr lang="en-US" sz="4400" dirty="0"/>
              <a:t>WPS</a:t>
            </a:r>
            <a:br>
              <a:rPr lang="en-US" sz="4400" dirty="0"/>
            </a:br>
            <a:r>
              <a:rPr lang="en-US" dirty="0" smtClean="0"/>
              <a:t/>
            </a:r>
            <a:br>
              <a:rPr lang="en-US" dirty="0" smtClean="0"/>
            </a:br>
            <a:endParaRPr lang="en-US" i="1" dirty="0"/>
          </a:p>
        </p:txBody>
      </p:sp>
      <p:sp>
        <p:nvSpPr>
          <p:cNvPr id="4" name="Subtitle 2"/>
          <p:cNvSpPr txBox="1">
            <a:spLocks/>
          </p:cNvSpPr>
          <p:nvPr/>
        </p:nvSpPr>
        <p:spPr bwMode="auto">
          <a:xfrm>
            <a:off x="3162921" y="3809758"/>
            <a:ext cx="5651299" cy="23938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Tx/>
              <a:buNone/>
              <a:defRPr sz="20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1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2800" dirty="0" err="1" smtClean="0"/>
              <a:t>Ilya</a:t>
            </a:r>
            <a:r>
              <a:rPr lang="en-US" sz="2800" dirty="0" smtClean="0"/>
              <a:t> Zaslavsky</a:t>
            </a:r>
          </a:p>
          <a:p>
            <a:r>
              <a:rPr lang="en-US" i="1" dirty="0" smtClean="0"/>
              <a:t>San Diego Supercomputer Center, UCSD</a:t>
            </a:r>
            <a:br>
              <a:rPr lang="en-US" i="1" dirty="0" smtClean="0"/>
            </a:br>
            <a:r>
              <a:rPr lang="en-US" i="1" dirty="0" smtClean="0"/>
              <a:t/>
            </a:r>
            <a:br>
              <a:rPr lang="en-US" i="1" dirty="0" smtClean="0"/>
            </a:br>
            <a:r>
              <a:rPr lang="en-US" dirty="0" smtClean="0"/>
              <a:t>Lead of the INCF</a:t>
            </a:r>
            <a:br>
              <a:rPr lang="en-US" dirty="0" smtClean="0"/>
            </a:br>
            <a:r>
              <a:rPr lang="en-US" dirty="0" smtClean="0"/>
              <a:t>Digital </a:t>
            </a:r>
            <a:r>
              <a:rPr lang="en-US" dirty="0" err="1" smtClean="0"/>
              <a:t>Atlasing</a:t>
            </a:r>
            <a:r>
              <a:rPr lang="en-US" dirty="0" smtClean="0"/>
              <a:t> Infrastructure Task Force</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50444"/>
            <a:ext cx="3417757" cy="449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00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tretch>
            <a:fillRect/>
          </a:stretch>
        </p:blipFill>
        <p:spPr>
          <a:xfrm>
            <a:off x="-23242" y="16396"/>
            <a:ext cx="9144000" cy="6472263"/>
          </a:xfrm>
          <a:prstGeom prst="rect">
            <a:avLst/>
          </a:prstGeom>
        </p:spPr>
      </p:pic>
      <p:sp>
        <p:nvSpPr>
          <p:cNvPr id="2" name="Title 1"/>
          <p:cNvSpPr>
            <a:spLocks noGrp="1"/>
          </p:cNvSpPr>
          <p:nvPr>
            <p:ph type="title"/>
          </p:nvPr>
        </p:nvSpPr>
        <p:spPr/>
        <p:txBody>
          <a:bodyPr>
            <a:normAutofit fontScale="90000"/>
          </a:bodyPr>
          <a:lstStyle/>
          <a:p>
            <a:r>
              <a:rPr lang="en-CA" sz="4000" dirty="0" smtClean="0"/>
              <a:t>OGC Health DWG – February 10</a:t>
            </a:r>
            <a:r>
              <a:rPr lang="en-CA" sz="4000" baseline="30000" dirty="0" smtClean="0"/>
              <a:t>th</a:t>
            </a:r>
            <a:r>
              <a:rPr lang="en-CA" sz="4000" dirty="0" smtClean="0"/>
              <a:t>, 2014</a:t>
            </a:r>
            <a:br>
              <a:rPr lang="en-CA" sz="4000" dirty="0" smtClean="0"/>
            </a:br>
            <a:r>
              <a:rPr lang="en-CA" sz="4000" dirty="0" smtClean="0"/>
              <a:t>AGENDA</a:t>
            </a:r>
            <a:endParaRPr lang="en-CA" sz="4000" dirty="0"/>
          </a:p>
        </p:txBody>
      </p:sp>
      <p:sp>
        <p:nvSpPr>
          <p:cNvPr id="3" name="Content Placeholder 2"/>
          <p:cNvSpPr>
            <a:spLocks noGrp="1"/>
          </p:cNvSpPr>
          <p:nvPr>
            <p:ph idx="1"/>
          </p:nvPr>
        </p:nvSpPr>
        <p:spPr>
          <a:xfrm>
            <a:off x="179512" y="1412776"/>
            <a:ext cx="8507288" cy="4713387"/>
          </a:xfrm>
        </p:spPr>
        <p:txBody>
          <a:bodyPr>
            <a:normAutofit fontScale="85000" lnSpcReduction="10000"/>
          </a:bodyPr>
          <a:lstStyle/>
          <a:p>
            <a:pPr marL="514350" indent="-514350">
              <a:buFont typeface="+mj-lt"/>
              <a:buAutoNum type="arabicPeriod"/>
            </a:pPr>
            <a:r>
              <a:rPr lang="en-CA" strike="sngStrike" dirty="0" smtClean="0">
                <a:solidFill>
                  <a:schemeClr val="accent2">
                    <a:lumMod val="50000"/>
                  </a:schemeClr>
                </a:solidFill>
              </a:rPr>
              <a:t>Quick Backgrounder</a:t>
            </a:r>
          </a:p>
          <a:p>
            <a:pPr>
              <a:buFont typeface="+mj-lt"/>
              <a:buAutoNum type="arabicPeriod"/>
            </a:pPr>
            <a:endParaRPr lang="en-CA" sz="1800" dirty="0"/>
          </a:p>
          <a:p>
            <a:pPr marL="514350" indent="-514350">
              <a:buFont typeface="+mj-lt"/>
              <a:buAutoNum type="arabicPeriod"/>
            </a:pPr>
            <a:r>
              <a:rPr lang="en-CA" dirty="0" smtClean="0"/>
              <a:t>Identify key </a:t>
            </a:r>
            <a:r>
              <a:rPr lang="en-CA" dirty="0"/>
              <a:t>areas of mutual </a:t>
            </a:r>
            <a:r>
              <a:rPr lang="en-CA" dirty="0" smtClean="0"/>
              <a:t>interest / prioritize</a:t>
            </a:r>
          </a:p>
          <a:p>
            <a:pPr>
              <a:buFont typeface="+mj-lt"/>
              <a:buAutoNum type="arabicPeriod"/>
            </a:pPr>
            <a:endParaRPr lang="en-CA" sz="1600" dirty="0" smtClean="0"/>
          </a:p>
          <a:p>
            <a:pPr marL="514350" indent="-514350">
              <a:buFont typeface="+mj-lt"/>
              <a:buAutoNum type="arabicPeriod"/>
            </a:pPr>
            <a:r>
              <a:rPr lang="en-CA" dirty="0" smtClean="0"/>
              <a:t>Discuss goals / activities in 2014</a:t>
            </a:r>
            <a:endParaRPr lang="en-CA" dirty="0" smtClean="0"/>
          </a:p>
          <a:p>
            <a:pPr>
              <a:buFont typeface="+mj-lt"/>
              <a:buAutoNum type="arabicPeriod"/>
            </a:pPr>
            <a:endParaRPr lang="en-CA" sz="1600" dirty="0" smtClean="0"/>
          </a:p>
          <a:p>
            <a:pPr marL="514350" indent="-514350">
              <a:buFont typeface="+mj-lt"/>
              <a:buAutoNum type="arabicPeriod"/>
            </a:pPr>
            <a:r>
              <a:rPr lang="en-CA" dirty="0" smtClean="0"/>
              <a:t>Identify </a:t>
            </a:r>
            <a:r>
              <a:rPr lang="en-CA" dirty="0"/>
              <a:t>interested parties (OGC members and non-members</a:t>
            </a:r>
            <a:r>
              <a:rPr lang="en-CA" dirty="0" smtClean="0"/>
              <a:t>) and other key linkages</a:t>
            </a:r>
          </a:p>
          <a:p>
            <a:pPr>
              <a:buFont typeface="+mj-lt"/>
              <a:buAutoNum type="arabicPeriod"/>
            </a:pPr>
            <a:endParaRPr lang="en-CA" sz="1600" dirty="0" smtClean="0"/>
          </a:p>
          <a:p>
            <a:pPr marL="514350" indent="-514350">
              <a:buFont typeface="+mj-lt"/>
              <a:buAutoNum type="arabicPeriod"/>
            </a:pPr>
            <a:r>
              <a:rPr lang="en-CA" dirty="0" smtClean="0"/>
              <a:t>Co-Authors </a:t>
            </a:r>
            <a:r>
              <a:rPr lang="en-CA" dirty="0" smtClean="0"/>
              <a:t>for Feature </a:t>
            </a:r>
            <a:r>
              <a:rPr lang="en-CA" dirty="0" smtClean="0"/>
              <a:t>Articles</a:t>
            </a:r>
          </a:p>
          <a:p>
            <a:pPr marL="514350" indent="-514350">
              <a:buFont typeface="+mj-lt"/>
              <a:buAutoNum type="arabicPeriod"/>
            </a:pPr>
            <a:r>
              <a:rPr lang="en-CA" dirty="0" smtClean="0"/>
              <a:t>Co-Chair nominations</a:t>
            </a:r>
          </a:p>
          <a:p>
            <a:pPr>
              <a:buFont typeface="+mj-lt"/>
              <a:buAutoNum type="arabicPeriod"/>
            </a:pPr>
            <a:endParaRPr lang="en-CA" sz="1400" dirty="0" smtClean="0"/>
          </a:p>
          <a:p>
            <a:pPr marL="514350" indent="-514350">
              <a:buFont typeface="+mj-lt"/>
              <a:buAutoNum type="arabicPeriod"/>
            </a:pPr>
            <a:r>
              <a:rPr lang="en-CA" dirty="0" smtClean="0"/>
              <a:t>Next Webinar/Meeting is March 27</a:t>
            </a:r>
            <a:r>
              <a:rPr lang="en-CA" baseline="30000" dirty="0" smtClean="0"/>
              <a:t>th</a:t>
            </a:r>
            <a:r>
              <a:rPr lang="en-CA" dirty="0" smtClean="0"/>
              <a:t>, during OGC TC </a:t>
            </a:r>
            <a:endParaRPr lang="en-CA" dirty="0"/>
          </a:p>
        </p:txBody>
      </p:sp>
    </p:spTree>
    <p:extLst>
      <p:ext uri="{BB962C8B-B14F-4D97-AF65-F5344CB8AC3E}">
        <p14:creationId xmlns:p14="http://schemas.microsoft.com/office/powerpoint/2010/main" val="1286262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TotalTime>
  <Words>1006</Words>
  <Application>Microsoft Office PowerPoint</Application>
  <PresentationFormat>On-screen Show (4:3)</PresentationFormat>
  <Paragraphs>178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OGC Health DWG</vt:lpstr>
      <vt:lpstr>OGC Health DWG – February 10th, 2014 AGENDA</vt:lpstr>
      <vt:lpstr>Health DWG Charter </vt:lpstr>
      <vt:lpstr>Health DWG Role / Functions </vt:lpstr>
      <vt:lpstr>Examples of OGC standards in support of health applications</vt:lpstr>
      <vt:lpstr>Health Case Studies for GEOSS</vt:lpstr>
      <vt:lpstr>Statements of Need</vt:lpstr>
      <vt:lpstr> Integrating digital atlases  of the brain:    atlas services        with WPS  </vt:lpstr>
      <vt:lpstr>OGC Health DWG – February 10th, 2014 AGENDA</vt:lpstr>
      <vt:lpstr>Areas of Mutual Interest</vt:lpstr>
      <vt:lpstr>Goals / Activities in 2014</vt:lpstr>
      <vt:lpstr>Feature Article(s) Themes, Topics, Authors</vt:lpstr>
      <vt:lpstr>General Discussion / Smorgusboard </vt:lpstr>
      <vt:lpstr>GEOSS AIP Architecture</vt:lpstr>
      <vt:lpstr>    Eddie Oldfield Tel: 506-453-0887 Email: eoldfield@bellaliant.net  Member, Resilient Communities Working Group,  National Platform for Disaster Risk Reduction  Member, OGC - www.opengeospatial.org Member, QUEST - www.questcanada.org   Spatial Quest Solutions: Business /HST Number: 83696 5905 RT0001</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HDWG Ad-Hoc 1 + 2</dc:title>
  <dc:creator>Eddie</dc:creator>
  <cp:lastModifiedBy>Eddie</cp:lastModifiedBy>
  <cp:revision>23</cp:revision>
  <cp:lastPrinted>2014-02-10T14:27:47Z</cp:lastPrinted>
  <dcterms:created xsi:type="dcterms:W3CDTF">2013-08-29T14:06:22Z</dcterms:created>
  <dcterms:modified xsi:type="dcterms:W3CDTF">2014-02-10T16:11:47Z</dcterms:modified>
</cp:coreProperties>
</file>