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8" r:id="rId2"/>
  </p:sldMasterIdLst>
  <p:notesMasterIdLst>
    <p:notesMasterId r:id="rId33"/>
  </p:notesMasterIdLst>
  <p:sldIdLst>
    <p:sldId id="275" r:id="rId3"/>
    <p:sldId id="257" r:id="rId4"/>
    <p:sldId id="258" r:id="rId5"/>
    <p:sldId id="259" r:id="rId6"/>
    <p:sldId id="283" r:id="rId7"/>
    <p:sldId id="284" r:id="rId8"/>
    <p:sldId id="274" r:id="rId9"/>
    <p:sldId id="261" r:id="rId10"/>
    <p:sldId id="286" r:id="rId11"/>
    <p:sldId id="287" r:id="rId12"/>
    <p:sldId id="271" r:id="rId13"/>
    <p:sldId id="262" r:id="rId14"/>
    <p:sldId id="292" r:id="rId15"/>
    <p:sldId id="293" r:id="rId16"/>
    <p:sldId id="297" r:id="rId17"/>
    <p:sldId id="290" r:id="rId18"/>
    <p:sldId id="291" r:id="rId19"/>
    <p:sldId id="294" r:id="rId20"/>
    <p:sldId id="296" r:id="rId21"/>
    <p:sldId id="298" r:id="rId22"/>
    <p:sldId id="295" r:id="rId23"/>
    <p:sldId id="299" r:id="rId24"/>
    <p:sldId id="264" r:id="rId25"/>
    <p:sldId id="265" r:id="rId26"/>
    <p:sldId id="266" r:id="rId27"/>
    <p:sldId id="288" r:id="rId28"/>
    <p:sldId id="267" r:id="rId29"/>
    <p:sldId id="280" r:id="rId30"/>
    <p:sldId id="272" r:id="rId31"/>
    <p:sldId id="273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48" autoAdjust="0"/>
    <p:restoredTop sz="86416" autoAdjust="0"/>
  </p:normalViewPr>
  <p:slideViewPr>
    <p:cSldViewPr>
      <p:cViewPr>
        <p:scale>
          <a:sx n="60" d="100"/>
          <a:sy n="60" d="100"/>
        </p:scale>
        <p:origin x="-1646" y="-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751927-8070-43DC-8F65-AF86F4C07A2B}" type="datetimeFigureOut">
              <a:rPr lang="en-US" smtClean="0"/>
              <a:pPr/>
              <a:t>9/9/2015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182CA2-CC8A-4076-9CD8-E0BB5D2267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579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0A02FE-A53B-403A-8D6C-24A21F66801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1027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/>
            <a:fld id="{07BB417C-73BA-3144-928B-8359B0F263C8}" type="slidenum">
              <a:rPr lang="en-GB">
                <a:solidFill>
                  <a:srgbClr val="000000"/>
                </a:solidFill>
                <a:latin typeface="Times New Roman" charset="0"/>
              </a:rPr>
              <a:pPr eaLnBrk="1"/>
              <a:t>8</a:t>
            </a:fld>
            <a:endParaRPr lang="en-GB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5603" name="Text Box 1"/>
          <p:cNvSpPr txBox="1">
            <a:spLocks noChangeArrowheads="1"/>
          </p:cNvSpPr>
          <p:nvPr/>
        </p:nvSpPr>
        <p:spPr bwMode="auto">
          <a:xfrm>
            <a:off x="4279105" y="10157060"/>
            <a:ext cx="3277925" cy="532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algn="r" eaLnBrk="1">
              <a:lnSpc>
                <a:spcPct val="95000"/>
              </a:lnSpc>
              <a:buClrTx/>
              <a:buFontTx/>
              <a:buNone/>
            </a:pPr>
            <a:fld id="{B6F0EC97-4BA8-C746-A5E1-57013A3872E9}" type="slidenum">
              <a:rPr lang="en-GB" sz="1400">
                <a:solidFill>
                  <a:srgbClr val="000000"/>
                </a:solidFill>
                <a:latin typeface="Times New Roman" charset="0"/>
              </a:rPr>
              <a:pPr algn="r" eaLnBrk="1">
                <a:lnSpc>
                  <a:spcPct val="95000"/>
                </a:lnSpc>
                <a:buClrTx/>
                <a:buFontTx/>
                <a:buNone/>
              </a:pPr>
              <a:t>8</a:t>
            </a:fld>
            <a:endParaRPr lang="en-GB" sz="1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56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3525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5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756193" y="5078529"/>
            <a:ext cx="6047909" cy="4810929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17640"/>
          <a:lstStyle/>
          <a:p>
            <a:pPr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dirty="0">
                <a:latin typeface="Arial" charset="0"/>
                <a:ea typeface="Microsoft YaHei" charset="0"/>
                <a:cs typeface="Microsoft YaHei" charset="0"/>
              </a:rPr>
              <a:t>Uploading of data:</a:t>
            </a:r>
          </a:p>
          <a:p>
            <a:pPr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dirty="0">
                <a:latin typeface="Arial" charset="0"/>
                <a:ea typeface="Microsoft YaHei" charset="0"/>
                <a:cs typeface="Microsoft YaHei" charset="0"/>
              </a:rPr>
              <a:t>Subsets of current data done through platform</a:t>
            </a:r>
          </a:p>
          <a:p>
            <a:pPr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dirty="0">
                <a:latin typeface="Arial" charset="0"/>
                <a:ea typeface="Microsoft YaHei" charset="0"/>
                <a:cs typeface="Microsoft YaHei" charset="0"/>
              </a:rPr>
              <a:t>Direct link to the database</a:t>
            </a:r>
          </a:p>
          <a:p>
            <a:pPr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dirty="0">
                <a:latin typeface="Arial" charset="0"/>
                <a:ea typeface="Microsoft YaHei" charset="0"/>
                <a:cs typeface="Microsoft YaHei" charset="0"/>
              </a:rPr>
              <a:t>Ftp to raw </a:t>
            </a:r>
            <a:r>
              <a:rPr lang="en-GB" sz="2000" dirty="0" err="1">
                <a:latin typeface="Arial" charset="0"/>
                <a:ea typeface="Microsoft YaHei" charset="0"/>
                <a:cs typeface="Microsoft YaHei" charset="0"/>
              </a:rPr>
              <a:t>datastore</a:t>
            </a:r>
            <a:r>
              <a:rPr lang="en-GB" sz="2000" dirty="0">
                <a:latin typeface="Arial" charset="0"/>
                <a:ea typeface="Microsoft YaHei" charset="0"/>
                <a:cs typeface="Microsoft YaHei" charset="0"/>
              </a:rPr>
              <a:t> (</a:t>
            </a:r>
            <a:r>
              <a:rPr lang="en-GB" sz="2000" dirty="0" err="1">
                <a:latin typeface="Arial" charset="0"/>
                <a:ea typeface="Microsoft YaHei" charset="0"/>
                <a:cs typeface="Microsoft YaHei" charset="0"/>
              </a:rPr>
              <a:t>filezilla</a:t>
            </a:r>
            <a:r>
              <a:rPr lang="en-GB" sz="2000" dirty="0">
                <a:latin typeface="Arial" charset="0"/>
                <a:ea typeface="Microsoft YaHei" charset="0"/>
                <a:cs typeface="Microsoft YaHei" charset="0"/>
              </a:rPr>
              <a:t>).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39926-243F-4066-9339-DD9659FD2F12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805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C7C20-D7F7-443A-B7DD-7A7B46627D67}" type="datetimeFigureOut">
              <a:rPr lang="en-US" smtClean="0"/>
              <a:pPr/>
              <a:t>9/9/2015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DB51D-10CE-4D1C-A79F-604F663D91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28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C7C20-D7F7-443A-B7DD-7A7B46627D67}" type="datetimeFigureOut">
              <a:rPr lang="en-US" smtClean="0"/>
              <a:pPr/>
              <a:t>9/9/2015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DB51D-10CE-4D1C-A79F-604F663D91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761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C7C20-D7F7-443A-B7DD-7A7B46627D67}" type="datetimeFigureOut">
              <a:rPr lang="en-US" smtClean="0"/>
              <a:pPr/>
              <a:t>9/9/2015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DB51D-10CE-4D1C-A79F-604F663D91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6725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ody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" y="52859"/>
            <a:ext cx="9141963" cy="68442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68312" y="1628774"/>
            <a:ext cx="8229600" cy="424849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66670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ody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" y="52859"/>
            <a:ext cx="9141963" cy="68442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68312" y="1628774"/>
            <a:ext cx="8229600" cy="424849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22007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Body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" y="52859"/>
            <a:ext cx="9141963" cy="68442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68312" y="1628774"/>
            <a:ext cx="8229600" cy="424849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77257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ody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" y="52859"/>
            <a:ext cx="9141964" cy="68442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68312" y="1628774"/>
            <a:ext cx="8229600" cy="424849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43285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ody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52388"/>
            <a:ext cx="9140825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68312" y="1628774"/>
            <a:ext cx="8229600" cy="424849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56820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Body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" y="52859"/>
            <a:ext cx="9141963" cy="68442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68312" y="1628774"/>
            <a:ext cx="8229600" cy="424849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93238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ody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" y="52859"/>
            <a:ext cx="9141964" cy="68442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68312" y="1628774"/>
            <a:ext cx="8229600" cy="424849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07785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Body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" y="52859"/>
            <a:ext cx="9141963" cy="68442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68312" y="1628774"/>
            <a:ext cx="8229600" cy="424849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3107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C7C20-D7F7-443A-B7DD-7A7B46627D67}" type="datetimeFigureOut">
              <a:rPr lang="en-US" smtClean="0"/>
              <a:pPr/>
              <a:t>9/9/2015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DB51D-10CE-4D1C-A79F-604F663D91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2992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3"/>
            <a:ext cx="9144000" cy="684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52712" y="4869160"/>
            <a:ext cx="8539768" cy="431800"/>
          </a:xfrm>
        </p:spPr>
        <p:txBody>
          <a:bodyPr lIns="0">
            <a:noAutofit/>
          </a:bodyPr>
          <a:lstStyle>
            <a:lvl1pPr marL="0" indent="0">
              <a:buNone/>
              <a:defRPr sz="2800" b="1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352712" y="5396584"/>
            <a:ext cx="8539768" cy="359940"/>
          </a:xfrm>
        </p:spPr>
        <p:txBody>
          <a:bodyPr l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2AB"/>
              </a:buClr>
              <a:buSzTx/>
              <a:buFont typeface="Arial" pitchFamily="34" charset="0"/>
              <a:buNone/>
              <a:tabLst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61334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ody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" y="52859"/>
            <a:ext cx="9141963" cy="68442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68312" y="1628774"/>
            <a:ext cx="8229600" cy="424849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90010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39A316-6ECC-475B-AFFD-D46C8C6058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5915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C39879-37E6-4874-860E-7BCFE948DFF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4724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35A833-C072-4ADC-BF98-638E45A6A6A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0816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D4C914-9CCF-47B7-93F2-18A4B889A9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5763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4E23CD-00EA-42C3-8A8A-D75E279B9E5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1508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100BB-5008-4173-A22B-11709C0DD77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2310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5A815A-98B6-4526-A737-191F2A27AB0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3619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86EEC-6742-48DA-B95A-B1B037111F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406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C7C20-D7F7-443A-B7DD-7A7B46627D67}" type="datetimeFigureOut">
              <a:rPr lang="en-US" smtClean="0"/>
              <a:pPr/>
              <a:t>9/9/2015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DB51D-10CE-4D1C-A79F-604F663D91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162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EDEC33-67B0-452F-AABF-5A3F2B37919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3998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ADC4B-6564-4467-B6AB-2098D73A8B0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5351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16164D-6042-471F-8AED-F77AAA7BB5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4359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9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A86140-E8C8-4D6E-B3AF-F6BF7CBC9FF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0758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8911AB-4F15-4E75-BEC8-C8CD91B07DC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2287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9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FEEBA-7984-44D3-97C4-00E7E9F8D2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3920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9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02CC93-CD2C-4065-892A-EA6721A7C9F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0842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3"/>
            <a:ext cx="9144000" cy="684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52712" y="4869160"/>
            <a:ext cx="8539768" cy="431800"/>
          </a:xfrm>
        </p:spPr>
        <p:txBody>
          <a:bodyPr lIns="0">
            <a:noAutofit/>
          </a:bodyPr>
          <a:lstStyle>
            <a:lvl1pPr marL="0" indent="0">
              <a:buNone/>
              <a:defRPr sz="2800" b="1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352712" y="5396584"/>
            <a:ext cx="8539768" cy="359940"/>
          </a:xfrm>
        </p:spPr>
        <p:txBody>
          <a:bodyPr l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2AB"/>
              </a:buClr>
              <a:buSzTx/>
              <a:buFont typeface="Arial" pitchFamily="34" charset="0"/>
              <a:buNone/>
              <a:tabLst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289971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ody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" y="52859"/>
            <a:ext cx="9141964" cy="68442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68312" y="1628774"/>
            <a:ext cx="8229600" cy="424849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19475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ody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" y="52859"/>
            <a:ext cx="9141964" cy="68442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68312" y="1628774"/>
            <a:ext cx="8229600" cy="424849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0923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C7C20-D7F7-443A-B7DD-7A7B46627D67}" type="datetimeFigureOut">
              <a:rPr lang="en-US" smtClean="0"/>
              <a:pPr/>
              <a:t>9/9/2015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DB51D-10CE-4D1C-A79F-604F663D91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71733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ody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" y="52859"/>
            <a:ext cx="9141963" cy="68442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68312" y="1628774"/>
            <a:ext cx="8229600" cy="424849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523953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ody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" y="52859"/>
            <a:ext cx="9141963" cy="68442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68312" y="1628774"/>
            <a:ext cx="8229600" cy="424849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557642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ody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" y="52859"/>
            <a:ext cx="9141963" cy="68442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68312" y="1628774"/>
            <a:ext cx="8229600" cy="424849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08274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Body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" y="52859"/>
            <a:ext cx="9141963" cy="68442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68312" y="1628774"/>
            <a:ext cx="8229600" cy="424849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599005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Body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" y="52859"/>
            <a:ext cx="9141963" cy="68442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68312" y="1628774"/>
            <a:ext cx="8229600" cy="424849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064298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Body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" y="52859"/>
            <a:ext cx="9141963" cy="68442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68312" y="1628774"/>
            <a:ext cx="8229600" cy="424849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967149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Body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" y="52859"/>
            <a:ext cx="9141963" cy="68442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68312" y="1628774"/>
            <a:ext cx="8229600" cy="424849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2816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C7C20-D7F7-443A-B7DD-7A7B46627D67}" type="datetimeFigureOut">
              <a:rPr lang="en-US" smtClean="0"/>
              <a:pPr/>
              <a:t>9/9/2015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DB51D-10CE-4D1C-A79F-604F663D91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224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C7C20-D7F7-443A-B7DD-7A7B46627D67}" type="datetimeFigureOut">
              <a:rPr lang="en-US" smtClean="0"/>
              <a:pPr/>
              <a:t>9/9/2015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DB51D-10CE-4D1C-A79F-604F663D91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498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C7C20-D7F7-443A-B7DD-7A7B46627D67}" type="datetimeFigureOut">
              <a:rPr lang="en-US" smtClean="0"/>
              <a:pPr/>
              <a:t>9/9/2015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DB51D-10CE-4D1C-A79F-604F663D91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227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C7C20-D7F7-443A-B7DD-7A7B46627D67}" type="datetimeFigureOut">
              <a:rPr lang="en-US" smtClean="0"/>
              <a:pPr/>
              <a:t>9/9/2015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DB51D-10CE-4D1C-A79F-604F663D91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373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C7C20-D7F7-443A-B7DD-7A7B46627D67}" type="datetimeFigureOut">
              <a:rPr lang="en-US" smtClean="0"/>
              <a:pPr/>
              <a:t>9/9/2015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DB51D-10CE-4D1C-A79F-604F663D91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554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24.xml"/><Relationship Id="rId21" Type="http://schemas.openxmlformats.org/officeDocument/2006/relationships/slideLayout" Target="../slideLayouts/slideLayout42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5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24" Type="http://schemas.openxmlformats.org/officeDocument/2006/relationships/slideLayout" Target="../slideLayouts/slideLayout45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23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BC7C20-D7F7-443A-B7DD-7A7B46627D67}" type="datetimeFigureOut">
              <a:rPr lang="en-US" smtClean="0"/>
              <a:pPr/>
              <a:t>9/9/2015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DB51D-10CE-4D1C-A79F-604F663D91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664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95" r:id="rId20"/>
    <p:sldLayoutId id="2147483696" r:id="rId2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AC19BC1-FDA3-4855-91A3-084B8E77D8A1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324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6" r:id="rId17"/>
    <p:sldLayoutId id="2147483687" r:id="rId18"/>
    <p:sldLayoutId id="2147483688" r:id="rId19"/>
    <p:sldLayoutId id="2147483689" r:id="rId20"/>
    <p:sldLayoutId id="2147483690" r:id="rId21"/>
    <p:sldLayoutId id="2147483691" r:id="rId22"/>
    <p:sldLayoutId id="2147483692" r:id="rId23"/>
    <p:sldLayoutId id="2147483693" r:id="rId24"/>
    <p:sldLayoutId id="2147483694" r:id="rId2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ata-mashup.org.uk/" TargetMode="External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hyperlink" Target="http://www.ecehh.org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52425" y="4724400"/>
            <a:ext cx="8540750" cy="728663"/>
          </a:xfrm>
        </p:spPr>
        <p:txBody>
          <a:bodyPr/>
          <a:lstStyle/>
          <a:p>
            <a:pPr algn="ctr">
              <a:spcBef>
                <a:spcPts val="600"/>
              </a:spcBef>
            </a:pPr>
            <a:r>
              <a:rPr lang="en-US" sz="3600" dirty="0" smtClean="0">
                <a:solidFill>
                  <a:srgbClr val="0033CC"/>
                </a:solidFill>
                <a:latin typeface="Calibri" panose="020F0502020204030204" pitchFamily="34" charset="0"/>
              </a:rPr>
              <a:t>MED-MI Partnership </a:t>
            </a:r>
            <a:endParaRPr lang="en-GB" sz="3600" dirty="0" smtClean="0">
              <a:solidFill>
                <a:srgbClr val="0033CC"/>
              </a:solidFill>
              <a:latin typeface="Calibri" panose="020F0502020204030204" pitchFamily="34" charset="0"/>
            </a:endParaRPr>
          </a:p>
        </p:txBody>
      </p:sp>
      <p:sp>
        <p:nvSpPr>
          <p:cNvPr id="17411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52425" y="5430837"/>
            <a:ext cx="8540750" cy="360363"/>
          </a:xfrm>
        </p:spPr>
        <p:txBody>
          <a:bodyPr>
            <a:normAutofit fontScale="92500" lnSpcReduction="10000"/>
          </a:bodyPr>
          <a:lstStyle/>
          <a:p>
            <a:pPr algn="ctr" fontAlgn="base">
              <a:spcAft>
                <a:spcPct val="0"/>
              </a:spcAft>
              <a:buFontTx/>
              <a:buNone/>
            </a:pPr>
            <a:r>
              <a:rPr lang="en-GB" sz="2000" b="1" dirty="0" smtClean="0">
                <a:solidFill>
                  <a:srgbClr val="0033CC"/>
                </a:solidFill>
                <a:latin typeface="Calibri" panose="020F0502020204030204" pitchFamily="34" charset="0"/>
              </a:rPr>
              <a:t>Professor Lora E Fleming MD PhD MPH MSC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14" y="4876800"/>
            <a:ext cx="1485900" cy="55084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80445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33CC"/>
                </a:solidFill>
                <a:latin typeface="Calibri" panose="020F0502020204030204" pitchFamily="34" charset="0"/>
              </a:rPr>
              <a:t>Databases: Health</a:t>
            </a:r>
            <a:endParaRPr lang="en-US" b="1" dirty="0">
              <a:solidFill>
                <a:srgbClr val="0033CC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762000"/>
            <a:ext cx="8523288" cy="51054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0033CC"/>
                </a:solidFill>
                <a:latin typeface="Calibri" panose="020F0502020204030204" pitchFamily="34" charset="0"/>
              </a:rPr>
              <a:t>SGSS (</a:t>
            </a:r>
            <a:r>
              <a:rPr lang="en-US" sz="2800" dirty="0" err="1" smtClean="0">
                <a:solidFill>
                  <a:srgbClr val="0033CC"/>
                </a:solidFill>
                <a:latin typeface="Calibri" panose="020F0502020204030204" pitchFamily="34" charset="0"/>
              </a:rPr>
              <a:t>Labbase</a:t>
            </a:r>
            <a:r>
              <a:rPr lang="en-US" sz="2800" dirty="0" smtClean="0">
                <a:solidFill>
                  <a:srgbClr val="0033CC"/>
                </a:solidFill>
                <a:latin typeface="Calibri" panose="020F0502020204030204" pitchFamily="34" charset="0"/>
              </a:rPr>
              <a:t>)</a:t>
            </a:r>
          </a:p>
          <a:p>
            <a:r>
              <a:rPr lang="en-US" sz="2800" dirty="0">
                <a:solidFill>
                  <a:srgbClr val="0033CC"/>
                </a:solidFill>
                <a:latin typeface="Calibri" panose="020F0502020204030204" pitchFamily="34" charset="0"/>
              </a:rPr>
              <a:t>?ONS Vital Statistics</a:t>
            </a:r>
          </a:p>
          <a:p>
            <a:r>
              <a:rPr lang="en-US" sz="2800" dirty="0" smtClean="0">
                <a:solidFill>
                  <a:srgbClr val="0033CC"/>
                </a:solidFill>
                <a:latin typeface="Calibri" panose="020F0502020204030204" pitchFamily="34" charset="0"/>
              </a:rPr>
              <a:t>?</a:t>
            </a:r>
            <a:r>
              <a:rPr lang="en-US" sz="2800" dirty="0" err="1" smtClean="0">
                <a:solidFill>
                  <a:srgbClr val="0033CC"/>
                </a:solidFill>
                <a:latin typeface="Calibri" panose="020F0502020204030204" pitchFamily="34" charset="0"/>
              </a:rPr>
              <a:t>HeS</a:t>
            </a:r>
            <a:endParaRPr lang="en-US" sz="2800" dirty="0">
              <a:solidFill>
                <a:srgbClr val="0033CC"/>
              </a:solidFill>
              <a:latin typeface="Calibri" panose="020F0502020204030204" pitchFamily="34" charset="0"/>
            </a:endParaRPr>
          </a:p>
          <a:p>
            <a:r>
              <a:rPr lang="en-US" sz="2800" dirty="0" smtClean="0">
                <a:solidFill>
                  <a:srgbClr val="0033CC"/>
                </a:solidFill>
                <a:latin typeface="Calibri" panose="020F0502020204030204" pitchFamily="34" charset="0"/>
              </a:rPr>
              <a:t>GP Clinical data</a:t>
            </a:r>
          </a:p>
          <a:p>
            <a:pPr lvl="1"/>
            <a:r>
              <a:rPr lang="en-US" dirty="0" smtClean="0">
                <a:solidFill>
                  <a:srgbClr val="0033CC"/>
                </a:solidFill>
                <a:latin typeface="Calibri" panose="020F0502020204030204" pitchFamily="34" charset="0"/>
              </a:rPr>
              <a:t>?TPP</a:t>
            </a:r>
          </a:p>
          <a:p>
            <a:pPr lvl="1"/>
            <a:r>
              <a:rPr lang="en-US" dirty="0" smtClean="0">
                <a:solidFill>
                  <a:srgbClr val="0033CC"/>
                </a:solidFill>
                <a:latin typeface="Calibri" panose="020F0502020204030204" pitchFamily="34" charset="0"/>
              </a:rPr>
              <a:t>?GPRD/CPRD, ?THIN,</a:t>
            </a:r>
            <a:r>
              <a:rPr lang="en-US" dirty="0">
                <a:solidFill>
                  <a:srgbClr val="0033CC"/>
                </a:solidFill>
                <a:latin typeface="Calibri" panose="020F0502020204030204" pitchFamily="34" charset="0"/>
              </a:rPr>
              <a:t> </a:t>
            </a:r>
            <a:r>
              <a:rPr lang="en-US" dirty="0" smtClean="0">
                <a:solidFill>
                  <a:srgbClr val="0033CC"/>
                </a:solidFill>
                <a:latin typeface="Calibri" panose="020F0502020204030204" pitchFamily="34" charset="0"/>
              </a:rPr>
              <a:t>?</a:t>
            </a:r>
            <a:r>
              <a:rPr lang="en-US" dirty="0">
                <a:solidFill>
                  <a:srgbClr val="0033CC"/>
                </a:solidFill>
                <a:latin typeface="Calibri" panose="020F0502020204030204" pitchFamily="34" charset="0"/>
              </a:rPr>
              <a:t>Eclipse</a:t>
            </a:r>
          </a:p>
          <a:p>
            <a:pPr lvl="1"/>
            <a:r>
              <a:rPr lang="en-US" dirty="0" smtClean="0">
                <a:solidFill>
                  <a:srgbClr val="0033CC"/>
                </a:solidFill>
                <a:latin typeface="Calibri" panose="020F0502020204030204" pitchFamily="34" charset="0"/>
              </a:rPr>
              <a:t>?SAIL (Wales)</a:t>
            </a:r>
          </a:p>
          <a:p>
            <a:r>
              <a:rPr lang="en-US" sz="2800" dirty="0" smtClean="0">
                <a:solidFill>
                  <a:srgbClr val="0033CC"/>
                </a:solidFill>
                <a:latin typeface="Calibri" panose="020F0502020204030204" pitchFamily="34" charset="0"/>
              </a:rPr>
              <a:t>Other Wish list</a:t>
            </a:r>
          </a:p>
          <a:p>
            <a:pPr lvl="1"/>
            <a:r>
              <a:rPr lang="en-US" dirty="0" smtClean="0">
                <a:solidFill>
                  <a:srgbClr val="0033CC"/>
                </a:solidFill>
                <a:latin typeface="Calibri" panose="020F0502020204030204" pitchFamily="34" charset="0"/>
              </a:rPr>
              <a:t> Census, </a:t>
            </a:r>
            <a:r>
              <a:rPr lang="en-US" dirty="0" err="1" smtClean="0">
                <a:solidFill>
                  <a:srgbClr val="0033CC"/>
                </a:solidFill>
                <a:latin typeface="Calibri" panose="020F0502020204030204" pitchFamily="34" charset="0"/>
              </a:rPr>
              <a:t>Biobank</a:t>
            </a:r>
            <a:r>
              <a:rPr lang="en-US" dirty="0" smtClean="0">
                <a:solidFill>
                  <a:srgbClr val="0033CC"/>
                </a:solidFill>
                <a:latin typeface="Calibri" panose="020F0502020204030204" pitchFamily="34" charset="0"/>
              </a:rPr>
              <a:t>, 1958 Cohort, ALPAC</a:t>
            </a:r>
          </a:p>
          <a:p>
            <a:r>
              <a:rPr lang="en-US" sz="2800" dirty="0" smtClean="0">
                <a:solidFill>
                  <a:srgbClr val="0033CC"/>
                </a:solidFill>
                <a:latin typeface="Calibri" panose="020F0502020204030204" pitchFamily="34" charset="0"/>
              </a:rPr>
              <a:t>Other: </a:t>
            </a:r>
            <a:r>
              <a:rPr lang="en-US" sz="2800" dirty="0" err="1" smtClean="0">
                <a:solidFill>
                  <a:srgbClr val="0033CC"/>
                </a:solidFill>
                <a:latin typeface="Calibri" panose="020F0502020204030204" pitchFamily="34" charset="0"/>
              </a:rPr>
              <a:t>Menieres</a:t>
            </a:r>
            <a:endParaRPr lang="en-US" sz="2800" dirty="0" smtClean="0">
              <a:solidFill>
                <a:srgbClr val="0033CC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3302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33CC"/>
                </a:solidFill>
                <a:latin typeface="Calibri" panose="020F0502020204030204" pitchFamily="34" charset="0"/>
                <a:cs typeface="Times New Roman" pitchFamily="18" charset="0"/>
              </a:rPr>
              <a:t>Demonstration Projects: Criteria </a:t>
            </a:r>
            <a:endParaRPr lang="en-GB" b="1" dirty="0">
              <a:solidFill>
                <a:srgbClr val="0033CC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2" y="2304703"/>
            <a:ext cx="8229600" cy="4248497"/>
          </a:xfrm>
        </p:spPr>
        <p:txBody>
          <a:bodyPr/>
          <a:lstStyle/>
          <a:p>
            <a:pPr algn="just" eaLnBrk="1" hangingPunct="1">
              <a:buFont typeface="Wingdings" pitchFamily="2" charset="2"/>
              <a:buChar char="ü"/>
            </a:pPr>
            <a:r>
              <a:rPr lang="en-US" sz="2800" dirty="0">
                <a:solidFill>
                  <a:srgbClr val="0033CC"/>
                </a:solidFill>
                <a:latin typeface="Calibri" panose="020F0502020204030204" pitchFamily="34" charset="0"/>
                <a:cs typeface="Times New Roman" pitchFamily="18" charset="0"/>
              </a:rPr>
              <a:t>A</a:t>
            </a:r>
            <a:r>
              <a:rPr lang="en-US" sz="2800" dirty="0" smtClean="0">
                <a:solidFill>
                  <a:srgbClr val="0033CC"/>
                </a:solidFill>
                <a:latin typeface="Calibri" panose="020F0502020204030204" pitchFamily="34" charset="0"/>
                <a:cs typeface="Times New Roman" pitchFamily="18" charset="0"/>
              </a:rPr>
              <a:t>vailability of suitable data sets; </a:t>
            </a:r>
          </a:p>
          <a:p>
            <a:pPr algn="just" eaLnBrk="1" hangingPunct="1">
              <a:buFont typeface="Wingdings" pitchFamily="2" charset="2"/>
              <a:buChar char="ü"/>
            </a:pPr>
            <a:r>
              <a:rPr lang="en-US" sz="2800" dirty="0">
                <a:solidFill>
                  <a:srgbClr val="0033CC"/>
                </a:solidFill>
                <a:latin typeface="Calibri" panose="020F0502020204030204" pitchFamily="34" charset="0"/>
                <a:cs typeface="Times New Roman" pitchFamily="18" charset="0"/>
              </a:rPr>
              <a:t>I</a:t>
            </a:r>
            <a:r>
              <a:rPr lang="en-US" sz="2800" dirty="0" smtClean="0">
                <a:solidFill>
                  <a:srgbClr val="0033CC"/>
                </a:solidFill>
                <a:latin typeface="Calibri" panose="020F0502020204030204" pitchFamily="34" charset="0"/>
                <a:cs typeface="Times New Roman" pitchFamily="18" charset="0"/>
              </a:rPr>
              <a:t>mpact of weather and the environment on human health and wellbeing; </a:t>
            </a:r>
          </a:p>
          <a:p>
            <a:pPr algn="just" eaLnBrk="1" hangingPunct="1">
              <a:buFont typeface="Wingdings" pitchFamily="2" charset="2"/>
              <a:buChar char="ü"/>
            </a:pPr>
            <a:r>
              <a:rPr lang="en-US" sz="2800" dirty="0">
                <a:solidFill>
                  <a:srgbClr val="0033CC"/>
                </a:solidFill>
                <a:latin typeface="Calibri" panose="020F0502020204030204" pitchFamily="34" charset="0"/>
                <a:cs typeface="Times New Roman" pitchFamily="18" charset="0"/>
              </a:rPr>
              <a:t>P</a:t>
            </a:r>
            <a:r>
              <a:rPr lang="en-US" sz="2800" dirty="0" smtClean="0">
                <a:solidFill>
                  <a:srgbClr val="0033CC"/>
                </a:solidFill>
                <a:latin typeface="Calibri" panose="020F0502020204030204" pitchFamily="34" charset="0"/>
                <a:cs typeface="Times New Roman" pitchFamily="18" charset="0"/>
              </a:rPr>
              <a:t>otential clinical and public health relevance, especially in vulnerable populations.</a:t>
            </a:r>
          </a:p>
          <a:p>
            <a:pPr marL="914400" lvl="2" indent="0" algn="just" eaLnBrk="1" hangingPunct="1">
              <a:buNone/>
            </a:pPr>
            <a:endParaRPr lang="en-GB" dirty="0">
              <a:solidFill>
                <a:srgbClr val="0033CC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68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33CC"/>
                </a:solidFill>
                <a:latin typeface="Calibri" panose="020F0502020204030204" pitchFamily="34" charset="0"/>
              </a:rPr>
              <a:t>Demonstration Projects</a:t>
            </a:r>
            <a:endParaRPr lang="en-US" b="1" dirty="0">
              <a:solidFill>
                <a:srgbClr val="0033CC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2400" y="1447800"/>
            <a:ext cx="8839200" cy="4248497"/>
          </a:xfrm>
        </p:spPr>
        <p:txBody>
          <a:bodyPr>
            <a:normAutofit lnSpcReduction="10000"/>
          </a:bodyPr>
          <a:lstStyle/>
          <a:p>
            <a:pPr marL="514350" indent="-514350" eaLnBrk="1" hangingPunct="1">
              <a:buFont typeface="+mj-lt"/>
              <a:buAutoNum type="arabicPeriod"/>
            </a:pPr>
            <a:r>
              <a:rPr lang="en-US" dirty="0">
                <a:solidFill>
                  <a:srgbClr val="0033CC"/>
                </a:solidFill>
                <a:latin typeface="Calibri" panose="020F0502020204030204" pitchFamily="34" charset="0"/>
              </a:rPr>
              <a:t>Extreme temperatures, air quality, and mortality </a:t>
            </a:r>
            <a:endParaRPr lang="en-US" dirty="0" smtClean="0">
              <a:solidFill>
                <a:srgbClr val="0033CC"/>
              </a:solidFill>
              <a:latin typeface="Calibri" panose="020F0502020204030204" pitchFamily="34" charset="0"/>
            </a:endParaRPr>
          </a:p>
          <a:p>
            <a:pPr marL="400050" lvl="1" indent="0" eaLnBrk="1" hangingPunct="1">
              <a:buNone/>
            </a:pPr>
            <a:r>
              <a:rPr lang="en-US" dirty="0" smtClean="0">
                <a:solidFill>
                  <a:srgbClr val="0033CC"/>
                </a:solidFill>
                <a:latin typeface="Calibri" panose="020F0502020204030204" pitchFamily="34" charset="0"/>
              </a:rPr>
              <a:t>- </a:t>
            </a:r>
            <a:r>
              <a:rPr lang="en-US" dirty="0" err="1" smtClean="0">
                <a:solidFill>
                  <a:srgbClr val="0033CC"/>
                </a:solidFill>
                <a:latin typeface="Calibri" panose="020F0502020204030204" pitchFamily="34" charset="0"/>
              </a:rPr>
              <a:t>Hajat</a:t>
            </a:r>
            <a:endParaRPr lang="en-US" dirty="0">
              <a:solidFill>
                <a:srgbClr val="0033CC"/>
              </a:solidFill>
              <a:latin typeface="Calibri" panose="020F0502020204030204" pitchFamily="34" charset="0"/>
            </a:endParaRP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dirty="0">
                <a:solidFill>
                  <a:srgbClr val="0033CC"/>
                </a:solidFill>
                <a:latin typeface="Calibri" panose="020F0502020204030204" pitchFamily="34" charset="0"/>
              </a:rPr>
              <a:t>Climate, weather, and infectious </a:t>
            </a:r>
            <a:r>
              <a:rPr lang="en-US" dirty="0" smtClean="0">
                <a:solidFill>
                  <a:srgbClr val="0033CC"/>
                </a:solidFill>
                <a:latin typeface="Calibri" panose="020F0502020204030204" pitchFamily="34" charset="0"/>
              </a:rPr>
              <a:t>diseases</a:t>
            </a:r>
          </a:p>
          <a:p>
            <a:pPr marL="857250" lvl="1" indent="-457200">
              <a:buFontTx/>
              <a:buChar char="-"/>
            </a:pPr>
            <a:r>
              <a:rPr lang="en-US" dirty="0" smtClean="0">
                <a:solidFill>
                  <a:srgbClr val="0033CC"/>
                </a:solidFill>
                <a:latin typeface="Calibri" panose="020F0502020204030204" pitchFamily="34" charset="0"/>
              </a:rPr>
              <a:t>Nichols/</a:t>
            </a:r>
            <a:r>
              <a:rPr lang="en-US" dirty="0" err="1" smtClean="0">
                <a:solidFill>
                  <a:srgbClr val="0033CC"/>
                </a:solidFill>
                <a:latin typeface="Calibri" panose="020F0502020204030204" pitchFamily="34" charset="0"/>
              </a:rPr>
              <a:t>Djennad</a:t>
            </a:r>
            <a:r>
              <a:rPr lang="en-US" dirty="0" smtClean="0">
                <a:solidFill>
                  <a:srgbClr val="0033CC"/>
                </a:solidFill>
                <a:latin typeface="Calibri" panose="020F0502020204030204" pitchFamily="34" charset="0"/>
              </a:rPr>
              <a:t>/Cichowska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0033CC"/>
                </a:solidFill>
                <a:latin typeface="Calibri" panose="020F0502020204030204" pitchFamily="34" charset="0"/>
              </a:rPr>
              <a:t>Climate, oceanography, and harmful algal blooms (HABS) “blue sky” initiative</a:t>
            </a:r>
          </a:p>
          <a:p>
            <a:pPr marL="857250" lvl="1" indent="-457200" eaLnBrk="1" hangingPunct="1">
              <a:buFontTx/>
              <a:buChar char="-"/>
            </a:pPr>
            <a:r>
              <a:rPr lang="en-US" dirty="0" smtClean="0">
                <a:solidFill>
                  <a:srgbClr val="0033CC"/>
                </a:solidFill>
                <a:latin typeface="Calibri" panose="020F0502020204030204" pitchFamily="34" charset="0"/>
              </a:rPr>
              <a:t>Fleming/Barciela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33CC"/>
                </a:solidFill>
                <a:latin typeface="Calibri" panose="020F0502020204030204" pitchFamily="34" charset="0"/>
              </a:rPr>
              <a:t>- New Demonstration Projects?</a:t>
            </a:r>
            <a:endParaRPr lang="en-US" dirty="0">
              <a:solidFill>
                <a:srgbClr val="0033CC"/>
              </a:solidFill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228600"/>
            <a:ext cx="7391400" cy="92333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Leverage NIHR HPRU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288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304800"/>
          </a:xfrm>
        </p:spPr>
        <p:txBody>
          <a:bodyPr>
            <a:noAutofit/>
          </a:bodyPr>
          <a:lstStyle/>
          <a:p>
            <a:r>
              <a:rPr lang="en-GB" sz="3200" dirty="0" smtClean="0">
                <a:latin typeface="Calibri" panose="020F0502020204030204" pitchFamily="34" charset="0"/>
              </a:rPr>
              <a:t>Browser Application: storyboarding approach</a:t>
            </a:r>
            <a:endParaRPr lang="en-GB" sz="3200" dirty="0">
              <a:latin typeface="Calibri" panose="020F0502020204030204" pitchFamily="34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9144000" cy="472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600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  <a:latin typeface="Calibri" panose="020F0502020204030204" pitchFamily="34" charset="0"/>
              </a:rPr>
              <a:t>Key Considerations for Browser Development</a:t>
            </a:r>
            <a:endParaRPr lang="en-GB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70C0"/>
                </a:solidFill>
                <a:latin typeface="Calibri" panose="020F0502020204030204" pitchFamily="34" charset="0"/>
              </a:rPr>
              <a:t>Accessibility</a:t>
            </a:r>
          </a:p>
          <a:p>
            <a:r>
              <a:rPr lang="en-GB" dirty="0" smtClean="0">
                <a:solidFill>
                  <a:srgbClr val="0070C0"/>
                </a:solidFill>
                <a:latin typeface="Calibri" panose="020F0502020204030204" pitchFamily="34" charset="0"/>
              </a:rPr>
              <a:t>Flexibility</a:t>
            </a:r>
          </a:p>
          <a:p>
            <a:r>
              <a:rPr lang="en-GB" dirty="0" smtClean="0">
                <a:solidFill>
                  <a:srgbClr val="0070C0"/>
                </a:solidFill>
                <a:latin typeface="Calibri" panose="020F0502020204030204" pitchFamily="34" charset="0"/>
              </a:rPr>
              <a:t>Open-source</a:t>
            </a:r>
          </a:p>
          <a:p>
            <a:r>
              <a:rPr lang="en-GB" dirty="0" smtClean="0">
                <a:solidFill>
                  <a:srgbClr val="0070C0"/>
                </a:solidFill>
                <a:latin typeface="Calibri" panose="020F0502020204030204" pitchFamily="34" charset="0"/>
              </a:rPr>
              <a:t>Efficiency</a:t>
            </a:r>
          </a:p>
          <a:p>
            <a:r>
              <a:rPr lang="en-GB" dirty="0" smtClean="0">
                <a:solidFill>
                  <a:srgbClr val="0070C0"/>
                </a:solidFill>
                <a:latin typeface="Calibri" panose="020F0502020204030204" pitchFamily="34" charset="0"/>
              </a:rPr>
              <a:t>User-friendliness</a:t>
            </a:r>
          </a:p>
          <a:p>
            <a:r>
              <a:rPr lang="en-GB" dirty="0" smtClean="0">
                <a:solidFill>
                  <a:srgbClr val="0070C0"/>
                </a:solidFill>
                <a:latin typeface="Calibri" panose="020F0502020204030204" pitchFamily="34" charset="0"/>
              </a:rPr>
              <a:t>Cost-effectiveness</a:t>
            </a:r>
          </a:p>
          <a:p>
            <a:r>
              <a:rPr lang="en-GB" dirty="0" smtClean="0">
                <a:solidFill>
                  <a:srgbClr val="0070C0"/>
                </a:solidFill>
                <a:latin typeface="Calibri" panose="020F0502020204030204" pitchFamily="34" charset="0"/>
              </a:rPr>
              <a:t>Sustainability</a:t>
            </a:r>
            <a:endParaRPr lang="en-GB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21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24394" y="0"/>
            <a:ext cx="8567205" cy="609600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0033CC"/>
                </a:solidFill>
                <a:latin typeface="Calibri" panose="020F0502020204030204" pitchFamily="34" charset="0"/>
              </a:rPr>
              <a:t>Web Browser: u</a:t>
            </a:r>
            <a:r>
              <a:rPr lang="en-US" sz="4000" b="1" dirty="0" smtClean="0">
                <a:solidFill>
                  <a:srgbClr val="0033CC"/>
                </a:solidFill>
                <a:latin typeface="Calibri" panose="020F0502020204030204" pitchFamily="34" charset="0"/>
              </a:rPr>
              <a:t>ser-friendly inputs</a:t>
            </a:r>
            <a:endParaRPr lang="en-GB" sz="4000" b="1" dirty="0">
              <a:solidFill>
                <a:srgbClr val="0033CC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8" y="533400"/>
            <a:ext cx="8773595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73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33CC"/>
                </a:solidFill>
                <a:latin typeface="Calibri" panose="020F0502020204030204" pitchFamily="34" charset="0"/>
              </a:rPr>
              <a:t>Web Browser: Data Discovery</a:t>
            </a:r>
            <a:endParaRPr lang="en-GB" b="1" dirty="0">
              <a:solidFill>
                <a:srgbClr val="0033CC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2133600" y="8382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33CC"/>
                </a:solidFill>
              </a:rPr>
              <a:t>View as combined figure</a:t>
            </a:r>
            <a:endParaRPr lang="en-GB" dirty="0"/>
          </a:p>
        </p:txBody>
      </p:sp>
      <p:pic>
        <p:nvPicPr>
          <p:cNvPr id="241666" name="Picture 2" descr="C:\Brian's Data\FR.6.K - R&amp;D - Health, MED-MI, ECEHH\medmiApp1ScreenShotsb\data_step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0"/>
            <a:ext cx="9155965" cy="5105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191981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33CC"/>
                </a:solidFill>
                <a:latin typeface="Calibri" panose="020F0502020204030204" pitchFamily="34" charset="0"/>
              </a:rPr>
              <a:t>Web Browser: Data Analysis/Display</a:t>
            </a:r>
            <a:endParaRPr lang="en-GB" b="1" dirty="0">
              <a:solidFill>
                <a:srgbClr val="0033CC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1752600" y="838200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33CC"/>
                </a:solidFill>
              </a:rPr>
              <a:t>View Diagnostics of Model: Fitted Values</a:t>
            </a:r>
            <a:endParaRPr lang="en-GB" dirty="0"/>
          </a:p>
        </p:txBody>
      </p:sp>
      <p:pic>
        <p:nvPicPr>
          <p:cNvPr id="246786" name="Picture 2" descr="C:\Brian's Data\FR.6.K - R&amp;D - Health, MED-MI, ECEHH\medmiApp1ScreenShotsb\analysis_step4-diagnostic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0"/>
            <a:ext cx="9144000" cy="51694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874200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33CC"/>
                </a:solidFill>
                <a:latin typeface="Calibri" panose="020F0502020204030204" pitchFamily="34" charset="0"/>
              </a:rPr>
              <a:t>Web Browser: Data Analysis/Display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100" y="1524000"/>
            <a:ext cx="18406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 smtClean="0">
              <a:solidFill>
                <a:srgbClr val="0033CC"/>
              </a:solidFill>
            </a:endParaRPr>
          </a:p>
          <a:p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1066800"/>
            <a:ext cx="89535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43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21" y="92075"/>
            <a:ext cx="8893175" cy="67659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</p:pic>
      <p:sp>
        <p:nvSpPr>
          <p:cNvPr id="4" name="Title 3"/>
          <p:cNvSpPr txBox="1">
            <a:spLocks/>
          </p:cNvSpPr>
          <p:nvPr/>
        </p:nvSpPr>
        <p:spPr>
          <a:xfrm>
            <a:off x="457200" y="228600"/>
            <a:ext cx="8229600" cy="838200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rgbClr val="0033CC"/>
                </a:solidFill>
              </a:rPr>
              <a:t>Web Browser: Data </a:t>
            </a:r>
            <a:r>
              <a:rPr lang="en-US" sz="4000" b="1" dirty="0" err="1" smtClean="0">
                <a:solidFill>
                  <a:srgbClr val="0033CC"/>
                </a:solidFill>
              </a:rPr>
              <a:t>Visualisation</a:t>
            </a:r>
            <a:endParaRPr lang="en-US" sz="4000" b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54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33CC"/>
                </a:solidFill>
                <a:latin typeface="Calibri" panose="020F0502020204030204" pitchFamily="34" charset="0"/>
              </a:rPr>
              <a:t>MED-MI Partnership </a:t>
            </a:r>
            <a:r>
              <a:rPr lang="en-GB" b="1" dirty="0" smtClean="0">
                <a:solidFill>
                  <a:srgbClr val="0033CC"/>
                </a:solidFill>
                <a:latin typeface="Calibri" panose="020F0502020204030204" pitchFamily="34" charset="0"/>
              </a:rPr>
              <a:t/>
            </a:r>
            <a:br>
              <a:rPr lang="en-GB" b="1" dirty="0" smtClean="0">
                <a:solidFill>
                  <a:srgbClr val="0033CC"/>
                </a:solidFill>
                <a:latin typeface="Calibri" panose="020F0502020204030204" pitchFamily="34" charset="0"/>
              </a:rPr>
            </a:br>
            <a:endParaRPr lang="en-GB" b="1" dirty="0">
              <a:solidFill>
                <a:srgbClr val="0033CC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0033CC"/>
                </a:solidFill>
                <a:latin typeface="Calibri" panose="020F0502020204030204" pitchFamily="34" charset="0"/>
              </a:rPr>
              <a:t> </a:t>
            </a:r>
            <a:r>
              <a:rPr lang="en-US" b="1" dirty="0" smtClean="0">
                <a:solidFill>
                  <a:srgbClr val="0033CC"/>
                </a:solidFill>
                <a:latin typeface="Calibri" panose="020F0502020204030204" pitchFamily="34" charset="0"/>
              </a:rPr>
              <a:t>MED MI</a:t>
            </a:r>
          </a:p>
          <a:p>
            <a:pPr marL="0" indent="0" algn="ctr">
              <a:buNone/>
            </a:pPr>
            <a:r>
              <a:rPr lang="en-US" b="1" u="sng" dirty="0" smtClean="0">
                <a:solidFill>
                  <a:srgbClr val="0033CC"/>
                </a:solidFill>
                <a:latin typeface="Calibri" panose="020F0502020204030204" pitchFamily="34" charset="0"/>
              </a:rPr>
              <a:t>M</a:t>
            </a:r>
            <a:r>
              <a:rPr lang="en-US" dirty="0" smtClean="0">
                <a:solidFill>
                  <a:srgbClr val="0033CC"/>
                </a:solidFill>
                <a:latin typeface="Calibri" panose="020F0502020204030204" pitchFamily="34" charset="0"/>
              </a:rPr>
              <a:t>edical and </a:t>
            </a:r>
            <a:r>
              <a:rPr lang="en-US" b="1" u="sng" dirty="0" smtClean="0">
                <a:solidFill>
                  <a:srgbClr val="0033CC"/>
                </a:solidFill>
                <a:latin typeface="Calibri" panose="020F0502020204030204" pitchFamily="34" charset="0"/>
              </a:rPr>
              <a:t>E</a:t>
            </a:r>
            <a:r>
              <a:rPr lang="en-US" dirty="0" smtClean="0">
                <a:solidFill>
                  <a:srgbClr val="0033CC"/>
                </a:solidFill>
                <a:latin typeface="Calibri" panose="020F0502020204030204" pitchFamily="34" charset="0"/>
              </a:rPr>
              <a:t>nvironmental </a:t>
            </a:r>
            <a:r>
              <a:rPr lang="en-US" b="1" u="sng" dirty="0" smtClean="0">
                <a:solidFill>
                  <a:srgbClr val="0033CC"/>
                </a:solidFill>
                <a:latin typeface="Calibri" panose="020F0502020204030204" pitchFamily="34" charset="0"/>
              </a:rPr>
              <a:t>D</a:t>
            </a:r>
            <a:r>
              <a:rPr lang="en-US" dirty="0" smtClean="0">
                <a:solidFill>
                  <a:srgbClr val="0033CC"/>
                </a:solidFill>
                <a:latin typeface="Calibri" panose="020F0502020204030204" pitchFamily="34" charset="0"/>
              </a:rPr>
              <a:t>ata </a:t>
            </a:r>
            <a:r>
              <a:rPr lang="en-US" b="1" u="sng" dirty="0" smtClean="0">
                <a:solidFill>
                  <a:srgbClr val="0033CC"/>
                </a:solidFill>
                <a:latin typeface="Calibri" panose="020F0502020204030204" pitchFamily="34" charset="0"/>
              </a:rPr>
              <a:t>M</a:t>
            </a:r>
            <a:r>
              <a:rPr lang="en-US" dirty="0" smtClean="0">
                <a:solidFill>
                  <a:srgbClr val="0033CC"/>
                </a:solidFill>
                <a:latin typeface="Calibri" panose="020F0502020204030204" pitchFamily="34" charset="0"/>
              </a:rPr>
              <a:t>ash-up </a:t>
            </a:r>
            <a:r>
              <a:rPr lang="en-US" b="1" u="sng" dirty="0" smtClean="0">
                <a:solidFill>
                  <a:srgbClr val="0033CC"/>
                </a:solidFill>
                <a:latin typeface="Calibri" panose="020F0502020204030204" pitchFamily="34" charset="0"/>
              </a:rPr>
              <a:t>I</a:t>
            </a:r>
            <a:r>
              <a:rPr lang="en-US" dirty="0" smtClean="0">
                <a:solidFill>
                  <a:srgbClr val="0033CC"/>
                </a:solidFill>
                <a:latin typeface="Calibri" panose="020F0502020204030204" pitchFamily="34" charset="0"/>
              </a:rPr>
              <a:t>nfrastructure</a:t>
            </a:r>
            <a:endParaRPr lang="en-GB" dirty="0">
              <a:solidFill>
                <a:srgbClr val="0033CC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3581400"/>
            <a:ext cx="5105400" cy="189263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43969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8991600" cy="1143000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Example: </a:t>
            </a:r>
            <a:br>
              <a:rPr lang="en-GB" b="1" dirty="0" smtClean="0">
                <a:solidFill>
                  <a:srgbClr val="0070C0"/>
                </a:solidFill>
                <a:latin typeface="Calibri" panose="020F0502020204030204" pitchFamily="34" charset="0"/>
              </a:rPr>
            </a:br>
            <a:r>
              <a:rPr lang="en-GB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PHE SGSS (LABBASE) + Met Office Data</a:t>
            </a:r>
            <a:endParaRPr lang="en-GB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2" y="1847503"/>
            <a:ext cx="8229600" cy="4248497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</a:rPr>
              <a:t>Over 14 million patient records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</a:rPr>
              <a:t>Over 2000 named species or serotypes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</a:rPr>
              <a:t>Looking for seasonality, long term </a:t>
            </a:r>
            <a:r>
              <a:rPr lang="en-US" dirty="0" smtClean="0">
                <a:solidFill>
                  <a:srgbClr val="0070C0"/>
                </a:solidFill>
                <a:latin typeface="Calibri" panose="020F0502020204030204" pitchFamily="34" charset="0"/>
              </a:rPr>
              <a:t>trends,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</a:rPr>
              <a:t>age </a:t>
            </a:r>
            <a:r>
              <a:rPr lang="en-US" dirty="0" smtClean="0">
                <a:solidFill>
                  <a:srgbClr val="0070C0"/>
                </a:solidFill>
                <a:latin typeface="Calibri" panose="020F0502020204030204" pitchFamily="34" charset="0"/>
              </a:rPr>
              <a:t>distribution,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</a:rPr>
              <a:t>etc</a:t>
            </a:r>
            <a:r>
              <a:rPr lang="en-US" dirty="0" smtClean="0">
                <a:solidFill>
                  <a:srgbClr val="0070C0"/>
                </a:solidFill>
                <a:latin typeface="Calibri" panose="020F0502020204030204" pitchFamily="34" charset="0"/>
              </a:rPr>
              <a:t>.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  <a:latin typeface="Calibri" panose="020F0502020204030204" pitchFamily="34" charset="0"/>
              </a:rPr>
              <a:t>Temperature, Humidity, Rainfall, </a:t>
            </a:r>
            <a:r>
              <a:rPr lang="en-US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etc</a:t>
            </a:r>
            <a:endParaRPr lang="en-US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</a:rPr>
              <a:t>Relating seasonality to </a:t>
            </a:r>
            <a:r>
              <a:rPr lang="en-US" dirty="0" smtClean="0">
                <a:solidFill>
                  <a:srgbClr val="0070C0"/>
                </a:solidFill>
                <a:latin typeface="Calibri" panose="020F0502020204030204" pitchFamily="34" charset="0"/>
              </a:rPr>
              <a:t>weather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  <a:latin typeface="Calibri" panose="020F0502020204030204" pitchFamily="34" charset="0"/>
              </a:rPr>
              <a:t>the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</a:rPr>
              <a:t>impact of climate change</a:t>
            </a:r>
          </a:p>
          <a:p>
            <a:endParaRPr lang="en-GB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36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Calibri" panose="020F0502020204030204" pitchFamily="34" charset="0"/>
              </a:rPr>
              <a:t>Seasonality of Salmonellas</a:t>
            </a:r>
            <a:endParaRPr lang="en-GB" b="1" dirty="0">
              <a:latin typeface="Calibri" panose="020F0502020204030204" pitchFamily="34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4320479" cy="4867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3"/>
          <p:cNvSpPr txBox="1">
            <a:spLocks/>
          </p:cNvSpPr>
          <p:nvPr/>
        </p:nvSpPr>
        <p:spPr>
          <a:xfrm>
            <a:off x="6228184" y="1268760"/>
            <a:ext cx="2458616" cy="5589240"/>
          </a:xfrm>
          <a:prstGeom prst="rect">
            <a:avLst/>
          </a:prstGeom>
        </p:spPr>
        <p:txBody>
          <a:bodyPr>
            <a:normAutofit fontScale="3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4500" dirty="0" smtClean="0"/>
              <a:t>Non seasonal serotypes: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sz="4300" dirty="0" smtClean="0"/>
              <a:t>S</a:t>
            </a:r>
            <a:r>
              <a:rPr lang="en-GB" sz="4300" dirty="0"/>
              <a:t>. Adelaide</a:t>
            </a:r>
          </a:p>
          <a:p>
            <a:pPr marL="0" indent="0">
              <a:buNone/>
            </a:pPr>
            <a:r>
              <a:rPr lang="en-GB" sz="4300" dirty="0"/>
              <a:t>S. Albany</a:t>
            </a:r>
          </a:p>
          <a:p>
            <a:pPr marL="0" indent="0">
              <a:buNone/>
            </a:pPr>
            <a:r>
              <a:rPr lang="en-GB" sz="4300" dirty="0"/>
              <a:t>S. </a:t>
            </a:r>
            <a:r>
              <a:rPr lang="en-GB" sz="4300" dirty="0" err="1"/>
              <a:t>Arechavaleta</a:t>
            </a:r>
            <a:endParaRPr lang="en-GB" sz="4300" dirty="0"/>
          </a:p>
          <a:p>
            <a:pPr marL="0" indent="0">
              <a:buNone/>
            </a:pPr>
            <a:r>
              <a:rPr lang="en-GB" sz="4300" dirty="0"/>
              <a:t>S. </a:t>
            </a:r>
            <a:r>
              <a:rPr lang="en-GB" sz="4300" dirty="0" err="1"/>
              <a:t>Arizonae</a:t>
            </a:r>
            <a:endParaRPr lang="en-GB" sz="4300" dirty="0"/>
          </a:p>
          <a:p>
            <a:pPr marL="0" indent="0">
              <a:buNone/>
            </a:pPr>
            <a:r>
              <a:rPr lang="en-GB" sz="4300" dirty="0"/>
              <a:t>S. Colindale</a:t>
            </a:r>
          </a:p>
          <a:p>
            <a:pPr marL="0" indent="0">
              <a:buNone/>
            </a:pPr>
            <a:r>
              <a:rPr lang="en-GB" sz="4300" dirty="0"/>
              <a:t>S. Dublin</a:t>
            </a:r>
          </a:p>
          <a:p>
            <a:pPr marL="0" indent="0">
              <a:buNone/>
            </a:pPr>
            <a:r>
              <a:rPr lang="en-GB" sz="4300" dirty="0"/>
              <a:t>S. Durban</a:t>
            </a:r>
          </a:p>
          <a:p>
            <a:pPr marL="0" indent="0">
              <a:buNone/>
            </a:pPr>
            <a:r>
              <a:rPr lang="en-GB" sz="4300" dirty="0"/>
              <a:t>S. Ealing</a:t>
            </a:r>
          </a:p>
          <a:p>
            <a:pPr marL="0" indent="0">
              <a:buNone/>
            </a:pPr>
            <a:r>
              <a:rPr lang="en-GB" sz="4300" dirty="0"/>
              <a:t>S. Havana</a:t>
            </a:r>
          </a:p>
          <a:p>
            <a:pPr marL="0" indent="0">
              <a:buNone/>
            </a:pPr>
            <a:r>
              <a:rPr lang="en-GB" sz="4300" dirty="0"/>
              <a:t>S. </a:t>
            </a:r>
            <a:r>
              <a:rPr lang="en-GB" sz="4300" dirty="0" err="1"/>
              <a:t>Javiana</a:t>
            </a:r>
            <a:endParaRPr lang="en-GB" sz="4300" dirty="0"/>
          </a:p>
          <a:p>
            <a:pPr marL="0" indent="0">
              <a:buNone/>
            </a:pPr>
            <a:r>
              <a:rPr lang="en-GB" sz="4300" dirty="0"/>
              <a:t>S. Marina</a:t>
            </a:r>
          </a:p>
          <a:p>
            <a:pPr marL="0" indent="0">
              <a:buNone/>
            </a:pPr>
            <a:r>
              <a:rPr lang="en-GB" sz="4300" dirty="0" smtClean="0"/>
              <a:t>S. Mississippi</a:t>
            </a:r>
          </a:p>
          <a:p>
            <a:pPr marL="0" indent="0">
              <a:buNone/>
            </a:pPr>
            <a:r>
              <a:rPr lang="en-GB" sz="4300" dirty="0" smtClean="0"/>
              <a:t>S. </a:t>
            </a:r>
            <a:r>
              <a:rPr lang="en-GB" sz="4300" dirty="0" err="1" smtClean="0"/>
              <a:t>Monschaui</a:t>
            </a:r>
            <a:endParaRPr lang="en-GB" sz="4300" dirty="0" smtClean="0"/>
          </a:p>
          <a:p>
            <a:pPr marL="0" indent="0">
              <a:buNone/>
            </a:pPr>
            <a:r>
              <a:rPr lang="en-GB" sz="4300" dirty="0" smtClean="0"/>
              <a:t>S. Montevideo</a:t>
            </a:r>
          </a:p>
          <a:p>
            <a:pPr marL="0" indent="0">
              <a:buNone/>
            </a:pPr>
            <a:r>
              <a:rPr lang="en-GB" sz="4300" dirty="0" smtClean="0"/>
              <a:t>S. </a:t>
            </a:r>
            <a:r>
              <a:rPr lang="en-GB" sz="4300" dirty="0" err="1" smtClean="0"/>
              <a:t>Nima</a:t>
            </a:r>
            <a:endParaRPr lang="en-GB" sz="4300" dirty="0" smtClean="0"/>
          </a:p>
          <a:p>
            <a:pPr marL="0" indent="0">
              <a:buNone/>
            </a:pPr>
            <a:r>
              <a:rPr lang="en-GB" sz="4300" dirty="0" smtClean="0"/>
              <a:t>S. Oslo</a:t>
            </a:r>
          </a:p>
          <a:p>
            <a:pPr marL="0" indent="0">
              <a:buNone/>
            </a:pPr>
            <a:r>
              <a:rPr lang="en-GB" sz="4300" dirty="0" smtClean="0"/>
              <a:t>S. Pomona</a:t>
            </a:r>
          </a:p>
          <a:p>
            <a:pPr marL="0" indent="0">
              <a:buNone/>
            </a:pPr>
            <a:r>
              <a:rPr lang="en-GB" sz="4300" dirty="0" smtClean="0"/>
              <a:t>S. Poona</a:t>
            </a:r>
          </a:p>
          <a:p>
            <a:pPr marL="0" indent="0">
              <a:buNone/>
            </a:pPr>
            <a:r>
              <a:rPr lang="en-GB" sz="4300" dirty="0" smtClean="0"/>
              <a:t>S. </a:t>
            </a:r>
            <a:r>
              <a:rPr lang="en-GB" sz="4300" dirty="0" err="1" smtClean="0"/>
              <a:t>Rubislaw</a:t>
            </a:r>
            <a:endParaRPr lang="en-GB" sz="4300" dirty="0" smtClean="0"/>
          </a:p>
          <a:p>
            <a:pPr marL="0" indent="0">
              <a:buNone/>
            </a:pPr>
            <a:r>
              <a:rPr lang="en-GB" sz="4300" dirty="0" smtClean="0"/>
              <a:t>S. </a:t>
            </a:r>
            <a:r>
              <a:rPr lang="en-GB" sz="4300" dirty="0" err="1" smtClean="0"/>
              <a:t>Weltevreden</a:t>
            </a:r>
            <a:endParaRPr lang="en-GB" sz="4300" dirty="0" smtClean="0"/>
          </a:p>
          <a:p>
            <a:pPr marL="0" indent="0">
              <a:buNone/>
            </a:pPr>
            <a:r>
              <a:rPr lang="en-GB" sz="4300" dirty="0" smtClean="0"/>
              <a:t>S. Worthington</a:t>
            </a:r>
          </a:p>
        </p:txBody>
      </p:sp>
    </p:spTree>
    <p:extLst>
      <p:ext uri="{BB962C8B-B14F-4D97-AF65-F5344CB8AC3E}">
        <p14:creationId xmlns:p14="http://schemas.microsoft.com/office/powerpoint/2010/main" val="50211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0033CC"/>
                </a:solidFill>
                <a:latin typeface="Calibri" panose="020F0502020204030204" pitchFamily="34" charset="0"/>
              </a:rPr>
              <a:t>Statistical and other Analysis Issues</a:t>
            </a:r>
            <a:endParaRPr lang="en-GB" b="1" dirty="0">
              <a:solidFill>
                <a:srgbClr val="0033CC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52400" y="1219201"/>
            <a:ext cx="8763000" cy="4648200"/>
          </a:xfrm>
        </p:spPr>
        <p:txBody>
          <a:bodyPr>
            <a:normAutofit fontScale="92500" lnSpcReduction="10000"/>
          </a:bodyPr>
          <a:lstStyle/>
          <a:p>
            <a:r>
              <a:rPr lang="en-GB" dirty="0">
                <a:solidFill>
                  <a:srgbClr val="0033CC"/>
                </a:solidFill>
                <a:latin typeface="Calibri" panose="020F0502020204030204" pitchFamily="34" charset="0"/>
              </a:rPr>
              <a:t>Seasonality</a:t>
            </a:r>
          </a:p>
          <a:p>
            <a:r>
              <a:rPr lang="en-GB" dirty="0">
                <a:solidFill>
                  <a:srgbClr val="0033CC"/>
                </a:solidFill>
                <a:latin typeface="Calibri" panose="020F0502020204030204" pitchFamily="34" charset="0"/>
              </a:rPr>
              <a:t>Multiple drivers</a:t>
            </a:r>
          </a:p>
          <a:p>
            <a:r>
              <a:rPr lang="en-GB" dirty="0">
                <a:solidFill>
                  <a:srgbClr val="0033CC"/>
                </a:solidFill>
                <a:latin typeface="Calibri" panose="020F0502020204030204" pitchFamily="34" charset="0"/>
              </a:rPr>
              <a:t>Geographic/temporal data linkage</a:t>
            </a:r>
          </a:p>
          <a:p>
            <a:r>
              <a:rPr lang="en-GB" dirty="0">
                <a:solidFill>
                  <a:srgbClr val="0033CC"/>
                </a:solidFill>
                <a:latin typeface="Calibri" panose="020F0502020204030204" pitchFamily="34" charset="0"/>
              </a:rPr>
              <a:t>Autocorrelation</a:t>
            </a:r>
          </a:p>
          <a:p>
            <a:r>
              <a:rPr lang="en-GB" dirty="0">
                <a:solidFill>
                  <a:srgbClr val="0033CC"/>
                </a:solidFill>
                <a:latin typeface="Calibri" panose="020F0502020204030204" pitchFamily="34" charset="0"/>
              </a:rPr>
              <a:t>Random noise</a:t>
            </a:r>
          </a:p>
          <a:p>
            <a:r>
              <a:rPr lang="en-GB" dirty="0">
                <a:solidFill>
                  <a:srgbClr val="0033CC"/>
                </a:solidFill>
                <a:latin typeface="Calibri" panose="020F0502020204030204" pitchFamily="34" charset="0"/>
              </a:rPr>
              <a:t>Similar responses in different pathogens</a:t>
            </a:r>
          </a:p>
          <a:p>
            <a:r>
              <a:rPr lang="en-GB" dirty="0">
                <a:solidFill>
                  <a:srgbClr val="0033CC"/>
                </a:solidFill>
                <a:latin typeface="Calibri" panose="020F0502020204030204" pitchFamily="34" charset="0"/>
              </a:rPr>
              <a:t>Choice in method</a:t>
            </a:r>
          </a:p>
          <a:p>
            <a:r>
              <a:rPr lang="en-GB" dirty="0">
                <a:solidFill>
                  <a:srgbClr val="0033CC"/>
                </a:solidFill>
                <a:latin typeface="Calibri" panose="020F0502020204030204" pitchFamily="34" charset="0"/>
              </a:rPr>
              <a:t>Measuring the impact of between year changes</a:t>
            </a:r>
          </a:p>
          <a:p>
            <a:r>
              <a:rPr lang="en-GB" dirty="0">
                <a:solidFill>
                  <a:srgbClr val="0033CC"/>
                </a:solidFill>
                <a:latin typeface="Calibri" panose="020F0502020204030204" pitchFamily="34" charset="0"/>
              </a:rPr>
              <a:t>Trawling Surveillance dataset</a:t>
            </a:r>
          </a:p>
        </p:txBody>
      </p:sp>
    </p:spTree>
    <p:extLst>
      <p:ext uri="{BB962C8B-B14F-4D97-AF65-F5344CB8AC3E}">
        <p14:creationId xmlns:p14="http://schemas.microsoft.com/office/powerpoint/2010/main" val="418493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33CC"/>
                </a:solidFill>
                <a:latin typeface="Calibri" panose="020F0502020204030204" pitchFamily="34" charset="0"/>
              </a:rPr>
              <a:t>Advisory Board</a:t>
            </a:r>
            <a:endParaRPr lang="en-US" b="1" dirty="0">
              <a:solidFill>
                <a:srgbClr val="0033CC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28600" y="1314103"/>
            <a:ext cx="8763000" cy="4248497"/>
          </a:xfrm>
        </p:spPr>
        <p:txBody>
          <a:bodyPr>
            <a:normAutofit lnSpcReduction="10000"/>
          </a:bodyPr>
          <a:lstStyle/>
          <a:p>
            <a:r>
              <a:rPr lang="en-US" sz="2400" b="1" dirty="0" smtClean="0">
                <a:solidFill>
                  <a:srgbClr val="0033CC"/>
                </a:solidFill>
                <a:latin typeface="Calibri" panose="020F0502020204030204" pitchFamily="34" charset="0"/>
              </a:rPr>
              <a:t>Professor Mike Depledge, Chair</a:t>
            </a:r>
          </a:p>
          <a:p>
            <a:r>
              <a:rPr lang="en-US" sz="2400" dirty="0" err="1" smtClean="0">
                <a:solidFill>
                  <a:srgbClr val="0033CC"/>
                </a:solidFill>
                <a:latin typeface="Calibri" panose="020F0502020204030204" pitchFamily="34" charset="0"/>
              </a:rPr>
              <a:t>Ms</a:t>
            </a:r>
            <a:r>
              <a:rPr lang="en-US" sz="2400" dirty="0" smtClean="0">
                <a:solidFill>
                  <a:srgbClr val="0033CC"/>
                </a:solidFill>
                <a:latin typeface="Calibri" panose="020F0502020204030204" pitchFamily="34" charset="0"/>
              </a:rPr>
              <a:t> Harriet Gordon Brown, Administrator</a:t>
            </a:r>
          </a:p>
          <a:p>
            <a:r>
              <a:rPr lang="en-US" sz="2400" b="1" dirty="0" smtClean="0">
                <a:solidFill>
                  <a:srgbClr val="0033CC"/>
                </a:solidFill>
                <a:latin typeface="Calibri" panose="020F0502020204030204" pitchFamily="34" charset="0"/>
              </a:rPr>
              <a:t>Members</a:t>
            </a:r>
            <a:r>
              <a:rPr lang="en-US" sz="2400" dirty="0" smtClean="0">
                <a:solidFill>
                  <a:srgbClr val="0033CC"/>
                </a:solidFill>
                <a:latin typeface="Calibri" panose="020F0502020204030204" pitchFamily="34" charset="0"/>
              </a:rPr>
              <a:t>: Prof </a:t>
            </a:r>
            <a:r>
              <a:rPr lang="en-US" sz="2400" dirty="0">
                <a:solidFill>
                  <a:srgbClr val="0033CC"/>
                </a:solidFill>
                <a:latin typeface="Calibri" panose="020F0502020204030204" pitchFamily="34" charset="0"/>
              </a:rPr>
              <a:t>Julia </a:t>
            </a:r>
            <a:r>
              <a:rPr lang="en-US" sz="2400" dirty="0" err="1" smtClean="0">
                <a:solidFill>
                  <a:srgbClr val="0033CC"/>
                </a:solidFill>
                <a:latin typeface="Calibri" panose="020F0502020204030204" pitchFamily="34" charset="0"/>
              </a:rPr>
              <a:t>Slingo</a:t>
            </a:r>
            <a:r>
              <a:rPr lang="en-US" sz="2400" dirty="0" smtClean="0">
                <a:solidFill>
                  <a:srgbClr val="0033CC"/>
                </a:solidFill>
                <a:latin typeface="Calibri" panose="020F0502020204030204" pitchFamily="34" charset="0"/>
              </a:rPr>
              <a:t> (Met Office), Prof </a:t>
            </a:r>
            <a:r>
              <a:rPr lang="en-US" sz="2400" dirty="0">
                <a:solidFill>
                  <a:srgbClr val="0033CC"/>
                </a:solidFill>
                <a:latin typeface="Calibri" panose="020F0502020204030204" pitchFamily="34" charset="0"/>
              </a:rPr>
              <a:t>Willie </a:t>
            </a:r>
            <a:r>
              <a:rPr lang="en-US" sz="2400" dirty="0" smtClean="0">
                <a:solidFill>
                  <a:srgbClr val="0033CC"/>
                </a:solidFill>
                <a:latin typeface="Calibri" panose="020F0502020204030204" pitchFamily="34" charset="0"/>
              </a:rPr>
              <a:t>Hamilton (</a:t>
            </a:r>
            <a:r>
              <a:rPr lang="en-US" sz="2400" dirty="0" err="1" smtClean="0">
                <a:solidFill>
                  <a:srgbClr val="0033CC"/>
                </a:solidFill>
                <a:latin typeface="Calibri" panose="020F0502020204030204" pitchFamily="34" charset="0"/>
              </a:rPr>
              <a:t>UoE</a:t>
            </a:r>
            <a:r>
              <a:rPr lang="en-US" sz="2400" dirty="0" smtClean="0">
                <a:solidFill>
                  <a:srgbClr val="0033CC"/>
                </a:solidFill>
                <a:latin typeface="Calibri" panose="020F0502020204030204" pitchFamily="34" charset="0"/>
              </a:rPr>
              <a:t>), Prof </a:t>
            </a:r>
            <a:r>
              <a:rPr lang="en-US" sz="2400" dirty="0">
                <a:solidFill>
                  <a:srgbClr val="0033CC"/>
                </a:solidFill>
                <a:latin typeface="Calibri" panose="020F0502020204030204" pitchFamily="34" charset="0"/>
              </a:rPr>
              <a:t>Paolo </a:t>
            </a:r>
            <a:r>
              <a:rPr lang="en-US" sz="2400" dirty="0" err="1" smtClean="0">
                <a:solidFill>
                  <a:srgbClr val="0033CC"/>
                </a:solidFill>
                <a:latin typeface="Calibri" panose="020F0502020204030204" pitchFamily="34" charset="0"/>
              </a:rPr>
              <a:t>Vineis</a:t>
            </a:r>
            <a:r>
              <a:rPr lang="en-US" sz="2400" dirty="0" smtClean="0">
                <a:solidFill>
                  <a:srgbClr val="0033CC"/>
                </a:solidFill>
                <a:latin typeface="Calibri" panose="020F0502020204030204" pitchFamily="34" charset="0"/>
              </a:rPr>
              <a:t> (Imperial), Dr </a:t>
            </a:r>
            <a:r>
              <a:rPr lang="en-US" sz="2400" dirty="0">
                <a:solidFill>
                  <a:srgbClr val="0033CC"/>
                </a:solidFill>
                <a:latin typeface="Calibri" panose="020F0502020204030204" pitchFamily="34" charset="0"/>
              </a:rPr>
              <a:t>James </a:t>
            </a:r>
            <a:r>
              <a:rPr lang="en-US" sz="2400" dirty="0" smtClean="0">
                <a:solidFill>
                  <a:srgbClr val="0033CC"/>
                </a:solidFill>
                <a:latin typeface="Calibri" panose="020F0502020204030204" pitchFamily="34" charset="0"/>
              </a:rPr>
              <a:t>Goodwin (Age UK), Prof </a:t>
            </a:r>
            <a:r>
              <a:rPr lang="en-US" sz="2400" dirty="0">
                <a:solidFill>
                  <a:srgbClr val="0033CC"/>
                </a:solidFill>
                <a:latin typeface="Calibri" panose="020F0502020204030204" pitchFamily="34" charset="0"/>
              </a:rPr>
              <a:t>Ed </a:t>
            </a:r>
            <a:r>
              <a:rPr lang="en-US" sz="2400" dirty="0" smtClean="0">
                <a:solidFill>
                  <a:srgbClr val="0033CC"/>
                </a:solidFill>
                <a:latin typeface="Calibri" panose="020F0502020204030204" pitchFamily="34" charset="0"/>
              </a:rPr>
              <a:t>Conley (Cardiff), Dr </a:t>
            </a:r>
            <a:r>
              <a:rPr lang="en-US" sz="2400" dirty="0">
                <a:solidFill>
                  <a:srgbClr val="0033CC"/>
                </a:solidFill>
                <a:latin typeface="Calibri" panose="020F0502020204030204" pitchFamily="34" charset="0"/>
              </a:rPr>
              <a:t>Laura </a:t>
            </a:r>
            <a:r>
              <a:rPr lang="en-US" sz="2400" dirty="0" smtClean="0">
                <a:solidFill>
                  <a:srgbClr val="0033CC"/>
                </a:solidFill>
                <a:latin typeface="Calibri" panose="020F0502020204030204" pitchFamily="34" charset="0"/>
              </a:rPr>
              <a:t>Burke (Irish EPA), </a:t>
            </a:r>
            <a:r>
              <a:rPr lang="en-US" sz="2400" dirty="0" err="1" smtClean="0">
                <a:solidFill>
                  <a:srgbClr val="0033CC"/>
                </a:solidFill>
                <a:latin typeface="Calibri" panose="020F0502020204030204" pitchFamily="34" charset="0"/>
              </a:rPr>
              <a:t>Mr</a:t>
            </a:r>
            <a:r>
              <a:rPr lang="en-US" sz="2400" dirty="0" smtClean="0">
                <a:solidFill>
                  <a:srgbClr val="0033CC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>
                <a:solidFill>
                  <a:srgbClr val="0033CC"/>
                </a:solidFill>
                <a:latin typeface="Calibri" panose="020F0502020204030204" pitchFamily="34" charset="0"/>
              </a:rPr>
              <a:t>Adam </a:t>
            </a:r>
            <a:r>
              <a:rPr lang="en-US" sz="2400" dirty="0" smtClean="0">
                <a:solidFill>
                  <a:srgbClr val="0033CC"/>
                </a:solidFill>
                <a:latin typeface="Calibri" panose="020F0502020204030204" pitchFamily="34" charset="0"/>
              </a:rPr>
              <a:t>Poole (</a:t>
            </a:r>
            <a:r>
              <a:rPr lang="en-US" sz="2400" dirty="0" err="1" smtClean="0">
                <a:solidFill>
                  <a:srgbClr val="0033CC"/>
                </a:solidFill>
                <a:latin typeface="Calibri" panose="020F0502020204030204" pitchFamily="34" charset="0"/>
              </a:rPr>
              <a:t>Buro</a:t>
            </a:r>
            <a:r>
              <a:rPr lang="en-US" sz="2400" dirty="0" smtClean="0">
                <a:solidFill>
                  <a:srgbClr val="0033CC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  <a:latin typeface="Calibri" panose="020F0502020204030204" pitchFamily="34" charset="0"/>
              </a:rPr>
              <a:t>Happold</a:t>
            </a:r>
            <a:r>
              <a:rPr lang="en-US" sz="2400" dirty="0" smtClean="0">
                <a:solidFill>
                  <a:srgbClr val="0033CC"/>
                </a:solidFill>
                <a:latin typeface="Calibri" panose="020F0502020204030204" pitchFamily="34" charset="0"/>
              </a:rPr>
              <a:t>), </a:t>
            </a:r>
            <a:r>
              <a:rPr lang="en-US" sz="2400" dirty="0" err="1" smtClean="0">
                <a:solidFill>
                  <a:srgbClr val="0033CC"/>
                </a:solidFill>
                <a:latin typeface="Calibri" panose="020F0502020204030204" pitchFamily="34" charset="0"/>
              </a:rPr>
              <a:t>Ms</a:t>
            </a:r>
            <a:r>
              <a:rPr lang="en-US" sz="2400" dirty="0" smtClean="0">
                <a:solidFill>
                  <a:srgbClr val="0033CC"/>
                </a:solidFill>
                <a:latin typeface="Calibri" panose="020F0502020204030204" pitchFamily="34" charset="0"/>
              </a:rPr>
              <a:t> Felicity Owen (Cornwall PH/Council), </a:t>
            </a:r>
            <a:r>
              <a:rPr lang="en-US" sz="2400" dirty="0" err="1" smtClean="0">
                <a:solidFill>
                  <a:srgbClr val="0033CC"/>
                </a:solidFill>
                <a:latin typeface="Calibri" panose="020F0502020204030204" pitchFamily="34" charset="0"/>
              </a:rPr>
              <a:t>Mr</a:t>
            </a:r>
            <a:r>
              <a:rPr lang="en-US" sz="2400" dirty="0" smtClean="0">
                <a:solidFill>
                  <a:srgbClr val="0033CC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>
                <a:solidFill>
                  <a:srgbClr val="0033CC"/>
                </a:solidFill>
                <a:latin typeface="Calibri" panose="020F0502020204030204" pitchFamily="34" charset="0"/>
              </a:rPr>
              <a:t>Jeremy </a:t>
            </a:r>
            <a:r>
              <a:rPr lang="en-US" sz="2400" dirty="0" smtClean="0">
                <a:solidFill>
                  <a:srgbClr val="0033CC"/>
                </a:solidFill>
                <a:latin typeface="Calibri" panose="020F0502020204030204" pitchFamily="34" charset="0"/>
              </a:rPr>
              <a:t>Nettle (IBM), Prof </a:t>
            </a:r>
            <a:r>
              <a:rPr lang="en-US" sz="2400" dirty="0">
                <a:solidFill>
                  <a:srgbClr val="0033CC"/>
                </a:solidFill>
                <a:latin typeface="Calibri" panose="020F0502020204030204" pitchFamily="34" charset="0"/>
              </a:rPr>
              <a:t>Kay-Tee </a:t>
            </a:r>
            <a:r>
              <a:rPr lang="en-US" sz="2400" dirty="0" err="1" smtClean="0">
                <a:solidFill>
                  <a:srgbClr val="0033CC"/>
                </a:solidFill>
                <a:latin typeface="Calibri" panose="020F0502020204030204" pitchFamily="34" charset="0"/>
              </a:rPr>
              <a:t>Khaw</a:t>
            </a:r>
            <a:r>
              <a:rPr lang="en-US" sz="2400" dirty="0" smtClean="0">
                <a:solidFill>
                  <a:srgbClr val="0033CC"/>
                </a:solidFill>
                <a:latin typeface="Calibri" panose="020F0502020204030204" pitchFamily="34" charset="0"/>
              </a:rPr>
              <a:t> (Cambridge), Prof </a:t>
            </a:r>
            <a:r>
              <a:rPr lang="en-US" sz="2400" dirty="0">
                <a:solidFill>
                  <a:srgbClr val="0033CC"/>
                </a:solidFill>
                <a:latin typeface="Calibri" panose="020F0502020204030204" pitchFamily="34" charset="0"/>
              </a:rPr>
              <a:t>Sujit </a:t>
            </a:r>
            <a:r>
              <a:rPr lang="en-US" sz="2400" dirty="0" smtClean="0">
                <a:solidFill>
                  <a:srgbClr val="0033CC"/>
                </a:solidFill>
                <a:latin typeface="Calibri" panose="020F0502020204030204" pitchFamily="34" charset="0"/>
              </a:rPr>
              <a:t>Sahu (Southampton), Prof Virginia Murray (PHE), Prof </a:t>
            </a:r>
            <a:r>
              <a:rPr lang="en-US" sz="2400" dirty="0">
                <a:solidFill>
                  <a:srgbClr val="0033CC"/>
                </a:solidFill>
                <a:latin typeface="Calibri" panose="020F0502020204030204" pitchFamily="34" charset="0"/>
              </a:rPr>
              <a:t>Robert </a:t>
            </a:r>
            <a:r>
              <a:rPr lang="en-US" sz="2400" dirty="0" smtClean="0">
                <a:solidFill>
                  <a:srgbClr val="0033CC"/>
                </a:solidFill>
                <a:latin typeface="Calibri" panose="020F0502020204030204" pitchFamily="34" charset="0"/>
              </a:rPr>
              <a:t>Gurney (Reading/NERC), Prof </a:t>
            </a:r>
            <a:r>
              <a:rPr lang="en-US" sz="2400" dirty="0">
                <a:solidFill>
                  <a:srgbClr val="0033CC"/>
                </a:solidFill>
                <a:latin typeface="Calibri" panose="020F0502020204030204" pitchFamily="34" charset="0"/>
              </a:rPr>
              <a:t>David </a:t>
            </a:r>
            <a:r>
              <a:rPr lang="en-US" sz="2400" dirty="0" smtClean="0">
                <a:solidFill>
                  <a:srgbClr val="0033CC"/>
                </a:solidFill>
                <a:latin typeface="Calibri" panose="020F0502020204030204" pitchFamily="34" charset="0"/>
              </a:rPr>
              <a:t>Ford (Swansea), </a:t>
            </a:r>
            <a:r>
              <a:rPr lang="en-US" sz="2400" dirty="0" err="1" smtClean="0">
                <a:solidFill>
                  <a:srgbClr val="0033CC"/>
                </a:solidFill>
                <a:latin typeface="Calibri" panose="020F0502020204030204" pitchFamily="34" charset="0"/>
              </a:rPr>
              <a:t>Mr</a:t>
            </a:r>
            <a:r>
              <a:rPr lang="en-US" sz="2400" dirty="0" smtClean="0">
                <a:solidFill>
                  <a:srgbClr val="0033CC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>
                <a:solidFill>
                  <a:srgbClr val="0033CC"/>
                </a:solidFill>
                <a:latin typeface="Calibri" panose="020F0502020204030204" pitchFamily="34" charset="0"/>
              </a:rPr>
              <a:t>Wayne </a:t>
            </a:r>
            <a:r>
              <a:rPr lang="en-US" sz="2400" dirty="0" smtClean="0">
                <a:solidFill>
                  <a:srgbClr val="0033CC"/>
                </a:solidFill>
                <a:latin typeface="Calibri" panose="020F0502020204030204" pitchFamily="34" charset="0"/>
              </a:rPr>
              <a:t>Elliot (WMO), </a:t>
            </a:r>
            <a:r>
              <a:rPr lang="en-US" sz="2400" dirty="0" err="1" smtClean="0">
                <a:solidFill>
                  <a:srgbClr val="0033CC"/>
                </a:solidFill>
                <a:latin typeface="Calibri" panose="020F0502020204030204" pitchFamily="34" charset="0"/>
              </a:rPr>
              <a:t>Mr</a:t>
            </a:r>
            <a:r>
              <a:rPr lang="en-US" sz="2400" dirty="0" smtClean="0">
                <a:solidFill>
                  <a:srgbClr val="0033CC"/>
                </a:solidFill>
                <a:latin typeface="Calibri" panose="020F0502020204030204" pitchFamily="34" charset="0"/>
              </a:rPr>
              <a:t> Edward </a:t>
            </a:r>
            <a:r>
              <a:rPr lang="en-US" sz="2400" dirty="0" err="1" smtClean="0">
                <a:solidFill>
                  <a:srgbClr val="0033CC"/>
                </a:solidFill>
                <a:latin typeface="Calibri" panose="020F0502020204030204" pitchFamily="34" charset="0"/>
              </a:rPr>
              <a:t>Hannan</a:t>
            </a:r>
            <a:r>
              <a:rPr lang="en-US" sz="2400" dirty="0" smtClean="0">
                <a:solidFill>
                  <a:srgbClr val="0033CC"/>
                </a:solidFill>
                <a:latin typeface="Calibri" panose="020F0502020204030204" pitchFamily="34" charset="0"/>
              </a:rPr>
              <a:t> (HEPE), </a:t>
            </a:r>
            <a:r>
              <a:rPr lang="en-US" sz="2400" dirty="0" err="1" smtClean="0">
                <a:solidFill>
                  <a:srgbClr val="0033CC"/>
                </a:solidFill>
                <a:latin typeface="Calibri" panose="020F0502020204030204" pitchFamily="34" charset="0"/>
              </a:rPr>
              <a:t>Ms</a:t>
            </a:r>
            <a:r>
              <a:rPr lang="en-US" sz="2400" dirty="0" smtClean="0">
                <a:solidFill>
                  <a:srgbClr val="0033CC"/>
                </a:solidFill>
                <a:latin typeface="Calibri" panose="020F0502020204030204" pitchFamily="34" charset="0"/>
              </a:rPr>
              <a:t> Heather </a:t>
            </a:r>
            <a:r>
              <a:rPr lang="en-US" sz="2400" dirty="0" err="1" smtClean="0">
                <a:solidFill>
                  <a:srgbClr val="0033CC"/>
                </a:solidFill>
                <a:latin typeface="Calibri" panose="020F0502020204030204" pitchFamily="34" charset="0"/>
              </a:rPr>
              <a:t>Boult</a:t>
            </a:r>
            <a:r>
              <a:rPr lang="en-US" sz="2400" dirty="0" smtClean="0">
                <a:solidFill>
                  <a:srgbClr val="0033CC"/>
                </a:solidFill>
                <a:latin typeface="Calibri" panose="020F0502020204030204" pitchFamily="34" charset="0"/>
              </a:rPr>
              <a:t> (SW PIG)</a:t>
            </a:r>
            <a:endParaRPr lang="en-US" sz="2400" dirty="0">
              <a:solidFill>
                <a:srgbClr val="0033CC"/>
              </a:solidFill>
              <a:latin typeface="Calibri" panose="020F0502020204030204" pitchFamily="34" charset="0"/>
            </a:endParaRPr>
          </a:p>
          <a:p>
            <a:endParaRPr lang="en-US" dirty="0">
              <a:solidFill>
                <a:srgbClr val="0033CC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51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0" descr="MED-MI pictu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365"/>
            <a:ext cx="6781800" cy="5855035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99" y="990600"/>
            <a:ext cx="1295401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21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33CC"/>
                </a:solidFill>
                <a:latin typeface="Calibri" panose="020F0502020204030204" pitchFamily="34" charset="0"/>
                <a:cs typeface="Times New Roman" pitchFamily="18" charset="0"/>
              </a:rPr>
              <a:t>Progress to date</a:t>
            </a:r>
            <a:endParaRPr lang="en-GB" b="1" dirty="0">
              <a:solidFill>
                <a:srgbClr val="0033CC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28600" y="914400"/>
            <a:ext cx="8839200" cy="5029200"/>
          </a:xfrm>
        </p:spPr>
        <p:txBody>
          <a:bodyPr>
            <a:normAutofit fontScale="92500" lnSpcReduction="20000"/>
          </a:bodyPr>
          <a:lstStyle/>
          <a:p>
            <a:pPr marL="514350" indent="-514350" eaLnBrk="1" hangingPunct="1">
              <a:buFont typeface="+mj-lt"/>
              <a:buAutoNum type="arabicPeriod"/>
            </a:pPr>
            <a:r>
              <a:rPr lang="en-US" sz="2800" b="1" dirty="0" smtClean="0">
                <a:solidFill>
                  <a:srgbClr val="0033CC"/>
                </a:solidFill>
                <a:latin typeface="Calibri" panose="020F0502020204030204" pitchFamily="34" charset="0"/>
              </a:rPr>
              <a:t>Presentations/Abstracts</a:t>
            </a:r>
            <a:r>
              <a:rPr lang="en-US" sz="2800" dirty="0" smtClean="0">
                <a:solidFill>
                  <a:srgbClr val="0033CC"/>
                </a:solidFill>
                <a:latin typeface="Calibri" panose="020F0502020204030204" pitchFamily="34" charset="0"/>
              </a:rPr>
              <a:t> (13-- 3 continents)</a:t>
            </a:r>
          </a:p>
          <a:p>
            <a:pPr marL="914400" lvl="1" indent="-514350" eaLnBrk="1" hangingPunct="1"/>
            <a:r>
              <a:rPr lang="en-US" sz="2400" dirty="0" smtClean="0">
                <a:solidFill>
                  <a:srgbClr val="0033CC"/>
                </a:solidFill>
                <a:latin typeface="Calibri" panose="020F0502020204030204" pitchFamily="34" charset="0"/>
              </a:rPr>
              <a:t>HPA, ISEE, AGU, APHA</a:t>
            </a:r>
            <a:r>
              <a:rPr lang="en-US" sz="2400" dirty="0">
                <a:solidFill>
                  <a:srgbClr val="0033CC"/>
                </a:solidFill>
                <a:latin typeface="Calibri" panose="020F0502020204030204" pitchFamily="34" charset="0"/>
              </a:rPr>
              <a:t>, </a:t>
            </a:r>
            <a:r>
              <a:rPr lang="en-US" sz="2400" dirty="0" smtClean="0">
                <a:solidFill>
                  <a:srgbClr val="0033CC"/>
                </a:solidFill>
                <a:latin typeface="Calibri" panose="020F0502020204030204" pitchFamily="34" charset="0"/>
              </a:rPr>
              <a:t>MODISM, AMS, </a:t>
            </a:r>
            <a:r>
              <a:rPr lang="en-US" sz="2400" dirty="0" err="1" smtClean="0">
                <a:solidFill>
                  <a:srgbClr val="0033CC"/>
                </a:solidFill>
                <a:latin typeface="Calibri" panose="020F0502020204030204" pitchFamily="34" charset="0"/>
              </a:rPr>
              <a:t>etc</a:t>
            </a:r>
            <a:r>
              <a:rPr lang="en-US" sz="2400" dirty="0" smtClean="0">
                <a:solidFill>
                  <a:srgbClr val="0033CC"/>
                </a:solidFill>
                <a:latin typeface="Calibri" panose="020F0502020204030204" pitchFamily="34" charset="0"/>
              </a:rPr>
              <a:t> 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Papers</a:t>
            </a:r>
          </a:p>
          <a:p>
            <a:pPr marL="914400" lvl="1" indent="-514350" eaLnBrk="1" hangingPunct="1"/>
            <a:r>
              <a:rPr lang="en-US" sz="2400" dirty="0" smtClean="0">
                <a:solidFill>
                  <a:srgbClr val="0033CC"/>
                </a:solidFill>
                <a:latin typeface="Calibri" panose="020F0502020204030204" pitchFamily="34" charset="0"/>
              </a:rPr>
              <a:t>IJERPH</a:t>
            </a:r>
          </a:p>
          <a:p>
            <a:pPr marL="914400" lvl="1" indent="-514350" eaLnBrk="1" hangingPunct="1"/>
            <a:r>
              <a:rPr lang="en-US" sz="2400" dirty="0" smtClean="0">
                <a:solidFill>
                  <a:srgbClr val="0033CC"/>
                </a:solidFill>
                <a:latin typeface="Calibri" panose="020F0502020204030204" pitchFamily="34" charset="0"/>
              </a:rPr>
              <a:t>Developing 3+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sz="2800" b="1" dirty="0" smtClean="0">
                <a:solidFill>
                  <a:srgbClr val="0033CC"/>
                </a:solidFill>
                <a:latin typeface="Calibri" panose="020F0502020204030204" pitchFamily="34" charset="0"/>
              </a:rPr>
              <a:t>Grants</a:t>
            </a:r>
          </a:p>
          <a:p>
            <a:pPr lvl="1" eaLnBrk="1" hangingPunct="1"/>
            <a:r>
              <a:rPr lang="en-US" sz="2400" dirty="0" smtClean="0">
                <a:solidFill>
                  <a:srgbClr val="0033CC"/>
                </a:solidFill>
                <a:latin typeface="Calibri" panose="020F0502020204030204" pitchFamily="34" charset="0"/>
              </a:rPr>
              <a:t>NIHR HPRU; NERC Impact; NERC CASE PhD, Horizons 2020 </a:t>
            </a:r>
            <a:r>
              <a:rPr lang="en-US" sz="2400" dirty="0" err="1" smtClean="0">
                <a:solidFill>
                  <a:srgbClr val="0033CC"/>
                </a:solidFill>
                <a:latin typeface="Calibri" panose="020F0502020204030204" pitchFamily="34" charset="0"/>
              </a:rPr>
              <a:t>BlueHealth</a:t>
            </a:r>
            <a:endParaRPr lang="en-US" sz="2400" dirty="0" smtClean="0">
              <a:solidFill>
                <a:srgbClr val="0033CC"/>
              </a:solidFill>
              <a:latin typeface="Calibri" panose="020F0502020204030204" pitchFamily="34" charset="0"/>
            </a:endParaRPr>
          </a:p>
          <a:p>
            <a:pPr lvl="2"/>
            <a:r>
              <a:rPr lang="en-US" sz="2000" dirty="0" smtClean="0">
                <a:solidFill>
                  <a:srgbClr val="0033CC"/>
                </a:solidFill>
                <a:latin typeface="Calibri" panose="020F0502020204030204" pitchFamily="34" charset="0"/>
              </a:rPr>
              <a:t>[MRC Newton]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sz="2800" b="1" dirty="0" smtClean="0">
                <a:solidFill>
                  <a:srgbClr val="0033CC"/>
                </a:solidFill>
                <a:latin typeface="Calibri" panose="020F0502020204030204" pitchFamily="34" charset="0"/>
              </a:rPr>
              <a:t>Other</a:t>
            </a:r>
          </a:p>
          <a:p>
            <a:pPr marL="914400" lvl="1" indent="-514350"/>
            <a:r>
              <a:rPr lang="en-US" sz="2400" dirty="0">
                <a:solidFill>
                  <a:srgbClr val="0033CC"/>
                </a:solidFill>
                <a:latin typeface="Calibri" panose="020F0502020204030204" pitchFamily="34" charset="0"/>
              </a:rPr>
              <a:t>Big Data Workshop June </a:t>
            </a:r>
            <a:r>
              <a:rPr lang="en-US" sz="2400" dirty="0" smtClean="0">
                <a:solidFill>
                  <a:srgbClr val="0033CC"/>
                </a:solidFill>
                <a:latin typeface="Calibri" panose="020F0502020204030204" pitchFamily="34" charset="0"/>
              </a:rPr>
              <a:t>2014 Cornwall</a:t>
            </a:r>
          </a:p>
          <a:p>
            <a:pPr marL="914400" lvl="1" indent="-514350" eaLnBrk="1" hangingPunct="1"/>
            <a:r>
              <a:rPr lang="en-US" sz="2400" dirty="0" smtClean="0">
                <a:solidFill>
                  <a:srgbClr val="0033CC"/>
                </a:solidFill>
                <a:latin typeface="Calibri" panose="020F0502020204030204" pitchFamily="34" charset="0"/>
              </a:rPr>
              <a:t>Open Geospatial Consortium Health Domain Sub group</a:t>
            </a:r>
          </a:p>
          <a:p>
            <a:pPr marL="914400" lvl="1" indent="-514350" eaLnBrk="1" hangingPunct="1"/>
            <a:r>
              <a:rPr lang="en-US" sz="2400" dirty="0" smtClean="0">
                <a:solidFill>
                  <a:srgbClr val="0033CC"/>
                </a:solidFill>
                <a:latin typeface="Calibri" panose="020F0502020204030204" pitchFamily="34" charset="0"/>
              </a:rPr>
              <a:t>Current/New Investigator Meeting Jan 2015</a:t>
            </a:r>
          </a:p>
          <a:p>
            <a:pPr marL="914400" lvl="1" indent="-514350" eaLnBrk="1" hangingPunct="1"/>
            <a:r>
              <a:rPr lang="en-US" sz="2400" dirty="0" smtClean="0">
                <a:solidFill>
                  <a:srgbClr val="0033CC"/>
                </a:solidFill>
                <a:latin typeface="Calibri" panose="020F0502020204030204" pitchFamily="34" charset="0"/>
              </a:rPr>
              <a:t>future </a:t>
            </a:r>
            <a:r>
              <a:rPr lang="en-US" sz="2400" dirty="0" err="1" smtClean="0">
                <a:solidFill>
                  <a:srgbClr val="0033CC"/>
                </a:solidFill>
                <a:latin typeface="Calibri" panose="020F0502020204030204" pitchFamily="34" charset="0"/>
              </a:rPr>
              <a:t>Biobank</a:t>
            </a:r>
            <a:r>
              <a:rPr lang="en-US" sz="2400" dirty="0">
                <a:solidFill>
                  <a:srgbClr val="0033CC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smtClean="0">
                <a:solidFill>
                  <a:srgbClr val="0033CC"/>
                </a:solidFill>
                <a:latin typeface="Calibri" panose="020F0502020204030204" pitchFamily="34" charset="0"/>
              </a:rPr>
              <a:t>Environment and Health Meeting Nov 2015</a:t>
            </a:r>
          </a:p>
          <a:p>
            <a:pPr marL="914400" lvl="1" indent="-514350" eaLnBrk="1" hangingPunct="1"/>
            <a:r>
              <a:rPr lang="en-US" sz="2400" dirty="0" smtClean="0">
                <a:solidFill>
                  <a:srgbClr val="0033CC"/>
                </a:solidFill>
                <a:latin typeface="Calibri" panose="020F0502020204030204" pitchFamily="34" charset="0"/>
              </a:rPr>
              <a:t>?Other</a:t>
            </a:r>
          </a:p>
        </p:txBody>
      </p:sp>
    </p:spTree>
    <p:extLst>
      <p:ext uri="{BB962C8B-B14F-4D97-AF65-F5344CB8AC3E}">
        <p14:creationId xmlns:p14="http://schemas.microsoft.com/office/powerpoint/2010/main" val="1168117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GB" b="1" dirty="0" smtClean="0">
                <a:solidFill>
                  <a:srgbClr val="0033CC"/>
                </a:solidFill>
                <a:latin typeface="Calibri" panose="020F0502020204030204" pitchFamily="34" charset="0"/>
              </a:rPr>
              <a:t>MED MI Pilot Projects 2015 </a:t>
            </a:r>
            <a:endParaRPr lang="en-GB" b="1" dirty="0">
              <a:solidFill>
                <a:srgbClr val="0033CC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52400" y="1219201"/>
            <a:ext cx="8991600" cy="4572000"/>
          </a:xfrm>
        </p:spPr>
        <p:txBody>
          <a:bodyPr>
            <a:normAutofit fontScale="77500" lnSpcReduction="20000"/>
          </a:bodyPr>
          <a:lstStyle/>
          <a:p>
            <a:r>
              <a:rPr lang="en-GB" b="1" dirty="0" smtClean="0">
                <a:solidFill>
                  <a:srgbClr val="0033CC"/>
                </a:solidFill>
                <a:latin typeface="Calibri" panose="020F0502020204030204" pitchFamily="34" charset="0"/>
              </a:rPr>
              <a:t>Weather </a:t>
            </a:r>
            <a:r>
              <a:rPr lang="en-GB" b="1" dirty="0">
                <a:solidFill>
                  <a:srgbClr val="0033CC"/>
                </a:solidFill>
                <a:latin typeface="Calibri" panose="020F0502020204030204" pitchFamily="34" charset="0"/>
              </a:rPr>
              <a:t>and Symptom Fluctuations in in Meniere’s Disease </a:t>
            </a:r>
            <a:r>
              <a:rPr lang="en-GB" dirty="0" smtClean="0">
                <a:solidFill>
                  <a:srgbClr val="0033CC"/>
                </a:solidFill>
                <a:latin typeface="Calibri" panose="020F0502020204030204" pitchFamily="34" charset="0"/>
              </a:rPr>
              <a:t>Dr </a:t>
            </a:r>
            <a:r>
              <a:rPr lang="en-GB" dirty="0">
                <a:solidFill>
                  <a:srgbClr val="0033CC"/>
                </a:solidFill>
                <a:latin typeface="Calibri" panose="020F0502020204030204" pitchFamily="34" charset="0"/>
              </a:rPr>
              <a:t>Tyrrell, Dr Schmidt (ECEHH), Dr </a:t>
            </a:r>
            <a:r>
              <a:rPr lang="en-GB" dirty="0" err="1">
                <a:solidFill>
                  <a:srgbClr val="0033CC"/>
                </a:solidFill>
                <a:latin typeface="Calibri" panose="020F0502020204030204" pitchFamily="34" charset="0"/>
              </a:rPr>
              <a:t>Sarran</a:t>
            </a:r>
            <a:r>
              <a:rPr lang="en-GB" dirty="0">
                <a:solidFill>
                  <a:srgbClr val="0033CC"/>
                </a:solidFill>
                <a:latin typeface="Calibri" panose="020F0502020204030204" pitchFamily="34" charset="0"/>
              </a:rPr>
              <a:t> (Met Office)</a:t>
            </a:r>
          </a:p>
          <a:p>
            <a:r>
              <a:rPr lang="en-GB" b="1" dirty="0" smtClean="0">
                <a:solidFill>
                  <a:srgbClr val="0033CC"/>
                </a:solidFill>
                <a:latin typeface="Calibri" panose="020F0502020204030204" pitchFamily="34" charset="0"/>
              </a:rPr>
              <a:t>Linkage </a:t>
            </a:r>
            <a:r>
              <a:rPr lang="en-GB" b="1" dirty="0">
                <a:solidFill>
                  <a:srgbClr val="0033CC"/>
                </a:solidFill>
                <a:latin typeface="Calibri" panose="020F0502020204030204" pitchFamily="34" charset="0"/>
              </a:rPr>
              <a:t>Tools for Pre-Processing of Pollen data</a:t>
            </a:r>
            <a:r>
              <a:rPr lang="en-GB" dirty="0">
                <a:solidFill>
                  <a:srgbClr val="0033CC"/>
                </a:solidFill>
                <a:latin typeface="Calibri" panose="020F0502020204030204" pitchFamily="34" charset="0"/>
              </a:rPr>
              <a:t> </a:t>
            </a:r>
            <a:r>
              <a:rPr lang="en-GB" dirty="0" smtClean="0">
                <a:solidFill>
                  <a:srgbClr val="0033CC"/>
                </a:solidFill>
                <a:latin typeface="Calibri" panose="020F0502020204030204" pitchFamily="34" charset="0"/>
              </a:rPr>
              <a:t> </a:t>
            </a:r>
            <a:r>
              <a:rPr lang="en-GB" dirty="0">
                <a:solidFill>
                  <a:srgbClr val="0033CC"/>
                </a:solidFill>
                <a:latin typeface="Calibri" panose="020F0502020204030204" pitchFamily="34" charset="0"/>
              </a:rPr>
              <a:t>Dr </a:t>
            </a:r>
            <a:r>
              <a:rPr lang="en-GB" dirty="0" err="1" smtClean="0">
                <a:solidFill>
                  <a:srgbClr val="0033CC"/>
                </a:solidFill>
                <a:latin typeface="Calibri" panose="020F0502020204030204" pitchFamily="34" charset="0"/>
              </a:rPr>
              <a:t>McInnes</a:t>
            </a:r>
            <a:r>
              <a:rPr lang="en-GB" dirty="0" smtClean="0">
                <a:solidFill>
                  <a:srgbClr val="0033CC"/>
                </a:solidFill>
                <a:latin typeface="Calibri" panose="020F0502020204030204" pitchFamily="34" charset="0"/>
              </a:rPr>
              <a:t>, </a:t>
            </a:r>
            <a:r>
              <a:rPr lang="en-GB" dirty="0">
                <a:solidFill>
                  <a:srgbClr val="0033CC"/>
                </a:solidFill>
                <a:latin typeface="Calibri" panose="020F0502020204030204" pitchFamily="34" charset="0"/>
              </a:rPr>
              <a:t>Dr </a:t>
            </a:r>
            <a:r>
              <a:rPr lang="en-GB" dirty="0" err="1">
                <a:solidFill>
                  <a:srgbClr val="0033CC"/>
                </a:solidFill>
                <a:latin typeface="Calibri" panose="020F0502020204030204" pitchFamily="34" charset="0"/>
              </a:rPr>
              <a:t>Sarran</a:t>
            </a:r>
            <a:r>
              <a:rPr lang="en-GB" dirty="0">
                <a:solidFill>
                  <a:srgbClr val="0033CC"/>
                </a:solidFill>
                <a:latin typeface="Calibri" panose="020F0502020204030204" pitchFamily="34" charset="0"/>
              </a:rPr>
              <a:t> (Met Office)</a:t>
            </a:r>
          </a:p>
          <a:p>
            <a:r>
              <a:rPr lang="en-GB" b="1" dirty="0" smtClean="0">
                <a:solidFill>
                  <a:srgbClr val="0033CC"/>
                </a:solidFill>
                <a:latin typeface="Calibri" panose="020F0502020204030204" pitchFamily="34" charset="0"/>
              </a:rPr>
              <a:t>Osteoporosis </a:t>
            </a:r>
            <a:r>
              <a:rPr lang="en-GB" b="1" dirty="0">
                <a:solidFill>
                  <a:srgbClr val="0033CC"/>
                </a:solidFill>
                <a:latin typeface="Calibri" panose="020F0502020204030204" pitchFamily="34" charset="0"/>
              </a:rPr>
              <a:t>&amp; Solar Irradiance </a:t>
            </a:r>
            <a:r>
              <a:rPr lang="en-GB" dirty="0" smtClean="0">
                <a:solidFill>
                  <a:srgbClr val="0033CC"/>
                </a:solidFill>
                <a:latin typeface="Calibri" panose="020F0502020204030204" pitchFamily="34" charset="0"/>
              </a:rPr>
              <a:t> </a:t>
            </a:r>
            <a:r>
              <a:rPr lang="en-GB" dirty="0" smtClean="0">
                <a:solidFill>
                  <a:srgbClr val="0033CC"/>
                </a:solidFill>
                <a:latin typeface="Calibri" panose="020F0502020204030204" pitchFamily="34" charset="0"/>
              </a:rPr>
              <a:t>Dr</a:t>
            </a:r>
            <a:r>
              <a:rPr lang="en-GB" dirty="0" smtClean="0">
                <a:solidFill>
                  <a:srgbClr val="0033CC"/>
                </a:solidFill>
                <a:latin typeface="Calibri" panose="020F0502020204030204" pitchFamily="34" charset="0"/>
              </a:rPr>
              <a:t> </a:t>
            </a:r>
            <a:r>
              <a:rPr lang="en-GB" dirty="0">
                <a:solidFill>
                  <a:srgbClr val="0033CC"/>
                </a:solidFill>
                <a:latin typeface="Calibri" panose="020F0502020204030204" pitchFamily="34" charset="0"/>
              </a:rPr>
              <a:t>Cherrie, Dr Osborne (</a:t>
            </a:r>
            <a:r>
              <a:rPr lang="en-GB" dirty="0" smtClean="0">
                <a:solidFill>
                  <a:srgbClr val="0033CC"/>
                </a:solidFill>
                <a:latin typeface="Calibri" panose="020F0502020204030204" pitchFamily="34" charset="0"/>
              </a:rPr>
              <a:t>ECEHH), Dr </a:t>
            </a:r>
            <a:r>
              <a:rPr lang="en-GB" dirty="0" err="1">
                <a:solidFill>
                  <a:srgbClr val="0033CC"/>
                </a:solidFill>
                <a:latin typeface="Calibri" panose="020F0502020204030204" pitchFamily="34" charset="0"/>
              </a:rPr>
              <a:t>Sarran</a:t>
            </a:r>
            <a:r>
              <a:rPr lang="en-GB" dirty="0">
                <a:solidFill>
                  <a:srgbClr val="0033CC"/>
                </a:solidFill>
                <a:latin typeface="Calibri" panose="020F0502020204030204" pitchFamily="34" charset="0"/>
              </a:rPr>
              <a:t> (Met Office)</a:t>
            </a:r>
          </a:p>
          <a:p>
            <a:r>
              <a:rPr lang="en-GB" b="1" dirty="0" smtClean="0">
                <a:solidFill>
                  <a:srgbClr val="0033CC"/>
                </a:solidFill>
                <a:latin typeface="Calibri" panose="020F0502020204030204" pitchFamily="34" charset="0"/>
              </a:rPr>
              <a:t>Childhood </a:t>
            </a:r>
            <a:r>
              <a:rPr lang="en-GB" b="1" dirty="0">
                <a:solidFill>
                  <a:srgbClr val="0033CC"/>
                </a:solidFill>
                <a:latin typeface="Calibri" panose="020F0502020204030204" pitchFamily="34" charset="0"/>
              </a:rPr>
              <a:t>Obesity and Neighbourhood Environments: Integrating SAIL and MEDMI </a:t>
            </a:r>
            <a:r>
              <a:rPr lang="en-GB" dirty="0" smtClean="0">
                <a:solidFill>
                  <a:srgbClr val="0033CC"/>
                </a:solidFill>
                <a:latin typeface="Calibri" panose="020F0502020204030204" pitchFamily="34" charset="0"/>
              </a:rPr>
              <a:t> </a:t>
            </a:r>
            <a:r>
              <a:rPr lang="en-GB" dirty="0">
                <a:solidFill>
                  <a:srgbClr val="0033CC"/>
                </a:solidFill>
                <a:latin typeface="Calibri" panose="020F0502020204030204" pitchFamily="34" charset="0"/>
              </a:rPr>
              <a:t>Dr Rodgers, Mr Fry (SAIL, Swansea University), </a:t>
            </a:r>
            <a:r>
              <a:rPr lang="en-GB" dirty="0" smtClean="0">
                <a:solidFill>
                  <a:srgbClr val="0033CC"/>
                </a:solidFill>
                <a:latin typeface="Calibri" panose="020F0502020204030204" pitchFamily="34" charset="0"/>
              </a:rPr>
              <a:t>Dr </a:t>
            </a:r>
            <a:r>
              <a:rPr lang="en-GB" dirty="0">
                <a:solidFill>
                  <a:srgbClr val="0033CC"/>
                </a:solidFill>
                <a:latin typeface="Calibri" panose="020F0502020204030204" pitchFamily="34" charset="0"/>
              </a:rPr>
              <a:t>Wheeler (ECEHH</a:t>
            </a:r>
            <a:r>
              <a:rPr lang="en-GB" dirty="0">
                <a:solidFill>
                  <a:srgbClr val="0033CC"/>
                </a:solidFill>
                <a:latin typeface="Calibri" panose="020F0502020204030204" pitchFamily="34" charset="0"/>
              </a:rPr>
              <a:t>), Dr </a:t>
            </a:r>
            <a:r>
              <a:rPr lang="en-GB" dirty="0" err="1">
                <a:solidFill>
                  <a:srgbClr val="0033CC"/>
                </a:solidFill>
                <a:latin typeface="Calibri" panose="020F0502020204030204" pitchFamily="34" charset="0"/>
              </a:rPr>
              <a:t>Sarran</a:t>
            </a:r>
            <a:r>
              <a:rPr lang="en-GB" dirty="0">
                <a:solidFill>
                  <a:srgbClr val="0033CC"/>
                </a:solidFill>
                <a:latin typeface="Calibri" panose="020F0502020204030204" pitchFamily="34" charset="0"/>
              </a:rPr>
              <a:t> (Met Office</a:t>
            </a:r>
            <a:r>
              <a:rPr lang="en-GB" dirty="0" smtClean="0">
                <a:solidFill>
                  <a:srgbClr val="0033CC"/>
                </a:solidFill>
                <a:latin typeface="Calibri" panose="020F0502020204030204" pitchFamily="34" charset="0"/>
              </a:rPr>
              <a:t>)</a:t>
            </a:r>
            <a:endParaRPr lang="en-GB" dirty="0">
              <a:solidFill>
                <a:srgbClr val="0033CC"/>
              </a:solidFill>
              <a:latin typeface="Calibri" panose="020F0502020204030204" pitchFamily="34" charset="0"/>
            </a:endParaRPr>
          </a:p>
          <a:p>
            <a:r>
              <a:rPr lang="en-GB" b="1" dirty="0" smtClean="0">
                <a:solidFill>
                  <a:srgbClr val="0033CC"/>
                </a:solidFill>
                <a:latin typeface="Calibri" panose="020F0502020204030204" pitchFamily="34" charset="0"/>
              </a:rPr>
              <a:t>Statistical </a:t>
            </a:r>
            <a:r>
              <a:rPr lang="en-GB" b="1" dirty="0">
                <a:solidFill>
                  <a:srgbClr val="0033CC"/>
                </a:solidFill>
                <a:latin typeface="Calibri" panose="020F0502020204030204" pitchFamily="34" charset="0"/>
              </a:rPr>
              <a:t>Downscaling of Gridded Air quality </a:t>
            </a:r>
            <a:r>
              <a:rPr lang="en-GB" b="1" dirty="0" smtClean="0">
                <a:solidFill>
                  <a:srgbClr val="0033CC"/>
                </a:solidFill>
                <a:latin typeface="Calibri" panose="020F0502020204030204" pitchFamily="34" charset="0"/>
              </a:rPr>
              <a:t>data</a:t>
            </a:r>
            <a:r>
              <a:rPr lang="en-GB" dirty="0" smtClean="0">
                <a:solidFill>
                  <a:srgbClr val="0033CC"/>
                </a:solidFill>
                <a:latin typeface="Calibri" panose="020F0502020204030204" pitchFamily="34" charset="0"/>
              </a:rPr>
              <a:t> </a:t>
            </a:r>
            <a:r>
              <a:rPr lang="en-GB" dirty="0">
                <a:solidFill>
                  <a:srgbClr val="0033CC"/>
                </a:solidFill>
                <a:latin typeface="Calibri" panose="020F0502020204030204" pitchFamily="34" charset="0"/>
              </a:rPr>
              <a:t>Professor Sahu (Southampton University)</a:t>
            </a:r>
          </a:p>
          <a:p>
            <a:r>
              <a:rPr lang="en-GB" b="1" dirty="0" smtClean="0">
                <a:solidFill>
                  <a:srgbClr val="0033CC"/>
                </a:solidFill>
                <a:latin typeface="Calibri" panose="020F0502020204030204" pitchFamily="34" charset="0"/>
              </a:rPr>
              <a:t>Pathogen </a:t>
            </a:r>
            <a:r>
              <a:rPr lang="en-GB" b="1" dirty="0" err="1" smtClean="0">
                <a:solidFill>
                  <a:srgbClr val="0033CC"/>
                </a:solidFill>
                <a:latin typeface="Calibri" panose="020F0502020204030204" pitchFamily="34" charset="0"/>
              </a:rPr>
              <a:t>Seasonability</a:t>
            </a:r>
            <a:r>
              <a:rPr lang="en-GB" b="1" dirty="0" smtClean="0">
                <a:solidFill>
                  <a:srgbClr val="0033CC"/>
                </a:solidFill>
                <a:latin typeface="Calibri" panose="020F0502020204030204" pitchFamily="34" charset="0"/>
              </a:rPr>
              <a:t> regression trawling</a:t>
            </a:r>
            <a:r>
              <a:rPr lang="en-GB" dirty="0" smtClean="0">
                <a:solidFill>
                  <a:srgbClr val="0033CC"/>
                </a:solidFill>
                <a:latin typeface="Calibri" panose="020F0502020204030204" pitchFamily="34" charset="0"/>
              </a:rPr>
              <a:t> </a:t>
            </a:r>
            <a:r>
              <a:rPr lang="en-GB" dirty="0">
                <a:solidFill>
                  <a:srgbClr val="0033CC"/>
                </a:solidFill>
                <a:latin typeface="Calibri" panose="020F0502020204030204" pitchFamily="34" charset="0"/>
              </a:rPr>
              <a:t>Professor Nichols (PHE</a:t>
            </a:r>
            <a:r>
              <a:rPr lang="en-GB" dirty="0" smtClean="0">
                <a:solidFill>
                  <a:srgbClr val="0033CC"/>
                </a:solidFill>
                <a:latin typeface="Calibri" panose="020F0502020204030204" pitchFamily="34" charset="0"/>
              </a:rPr>
              <a:t>), Dr Cherrie (ECEHH)</a:t>
            </a:r>
            <a:endParaRPr lang="en-GB" dirty="0">
              <a:solidFill>
                <a:srgbClr val="0033CC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80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33CC"/>
                </a:solidFill>
                <a:latin typeface="Calibri" panose="020F0502020204030204" pitchFamily="34" charset="0"/>
              </a:rPr>
              <a:t>Logo, Website, URL, Servers</a:t>
            </a:r>
            <a:endParaRPr lang="en-US" b="1" dirty="0">
              <a:solidFill>
                <a:srgbClr val="0033CC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0" y="752129"/>
            <a:ext cx="9144000" cy="4810471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latin typeface="Calibri" panose="020F0502020204030204" pitchFamily="34" charset="0"/>
                <a:hlinkClick r:id="rId2"/>
              </a:rPr>
              <a:t>www.data-mashup.org.uk</a:t>
            </a:r>
            <a:endParaRPr lang="en-US" sz="2800" b="1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6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The Demo 1 </a:t>
            </a:r>
            <a:r>
              <a:rPr lang="en-US" sz="2600" dirty="0">
                <a:solidFill>
                  <a:srgbClr val="0070C0"/>
                </a:solidFill>
                <a:latin typeface="Calibri" panose="020F0502020204030204" pitchFamily="34" charset="0"/>
              </a:rPr>
              <a:t>M</a:t>
            </a:r>
            <a:r>
              <a:rPr lang="en-US" sz="26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odelling </a:t>
            </a:r>
            <a:r>
              <a:rPr lang="en-US" sz="2600" dirty="0">
                <a:solidFill>
                  <a:srgbClr val="0070C0"/>
                </a:solidFill>
                <a:latin typeface="Calibri" panose="020F0502020204030204" pitchFamily="34" charset="0"/>
              </a:rPr>
              <a:t>application is </a:t>
            </a:r>
            <a:r>
              <a:rPr lang="en-US" sz="26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on </a:t>
            </a:r>
            <a:r>
              <a:rPr lang="en-US" sz="2600" dirty="0">
                <a:solidFill>
                  <a:srgbClr val="0070C0"/>
                </a:solidFill>
                <a:latin typeface="Calibri" panose="020F0502020204030204" pitchFamily="34" charset="0"/>
              </a:rPr>
              <a:t>the W</a:t>
            </a:r>
            <a:r>
              <a:rPr lang="en-US" sz="26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eb Server</a:t>
            </a:r>
            <a:r>
              <a:rPr lang="en-US" sz="2600" dirty="0">
                <a:solidFill>
                  <a:srgbClr val="0070C0"/>
                </a:solidFill>
                <a:latin typeface="Calibri" panose="020F0502020204030204" pitchFamily="34" charset="0"/>
              </a:rPr>
              <a:t>, for demonstration purposes </a:t>
            </a:r>
            <a:r>
              <a:rPr lang="en-US" sz="26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(data used already public). </a:t>
            </a:r>
          </a:p>
          <a:p>
            <a:pPr marL="0" indent="0">
              <a:buNone/>
            </a:pPr>
            <a:endParaRPr lang="en-US" sz="2600" dirty="0" smtClean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600" u="sng" dirty="0" smtClean="0">
                <a:solidFill>
                  <a:srgbClr val="0070C0"/>
                </a:solidFill>
                <a:latin typeface="Calibri" panose="020F0502020204030204" pitchFamily="34" charset="0"/>
              </a:rPr>
              <a:t>In </a:t>
            </a:r>
            <a:r>
              <a:rPr lang="en-US" sz="2600" u="sng" dirty="0">
                <a:solidFill>
                  <a:srgbClr val="0070C0"/>
                </a:solidFill>
                <a:latin typeface="Calibri" panose="020F0502020204030204" pitchFamily="34" charset="0"/>
              </a:rPr>
              <a:t>the </a:t>
            </a:r>
            <a:r>
              <a:rPr lang="en-US" sz="2600" u="sng" dirty="0" smtClean="0">
                <a:solidFill>
                  <a:srgbClr val="0070C0"/>
                </a:solidFill>
                <a:latin typeface="Calibri" panose="020F0502020204030204" pitchFamily="34" charset="0"/>
              </a:rPr>
              <a:t>future</a:t>
            </a:r>
            <a:r>
              <a:rPr lang="en-US" sz="26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: </a:t>
            </a:r>
          </a:p>
          <a:p>
            <a:r>
              <a:rPr lang="en-US" sz="2600" dirty="0">
                <a:solidFill>
                  <a:srgbClr val="0070C0"/>
                </a:solidFill>
                <a:latin typeface="Calibri" panose="020F0502020204030204" pitchFamily="34" charset="0"/>
              </a:rPr>
              <a:t>T</a:t>
            </a:r>
            <a:r>
              <a:rPr lang="en-US" sz="26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he </a:t>
            </a:r>
            <a:r>
              <a:rPr lang="en-US" sz="2600" dirty="0">
                <a:solidFill>
                  <a:srgbClr val="0070C0"/>
                </a:solidFill>
                <a:latin typeface="Calibri" panose="020F0502020204030204" pitchFamily="34" charset="0"/>
              </a:rPr>
              <a:t>application </a:t>
            </a:r>
            <a:r>
              <a:rPr lang="en-US" sz="26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will be to </a:t>
            </a:r>
            <a:r>
              <a:rPr lang="en-US" sz="2600" dirty="0">
                <a:solidFill>
                  <a:srgbClr val="0070C0"/>
                </a:solidFill>
                <a:latin typeface="Calibri" panose="020F0502020204030204" pitchFamily="34" charset="0"/>
              </a:rPr>
              <a:t>the </a:t>
            </a:r>
            <a:r>
              <a:rPr lang="en-US" sz="26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Database/Application </a:t>
            </a:r>
            <a:r>
              <a:rPr lang="en-US" sz="2600" b="1" dirty="0">
                <a:solidFill>
                  <a:srgbClr val="0070C0"/>
                </a:solidFill>
                <a:latin typeface="Calibri" panose="020F0502020204030204" pitchFamily="34" charset="0"/>
              </a:rPr>
              <a:t>S</a:t>
            </a:r>
            <a:r>
              <a:rPr lang="en-US" sz="26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erver</a:t>
            </a:r>
            <a:r>
              <a:rPr lang="en-US" sz="26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 with more </a:t>
            </a:r>
            <a:r>
              <a:rPr lang="en-US" sz="2600" dirty="0">
                <a:solidFill>
                  <a:srgbClr val="0070C0"/>
                </a:solidFill>
                <a:latin typeface="Calibri" panose="020F0502020204030204" pitchFamily="34" charset="0"/>
              </a:rPr>
              <a:t>secure </a:t>
            </a:r>
            <a:r>
              <a:rPr lang="en-US" sz="26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access and a more </a:t>
            </a:r>
            <a:r>
              <a:rPr lang="en-US" sz="2600" dirty="0">
                <a:solidFill>
                  <a:srgbClr val="0070C0"/>
                </a:solidFill>
                <a:latin typeface="Calibri" panose="020F0502020204030204" pitchFamily="34" charset="0"/>
              </a:rPr>
              <a:t>powerful machine. </a:t>
            </a:r>
            <a:r>
              <a:rPr lang="en-US" sz="26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This Server will be </a:t>
            </a:r>
            <a:r>
              <a:rPr lang="en-US" sz="2600" dirty="0">
                <a:solidFill>
                  <a:srgbClr val="0070C0"/>
                </a:solidFill>
                <a:latin typeface="Calibri" panose="020F0502020204030204" pitchFamily="34" charset="0"/>
              </a:rPr>
              <a:t>used for researchers </a:t>
            </a:r>
            <a:r>
              <a:rPr lang="en-US" sz="26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for the </a:t>
            </a:r>
            <a:r>
              <a:rPr lang="en-US" sz="2600" dirty="0">
                <a:solidFill>
                  <a:srgbClr val="0070C0"/>
                </a:solidFill>
                <a:latin typeface="Calibri" panose="020F0502020204030204" pitchFamily="34" charset="0"/>
              </a:rPr>
              <a:t>browser modelling application running against MEDMI held data.  </a:t>
            </a:r>
          </a:p>
          <a:p>
            <a:r>
              <a:rPr lang="en-US" sz="26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The </a:t>
            </a:r>
            <a:r>
              <a:rPr lang="en-US" sz="2600" b="1" dirty="0">
                <a:solidFill>
                  <a:srgbClr val="0070C0"/>
                </a:solidFill>
                <a:latin typeface="Calibri" panose="020F0502020204030204" pitchFamily="34" charset="0"/>
              </a:rPr>
              <a:t>W</a:t>
            </a:r>
            <a:r>
              <a:rPr lang="en-US" sz="26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eb </a:t>
            </a:r>
            <a:r>
              <a:rPr lang="en-US" sz="2600" b="1" dirty="0">
                <a:solidFill>
                  <a:srgbClr val="0070C0"/>
                </a:solidFill>
                <a:latin typeface="Calibri" panose="020F0502020204030204" pitchFamily="34" charset="0"/>
              </a:rPr>
              <a:t>S</a:t>
            </a:r>
            <a:r>
              <a:rPr lang="en-US" sz="26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erver </a:t>
            </a:r>
            <a:r>
              <a:rPr lang="en-US" sz="26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will run </a:t>
            </a:r>
            <a:r>
              <a:rPr lang="en-US" sz="2600" dirty="0">
                <a:solidFill>
                  <a:srgbClr val="0070C0"/>
                </a:solidFill>
                <a:latin typeface="Calibri" panose="020F0502020204030204" pitchFamily="34" charset="0"/>
              </a:rPr>
              <a:t>a standard W</a:t>
            </a:r>
            <a:r>
              <a:rPr lang="en-US" sz="26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ebsite </a:t>
            </a:r>
            <a:r>
              <a:rPr lang="en-US" sz="2600" dirty="0">
                <a:solidFill>
                  <a:srgbClr val="0070C0"/>
                </a:solidFill>
                <a:latin typeface="Calibri" panose="020F0502020204030204" pitchFamily="34" charset="0"/>
              </a:rPr>
              <a:t>displaying </a:t>
            </a:r>
            <a:r>
              <a:rPr lang="en-US" sz="26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description, news</a:t>
            </a:r>
            <a:r>
              <a:rPr lang="en-US" sz="2600" dirty="0">
                <a:solidFill>
                  <a:srgbClr val="0070C0"/>
                </a:solidFill>
                <a:latin typeface="Calibri" panose="020F0502020204030204" pitchFamily="34" charset="0"/>
              </a:rPr>
              <a:t>, </a:t>
            </a:r>
            <a:r>
              <a:rPr lang="en-US" sz="26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events, </a:t>
            </a:r>
            <a:r>
              <a:rPr lang="en-US" sz="2600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etc</a:t>
            </a:r>
            <a:r>
              <a:rPr lang="en-US" sz="26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en-US" sz="2600" dirty="0">
                <a:solidFill>
                  <a:srgbClr val="0070C0"/>
                </a:solidFill>
                <a:latin typeface="Calibri" panose="020F0502020204030204" pitchFamily="34" charset="0"/>
              </a:rPr>
              <a:t>for the MEDMI project </a:t>
            </a:r>
            <a:endParaRPr lang="en-US" sz="2600" dirty="0" smtClean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9637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GB" b="1" dirty="0" smtClean="0">
                <a:solidFill>
                  <a:srgbClr val="0033CC"/>
                </a:solidFill>
                <a:latin typeface="Calibri" panose="020F0502020204030204" pitchFamily="34" charset="0"/>
              </a:rPr>
              <a:t>MED MI Challenges</a:t>
            </a:r>
            <a:endParaRPr lang="en-GB" b="1" dirty="0">
              <a:solidFill>
                <a:srgbClr val="0033CC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52400" y="1447800"/>
            <a:ext cx="8763000" cy="4648200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>
                <a:solidFill>
                  <a:srgbClr val="0033CC"/>
                </a:solidFill>
                <a:latin typeface="Calibri" panose="020F0502020204030204" pitchFamily="34" charset="0"/>
              </a:rPr>
              <a:t>Short time period </a:t>
            </a:r>
            <a:r>
              <a:rPr lang="en-GB" dirty="0" err="1" smtClean="0">
                <a:solidFill>
                  <a:srgbClr val="0033CC"/>
                </a:solidFill>
                <a:latin typeface="Calibri" panose="020F0502020204030204" pitchFamily="34" charset="0"/>
              </a:rPr>
              <a:t>etc</a:t>
            </a:r>
            <a:endParaRPr lang="en-GB" dirty="0" smtClean="0">
              <a:solidFill>
                <a:srgbClr val="0033CC"/>
              </a:solidFill>
              <a:latin typeface="Calibri" panose="020F0502020204030204" pitchFamily="34" charset="0"/>
            </a:endParaRPr>
          </a:p>
          <a:p>
            <a:r>
              <a:rPr lang="en-GB" dirty="0" smtClean="0">
                <a:solidFill>
                  <a:srgbClr val="0033CC"/>
                </a:solidFill>
                <a:latin typeface="Calibri" panose="020F0502020204030204" pitchFamily="34" charset="0"/>
              </a:rPr>
              <a:t>Databases, especially </a:t>
            </a:r>
            <a:r>
              <a:rPr lang="en-GB" b="1" dirty="0" smtClean="0">
                <a:solidFill>
                  <a:srgbClr val="0033CC"/>
                </a:solidFill>
                <a:latin typeface="Calibri" panose="020F0502020204030204" pitchFamily="34" charset="0"/>
              </a:rPr>
              <a:t>human health</a:t>
            </a:r>
          </a:p>
          <a:p>
            <a:r>
              <a:rPr lang="en-GB" b="1" dirty="0" smtClean="0">
                <a:solidFill>
                  <a:srgbClr val="0033CC"/>
                </a:solidFill>
                <a:latin typeface="Calibri" panose="020F0502020204030204" pitchFamily="34" charset="0"/>
              </a:rPr>
              <a:t>Staffing expertise</a:t>
            </a:r>
          </a:p>
          <a:p>
            <a:r>
              <a:rPr lang="en-GB" dirty="0" smtClean="0">
                <a:solidFill>
                  <a:srgbClr val="0033CC"/>
                </a:solidFill>
                <a:latin typeface="Calibri" panose="020F0502020204030204" pitchFamily="34" charset="0"/>
              </a:rPr>
              <a:t>“Publishable” research</a:t>
            </a:r>
          </a:p>
          <a:p>
            <a:r>
              <a:rPr lang="en-GB" dirty="0" smtClean="0">
                <a:solidFill>
                  <a:srgbClr val="0033CC"/>
                </a:solidFill>
                <a:latin typeface="Calibri" panose="020F0502020204030204" pitchFamily="34" charset="0"/>
              </a:rPr>
              <a:t>Long term funding</a:t>
            </a:r>
          </a:p>
          <a:p>
            <a:r>
              <a:rPr lang="en-GB" dirty="0" smtClean="0">
                <a:solidFill>
                  <a:srgbClr val="0033CC"/>
                </a:solidFill>
                <a:latin typeface="Calibri" panose="020F0502020204030204" pitchFamily="34" charset="0"/>
              </a:rPr>
              <a:t>“Big Data” moving on……..</a:t>
            </a:r>
          </a:p>
          <a:p>
            <a:r>
              <a:rPr lang="en-GB" dirty="0" smtClean="0">
                <a:solidFill>
                  <a:srgbClr val="0033CC"/>
                </a:solidFill>
                <a:latin typeface="Calibri" panose="020F0502020204030204" pitchFamily="34" charset="0"/>
              </a:rPr>
              <a:t>Communication</a:t>
            </a:r>
          </a:p>
          <a:p>
            <a:r>
              <a:rPr lang="en-GB" dirty="0" smtClean="0">
                <a:solidFill>
                  <a:srgbClr val="0033CC"/>
                </a:solidFill>
                <a:latin typeface="Calibri" panose="020F0502020204030204" pitchFamily="34" charset="0"/>
              </a:rPr>
              <a:t>Expectations</a:t>
            </a:r>
          </a:p>
          <a:p>
            <a:r>
              <a:rPr lang="en-GB" b="1" dirty="0" smtClean="0">
                <a:solidFill>
                  <a:srgbClr val="0033CC"/>
                </a:solidFill>
                <a:latin typeface="Calibri" panose="020F0502020204030204" pitchFamily="34" charset="0"/>
              </a:rPr>
              <a:t>Funding</a:t>
            </a:r>
            <a:r>
              <a:rPr lang="en-GB" dirty="0" smtClean="0">
                <a:solidFill>
                  <a:srgbClr val="0033CC"/>
                </a:solidFill>
                <a:latin typeface="Calibri" panose="020F0502020204030204" pitchFamily="34" charset="0"/>
              </a:rPr>
              <a:t/>
            </a:r>
            <a:br>
              <a:rPr lang="en-GB" dirty="0" smtClean="0">
                <a:solidFill>
                  <a:srgbClr val="0033CC"/>
                </a:solidFill>
                <a:latin typeface="Calibri" panose="020F0502020204030204" pitchFamily="34" charset="0"/>
              </a:rPr>
            </a:br>
            <a:endParaRPr lang="en-GB" dirty="0">
              <a:solidFill>
                <a:srgbClr val="0033CC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30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33CC"/>
                </a:solidFill>
                <a:latin typeface="Calibri" panose="020F0502020204030204" pitchFamily="34" charset="0"/>
              </a:rPr>
              <a:t>Next Steps</a:t>
            </a:r>
            <a:endParaRPr lang="en-US" b="1" dirty="0">
              <a:solidFill>
                <a:srgbClr val="0033CC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8312" y="1085503"/>
            <a:ext cx="8523288" cy="4248497"/>
          </a:xfrm>
        </p:spPr>
        <p:txBody>
          <a:bodyPr/>
          <a:lstStyle/>
          <a:p>
            <a:r>
              <a:rPr lang="en-US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Databases</a:t>
            </a:r>
          </a:p>
          <a:p>
            <a:r>
              <a:rPr lang="en-US" sz="2800" b="1" dirty="0" smtClean="0">
                <a:solidFill>
                  <a:srgbClr val="0033CC"/>
                </a:solidFill>
                <a:latin typeface="Calibri" panose="020F0502020204030204" pitchFamily="34" charset="0"/>
              </a:rPr>
              <a:t>Progress on Demonstration Projects</a:t>
            </a:r>
          </a:p>
          <a:p>
            <a:r>
              <a:rPr lang="en-US" sz="2800" b="1" dirty="0" smtClean="0">
                <a:solidFill>
                  <a:srgbClr val="0033CC"/>
                </a:solidFill>
                <a:latin typeface="Calibri" panose="020F0502020204030204" pitchFamily="34" charset="0"/>
              </a:rPr>
              <a:t>Server, Website, Platform</a:t>
            </a:r>
          </a:p>
          <a:p>
            <a:r>
              <a:rPr lang="en-US" sz="2800" b="1" dirty="0" smtClean="0">
                <a:solidFill>
                  <a:srgbClr val="0033CC"/>
                </a:solidFill>
                <a:latin typeface="Calibri" panose="020F0502020204030204" pitchFamily="34" charset="0"/>
              </a:rPr>
              <a:t>Governance, Ethics &amp; Documentation</a:t>
            </a:r>
          </a:p>
          <a:p>
            <a:r>
              <a:rPr lang="en-US" sz="2800" b="1" dirty="0" smtClean="0">
                <a:solidFill>
                  <a:srgbClr val="0033CC"/>
                </a:solidFill>
                <a:latin typeface="Calibri" panose="020F0502020204030204" pitchFamily="34" charset="0"/>
              </a:rPr>
              <a:t>New Partners/Collaborators</a:t>
            </a:r>
          </a:p>
          <a:p>
            <a:r>
              <a:rPr lang="en-US" sz="2800" b="1" dirty="0" smtClean="0">
                <a:solidFill>
                  <a:srgbClr val="0033CC"/>
                </a:solidFill>
                <a:latin typeface="Calibri" panose="020F0502020204030204" pitchFamily="34" charset="0"/>
              </a:rPr>
              <a:t>Funding/Legacy Opportunities</a:t>
            </a:r>
          </a:p>
          <a:p>
            <a:pPr lvl="1"/>
            <a:r>
              <a:rPr lang="en-US" sz="24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?MRC Programme Grant</a:t>
            </a:r>
          </a:p>
          <a:p>
            <a:pPr lvl="1"/>
            <a:r>
              <a:rPr lang="en-US" sz="2400" dirty="0" smtClean="0">
                <a:solidFill>
                  <a:srgbClr val="0033CC"/>
                </a:solidFill>
                <a:latin typeface="Calibri" panose="020F0502020204030204" pitchFamily="34" charset="0"/>
              </a:rPr>
              <a:t>?Marie Curie COFUND, Horizon 2020; ?ERC Synergy</a:t>
            </a:r>
          </a:p>
          <a:p>
            <a:pPr lvl="1"/>
            <a:r>
              <a:rPr lang="en-US" sz="2400" dirty="0" smtClean="0">
                <a:solidFill>
                  <a:srgbClr val="0033CC"/>
                </a:solidFill>
                <a:latin typeface="Calibri" panose="020F0502020204030204" pitchFamily="34" charset="0"/>
              </a:rPr>
              <a:t>?Other</a:t>
            </a:r>
          </a:p>
        </p:txBody>
      </p:sp>
    </p:spTree>
    <p:extLst>
      <p:ext uri="{BB962C8B-B14F-4D97-AF65-F5344CB8AC3E}">
        <p14:creationId xmlns:p14="http://schemas.microsoft.com/office/powerpoint/2010/main" val="1142618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GB" b="1" dirty="0" smtClean="0">
                <a:solidFill>
                  <a:srgbClr val="0033CC"/>
                </a:solidFill>
                <a:latin typeface="Calibri" panose="020F0502020204030204" pitchFamily="34" charset="0"/>
              </a:rPr>
              <a:t>Investigators</a:t>
            </a:r>
            <a:endParaRPr lang="en-GB" b="1" dirty="0">
              <a:solidFill>
                <a:srgbClr val="0033CC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85800" y="1618903"/>
            <a:ext cx="8229600" cy="42484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rgbClr val="0033CC"/>
                </a:solidFill>
                <a:latin typeface="Calibri" panose="020F0502020204030204" pitchFamily="34" charset="0"/>
              </a:rPr>
              <a:t>LE Fleming, B Golding , A Kessel, A Haines, M Depledge, A Cichowska, S </a:t>
            </a:r>
            <a:r>
              <a:rPr lang="en-GB" dirty="0" err="1" smtClean="0">
                <a:solidFill>
                  <a:srgbClr val="0033CC"/>
                </a:solidFill>
                <a:latin typeface="Calibri" panose="020F0502020204030204" pitchFamily="34" charset="0"/>
              </a:rPr>
              <a:t>Hajat</a:t>
            </a:r>
            <a:r>
              <a:rPr lang="en-GB" dirty="0" smtClean="0">
                <a:solidFill>
                  <a:srgbClr val="0033CC"/>
                </a:solidFill>
                <a:latin typeface="Calibri" panose="020F0502020204030204" pitchFamily="34" charset="0"/>
              </a:rPr>
              <a:t>, C </a:t>
            </a:r>
            <a:r>
              <a:rPr lang="en-GB" dirty="0" err="1" smtClean="0">
                <a:solidFill>
                  <a:srgbClr val="0033CC"/>
                </a:solidFill>
                <a:latin typeface="Calibri" panose="020F0502020204030204" pitchFamily="34" charset="0"/>
              </a:rPr>
              <a:t>Sarran</a:t>
            </a:r>
            <a:r>
              <a:rPr lang="en-GB" dirty="0" smtClean="0">
                <a:solidFill>
                  <a:srgbClr val="0033CC"/>
                </a:solidFill>
                <a:latin typeface="Calibri" panose="020F0502020204030204" pitchFamily="34" charset="0"/>
              </a:rPr>
              <a:t>, N Osborne, C Sabel, T Bailey, C Whitmore,  N Cocksedge, R Barciela, G Nichols, C </a:t>
            </a:r>
            <a:r>
              <a:rPr lang="en-GB" dirty="0">
                <a:solidFill>
                  <a:srgbClr val="0033CC"/>
                </a:solidFill>
                <a:latin typeface="Calibri" panose="020F0502020204030204" pitchFamily="34" charset="0"/>
              </a:rPr>
              <a:t>Little, </a:t>
            </a:r>
            <a:r>
              <a:rPr lang="en-GB" dirty="0" smtClean="0">
                <a:solidFill>
                  <a:srgbClr val="0033CC"/>
                </a:solidFill>
                <a:latin typeface="Calibri" panose="020F0502020204030204" pitchFamily="34" charset="0"/>
              </a:rPr>
              <a:t>M </a:t>
            </a:r>
            <a:r>
              <a:rPr lang="en-GB" dirty="0" err="1" smtClean="0">
                <a:solidFill>
                  <a:srgbClr val="0033CC"/>
                </a:solidFill>
                <a:latin typeface="Calibri" panose="020F0502020204030204" pitchFamily="34" charset="0"/>
              </a:rPr>
              <a:t>Djennad</a:t>
            </a:r>
            <a:r>
              <a:rPr lang="en-GB" dirty="0" smtClean="0">
                <a:solidFill>
                  <a:srgbClr val="0033CC"/>
                </a:solidFill>
                <a:latin typeface="Calibri" panose="020F0502020204030204" pitchFamily="34" charset="0"/>
              </a:rPr>
              <a:t>, G Nichols, H Gordon Brown, N Kaye, M Cherrie, Y Clewlow</a:t>
            </a:r>
            <a:br>
              <a:rPr lang="en-GB" dirty="0" smtClean="0">
                <a:solidFill>
                  <a:srgbClr val="0033CC"/>
                </a:solidFill>
                <a:latin typeface="Calibri" panose="020F0502020204030204" pitchFamily="34" charset="0"/>
              </a:rPr>
            </a:br>
            <a:endParaRPr lang="en-GB" dirty="0">
              <a:solidFill>
                <a:srgbClr val="0033CC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15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UEMS Powerpoint8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31440"/>
            <a:ext cx="9144000" cy="741464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-531440"/>
            <a:ext cx="9144000" cy="7583152"/>
          </a:xfrm>
          <a:prstGeom prst="rect">
            <a:avLst/>
          </a:prstGeom>
          <a:noFill/>
          <a:ln>
            <a:solidFill>
              <a:srgbClr val="416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542263" y="3140968"/>
            <a:ext cx="6377175" cy="936104"/>
          </a:xfrm>
          <a:prstGeom prst="rect">
            <a:avLst/>
          </a:prstGeom>
          <a:noFill/>
        </p:spPr>
        <p:txBody>
          <a:bodyPr wrap="square" lIns="91417" tIns="45709" rIns="91417" bIns="45709" rtlCol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GB" sz="4000" b="1" dirty="0" smtClean="0">
                <a:solidFill>
                  <a:srgbClr val="4167B1"/>
                </a:solidFill>
                <a:latin typeface="Helvetica" pitchFamily="34" charset="0"/>
                <a:cs typeface="Helvetica" pitchFamily="34" charset="0"/>
                <a:hlinkClick r:id="rId4"/>
              </a:rPr>
              <a:t>www.ecehh.org</a:t>
            </a:r>
            <a:endParaRPr lang="en-GB" sz="4000" b="1" dirty="0" smtClean="0">
              <a:solidFill>
                <a:srgbClr val="4167B1"/>
              </a:solidFill>
              <a:latin typeface="Helvetica" pitchFamily="34" charset="0"/>
              <a:cs typeface="Helvetica" pitchFamily="34" charset="0"/>
            </a:endParaRPr>
          </a:p>
          <a:p>
            <a:pPr algn="ctr">
              <a:lnSpc>
                <a:spcPct val="150000"/>
              </a:lnSpc>
            </a:pPr>
            <a:endParaRPr lang="en-GB" sz="2800" b="1" dirty="0" smtClean="0">
              <a:solidFill>
                <a:srgbClr val="4167B1"/>
              </a:solidFill>
              <a:latin typeface="Helvetica" pitchFamily="34" charset="0"/>
              <a:cs typeface="Helvetica" pitchFamily="34" charset="0"/>
            </a:endParaRPr>
          </a:p>
          <a:p>
            <a:pPr algn="ctr">
              <a:lnSpc>
                <a:spcPct val="150000"/>
              </a:lnSpc>
            </a:pPr>
            <a:endParaRPr lang="en-GB" sz="2800" b="1" dirty="0" smtClean="0">
              <a:solidFill>
                <a:srgbClr val="4167B1"/>
              </a:solidFill>
              <a:latin typeface="Helvetica" pitchFamily="34" charset="0"/>
              <a:cs typeface="Helvetica" pitchFamily="34" charset="0"/>
            </a:endParaRPr>
          </a:p>
          <a:p>
            <a:pPr>
              <a:lnSpc>
                <a:spcPct val="150000"/>
              </a:lnSpc>
            </a:pPr>
            <a:endParaRPr lang="en-GB" sz="2800" dirty="0" smtClean="0">
              <a:solidFill>
                <a:srgbClr val="4167B1"/>
              </a:solidFill>
              <a:cs typeface="Arial" pitchFamily="34" charset="0"/>
            </a:endParaRPr>
          </a:p>
          <a:p>
            <a:endParaRPr lang="en-GB" sz="2800" b="1" dirty="0">
              <a:solidFill>
                <a:srgbClr val="4167B1"/>
              </a:solidFill>
              <a:cs typeface="Arial" pitchFamily="34" charset="0"/>
            </a:endParaRPr>
          </a:p>
        </p:txBody>
      </p:sp>
      <p:pic>
        <p:nvPicPr>
          <p:cNvPr id="8" name="Picture 7" descr="NEW_CONV_CMYK_text_EU.jpg"/>
          <p:cNvPicPr/>
          <p:nvPr/>
        </p:nvPicPr>
        <p:blipFill>
          <a:blip r:embed="rId5" cstate="print"/>
          <a:srcRect l="57573"/>
          <a:stretch>
            <a:fillRect/>
          </a:stretch>
        </p:blipFill>
        <p:spPr>
          <a:xfrm>
            <a:off x="454769" y="4425811"/>
            <a:ext cx="2269830" cy="1175079"/>
          </a:xfrm>
          <a:prstGeom prst="rect">
            <a:avLst/>
          </a:prstGeom>
        </p:spPr>
      </p:pic>
      <p:pic>
        <p:nvPicPr>
          <p:cNvPr id="13" name="Picture 12" descr="NEW_CONV_CMYK_text_EU.jpg"/>
          <p:cNvPicPr/>
          <p:nvPr/>
        </p:nvPicPr>
        <p:blipFill>
          <a:blip r:embed="rId5" cstate="print"/>
          <a:srcRect r="42427"/>
          <a:stretch>
            <a:fillRect/>
          </a:stretch>
        </p:blipFill>
        <p:spPr>
          <a:xfrm>
            <a:off x="2976746" y="4437112"/>
            <a:ext cx="2459350" cy="933952"/>
          </a:xfrm>
          <a:prstGeom prst="rect">
            <a:avLst/>
          </a:prstGeom>
        </p:spPr>
      </p:pic>
      <p:pic>
        <p:nvPicPr>
          <p:cNvPr id="12" name="Picture 2" descr="G:\ECEHH\Graphics\ECEHH Logo\ECEHH LOGO_mark and text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0" y="44624"/>
            <a:ext cx="3209855" cy="82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27064" y="172828"/>
            <a:ext cx="3631967" cy="361621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251520" y="1124744"/>
            <a:ext cx="54555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4167B1"/>
                </a:solidFill>
                <a:latin typeface="Helvetica" pitchFamily="34" charset="0"/>
                <a:cs typeface="Helvetica" pitchFamily="34" charset="0"/>
              </a:rPr>
              <a:t> </a:t>
            </a:r>
            <a:r>
              <a:rPr lang="en-US" sz="4400" b="1" dirty="0" smtClean="0">
                <a:solidFill>
                  <a:srgbClr val="4167B1"/>
                </a:solidFill>
                <a:latin typeface="Helvetica" pitchFamily="34" charset="0"/>
                <a:cs typeface="Helvetica" pitchFamily="34" charset="0"/>
              </a:rPr>
              <a:t>Questions?</a:t>
            </a:r>
          </a:p>
          <a:p>
            <a:r>
              <a:rPr lang="en-US" sz="4400" b="1" dirty="0" smtClean="0">
                <a:solidFill>
                  <a:srgbClr val="4167B1"/>
                </a:solidFill>
                <a:latin typeface="Helvetica" pitchFamily="34" charset="0"/>
                <a:cs typeface="Helvetica" pitchFamily="34" charset="0"/>
              </a:rPr>
              <a:t>Collaborations?</a:t>
            </a:r>
            <a:endParaRPr lang="en-US" sz="4400" b="1" dirty="0">
              <a:solidFill>
                <a:srgbClr val="4167B1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36096" y="3945250"/>
            <a:ext cx="397378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Masters and PhD </a:t>
            </a:r>
            <a:r>
              <a:rPr lang="en-US" b="1" dirty="0" err="1" smtClean="0">
                <a:solidFill>
                  <a:prstClr val="black"/>
                </a:solidFill>
              </a:rPr>
              <a:t>Programmes</a:t>
            </a:r>
            <a:r>
              <a:rPr lang="en-US" b="1" dirty="0" smtClean="0">
                <a:solidFill>
                  <a:prstClr val="black"/>
                </a:solidFill>
              </a:rPr>
              <a:t> in Environment and Human </a:t>
            </a:r>
            <a:r>
              <a:rPr lang="en-US" sz="2000" b="1" dirty="0" smtClean="0">
                <a:solidFill>
                  <a:prstClr val="black"/>
                </a:solidFill>
              </a:rPr>
              <a:t>Health</a:t>
            </a:r>
            <a:endParaRPr lang="en-US" sz="2000" b="1" dirty="0">
              <a:solidFill>
                <a:prstClr val="black"/>
              </a:solidFill>
            </a:endParaRPr>
          </a:p>
        </p:txBody>
      </p:sp>
      <p:sp>
        <p:nvSpPr>
          <p:cNvPr id="17" name="TextBox 13"/>
          <p:cNvSpPr txBox="1">
            <a:spLocks noChangeArrowheads="1"/>
          </p:cNvSpPr>
          <p:nvPr/>
        </p:nvSpPr>
        <p:spPr bwMode="auto">
          <a:xfrm>
            <a:off x="5181600" y="4782195"/>
            <a:ext cx="4290646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 b="1" dirty="0" smtClean="0">
                <a:solidFill>
                  <a:prstClr val="black"/>
                </a:solidFill>
                <a:cs typeface="Arial" charset="0"/>
              </a:rPr>
              <a:t>L.E.Fleming@exeter.ac.uk</a:t>
            </a:r>
            <a:endParaRPr lang="en-GB" sz="2400" b="1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52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8042" y="274638"/>
            <a:ext cx="8972470" cy="1143000"/>
          </a:xfrm>
        </p:spPr>
        <p:txBody>
          <a:bodyPr/>
          <a:lstStyle/>
          <a:p>
            <a:r>
              <a:rPr lang="en-GB" b="1" dirty="0" smtClean="0">
                <a:solidFill>
                  <a:srgbClr val="0033CC"/>
                </a:solidFill>
                <a:latin typeface="Calibri" panose="020F0502020204030204" pitchFamily="34" charset="0"/>
              </a:rPr>
              <a:t>Institutional Partners &amp; Funders</a:t>
            </a:r>
            <a:endParaRPr lang="en-GB" b="1" dirty="0">
              <a:solidFill>
                <a:srgbClr val="0033CC"/>
              </a:solidFill>
              <a:latin typeface="Calibri" panose="020F0502020204030204" pitchFamily="34" charset="0"/>
            </a:endParaRPr>
          </a:p>
        </p:txBody>
      </p:sp>
      <p:pic>
        <p:nvPicPr>
          <p:cNvPr id="14" name="Picture 13" descr="E:\ECEHH\Graphics\Centre Logo\ECEHH LOGO_mark and tex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47" y="1364146"/>
            <a:ext cx="2799825" cy="1046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E:\ECEHH\Graphics\Misc Logos\Met Offic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221" y="2499629"/>
            <a:ext cx="1241715" cy="1793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E:\ECEHH\Graphics\Misc Logos\Lshtm_new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81" y="4454045"/>
            <a:ext cx="1434675" cy="1191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25" y="2712227"/>
            <a:ext cx="1693614" cy="120491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351" y="1418809"/>
            <a:ext cx="2501961" cy="1106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350" y="4466480"/>
            <a:ext cx="2501961" cy="906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02" y="4805956"/>
            <a:ext cx="1714500" cy="4857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794" y="2841979"/>
            <a:ext cx="1876804" cy="1307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34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b="1" dirty="0" smtClean="0">
                <a:solidFill>
                  <a:srgbClr val="0033CC"/>
                </a:solidFill>
                <a:latin typeface="Calibri" panose="020F0502020204030204" pitchFamily="34" charset="0"/>
              </a:rPr>
              <a:t>                    Aims</a:t>
            </a:r>
            <a:endParaRPr lang="en-GB" b="1" dirty="0">
              <a:solidFill>
                <a:srgbClr val="0033CC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44512" y="1340743"/>
            <a:ext cx="4171504" cy="42484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0033CC"/>
                </a:solidFill>
                <a:latin typeface="Calibri" panose="020F0502020204030204" pitchFamily="34" charset="0"/>
              </a:rPr>
              <a:t>Create a central data and analysis source as an internet-based Platform which will be a vital new common resource for medical and public health research in the UK and beyond</a:t>
            </a:r>
            <a:endParaRPr lang="en-GB" sz="2800" dirty="0">
              <a:solidFill>
                <a:srgbClr val="0033CC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88640"/>
            <a:ext cx="3845148" cy="5712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473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33CC"/>
                </a:solidFill>
                <a:latin typeface="Calibri" panose="020F0502020204030204" pitchFamily="34" charset="0"/>
                <a:cs typeface="Times New Roman" pitchFamily="18" charset="0"/>
              </a:rPr>
              <a:t>Translational Applications </a:t>
            </a:r>
            <a:endParaRPr lang="en-GB" dirty="0">
              <a:solidFill>
                <a:srgbClr val="0033CC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2" y="1085503"/>
            <a:ext cx="8229600" cy="4629497"/>
          </a:xfrm>
        </p:spPr>
        <p:txBody>
          <a:bodyPr>
            <a:normAutofit fontScale="92500" lnSpcReduction="10000"/>
          </a:bodyPr>
          <a:lstStyle/>
          <a:p>
            <a:pPr marL="0" indent="0" algn="just" eaLnBrk="1" hangingPunct="1">
              <a:buNone/>
            </a:pPr>
            <a:endParaRPr lang="en-US" b="1" dirty="0" smtClean="0">
              <a:solidFill>
                <a:srgbClr val="0033CC"/>
              </a:solidFill>
              <a:latin typeface="Calibri" panose="020F0502020204030204" pitchFamily="34" charset="0"/>
              <a:cs typeface="Times New Roman" pitchFamily="18" charset="0"/>
            </a:endParaRPr>
          </a:p>
          <a:p>
            <a:pPr marL="457200" indent="-457200" eaLnBrk="1" hangingPunct="1">
              <a:buFont typeface="Wingdings" pitchFamily="2" charset="2"/>
              <a:buChar char="ü"/>
            </a:pPr>
            <a:r>
              <a:rPr lang="en-US" sz="2600" dirty="0">
                <a:solidFill>
                  <a:srgbClr val="0033CC"/>
                </a:solidFill>
                <a:latin typeface="Calibri" panose="020F0502020204030204" pitchFamily="34" charset="0"/>
              </a:rPr>
              <a:t>F</a:t>
            </a:r>
            <a:r>
              <a:rPr lang="en-US" sz="2600" dirty="0" smtClean="0">
                <a:solidFill>
                  <a:srgbClr val="0033CC"/>
                </a:solidFill>
                <a:latin typeface="Calibri" panose="020F0502020204030204" pitchFamily="34" charset="0"/>
              </a:rPr>
              <a:t>acilitate novel research with environment and human health models;</a:t>
            </a:r>
          </a:p>
          <a:p>
            <a:pPr marL="457200" indent="-457200" eaLnBrk="1" hangingPunct="1">
              <a:buFont typeface="Wingdings" pitchFamily="2" charset="2"/>
              <a:buChar char="ü"/>
            </a:pPr>
            <a:r>
              <a:rPr lang="en-US" sz="2600" dirty="0">
                <a:solidFill>
                  <a:srgbClr val="0033CC"/>
                </a:solidFill>
                <a:latin typeface="Calibri" panose="020F0502020204030204" pitchFamily="34" charset="0"/>
              </a:rPr>
              <a:t>I</a:t>
            </a:r>
            <a:r>
              <a:rPr lang="en-US" sz="2600" dirty="0" smtClean="0">
                <a:solidFill>
                  <a:srgbClr val="0033CC"/>
                </a:solidFill>
                <a:latin typeface="Calibri" panose="020F0502020204030204" pitchFamily="34" charset="0"/>
              </a:rPr>
              <a:t>dentify “hot spots” rapidly for targeted prevention, interventions, and research;</a:t>
            </a:r>
          </a:p>
          <a:p>
            <a:pPr marL="457200" indent="-457200" eaLnBrk="1" hangingPunct="1">
              <a:buFont typeface="Wingdings" pitchFamily="2" charset="2"/>
              <a:buChar char="ü"/>
            </a:pPr>
            <a:r>
              <a:rPr lang="en-GB" sz="2600" dirty="0">
                <a:solidFill>
                  <a:srgbClr val="0033CC"/>
                </a:solidFill>
                <a:latin typeface="Calibri" panose="020F0502020204030204" pitchFamily="34" charset="0"/>
              </a:rPr>
              <a:t>P</a:t>
            </a:r>
            <a:r>
              <a:rPr lang="en-GB" sz="2600" dirty="0" smtClean="0">
                <a:solidFill>
                  <a:srgbClr val="0033CC"/>
                </a:solidFill>
                <a:latin typeface="Calibri" panose="020F0502020204030204" pitchFamily="34" charset="0"/>
              </a:rPr>
              <a:t>rovide healthcare practitioners and public health planners with relevant information for improving services for locations and populations identified at risk;</a:t>
            </a:r>
            <a:endParaRPr lang="en-US" sz="2600" dirty="0" smtClean="0">
              <a:solidFill>
                <a:srgbClr val="0033CC"/>
              </a:solidFill>
              <a:latin typeface="Calibri" panose="020F0502020204030204" pitchFamily="34" charset="0"/>
            </a:endParaRPr>
          </a:p>
          <a:p>
            <a:pPr marL="457200" indent="-457200" eaLnBrk="1" hangingPunct="1">
              <a:buFont typeface="Wingdings" pitchFamily="2" charset="2"/>
              <a:buChar char="ü"/>
            </a:pPr>
            <a:r>
              <a:rPr lang="en-US" sz="2600" dirty="0">
                <a:solidFill>
                  <a:srgbClr val="0033CC"/>
                </a:solidFill>
                <a:latin typeface="Calibri" panose="020F0502020204030204" pitchFamily="34" charset="0"/>
              </a:rPr>
              <a:t>I</a:t>
            </a:r>
            <a:r>
              <a:rPr lang="en-US" sz="2600" dirty="0" smtClean="0">
                <a:solidFill>
                  <a:srgbClr val="0033CC"/>
                </a:solidFill>
                <a:latin typeface="Calibri" panose="020F0502020204030204" pitchFamily="34" charset="0"/>
              </a:rPr>
              <a:t>nitiate and evaluate interventions; </a:t>
            </a:r>
          </a:p>
          <a:p>
            <a:pPr marL="457200" indent="-457200" eaLnBrk="1" hangingPunct="1">
              <a:buFont typeface="Wingdings" pitchFamily="2" charset="2"/>
              <a:buChar char="ü"/>
            </a:pPr>
            <a:r>
              <a:rPr lang="en-GB" sz="2600" dirty="0">
                <a:solidFill>
                  <a:srgbClr val="0033CC"/>
                </a:solidFill>
                <a:latin typeface="Calibri" panose="020F0502020204030204" pitchFamily="34" charset="0"/>
              </a:rPr>
              <a:t>D</a:t>
            </a:r>
            <a:r>
              <a:rPr lang="en-GB" sz="2600" dirty="0" smtClean="0">
                <a:solidFill>
                  <a:srgbClr val="0033CC"/>
                </a:solidFill>
                <a:latin typeface="Calibri" panose="020F0502020204030204" pitchFamily="34" charset="0"/>
              </a:rPr>
              <a:t>isseminate and provide access to data as part of outreach and engagement with the research community, policymakers and civil society.</a:t>
            </a:r>
            <a:endParaRPr lang="en-US" sz="2600" dirty="0" smtClean="0">
              <a:solidFill>
                <a:srgbClr val="0033CC"/>
              </a:solidFill>
              <a:latin typeface="Calibri" panose="020F0502020204030204" pitchFamily="34" charset="0"/>
            </a:endParaRPr>
          </a:p>
          <a:p>
            <a:endParaRPr lang="en-GB" sz="2400" dirty="0">
              <a:solidFill>
                <a:srgbClr val="0033CC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5957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33CC"/>
                </a:solidFill>
                <a:latin typeface="Calibri" panose="020F0502020204030204" pitchFamily="34" charset="0"/>
              </a:rPr>
              <a:t>Objectives</a:t>
            </a:r>
            <a:endParaRPr lang="en-US" b="1" dirty="0">
              <a:solidFill>
                <a:srgbClr val="0033CC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2400" y="1066800"/>
            <a:ext cx="8839200" cy="4248497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 dirty="0" smtClean="0">
                <a:solidFill>
                  <a:srgbClr val="0033CC"/>
                </a:solidFill>
                <a:latin typeface="Calibri" panose="020F0502020204030204" pitchFamily="34" charset="0"/>
              </a:rPr>
              <a:t>Establish MED-MI Platform;</a:t>
            </a:r>
            <a:endParaRPr lang="en-US" sz="2800" dirty="0">
              <a:solidFill>
                <a:srgbClr val="0033CC"/>
              </a:solidFill>
              <a:latin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>
                <a:solidFill>
                  <a:srgbClr val="0033CC"/>
                </a:solidFill>
                <a:latin typeface="Calibri" panose="020F0502020204030204" pitchFamily="34" charset="0"/>
              </a:rPr>
              <a:t>Perform </a:t>
            </a:r>
            <a:r>
              <a:rPr lang="en-US" sz="2800" dirty="0">
                <a:solidFill>
                  <a:srgbClr val="0033CC"/>
                </a:solidFill>
                <a:latin typeface="Calibri" panose="020F0502020204030204" pitchFamily="34" charset="0"/>
              </a:rPr>
              <a:t>the data “mash-up” by linking </a:t>
            </a:r>
            <a:r>
              <a:rPr lang="en-US" sz="2800" dirty="0" smtClean="0">
                <a:solidFill>
                  <a:srgbClr val="0033CC"/>
                </a:solidFill>
                <a:latin typeface="Calibri" panose="020F0502020204030204" pitchFamily="34" charset="0"/>
              </a:rPr>
              <a:t>datasets;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>
                <a:solidFill>
                  <a:srgbClr val="0033CC"/>
                </a:solidFill>
                <a:latin typeface="Calibri" panose="020F0502020204030204" pitchFamily="34" charset="0"/>
              </a:rPr>
              <a:t>Explore feasibility </a:t>
            </a:r>
            <a:r>
              <a:rPr lang="en-US" sz="2800" dirty="0">
                <a:solidFill>
                  <a:srgbClr val="0033CC"/>
                </a:solidFill>
                <a:latin typeface="Calibri" panose="020F0502020204030204" pitchFamily="34" charset="0"/>
              </a:rPr>
              <a:t>and vision of </a:t>
            </a:r>
            <a:r>
              <a:rPr lang="en-US" sz="2800" dirty="0" smtClean="0">
                <a:solidFill>
                  <a:srgbClr val="0033CC"/>
                </a:solidFill>
                <a:latin typeface="Calibri" panose="020F0502020204030204" pitchFamily="34" charset="0"/>
              </a:rPr>
              <a:t>Platform with Demonstration Projects;</a:t>
            </a:r>
            <a:endParaRPr lang="en-US" sz="2800" dirty="0">
              <a:solidFill>
                <a:srgbClr val="0033CC"/>
              </a:solidFill>
              <a:latin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>
                <a:solidFill>
                  <a:srgbClr val="0033CC"/>
                </a:solidFill>
                <a:latin typeface="Calibri" panose="020F0502020204030204" pitchFamily="34" charset="0"/>
              </a:rPr>
              <a:t>Establish initial </a:t>
            </a:r>
            <a:r>
              <a:rPr lang="en-US" sz="2800" dirty="0">
                <a:solidFill>
                  <a:srgbClr val="0033CC"/>
                </a:solidFill>
                <a:latin typeface="Calibri" panose="020F0502020204030204" pitchFamily="34" charset="0"/>
              </a:rPr>
              <a:t>website, and later, a portal for </a:t>
            </a:r>
            <a:r>
              <a:rPr lang="en-US" sz="2800" dirty="0" smtClean="0">
                <a:solidFill>
                  <a:srgbClr val="0033CC"/>
                </a:solidFill>
                <a:latin typeface="Calibri" panose="020F0502020204030204" pitchFamily="34" charset="0"/>
              </a:rPr>
              <a:t>use;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>
                <a:solidFill>
                  <a:srgbClr val="0033CC"/>
                </a:solidFill>
                <a:latin typeface="Calibri" panose="020F0502020204030204" pitchFamily="34" charset="0"/>
              </a:rPr>
              <a:t>Strengthen </a:t>
            </a:r>
            <a:r>
              <a:rPr lang="en-US" sz="2800" dirty="0">
                <a:solidFill>
                  <a:srgbClr val="0033CC"/>
                </a:solidFill>
                <a:latin typeface="Calibri" panose="020F0502020204030204" pitchFamily="34" charset="0"/>
              </a:rPr>
              <a:t>and explore collaborations </a:t>
            </a:r>
            <a:r>
              <a:rPr lang="en-US" sz="2800" dirty="0" smtClean="0">
                <a:solidFill>
                  <a:srgbClr val="0033CC"/>
                </a:solidFill>
                <a:latin typeface="Calibri" panose="020F0502020204030204" pitchFamily="34" charset="0"/>
              </a:rPr>
              <a:t>with </a:t>
            </a:r>
            <a:r>
              <a:rPr lang="en-US" sz="2800" dirty="0">
                <a:solidFill>
                  <a:srgbClr val="0033CC"/>
                </a:solidFill>
                <a:latin typeface="Calibri" panose="020F0502020204030204" pitchFamily="34" charset="0"/>
              </a:rPr>
              <a:t>outside entities</a:t>
            </a:r>
            <a:r>
              <a:rPr lang="en-US" sz="2800" dirty="0" smtClean="0">
                <a:solidFill>
                  <a:srgbClr val="0033CC"/>
                </a:solidFill>
                <a:latin typeface="Calibri" panose="020F0502020204030204" pitchFamily="34" charset="0"/>
              </a:rPr>
              <a:t>;</a:t>
            </a:r>
            <a:endParaRPr lang="en-US" sz="2800" dirty="0">
              <a:solidFill>
                <a:srgbClr val="0033CC"/>
              </a:solidFill>
              <a:latin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>
                <a:solidFill>
                  <a:srgbClr val="0033CC"/>
                </a:solidFill>
                <a:latin typeface="Calibri" panose="020F0502020204030204" pitchFamily="34" charset="0"/>
              </a:rPr>
              <a:t>Disseminate </a:t>
            </a:r>
            <a:r>
              <a:rPr lang="en-US" sz="2800" dirty="0">
                <a:solidFill>
                  <a:srgbClr val="0033CC"/>
                </a:solidFill>
                <a:latin typeface="Calibri" panose="020F0502020204030204" pitchFamily="34" charset="0"/>
              </a:rPr>
              <a:t>the MED-MI </a:t>
            </a:r>
            <a:r>
              <a:rPr lang="en-US" sz="2800" dirty="0" smtClean="0">
                <a:solidFill>
                  <a:srgbClr val="0033CC"/>
                </a:solidFill>
                <a:latin typeface="Calibri" panose="020F0502020204030204" pitchFamily="34" charset="0"/>
              </a:rPr>
              <a:t>Platform;</a:t>
            </a:r>
            <a:endParaRPr lang="en-US" sz="2800" dirty="0">
              <a:solidFill>
                <a:srgbClr val="0033CC"/>
              </a:solidFill>
              <a:latin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>
                <a:solidFill>
                  <a:srgbClr val="0033CC"/>
                </a:solidFill>
                <a:latin typeface="Calibri" panose="020F0502020204030204" pitchFamily="34" charset="0"/>
              </a:rPr>
              <a:t>Develop </a:t>
            </a:r>
            <a:r>
              <a:rPr lang="en-US" sz="2800" dirty="0">
                <a:solidFill>
                  <a:srgbClr val="0033CC"/>
                </a:solidFill>
                <a:latin typeface="Calibri" panose="020F0502020204030204" pitchFamily="34" charset="0"/>
              </a:rPr>
              <a:t>and seek new collaborations and </a:t>
            </a:r>
            <a:r>
              <a:rPr lang="en-US" sz="2800" dirty="0" smtClean="0">
                <a:solidFill>
                  <a:srgbClr val="0033CC"/>
                </a:solidFill>
                <a:latin typeface="Calibri" panose="020F0502020204030204" pitchFamily="34" charset="0"/>
              </a:rPr>
              <a:t>funding.</a:t>
            </a:r>
            <a:endParaRPr lang="en-US" sz="2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7344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1"/>
          <p:cNvSpPr>
            <a:spLocks noChangeArrowheads="1"/>
          </p:cNvSpPr>
          <p:nvPr/>
        </p:nvSpPr>
        <p:spPr bwMode="auto">
          <a:xfrm>
            <a:off x="2474913" y="1484313"/>
            <a:ext cx="4510087" cy="163512"/>
          </a:xfrm>
          <a:prstGeom prst="rightArrow">
            <a:avLst>
              <a:gd name="adj1" fmla="val 50000"/>
              <a:gd name="adj2" fmla="val 689565"/>
            </a:avLst>
          </a:prstGeom>
          <a:solidFill>
            <a:srgbClr val="CCC1DA"/>
          </a:solidFill>
          <a:ln w="25560" cap="sq">
            <a:solidFill>
              <a:srgbClr val="CCC1D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1" name="AutoShape 2"/>
          <p:cNvSpPr>
            <a:spLocks noChangeArrowheads="1"/>
          </p:cNvSpPr>
          <p:nvPr/>
        </p:nvSpPr>
        <p:spPr bwMode="auto">
          <a:xfrm>
            <a:off x="179388" y="1230313"/>
            <a:ext cx="2295525" cy="5184775"/>
          </a:xfrm>
          <a:prstGeom prst="roundRect">
            <a:avLst>
              <a:gd name="adj" fmla="val 16667"/>
            </a:avLst>
          </a:prstGeom>
          <a:noFill/>
          <a:ln w="25560" cap="sq">
            <a:solidFill>
              <a:srgbClr val="558ED5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2" name="Text Box 3"/>
          <p:cNvSpPr txBox="1">
            <a:spLocks noChangeArrowheads="1"/>
          </p:cNvSpPr>
          <p:nvPr/>
        </p:nvSpPr>
        <p:spPr bwMode="auto">
          <a:xfrm>
            <a:off x="3525838" y="1252538"/>
            <a:ext cx="2232025" cy="4086225"/>
          </a:xfrm>
          <a:prstGeom prst="rect">
            <a:avLst/>
          </a:prstGeom>
          <a:noFill/>
          <a:ln w="25560">
            <a:solidFill>
              <a:srgbClr val="B3A2C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3" name="AutoShape 4"/>
          <p:cNvSpPr>
            <a:spLocks noChangeArrowheads="1"/>
          </p:cNvSpPr>
          <p:nvPr/>
        </p:nvSpPr>
        <p:spPr bwMode="auto">
          <a:xfrm>
            <a:off x="6804025" y="1196975"/>
            <a:ext cx="2087563" cy="5184775"/>
          </a:xfrm>
          <a:prstGeom prst="roundRect">
            <a:avLst>
              <a:gd name="adj" fmla="val 16667"/>
            </a:avLst>
          </a:prstGeom>
          <a:noFill/>
          <a:ln w="25560" cap="sq">
            <a:solidFill>
              <a:srgbClr val="C3D69B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4" name="Rectangle 5"/>
          <p:cNvSpPr>
            <a:spLocks noChangeArrowheads="1"/>
          </p:cNvSpPr>
          <p:nvPr/>
        </p:nvSpPr>
        <p:spPr bwMode="auto">
          <a:xfrm>
            <a:off x="541338" y="827088"/>
            <a:ext cx="125888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b="1">
                <a:solidFill>
                  <a:srgbClr val="000000"/>
                </a:solidFill>
                <a:latin typeface="Calibri" charset="0"/>
              </a:rPr>
              <a:t>Data Layer</a:t>
            </a:r>
          </a:p>
        </p:txBody>
      </p:sp>
      <p:sp>
        <p:nvSpPr>
          <p:cNvPr id="12295" name="Rectangle 6"/>
          <p:cNvSpPr>
            <a:spLocks noChangeArrowheads="1"/>
          </p:cNvSpPr>
          <p:nvPr/>
        </p:nvSpPr>
        <p:spPr bwMode="auto">
          <a:xfrm>
            <a:off x="3784600" y="827088"/>
            <a:ext cx="17859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b="1">
                <a:solidFill>
                  <a:srgbClr val="000000"/>
                </a:solidFill>
                <a:latin typeface="Calibri" charset="0"/>
              </a:rPr>
              <a:t>Processing Layer</a:t>
            </a:r>
          </a:p>
        </p:txBody>
      </p:sp>
      <p:sp>
        <p:nvSpPr>
          <p:cNvPr id="12296" name="Rectangle 7"/>
          <p:cNvSpPr>
            <a:spLocks noChangeArrowheads="1"/>
          </p:cNvSpPr>
          <p:nvPr/>
        </p:nvSpPr>
        <p:spPr bwMode="auto">
          <a:xfrm>
            <a:off x="7172325" y="744538"/>
            <a:ext cx="151447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b="1">
                <a:solidFill>
                  <a:srgbClr val="000000"/>
                </a:solidFill>
                <a:latin typeface="Calibri" charset="0"/>
              </a:rPr>
              <a:t>Client</a:t>
            </a:r>
            <a:r>
              <a:rPr lang="en-GB" sz="1700" b="1">
                <a:solidFill>
                  <a:srgbClr val="000000"/>
                </a:solidFill>
                <a:latin typeface="Calibri" charset="0"/>
              </a:rPr>
              <a:t> Layer</a:t>
            </a:r>
          </a:p>
        </p:txBody>
      </p:sp>
      <p:sp>
        <p:nvSpPr>
          <p:cNvPr id="12297" name="AutoShape 8"/>
          <p:cNvSpPr>
            <a:spLocks noChangeArrowheads="1"/>
          </p:cNvSpPr>
          <p:nvPr/>
        </p:nvSpPr>
        <p:spPr bwMode="auto">
          <a:xfrm>
            <a:off x="323850" y="3363913"/>
            <a:ext cx="2016125" cy="1676400"/>
          </a:xfrm>
          <a:prstGeom prst="roundRect">
            <a:avLst>
              <a:gd name="adj" fmla="val 16667"/>
            </a:avLst>
          </a:prstGeom>
          <a:solidFill>
            <a:srgbClr val="558ED5"/>
          </a:solidFill>
          <a:ln w="25560" cap="sq">
            <a:solidFill>
              <a:srgbClr val="558ED5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b="1">
                <a:solidFill>
                  <a:srgbClr val="FFFFFF"/>
                </a:solidFill>
                <a:latin typeface="Calibri" charset="0"/>
              </a:rPr>
              <a:t>Post GIS Database</a:t>
            </a:r>
          </a:p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700">
                <a:solidFill>
                  <a:srgbClr val="FFFFFF"/>
                </a:solidFill>
                <a:latin typeface="Calibri" charset="0"/>
              </a:rPr>
              <a:t>Spatial / non-spatial data</a:t>
            </a:r>
          </a:p>
        </p:txBody>
      </p:sp>
      <p:sp>
        <p:nvSpPr>
          <p:cNvPr id="12298" name="AutoShape 9"/>
          <p:cNvSpPr>
            <a:spLocks noChangeArrowheads="1"/>
          </p:cNvSpPr>
          <p:nvPr/>
        </p:nvSpPr>
        <p:spPr bwMode="auto">
          <a:xfrm>
            <a:off x="3733800" y="1747838"/>
            <a:ext cx="1857375" cy="747712"/>
          </a:xfrm>
          <a:prstGeom prst="roundRect">
            <a:avLst>
              <a:gd name="adj" fmla="val 16667"/>
            </a:avLst>
          </a:prstGeom>
          <a:solidFill>
            <a:srgbClr val="CCC1DA"/>
          </a:solidFill>
          <a:ln w="25560" cap="sq">
            <a:solidFill>
              <a:srgbClr val="CCC1D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b="1">
                <a:solidFill>
                  <a:srgbClr val="1F497D"/>
                </a:solidFill>
                <a:latin typeface="Calibri" charset="0"/>
              </a:rPr>
              <a:t>Geoserver</a:t>
            </a:r>
          </a:p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700">
                <a:solidFill>
                  <a:srgbClr val="1F497D"/>
                </a:solidFill>
                <a:latin typeface="Calibri" charset="0"/>
              </a:rPr>
              <a:t>Spatial data</a:t>
            </a:r>
          </a:p>
        </p:txBody>
      </p:sp>
      <p:sp>
        <p:nvSpPr>
          <p:cNvPr id="12299" name="AutoShape 10"/>
          <p:cNvSpPr>
            <a:spLocks noChangeArrowheads="1"/>
          </p:cNvSpPr>
          <p:nvPr/>
        </p:nvSpPr>
        <p:spPr bwMode="auto">
          <a:xfrm>
            <a:off x="3668713" y="2749550"/>
            <a:ext cx="2019300" cy="2190750"/>
          </a:xfrm>
          <a:prstGeom prst="roundRect">
            <a:avLst>
              <a:gd name="adj" fmla="val 16667"/>
            </a:avLst>
          </a:prstGeom>
          <a:solidFill>
            <a:srgbClr val="CCC1DA"/>
          </a:solidFill>
          <a:ln w="25560" cap="sq">
            <a:solidFill>
              <a:srgbClr val="CCC1D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700">
                <a:solidFill>
                  <a:srgbClr val="1F497D"/>
                </a:solidFill>
                <a:latin typeface="Calibri" charset="0"/>
              </a:rPr>
              <a:t>Django Python Framework</a:t>
            </a:r>
          </a:p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700">
              <a:solidFill>
                <a:srgbClr val="1F497D"/>
              </a:solidFill>
              <a:latin typeface="Calibri" charset="0"/>
            </a:endParaRPr>
          </a:p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700">
              <a:solidFill>
                <a:srgbClr val="1F497D"/>
              </a:solidFill>
              <a:latin typeface="Calibri" charset="0"/>
            </a:endParaRPr>
          </a:p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700">
              <a:solidFill>
                <a:srgbClr val="1F497D"/>
              </a:solidFill>
              <a:latin typeface="Calibri" charset="0"/>
            </a:endParaRPr>
          </a:p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700">
              <a:solidFill>
                <a:srgbClr val="1F497D"/>
              </a:solidFill>
              <a:latin typeface="Calibri" charset="0"/>
            </a:endParaRPr>
          </a:p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700">
              <a:solidFill>
                <a:srgbClr val="1F497D"/>
              </a:solidFill>
              <a:latin typeface="Calibri" charset="0"/>
            </a:endParaRPr>
          </a:p>
        </p:txBody>
      </p:sp>
      <p:sp>
        <p:nvSpPr>
          <p:cNvPr id="12300" name="AutoShape 11"/>
          <p:cNvSpPr>
            <a:spLocks noChangeArrowheads="1"/>
          </p:cNvSpPr>
          <p:nvPr/>
        </p:nvSpPr>
        <p:spPr bwMode="auto">
          <a:xfrm>
            <a:off x="6985000" y="1339850"/>
            <a:ext cx="1728788" cy="892175"/>
          </a:xfrm>
          <a:prstGeom prst="roundRect">
            <a:avLst>
              <a:gd name="adj" fmla="val 16667"/>
            </a:avLst>
          </a:prstGeom>
          <a:solidFill>
            <a:srgbClr val="C3D69B"/>
          </a:solidFill>
          <a:ln w="25560" cap="sq">
            <a:solidFill>
              <a:srgbClr val="C3D69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700">
                <a:solidFill>
                  <a:srgbClr val="FFFFFF"/>
                </a:solidFill>
                <a:latin typeface="Calibri" charset="0"/>
              </a:rPr>
              <a:t> Desktop Application</a:t>
            </a:r>
          </a:p>
        </p:txBody>
      </p:sp>
      <p:sp>
        <p:nvSpPr>
          <p:cNvPr id="12301" name="AutoShape 12"/>
          <p:cNvSpPr>
            <a:spLocks noChangeArrowheads="1"/>
          </p:cNvSpPr>
          <p:nvPr/>
        </p:nvSpPr>
        <p:spPr bwMode="auto">
          <a:xfrm>
            <a:off x="323850" y="1484313"/>
            <a:ext cx="2016125" cy="1728787"/>
          </a:xfrm>
          <a:prstGeom prst="roundRect">
            <a:avLst>
              <a:gd name="adj" fmla="val 16667"/>
            </a:avLst>
          </a:prstGeom>
          <a:solidFill>
            <a:srgbClr val="558ED5"/>
          </a:solidFill>
          <a:ln w="25560" cap="sq">
            <a:solidFill>
              <a:srgbClr val="558ED5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b="1">
                <a:solidFill>
                  <a:srgbClr val="FFFFFF"/>
                </a:solidFill>
                <a:latin typeface="Calibri" charset="0"/>
              </a:rPr>
              <a:t>Archive data</a:t>
            </a:r>
          </a:p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700">
                <a:solidFill>
                  <a:srgbClr val="FFFFFF"/>
                </a:solidFill>
                <a:latin typeface="Calibri" charset="0"/>
              </a:rPr>
              <a:t>Raw and Large</a:t>
            </a:r>
          </a:p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500">
                <a:solidFill>
                  <a:srgbClr val="FFFFFF"/>
                </a:solidFill>
                <a:latin typeface="Calibri" charset="0"/>
              </a:rPr>
              <a:t>Processed  data</a:t>
            </a:r>
          </a:p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700">
              <a:solidFill>
                <a:srgbClr val="FFFFFF"/>
              </a:solidFill>
              <a:latin typeface="Calibri" charset="0"/>
            </a:endParaRPr>
          </a:p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7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2302" name="AutoShape 13"/>
          <p:cNvSpPr>
            <a:spLocks noChangeArrowheads="1"/>
          </p:cNvSpPr>
          <p:nvPr/>
        </p:nvSpPr>
        <p:spPr bwMode="auto">
          <a:xfrm>
            <a:off x="360363" y="5256213"/>
            <a:ext cx="1871662" cy="782637"/>
          </a:xfrm>
          <a:prstGeom prst="roundRect">
            <a:avLst>
              <a:gd name="adj" fmla="val 16667"/>
            </a:avLst>
          </a:prstGeom>
          <a:solidFill>
            <a:srgbClr val="558ED5"/>
          </a:solidFill>
          <a:ln w="25560" cap="sq">
            <a:solidFill>
              <a:srgbClr val="558ED5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>
                <a:solidFill>
                  <a:srgbClr val="FFFFFF"/>
                </a:solidFill>
                <a:latin typeface="Calibri" charset="0"/>
              </a:rPr>
              <a:t>SpatiaLite</a:t>
            </a:r>
          </a:p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6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2303" name="AutoShape 14"/>
          <p:cNvSpPr>
            <a:spLocks noChangeArrowheads="1"/>
          </p:cNvSpPr>
          <p:nvPr/>
        </p:nvSpPr>
        <p:spPr bwMode="auto">
          <a:xfrm>
            <a:off x="3865563" y="3554413"/>
            <a:ext cx="1658937" cy="1295400"/>
          </a:xfrm>
          <a:prstGeom prst="roundRect">
            <a:avLst>
              <a:gd name="adj" fmla="val 16667"/>
            </a:avLst>
          </a:prstGeom>
          <a:solidFill>
            <a:srgbClr val="B3A2C7"/>
          </a:solidFill>
          <a:ln w="25560" cap="sq">
            <a:solidFill>
              <a:srgbClr val="3A5F8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700">
                <a:solidFill>
                  <a:srgbClr val="1F497D"/>
                </a:solidFill>
                <a:latin typeface="Calibri" charset="0"/>
              </a:rPr>
              <a:t>Processing tools</a:t>
            </a:r>
          </a:p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700" i="1">
                <a:solidFill>
                  <a:srgbClr val="1F497D"/>
                </a:solidFill>
                <a:latin typeface="Calibri" charset="0"/>
              </a:rPr>
              <a:t>(SQL, R, IRIS, Scipy)</a:t>
            </a:r>
          </a:p>
        </p:txBody>
      </p:sp>
      <p:sp>
        <p:nvSpPr>
          <p:cNvPr id="12304" name="AutoShape 15"/>
          <p:cNvSpPr>
            <a:spLocks noChangeArrowheads="1"/>
          </p:cNvSpPr>
          <p:nvPr/>
        </p:nvSpPr>
        <p:spPr bwMode="auto">
          <a:xfrm>
            <a:off x="5427663" y="3668713"/>
            <a:ext cx="520700" cy="990600"/>
          </a:xfrm>
          <a:prstGeom prst="roundRect">
            <a:avLst>
              <a:gd name="adj" fmla="val 16667"/>
            </a:avLst>
          </a:prstGeom>
          <a:solidFill>
            <a:srgbClr val="604A7B"/>
          </a:solidFill>
          <a:ln w="25560" cap="sq">
            <a:solidFill>
              <a:srgbClr val="604A7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eaVert" lIns="90000" tIns="45000" rIns="90000" bIns="45000" anchor="b" anchorCtr="1"/>
          <a:lstStyle/>
          <a:p>
            <a:pPr algn="r" rtl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100" i="1">
                <a:solidFill>
                  <a:srgbClr val="FFFFFF"/>
                </a:solidFill>
                <a:latin typeface="Calibri" charset="0"/>
              </a:rPr>
              <a:t>Python Object</a:t>
            </a:r>
          </a:p>
        </p:txBody>
      </p:sp>
      <p:sp>
        <p:nvSpPr>
          <p:cNvPr id="12305" name="AutoShape 16"/>
          <p:cNvSpPr>
            <a:spLocks noChangeArrowheads="1"/>
          </p:cNvSpPr>
          <p:nvPr/>
        </p:nvSpPr>
        <p:spPr bwMode="auto">
          <a:xfrm>
            <a:off x="3462338" y="3665538"/>
            <a:ext cx="503237" cy="992187"/>
          </a:xfrm>
          <a:prstGeom prst="roundRect">
            <a:avLst>
              <a:gd name="adj" fmla="val 16667"/>
            </a:avLst>
          </a:prstGeom>
          <a:solidFill>
            <a:srgbClr val="604A7B"/>
          </a:solidFill>
          <a:ln w="25560" cap="sq">
            <a:solidFill>
              <a:srgbClr val="604A7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eaVert" lIns="90000" tIns="45000" rIns="90000" bIns="45000" anchor="b" anchorCtr="1"/>
          <a:lstStyle/>
          <a:p>
            <a:pPr algn="r" rtl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100" i="1">
                <a:solidFill>
                  <a:srgbClr val="FFFFFF"/>
                </a:solidFill>
                <a:latin typeface="Calibri" charset="0"/>
              </a:rPr>
              <a:t>Python Object</a:t>
            </a:r>
          </a:p>
        </p:txBody>
      </p:sp>
      <p:sp>
        <p:nvSpPr>
          <p:cNvPr id="12306" name="AutoShape 17"/>
          <p:cNvSpPr>
            <a:spLocks noChangeArrowheads="1"/>
          </p:cNvSpPr>
          <p:nvPr/>
        </p:nvSpPr>
        <p:spPr bwMode="auto">
          <a:xfrm>
            <a:off x="3862388" y="5824538"/>
            <a:ext cx="1658937" cy="555625"/>
          </a:xfrm>
          <a:prstGeom prst="roundRect">
            <a:avLst>
              <a:gd name="adj" fmla="val 16667"/>
            </a:avLst>
          </a:prstGeom>
          <a:solidFill>
            <a:srgbClr val="CCC1DA"/>
          </a:solidFill>
          <a:ln w="25560" cap="sq">
            <a:solidFill>
              <a:srgbClr val="CCC1D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700">
                <a:solidFill>
                  <a:srgbClr val="1F497D"/>
                </a:solidFill>
                <a:latin typeface="Calibri" charset="0"/>
              </a:rPr>
              <a:t>Bitbucket code repository</a:t>
            </a:r>
          </a:p>
        </p:txBody>
      </p:sp>
      <p:sp>
        <p:nvSpPr>
          <p:cNvPr id="12307" name="AutoShape 18"/>
          <p:cNvSpPr>
            <a:spLocks noChangeArrowheads="1"/>
          </p:cNvSpPr>
          <p:nvPr/>
        </p:nvSpPr>
        <p:spPr bwMode="auto">
          <a:xfrm>
            <a:off x="4583113" y="4705350"/>
            <a:ext cx="190500" cy="1073150"/>
          </a:xfrm>
          <a:prstGeom prst="upArrow">
            <a:avLst>
              <a:gd name="adj1" fmla="val 50000"/>
              <a:gd name="adj2" fmla="val 140833"/>
            </a:avLst>
          </a:prstGeom>
          <a:solidFill>
            <a:srgbClr val="FFFFFF"/>
          </a:solidFill>
          <a:ln w="25560" cap="sq">
            <a:solidFill>
              <a:srgbClr val="CCC1D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8" name="AutoShape 19"/>
          <p:cNvSpPr>
            <a:spLocks noChangeArrowheads="1"/>
          </p:cNvSpPr>
          <p:nvPr/>
        </p:nvSpPr>
        <p:spPr bwMode="auto">
          <a:xfrm>
            <a:off x="6983413" y="2519363"/>
            <a:ext cx="1800225" cy="2520950"/>
          </a:xfrm>
          <a:prstGeom prst="roundRect">
            <a:avLst>
              <a:gd name="adj" fmla="val 16667"/>
            </a:avLst>
          </a:prstGeom>
          <a:solidFill>
            <a:srgbClr val="C3D69B"/>
          </a:solidFill>
          <a:ln w="25560" cap="sq">
            <a:solidFill>
              <a:srgbClr val="C3D69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b="1">
                <a:solidFill>
                  <a:srgbClr val="FFFFFF"/>
                </a:solidFill>
                <a:latin typeface="Calibri" charset="0"/>
              </a:rPr>
              <a:t>MEDMI Web Portal</a:t>
            </a:r>
          </a:p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>
                <a:solidFill>
                  <a:srgbClr val="FFFFFF"/>
                </a:solidFill>
                <a:latin typeface="Calibri" charset="0"/>
              </a:rPr>
              <a:t>MAP Viewer</a:t>
            </a:r>
          </a:p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>
                <a:solidFill>
                  <a:srgbClr val="FFFFFF"/>
                </a:solidFill>
                <a:latin typeface="Calibri" charset="0"/>
              </a:rPr>
              <a:t>Analysis Viewer</a:t>
            </a:r>
          </a:p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>
                <a:solidFill>
                  <a:srgbClr val="FFFFFF"/>
                </a:solidFill>
                <a:latin typeface="Calibri" charset="0"/>
              </a:rPr>
              <a:t>Forum</a:t>
            </a:r>
          </a:p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>
                <a:solidFill>
                  <a:srgbClr val="FFFFFF"/>
                </a:solidFill>
                <a:latin typeface="Calibri" charset="0"/>
              </a:rPr>
              <a:t>Metadata</a:t>
            </a:r>
          </a:p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600">
              <a:solidFill>
                <a:srgbClr val="FFFFFF"/>
              </a:solidFill>
              <a:latin typeface="Calibri" charset="0"/>
            </a:endParaRPr>
          </a:p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600">
              <a:solidFill>
                <a:srgbClr val="FFFFFF"/>
              </a:solidFill>
              <a:latin typeface="Calibri" charset="0"/>
            </a:endParaRPr>
          </a:p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6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2309" name="Rectangle 20"/>
          <p:cNvSpPr>
            <a:spLocks noChangeArrowheads="1"/>
          </p:cNvSpPr>
          <p:nvPr/>
        </p:nvSpPr>
        <p:spPr bwMode="auto">
          <a:xfrm>
            <a:off x="5851525" y="2133600"/>
            <a:ext cx="863600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b="1">
                <a:solidFill>
                  <a:srgbClr val="1F497D"/>
                </a:solidFill>
                <a:latin typeface="Calibri" charset="0"/>
              </a:rPr>
              <a:t>OGC services</a:t>
            </a:r>
          </a:p>
        </p:txBody>
      </p:sp>
      <p:sp>
        <p:nvSpPr>
          <p:cNvPr id="12310" name="AutoShape 21"/>
          <p:cNvSpPr>
            <a:spLocks noChangeArrowheads="1"/>
          </p:cNvSpPr>
          <p:nvPr/>
        </p:nvSpPr>
        <p:spPr bwMode="auto">
          <a:xfrm rot="1620000">
            <a:off x="5513388" y="2179638"/>
            <a:ext cx="563562" cy="200025"/>
          </a:xfrm>
          <a:prstGeom prst="rightArrow">
            <a:avLst>
              <a:gd name="adj1" fmla="val 50000"/>
              <a:gd name="adj2" fmla="val 70436"/>
            </a:avLst>
          </a:prstGeom>
          <a:solidFill>
            <a:srgbClr val="CCC1DA"/>
          </a:solidFill>
          <a:ln w="25560" cap="sq">
            <a:solidFill>
              <a:srgbClr val="CCC1D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11" name="AutoShape 22"/>
          <p:cNvSpPr>
            <a:spLocks noChangeArrowheads="1"/>
          </p:cNvSpPr>
          <p:nvPr/>
        </p:nvSpPr>
        <p:spPr bwMode="auto">
          <a:xfrm rot="-2100000">
            <a:off x="6600825" y="2101850"/>
            <a:ext cx="395288" cy="150813"/>
          </a:xfrm>
          <a:prstGeom prst="rightArrow">
            <a:avLst>
              <a:gd name="adj1" fmla="val 50000"/>
              <a:gd name="adj2" fmla="val 65526"/>
            </a:avLst>
          </a:prstGeom>
          <a:solidFill>
            <a:srgbClr val="CCC1DA"/>
          </a:solidFill>
          <a:ln w="25560" cap="sq">
            <a:solidFill>
              <a:srgbClr val="CCC1D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12" name="AutoShape 23"/>
          <p:cNvSpPr>
            <a:spLocks noChangeArrowheads="1"/>
          </p:cNvSpPr>
          <p:nvPr/>
        </p:nvSpPr>
        <p:spPr bwMode="auto">
          <a:xfrm rot="2160000">
            <a:off x="6611938" y="2490788"/>
            <a:ext cx="395287" cy="150812"/>
          </a:xfrm>
          <a:prstGeom prst="rightArrow">
            <a:avLst>
              <a:gd name="adj1" fmla="val 50000"/>
              <a:gd name="adj2" fmla="val 65526"/>
            </a:avLst>
          </a:prstGeom>
          <a:solidFill>
            <a:srgbClr val="CCC1DA"/>
          </a:solidFill>
          <a:ln w="25560" cap="sq">
            <a:solidFill>
              <a:srgbClr val="CCC1D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13" name="AutoShape 24"/>
          <p:cNvSpPr>
            <a:spLocks noChangeArrowheads="1"/>
          </p:cNvSpPr>
          <p:nvPr/>
        </p:nvSpPr>
        <p:spPr bwMode="auto">
          <a:xfrm>
            <a:off x="5978525" y="3976688"/>
            <a:ext cx="830263" cy="169862"/>
          </a:xfrm>
          <a:prstGeom prst="rightArrow">
            <a:avLst>
              <a:gd name="adj1" fmla="val 50000"/>
              <a:gd name="adj2" fmla="val 122197"/>
            </a:avLst>
          </a:prstGeom>
          <a:solidFill>
            <a:srgbClr val="CCC1DA"/>
          </a:solidFill>
          <a:ln w="25560" cap="sq">
            <a:solidFill>
              <a:srgbClr val="CCC1D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14" name="AutoShape 26"/>
          <p:cNvSpPr>
            <a:spLocks noChangeArrowheads="1"/>
          </p:cNvSpPr>
          <p:nvPr/>
        </p:nvSpPr>
        <p:spPr bwMode="auto">
          <a:xfrm rot="8460000">
            <a:off x="2224088" y="4994275"/>
            <a:ext cx="1368425" cy="153988"/>
          </a:xfrm>
          <a:prstGeom prst="rightArrow">
            <a:avLst>
              <a:gd name="adj1" fmla="val 50000"/>
              <a:gd name="adj2" fmla="val 222164"/>
            </a:avLst>
          </a:prstGeom>
          <a:solidFill>
            <a:srgbClr val="CCC1DA"/>
          </a:solidFill>
          <a:ln w="25560" cap="sq">
            <a:solidFill>
              <a:srgbClr val="CCC1D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15" name="AutoShape 27"/>
          <p:cNvSpPr>
            <a:spLocks noChangeArrowheads="1"/>
          </p:cNvSpPr>
          <p:nvPr/>
        </p:nvSpPr>
        <p:spPr bwMode="auto">
          <a:xfrm>
            <a:off x="2387600" y="4038600"/>
            <a:ext cx="1033463" cy="163513"/>
          </a:xfrm>
          <a:prstGeom prst="rightArrow">
            <a:avLst>
              <a:gd name="adj1" fmla="val 50000"/>
              <a:gd name="adj2" fmla="val 158009"/>
            </a:avLst>
          </a:prstGeom>
          <a:solidFill>
            <a:srgbClr val="CCC1DA"/>
          </a:solidFill>
          <a:ln w="25560" cap="sq">
            <a:solidFill>
              <a:srgbClr val="CCC1D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16" name="AutoShape 28"/>
          <p:cNvSpPr>
            <a:spLocks noChangeArrowheads="1"/>
          </p:cNvSpPr>
          <p:nvPr/>
        </p:nvSpPr>
        <p:spPr bwMode="auto">
          <a:xfrm rot="-9120000">
            <a:off x="2357438" y="2747963"/>
            <a:ext cx="1366837" cy="182562"/>
          </a:xfrm>
          <a:prstGeom prst="rightArrow">
            <a:avLst>
              <a:gd name="adj1" fmla="val 50000"/>
              <a:gd name="adj2" fmla="val 187174"/>
            </a:avLst>
          </a:prstGeom>
          <a:solidFill>
            <a:srgbClr val="CCC1DA"/>
          </a:solidFill>
          <a:ln w="25560" cap="sq">
            <a:solidFill>
              <a:srgbClr val="CCC1D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17" name="AutoShape 29"/>
          <p:cNvSpPr>
            <a:spLocks noChangeArrowheads="1"/>
          </p:cNvSpPr>
          <p:nvPr/>
        </p:nvSpPr>
        <p:spPr bwMode="auto">
          <a:xfrm rot="-2340000">
            <a:off x="2224088" y="2933700"/>
            <a:ext cx="1836737" cy="204788"/>
          </a:xfrm>
          <a:prstGeom prst="rightArrow">
            <a:avLst>
              <a:gd name="adj1" fmla="val 50000"/>
              <a:gd name="adj2" fmla="val 224224"/>
            </a:avLst>
          </a:prstGeom>
          <a:solidFill>
            <a:srgbClr val="CCC1DA"/>
          </a:solidFill>
          <a:ln w="25560" cap="sq">
            <a:solidFill>
              <a:srgbClr val="CCC1D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18" name="Rectangle 30"/>
          <p:cNvSpPr>
            <a:spLocks noChangeArrowheads="1"/>
          </p:cNvSpPr>
          <p:nvPr/>
        </p:nvSpPr>
        <p:spPr bwMode="auto">
          <a:xfrm>
            <a:off x="2473325" y="3783013"/>
            <a:ext cx="890588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b="1">
                <a:solidFill>
                  <a:srgbClr val="1F497D"/>
                </a:solidFill>
                <a:latin typeface="Calibri" charset="0"/>
              </a:rPr>
              <a:t>    SQL</a:t>
            </a:r>
          </a:p>
        </p:txBody>
      </p:sp>
      <p:sp>
        <p:nvSpPr>
          <p:cNvPr id="12319" name="Rectangle 33"/>
          <p:cNvSpPr>
            <a:spLocks noChangeArrowheads="1"/>
          </p:cNvSpPr>
          <p:nvPr/>
        </p:nvSpPr>
        <p:spPr bwMode="auto">
          <a:xfrm>
            <a:off x="457200" y="273050"/>
            <a:ext cx="8228013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31320" rIns="90000" bIns="46800" anchor="ctr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 b="1">
                <a:solidFill>
                  <a:srgbClr val="000000"/>
                </a:solidFill>
              </a:rPr>
              <a:t>System Architecture</a:t>
            </a:r>
          </a:p>
        </p:txBody>
      </p:sp>
      <p:sp>
        <p:nvSpPr>
          <p:cNvPr id="12320" name="AutoShape 34"/>
          <p:cNvSpPr>
            <a:spLocks noChangeArrowheads="1"/>
          </p:cNvSpPr>
          <p:nvPr/>
        </p:nvSpPr>
        <p:spPr bwMode="auto">
          <a:xfrm>
            <a:off x="6983413" y="5256213"/>
            <a:ext cx="1728787" cy="792162"/>
          </a:xfrm>
          <a:prstGeom prst="roundRect">
            <a:avLst>
              <a:gd name="adj" fmla="val 16667"/>
            </a:avLst>
          </a:prstGeom>
          <a:solidFill>
            <a:srgbClr val="C3D69B"/>
          </a:solidFill>
          <a:ln w="25560" cap="sq">
            <a:solidFill>
              <a:srgbClr val="C3D69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700">
                <a:solidFill>
                  <a:srgbClr val="FFFFFF"/>
                </a:solidFill>
                <a:latin typeface="Calibri" charset="0"/>
              </a:rPr>
              <a:t>Web Site</a:t>
            </a:r>
          </a:p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>
                <a:solidFill>
                  <a:srgbClr val="FFFFFF"/>
                </a:solidFill>
                <a:latin typeface="Calibri" charset="0"/>
              </a:rPr>
              <a:t>News</a:t>
            </a:r>
          </a:p>
        </p:txBody>
      </p:sp>
      <p:sp>
        <p:nvSpPr>
          <p:cNvPr id="12321" name="Rectangle 35"/>
          <p:cNvSpPr>
            <a:spLocks noChangeArrowheads="1"/>
          </p:cNvSpPr>
          <p:nvPr/>
        </p:nvSpPr>
        <p:spPr bwMode="auto">
          <a:xfrm>
            <a:off x="2781300" y="1252538"/>
            <a:ext cx="890588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b="1">
                <a:solidFill>
                  <a:srgbClr val="1F497D"/>
                </a:solidFill>
                <a:latin typeface="Calibri" charset="0"/>
              </a:rPr>
              <a:t>   FTP</a:t>
            </a:r>
          </a:p>
        </p:txBody>
      </p:sp>
      <p:sp>
        <p:nvSpPr>
          <p:cNvPr id="12322" name="Rectangle 30"/>
          <p:cNvSpPr>
            <a:spLocks noChangeArrowheads="1"/>
          </p:cNvSpPr>
          <p:nvPr/>
        </p:nvSpPr>
        <p:spPr bwMode="auto">
          <a:xfrm>
            <a:off x="5815013" y="3676650"/>
            <a:ext cx="8905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b="1">
                <a:solidFill>
                  <a:srgbClr val="1F497D"/>
                </a:solidFill>
                <a:latin typeface="Calibri" charset="0"/>
              </a:rPr>
              <a:t>    WPS</a:t>
            </a:r>
          </a:p>
        </p:txBody>
      </p:sp>
    </p:spTree>
    <p:extLst>
      <p:ext uri="{BB962C8B-B14F-4D97-AF65-F5344CB8AC3E}">
        <p14:creationId xmlns:p14="http://schemas.microsoft.com/office/powerpoint/2010/main" val="34291965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33CC"/>
                </a:solidFill>
                <a:latin typeface="Calibri" panose="020F0502020204030204" pitchFamily="34" charset="0"/>
              </a:rPr>
              <a:t>Databases: Environmental</a:t>
            </a:r>
            <a:endParaRPr lang="en-US" b="1" dirty="0">
              <a:solidFill>
                <a:srgbClr val="0033CC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20712" y="685800"/>
            <a:ext cx="8523288" cy="51816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0033CC"/>
                </a:solidFill>
                <a:latin typeface="Calibri" panose="020F0502020204030204" pitchFamily="34" charset="0"/>
              </a:rPr>
              <a:t>Weather</a:t>
            </a:r>
          </a:p>
          <a:p>
            <a:pPr lvl="1"/>
            <a:r>
              <a:rPr lang="en-US" sz="2400" dirty="0" smtClean="0">
                <a:solidFill>
                  <a:srgbClr val="0033CC"/>
                </a:solidFill>
                <a:latin typeface="Calibri" panose="020F0502020204030204" pitchFamily="34" charset="0"/>
              </a:rPr>
              <a:t>MIDAS </a:t>
            </a:r>
            <a:r>
              <a:rPr lang="en-US" sz="2400" dirty="0">
                <a:solidFill>
                  <a:srgbClr val="0033CC"/>
                </a:solidFill>
                <a:latin typeface="Calibri" panose="020F0502020204030204" pitchFamily="34" charset="0"/>
              </a:rPr>
              <a:t>(Fixed station </a:t>
            </a:r>
            <a:r>
              <a:rPr lang="en-US" sz="2400" dirty="0" smtClean="0">
                <a:solidFill>
                  <a:srgbClr val="0033CC"/>
                </a:solidFill>
                <a:latin typeface="Calibri" panose="020F0502020204030204" pitchFamily="34" charset="0"/>
              </a:rPr>
              <a:t>observations)</a:t>
            </a:r>
          </a:p>
          <a:p>
            <a:pPr lvl="1"/>
            <a:r>
              <a:rPr lang="en-US" sz="2400" dirty="0" smtClean="0">
                <a:solidFill>
                  <a:srgbClr val="0033CC"/>
                </a:solidFill>
                <a:latin typeface="Calibri" panose="020F0502020204030204" pitchFamily="34" charset="0"/>
              </a:rPr>
              <a:t>Daily </a:t>
            </a:r>
            <a:r>
              <a:rPr lang="en-US" sz="2400" dirty="0">
                <a:solidFill>
                  <a:srgbClr val="0033CC"/>
                </a:solidFill>
                <a:latin typeface="Calibri" panose="020F0502020204030204" pitchFamily="34" charset="0"/>
              </a:rPr>
              <a:t>Land Gridded 5km	</a:t>
            </a:r>
            <a:endParaRPr lang="en-US" sz="2400" dirty="0" smtClean="0">
              <a:solidFill>
                <a:srgbClr val="0033CC"/>
              </a:solidFill>
              <a:latin typeface="Calibri" panose="020F0502020204030204" pitchFamily="34" charset="0"/>
            </a:endParaRPr>
          </a:p>
          <a:p>
            <a:pPr lvl="1"/>
            <a:r>
              <a:rPr lang="en-US" sz="2400" dirty="0" smtClean="0">
                <a:solidFill>
                  <a:srgbClr val="0033CC"/>
                </a:solidFill>
                <a:latin typeface="Calibri" panose="020F0502020204030204" pitchFamily="34" charset="0"/>
              </a:rPr>
              <a:t>Monthly </a:t>
            </a:r>
            <a:r>
              <a:rPr lang="en-US" sz="2400" dirty="0">
                <a:solidFill>
                  <a:srgbClr val="0033CC"/>
                </a:solidFill>
                <a:latin typeface="Calibri" panose="020F0502020204030204" pitchFamily="34" charset="0"/>
              </a:rPr>
              <a:t>Land Gridded </a:t>
            </a:r>
            <a:r>
              <a:rPr lang="en-US" sz="2400" dirty="0" smtClean="0">
                <a:solidFill>
                  <a:srgbClr val="0033CC"/>
                </a:solidFill>
                <a:latin typeface="Calibri" panose="020F0502020204030204" pitchFamily="34" charset="0"/>
              </a:rPr>
              <a:t>5km</a:t>
            </a:r>
          </a:p>
          <a:p>
            <a:r>
              <a:rPr lang="en-US" sz="2800" dirty="0" smtClean="0">
                <a:solidFill>
                  <a:srgbClr val="0033CC"/>
                </a:solidFill>
                <a:latin typeface="Calibri" panose="020F0502020204030204" pitchFamily="34" charset="0"/>
              </a:rPr>
              <a:t>Pollen </a:t>
            </a:r>
            <a:r>
              <a:rPr lang="en-US" sz="2800" dirty="0">
                <a:solidFill>
                  <a:srgbClr val="0033CC"/>
                </a:solidFill>
                <a:latin typeface="Calibri" panose="020F0502020204030204" pitchFamily="34" charset="0"/>
              </a:rPr>
              <a:t>(station </a:t>
            </a:r>
            <a:r>
              <a:rPr lang="en-US" sz="2800" dirty="0" smtClean="0">
                <a:solidFill>
                  <a:srgbClr val="0033CC"/>
                </a:solidFill>
                <a:latin typeface="Calibri" panose="020F0502020204030204" pitchFamily="34" charset="0"/>
              </a:rPr>
              <a:t>observations)</a:t>
            </a:r>
          </a:p>
          <a:p>
            <a:r>
              <a:rPr lang="en-US" sz="2800" dirty="0" smtClean="0">
                <a:solidFill>
                  <a:srgbClr val="0033CC"/>
                </a:solidFill>
                <a:latin typeface="Calibri" panose="020F0502020204030204" pitchFamily="34" charset="0"/>
              </a:rPr>
              <a:t>Solar Irradiance</a:t>
            </a:r>
            <a:r>
              <a:rPr lang="en-US" sz="2800" dirty="0">
                <a:solidFill>
                  <a:srgbClr val="0033CC"/>
                </a:solidFill>
                <a:latin typeface="Calibri" panose="020F0502020204030204" pitchFamily="34" charset="0"/>
              </a:rPr>
              <a:t>	</a:t>
            </a:r>
            <a:endParaRPr lang="en-US" sz="2800" dirty="0" smtClean="0">
              <a:solidFill>
                <a:srgbClr val="0033CC"/>
              </a:solidFill>
              <a:latin typeface="Calibri" panose="020F0502020204030204" pitchFamily="34" charset="0"/>
            </a:endParaRPr>
          </a:p>
          <a:p>
            <a:r>
              <a:rPr lang="en-US" sz="2800" dirty="0" smtClean="0">
                <a:solidFill>
                  <a:srgbClr val="0033CC"/>
                </a:solidFill>
                <a:latin typeface="Calibri" panose="020F0502020204030204" pitchFamily="34" charset="0"/>
              </a:rPr>
              <a:t>Future</a:t>
            </a:r>
          </a:p>
          <a:p>
            <a:pPr lvl="1">
              <a:spcBef>
                <a:spcPts val="0"/>
              </a:spcBef>
            </a:pPr>
            <a:r>
              <a:rPr lang="en-US" sz="2400" dirty="0" smtClean="0">
                <a:solidFill>
                  <a:srgbClr val="0033CC"/>
                </a:solidFill>
                <a:latin typeface="Calibri" panose="020F0502020204030204" pitchFamily="34" charset="0"/>
              </a:rPr>
              <a:t>Air Pollution (station observations)</a:t>
            </a:r>
          </a:p>
          <a:p>
            <a:pPr lvl="1">
              <a:spcBef>
                <a:spcPts val="0"/>
              </a:spcBef>
            </a:pPr>
            <a:r>
              <a:rPr lang="en-US" sz="2400" dirty="0" smtClean="0">
                <a:solidFill>
                  <a:srgbClr val="0033CC"/>
                </a:solidFill>
                <a:latin typeface="Calibri" panose="020F0502020204030204" pitchFamily="34" charset="0"/>
              </a:rPr>
              <a:t>Daily </a:t>
            </a:r>
            <a:r>
              <a:rPr lang="en-US" sz="2400" dirty="0">
                <a:solidFill>
                  <a:srgbClr val="0033CC"/>
                </a:solidFill>
                <a:latin typeface="Calibri" panose="020F0502020204030204" pitchFamily="34" charset="0"/>
              </a:rPr>
              <a:t>Sea Surface Temperature Gridded 5km	</a:t>
            </a:r>
            <a:endParaRPr lang="en-US" sz="2400" dirty="0" smtClean="0">
              <a:solidFill>
                <a:srgbClr val="0033CC"/>
              </a:solidFill>
              <a:latin typeface="Calibri" panose="020F0502020204030204" pitchFamily="34" charset="0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>
                <a:solidFill>
                  <a:srgbClr val="0033CC"/>
                </a:solidFill>
                <a:latin typeface="Calibri" panose="020F0502020204030204" pitchFamily="34" charset="0"/>
              </a:rPr>
              <a:t>Marine </a:t>
            </a:r>
            <a:r>
              <a:rPr lang="en-US" sz="2400" dirty="0" err="1">
                <a:solidFill>
                  <a:srgbClr val="0033CC"/>
                </a:solidFill>
                <a:latin typeface="Calibri" panose="020F0502020204030204" pitchFamily="34" charset="0"/>
              </a:rPr>
              <a:t>biotoxins</a:t>
            </a:r>
            <a:r>
              <a:rPr lang="en-US" sz="2400" dirty="0">
                <a:solidFill>
                  <a:srgbClr val="0033CC"/>
                </a:solidFill>
                <a:latin typeface="Calibri" panose="020F0502020204030204" pitchFamily="34" charset="0"/>
              </a:rPr>
              <a:t> (station observations</a:t>
            </a:r>
            <a:r>
              <a:rPr lang="en-US" sz="2400" dirty="0" smtClean="0">
                <a:solidFill>
                  <a:srgbClr val="0033CC"/>
                </a:solidFill>
                <a:latin typeface="Calibri" panose="020F0502020204030204" pitchFamily="34" charset="0"/>
              </a:rPr>
              <a:t>)</a:t>
            </a:r>
          </a:p>
          <a:p>
            <a:pPr lvl="1">
              <a:spcBef>
                <a:spcPts val="0"/>
              </a:spcBef>
            </a:pPr>
            <a:r>
              <a:rPr lang="en-US" sz="2400" dirty="0" smtClean="0">
                <a:solidFill>
                  <a:srgbClr val="0033CC"/>
                </a:solidFill>
                <a:latin typeface="Calibri" panose="020F0502020204030204" pitchFamily="34" charset="0"/>
              </a:rPr>
              <a:t>?Vector Surveillance</a:t>
            </a:r>
          </a:p>
          <a:p>
            <a:pPr lvl="1">
              <a:spcBef>
                <a:spcPts val="0"/>
              </a:spcBef>
            </a:pPr>
            <a:r>
              <a:rPr lang="en-US" sz="2400" dirty="0" smtClean="0">
                <a:solidFill>
                  <a:srgbClr val="0033CC"/>
                </a:solidFill>
                <a:latin typeface="Calibri" panose="020F0502020204030204" pitchFamily="34" charset="0"/>
              </a:rPr>
              <a:t>?NERC, ?CEH</a:t>
            </a:r>
          </a:p>
        </p:txBody>
      </p:sp>
    </p:spTree>
    <p:extLst>
      <p:ext uri="{BB962C8B-B14F-4D97-AF65-F5344CB8AC3E}">
        <p14:creationId xmlns:p14="http://schemas.microsoft.com/office/powerpoint/2010/main" val="2879843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11648</TotalTime>
  <Words>1161</Words>
  <Application>Microsoft Office PowerPoint</Application>
  <PresentationFormat>On-screen Show (4:3)</PresentationFormat>
  <Paragraphs>221</Paragraphs>
  <Slides>30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Office Theme</vt:lpstr>
      <vt:lpstr>Default Design</vt:lpstr>
      <vt:lpstr>PowerPoint Presentation</vt:lpstr>
      <vt:lpstr>MED-MI Partnership  </vt:lpstr>
      <vt:lpstr>Investigators</vt:lpstr>
      <vt:lpstr>Institutional Partners &amp; Funders</vt:lpstr>
      <vt:lpstr>                    Aims</vt:lpstr>
      <vt:lpstr>Translational Applications </vt:lpstr>
      <vt:lpstr>Objectives</vt:lpstr>
      <vt:lpstr>PowerPoint Presentation</vt:lpstr>
      <vt:lpstr>Databases: Environmental</vt:lpstr>
      <vt:lpstr>Databases: Health</vt:lpstr>
      <vt:lpstr>Demonstration Projects: Criteria </vt:lpstr>
      <vt:lpstr>Demonstration Projects</vt:lpstr>
      <vt:lpstr>Browser Application: storyboarding approach</vt:lpstr>
      <vt:lpstr>Key Considerations for Browser Development</vt:lpstr>
      <vt:lpstr>Web Browser: user-friendly inputs</vt:lpstr>
      <vt:lpstr>Web Browser: Data Discovery</vt:lpstr>
      <vt:lpstr>Web Browser: Data Analysis/Display</vt:lpstr>
      <vt:lpstr>Web Browser: Data Analysis/Display</vt:lpstr>
      <vt:lpstr>PowerPoint Presentation</vt:lpstr>
      <vt:lpstr>Example:  PHE SGSS (LABBASE) + Met Office Data</vt:lpstr>
      <vt:lpstr>Seasonality of Salmonellas</vt:lpstr>
      <vt:lpstr>Statistical and other Analysis Issues</vt:lpstr>
      <vt:lpstr>Advisory Board</vt:lpstr>
      <vt:lpstr>PowerPoint Presentation</vt:lpstr>
      <vt:lpstr>Progress to date</vt:lpstr>
      <vt:lpstr>MED MI Pilot Projects 2015 </vt:lpstr>
      <vt:lpstr>Logo, Website, URL, Servers</vt:lpstr>
      <vt:lpstr>MED MI Challenges</vt:lpstr>
      <vt:lpstr>Next Steps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Lora Fleming</dc:creator>
  <cp:lastModifiedBy>Lora Fleming</cp:lastModifiedBy>
  <cp:revision>40</cp:revision>
  <dcterms:created xsi:type="dcterms:W3CDTF">2014-03-12T10:25:21Z</dcterms:created>
  <dcterms:modified xsi:type="dcterms:W3CDTF">2015-09-10T12:42:18Z</dcterms:modified>
</cp:coreProperties>
</file>