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customXml/itemProps3.xml" ContentType="application/vnd.openxmlformats-officedocument.customXmlPropertie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6.xml" ContentType="application/vnd.openxmlformats-officedocument.presentationml.slide+xml"/>
  <Override PartName="/ppt/viewProps.xml" ContentType="application/vnd.openxmlformats-officedocument.presentationml.viewProps+xml"/>
  <Default Extension="wmf" ContentType="image/x-wmf"/>
  <Override PartName="/customXml/itemProps2.xml" ContentType="application/vnd.openxmlformats-officedocument.customXmlProperties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4"/>
  </p:sldMasterIdLst>
  <p:notesMasterIdLst>
    <p:notesMasterId r:id="rId34"/>
  </p:notesMasterIdLst>
  <p:sldIdLst>
    <p:sldId id="256" r:id="rId5"/>
    <p:sldId id="400" r:id="rId6"/>
    <p:sldId id="401" r:id="rId7"/>
    <p:sldId id="424" r:id="rId8"/>
    <p:sldId id="440" r:id="rId9"/>
    <p:sldId id="439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36" r:id="rId19"/>
    <p:sldId id="426" r:id="rId20"/>
    <p:sldId id="425" r:id="rId21"/>
    <p:sldId id="435" r:id="rId22"/>
    <p:sldId id="354" r:id="rId23"/>
    <p:sldId id="438" r:id="rId24"/>
    <p:sldId id="419" r:id="rId25"/>
    <p:sldId id="384" r:id="rId26"/>
    <p:sldId id="391" r:id="rId27"/>
    <p:sldId id="394" r:id="rId28"/>
    <p:sldId id="441" r:id="rId29"/>
    <p:sldId id="398" r:id="rId30"/>
    <p:sldId id="437" r:id="rId31"/>
    <p:sldId id="422" r:id="rId32"/>
    <p:sldId id="276" r:id="rId33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2E3E4"/>
    <a:srgbClr val="EBAB00"/>
    <a:srgbClr val="74A18E"/>
    <a:srgbClr val="CB5056"/>
    <a:srgbClr val="5998C8"/>
    <a:srgbClr val="999999"/>
    <a:srgbClr val="BED72F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6876" autoAdjust="0"/>
    <p:restoredTop sz="89552" autoAdjust="0"/>
  </p:normalViewPr>
  <p:slideViewPr>
    <p:cSldViewPr snapToGrid="0">
      <p:cViewPr>
        <p:scale>
          <a:sx n="100" d="100"/>
          <a:sy n="100" d="100"/>
        </p:scale>
        <p:origin x="-10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27.xml"/><Relationship Id="rId3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7" Type="http://schemas.openxmlformats.org/officeDocument/2006/relationships/slide" Target="slides/slide3.xml"/><Relationship Id="rId36" Type="http://schemas.openxmlformats.org/officeDocument/2006/relationships/presProps" Target="presProps.xml"/><Relationship Id="rId1" Type="http://schemas.openxmlformats.org/officeDocument/2006/relationships/customXml" Target="../customXml/item1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9" Type="http://schemas.openxmlformats.org/officeDocument/2006/relationships/slide" Target="slides/slide5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7" Type="http://schemas.openxmlformats.org/officeDocument/2006/relationships/slide" Target="slides/slide23.xml"/><Relationship Id="rId14" Type="http://schemas.openxmlformats.org/officeDocument/2006/relationships/slide" Target="slides/slide10.xml"/><Relationship Id="rId23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28" Type="http://schemas.openxmlformats.org/officeDocument/2006/relationships/slide" Target="slides/slide24.xml"/><Relationship Id="rId26" Type="http://schemas.openxmlformats.org/officeDocument/2006/relationships/slide" Target="slides/slide22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29" Type="http://schemas.openxmlformats.org/officeDocument/2006/relationships/slide" Target="slides/slide25.xml"/><Relationship Id="rId6" Type="http://schemas.openxmlformats.org/officeDocument/2006/relationships/slide" Target="slides/slide2.xml"/><Relationship Id="rId16" Type="http://schemas.openxmlformats.org/officeDocument/2006/relationships/slide" Target="slides/slide12.xml"/><Relationship Id="rId33" Type="http://schemas.openxmlformats.org/officeDocument/2006/relationships/slide" Target="slides/slide29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9" Type="http://schemas.openxmlformats.org/officeDocument/2006/relationships/slide" Target="slides/slide15.xml"/><Relationship Id="rId38" Type="http://schemas.openxmlformats.org/officeDocument/2006/relationships/theme" Target="theme/theme1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793A3C-35D2-4D34-B868-61EF6169A83C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93A3C-35D2-4D34-B868-61EF6169A83C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DC649-7DA2-43EA-9700-248AEA3173E1}" type="slidenum">
              <a:rPr lang="en-AU"/>
              <a:pPr/>
              <a:t>21</a:t>
            </a:fld>
            <a:endParaRPr lang="en-AU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The graphs from R analysis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Easily extended to produce more complex interactive</a:t>
            </a:r>
            <a:r>
              <a:rPr lang="en-AU" baseline="0" dirty="0" smtClean="0"/>
              <a:t> workflows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93A3C-35D2-4D34-B868-61EF6169A83C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Stress,</a:t>
            </a:r>
            <a:r>
              <a:rPr lang="en-US" baseline="0" dirty="0" smtClean="0"/>
              <a:t> reproducibility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93A3C-35D2-4D34-B868-61EF6169A83C}" type="slidenum">
              <a:rPr lang="en-AU" smtClean="0"/>
              <a:pPr/>
              <a:t>26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05677-FDBF-4C7A-9122-E49E10481BF8}" type="slidenum">
              <a:rPr lang="en-AU"/>
              <a:pPr/>
              <a:t>2</a:t>
            </a:fld>
            <a:endParaRPr lang="en-A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2F7E46-B737-420F-8B66-AC09A7B7BEF0}" type="slidenum">
              <a:rPr lang="en-AU"/>
              <a:pPr/>
              <a:t>3</a:t>
            </a:fld>
            <a:endParaRPr lang="en-AU"/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This is a way of managing the relationship with David Maidment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7862BE-6A06-43C5-B7DD-409A2AD03CF0}" type="slidenum">
              <a:rPr lang="en-AU"/>
              <a:pPr/>
              <a:t>4</a:t>
            </a:fld>
            <a:endParaRPr lang="en-AU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09A413-0A36-4E32-9410-ACC9AACEAD28}" type="slidenum">
              <a:rPr lang="en-AU"/>
              <a:pPr/>
              <a:t>5</a:t>
            </a:fld>
            <a:endParaRPr lang="en-AU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Late 2006 PM commissioned CSIRO for…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06A2C-9E42-4CDB-BDF5-701557A48EA2}" type="slidenum">
              <a:rPr lang="en-AU"/>
              <a:pPr/>
              <a:t>8</a:t>
            </a:fld>
            <a:endParaRPr lang="en-AU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Different people calculate different things, with different tools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Uses concept of adapters which is</a:t>
            </a:r>
            <a:r>
              <a:rPr lang="en-US" baseline="0" dirty="0" smtClean="0"/>
              <a:t> widely used in Software engineering, </a:t>
            </a:r>
          </a:p>
          <a:p>
            <a:r>
              <a:rPr lang="en-US" baseline="0" dirty="0" smtClean="0"/>
              <a:t>Less work required to develop adapter than produce functionality</a:t>
            </a:r>
          </a:p>
          <a:p>
            <a:r>
              <a:rPr lang="en-US" baseline="0" dirty="0" smtClean="0"/>
              <a:t>E:  </a:t>
            </a:r>
            <a:r>
              <a:rPr lang="en-US" baseline="0" dirty="0" err="1" smtClean="0"/>
              <a:t>Rivermanager</a:t>
            </a:r>
            <a:r>
              <a:rPr lang="en-US" baseline="0" dirty="0" smtClean="0"/>
              <a:t>, IQQM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FEE3-E652-754E-B2C1-7E40B800962D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7862BE-6A06-43C5-B7DD-409A2AD03CF0}" type="slidenum">
              <a:rPr lang="en-AU"/>
              <a:pPr/>
              <a:t>17</a:t>
            </a:fld>
            <a:endParaRPr lang="en-AU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real use case that we are working </a:t>
            </a:r>
          </a:p>
          <a:p>
            <a:r>
              <a:rPr lang="en-US" dirty="0" smtClean="0"/>
              <a:t>4 RRM over 240 catchments</a:t>
            </a:r>
          </a:p>
          <a:p>
            <a:r>
              <a:rPr lang="en-US" dirty="0" smtClean="0"/>
              <a:t>Talk about the models</a:t>
            </a:r>
          </a:p>
          <a:p>
            <a:r>
              <a:rPr lang="en-US" dirty="0" smtClean="0"/>
              <a:t>No people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FEE3-E652-754E-B2C1-7E40B800962D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jpe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wmf"/><Relationship Id="rId5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ScienceReveiwTitlePage 2 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14" name="Rectangle 18"/>
            <p:cNvSpPr>
              <a:spLocks noChangeArrowheads="1"/>
            </p:cNvSpPr>
            <p:nvPr userDrawn="1"/>
          </p:nvSpPr>
          <p:spPr bwMode="auto">
            <a:xfrm>
              <a:off x="474" y="2397"/>
              <a:ext cx="5286" cy="861"/>
            </a:xfrm>
            <a:prstGeom prst="rect">
              <a:avLst/>
            </a:prstGeom>
            <a:solidFill>
              <a:srgbClr val="E2E3E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123" name="Rectangle 27"/>
            <p:cNvSpPr>
              <a:spLocks noChangeArrowheads="1"/>
            </p:cNvSpPr>
            <p:nvPr userDrawn="1"/>
          </p:nvSpPr>
          <p:spPr bwMode="auto">
            <a:xfrm>
              <a:off x="472" y="3258"/>
              <a:ext cx="5288" cy="15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pic>
          <p:nvPicPr>
            <p:cNvPr id="4119" name="Picture 23" descr="flagships_ppt_titl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987" t="2022" b="943"/>
            <a:stretch>
              <a:fillRect/>
            </a:stretch>
          </p:blipFill>
          <p:spPr bwMode="auto">
            <a:xfrm>
              <a:off x="0" y="0"/>
              <a:ext cx="888" cy="4320"/>
            </a:xfrm>
            <a:prstGeom prst="rect">
              <a:avLst/>
            </a:prstGeom>
            <a:noFill/>
          </p:spPr>
        </p:pic>
      </p:grpSp>
      <p:sp>
        <p:nvSpPr>
          <p:cNvPr id="410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303338" y="4113213"/>
            <a:ext cx="7348537" cy="960437"/>
          </a:xfrm>
        </p:spPr>
        <p:txBody>
          <a:bodyPr tIns="45720" bIns="45720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43" name="Text Box 47"/>
          <p:cNvSpPr txBox="1">
            <a:spLocks noChangeArrowheads="1"/>
          </p:cNvSpPr>
          <p:nvPr userDrawn="1"/>
        </p:nvSpPr>
        <p:spPr bwMode="auto">
          <a:xfrm>
            <a:off x="1238250" y="5480050"/>
            <a:ext cx="7189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200" b="1">
                <a:solidFill>
                  <a:schemeClr val="accent1"/>
                </a:solidFill>
              </a:rPr>
              <a:t>A water information R &amp; D alliance between the Bureau of Meteorology and </a:t>
            </a:r>
            <a:br>
              <a:rPr lang="en-AU" sz="1200" b="1">
                <a:solidFill>
                  <a:schemeClr val="accent1"/>
                </a:solidFill>
              </a:rPr>
            </a:br>
            <a:r>
              <a:rPr lang="en-AU" sz="1200" b="1">
                <a:solidFill>
                  <a:schemeClr val="accent1"/>
                </a:solidFill>
              </a:rPr>
              <a:t>CSIRO’s Water for a Healthy Country Flagship</a:t>
            </a:r>
          </a:p>
        </p:txBody>
      </p:sp>
      <p:pic>
        <p:nvPicPr>
          <p:cNvPr id="4144" name="Picture 4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9600" y="6007100"/>
            <a:ext cx="1776413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45" name="Picture 49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1275" y="6019800"/>
            <a:ext cx="227488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54" name="Picture 58" descr="Wi_Horizontal_COLOUR_sml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5413" y="6151563"/>
            <a:ext cx="2663825" cy="3413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Insert presentation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82550"/>
            <a:ext cx="1858963" cy="6161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82550"/>
            <a:ext cx="5429250" cy="6161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Insert 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Insert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Insert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2200" y="1384300"/>
            <a:ext cx="3605213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9813" y="1384300"/>
            <a:ext cx="3606800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Insert presentation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Insert presentation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Insert presentation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Insert presentation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Insert presentation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Insert presentation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roup 46"/>
          <p:cNvGrpSpPr>
            <a:grpSpLocks/>
          </p:cNvGrpSpPr>
          <p:nvPr userDrawn="1"/>
        </p:nvGrpSpPr>
        <p:grpSpPr bwMode="auto">
          <a:xfrm>
            <a:off x="596900" y="0"/>
            <a:ext cx="8547100" cy="1138238"/>
            <a:chOff x="376" y="0"/>
            <a:chExt cx="5384" cy="717"/>
          </a:xfrm>
        </p:grpSpPr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76" y="650"/>
              <a:ext cx="5384" cy="6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384" y="0"/>
              <a:ext cx="5376" cy="650"/>
            </a:xfrm>
            <a:prstGeom prst="rect">
              <a:avLst/>
            </a:prstGeom>
            <a:solidFill>
              <a:srgbClr val="E2E3E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1071" name="Group 47"/>
          <p:cNvGrpSpPr>
            <a:grpSpLocks/>
          </p:cNvGrpSpPr>
          <p:nvPr userDrawn="1"/>
        </p:nvGrpSpPr>
        <p:grpSpPr bwMode="auto">
          <a:xfrm>
            <a:off x="-7938" y="0"/>
            <a:ext cx="822326" cy="6858000"/>
            <a:chOff x="-5" y="0"/>
            <a:chExt cx="518" cy="4320"/>
          </a:xfrm>
        </p:grpSpPr>
        <p:sp>
          <p:nvSpPr>
            <p:cNvPr id="1069" name="Freeform 45"/>
            <p:cNvSpPr>
              <a:spLocks/>
            </p:cNvSpPr>
            <p:nvPr userDrawn="1"/>
          </p:nvSpPr>
          <p:spPr bwMode="auto">
            <a:xfrm>
              <a:off x="-5" y="649"/>
              <a:ext cx="460" cy="36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0" y="0"/>
                </a:cxn>
                <a:cxn ang="0">
                  <a:pos x="140" y="3669"/>
                </a:cxn>
                <a:cxn ang="0">
                  <a:pos x="3" y="3669"/>
                </a:cxn>
                <a:cxn ang="0">
                  <a:pos x="0" y="0"/>
                </a:cxn>
              </a:cxnLst>
              <a:rect l="0" t="0" r="r" b="b"/>
              <a:pathLst>
                <a:path w="460" h="3669">
                  <a:moveTo>
                    <a:pt x="0" y="0"/>
                  </a:moveTo>
                  <a:lnTo>
                    <a:pt x="460" y="0"/>
                  </a:lnTo>
                  <a:lnTo>
                    <a:pt x="140" y="3669"/>
                  </a:lnTo>
                  <a:lnTo>
                    <a:pt x="3" y="3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68" name="Freeform 44"/>
            <p:cNvSpPr>
              <a:spLocks/>
            </p:cNvSpPr>
            <p:nvPr userDrawn="1"/>
          </p:nvSpPr>
          <p:spPr bwMode="auto">
            <a:xfrm>
              <a:off x="-3" y="0"/>
              <a:ext cx="516" cy="6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6" y="0"/>
                </a:cxn>
                <a:cxn ang="0">
                  <a:pos x="459" y="651"/>
                </a:cxn>
                <a:cxn ang="0">
                  <a:pos x="0" y="650"/>
                </a:cxn>
                <a:cxn ang="0">
                  <a:pos x="0" y="0"/>
                </a:cxn>
              </a:cxnLst>
              <a:rect l="0" t="0" r="r" b="b"/>
              <a:pathLst>
                <a:path w="516" h="651">
                  <a:moveTo>
                    <a:pt x="0" y="0"/>
                  </a:moveTo>
                  <a:lnTo>
                    <a:pt x="516" y="0"/>
                  </a:lnTo>
                  <a:lnTo>
                    <a:pt x="459" y="651"/>
                  </a:lnTo>
                  <a:lnTo>
                    <a:pt x="0" y="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634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pic>
        <p:nvPicPr>
          <p:cNvPr id="1044" name="Picture 20" descr="Flagship-logo_RGB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9675" y="6335713"/>
            <a:ext cx="1335088" cy="420687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103313" y="82550"/>
            <a:ext cx="74295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2200" y="1384300"/>
            <a:ext cx="7364413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4900" y="6588125"/>
            <a:ext cx="24511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AU"/>
              <a:t>Insert presentation title</a:t>
            </a:r>
          </a:p>
        </p:txBody>
      </p:sp>
      <p:grpSp>
        <p:nvGrpSpPr>
          <p:cNvPr id="1075" name="Group 51"/>
          <p:cNvGrpSpPr>
            <a:grpSpLocks/>
          </p:cNvGrpSpPr>
          <p:nvPr userDrawn="1"/>
        </p:nvGrpSpPr>
        <p:grpSpPr bwMode="auto">
          <a:xfrm>
            <a:off x="115888" y="-19050"/>
            <a:ext cx="411162" cy="6889750"/>
            <a:chOff x="73" y="-12"/>
            <a:chExt cx="259" cy="4340"/>
          </a:xfrm>
        </p:grpSpPr>
        <p:sp>
          <p:nvSpPr>
            <p:cNvPr id="1076" name="Line 52"/>
            <p:cNvSpPr>
              <a:spLocks noChangeShapeType="1"/>
            </p:cNvSpPr>
            <p:nvPr userDrawn="1"/>
          </p:nvSpPr>
          <p:spPr bwMode="auto">
            <a:xfrm rot="286749" flipH="1">
              <a:off x="315" y="-12"/>
              <a:ext cx="17" cy="4339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77" name="Line 53"/>
            <p:cNvSpPr>
              <a:spLocks noChangeShapeType="1"/>
            </p:cNvSpPr>
            <p:nvPr userDrawn="1"/>
          </p:nvSpPr>
          <p:spPr bwMode="auto">
            <a:xfrm rot="286749" flipH="1">
              <a:off x="233" y="-12"/>
              <a:ext cx="17" cy="4339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78" name="Line 54"/>
            <p:cNvSpPr>
              <a:spLocks noChangeShapeType="1"/>
            </p:cNvSpPr>
            <p:nvPr userDrawn="1"/>
          </p:nvSpPr>
          <p:spPr bwMode="auto">
            <a:xfrm rot="286749" flipH="1">
              <a:off x="273" y="-11"/>
              <a:ext cx="17" cy="4339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auto">
            <a:xfrm rot="286749" flipH="1">
              <a:off x="193" y="-11"/>
              <a:ext cx="17" cy="4339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auto">
            <a:xfrm rot="286749" flipH="1">
              <a:off x="111" y="-11"/>
              <a:ext cx="17" cy="4339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auto">
            <a:xfrm rot="286749" flipH="1">
              <a:off x="151" y="-12"/>
              <a:ext cx="17" cy="4339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auto">
            <a:xfrm rot="286749" flipH="1">
              <a:off x="73" y="-12"/>
              <a:ext cx="17" cy="4339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pic>
        <p:nvPicPr>
          <p:cNvPr id="1091" name="Picture 67" descr="Wi_Horizontal_COLOUR_foote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5750" y="6480175"/>
            <a:ext cx="2033588" cy="257175"/>
          </a:xfrm>
          <a:prstGeom prst="rect">
            <a:avLst/>
          </a:prstGeom>
          <a:noFill/>
        </p:spPr>
      </p:pic>
      <p:pic>
        <p:nvPicPr>
          <p:cNvPr id="1093" name="Picture 69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81413" y="6375400"/>
            <a:ext cx="14906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2925" indent="-180975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2pPr>
      <a:lvl3pPr marL="904875" indent="-182563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62063" indent="-1778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1624013" indent="-18256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81213" indent="-18256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38413" indent="-18256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95613" indent="-18256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52813" indent="-18256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image" Target="../media/image35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Relationship Id="rId5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The Hydrologists Workbench</a:t>
            </a:r>
            <a:r>
              <a:rPr lang="en-AU" dirty="0"/>
              <a:t/>
            </a:r>
            <a:br>
              <a:rPr lang="en-AU" dirty="0"/>
            </a:br>
            <a:r>
              <a:rPr lang="en-AU" sz="2400" dirty="0" smtClean="0"/>
              <a:t>Scientific Workflow Tools for the Hydrology Domain</a:t>
            </a:r>
            <a:endParaRPr lang="en-AU" sz="2400" dirty="0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319213" y="5189538"/>
            <a:ext cx="60261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400" b="1" dirty="0" smtClean="0">
                <a:solidFill>
                  <a:schemeClr val="bg1"/>
                </a:solidFill>
              </a:rPr>
              <a:t>Peter Fitch/ 22</a:t>
            </a:r>
            <a:r>
              <a:rPr lang="en-AU" sz="1400" b="1" baseline="30000" dirty="0" smtClean="0">
                <a:solidFill>
                  <a:schemeClr val="bg1"/>
                </a:solidFill>
              </a:rPr>
              <a:t>nd</a:t>
            </a:r>
            <a:r>
              <a:rPr lang="en-AU" sz="1400" b="1" dirty="0" smtClean="0">
                <a:solidFill>
                  <a:schemeClr val="bg1"/>
                </a:solidFill>
              </a:rPr>
              <a:t> June 2009</a:t>
            </a:r>
            <a:endParaRPr lang="en-A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Insert presentation title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 use case: current practices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Calibration runs</a:t>
            </a:r>
          </a:p>
        </p:txBody>
      </p:sp>
      <p:pic>
        <p:nvPicPr>
          <p:cNvPr id="80900" name="Picture 4" descr="run_cal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074863"/>
            <a:ext cx="6905625" cy="2466975"/>
          </a:xfrm>
          <a:prstGeom prst="rect">
            <a:avLst/>
          </a:prstGeom>
          <a:noFill/>
        </p:spPr>
      </p:pic>
      <p:pic>
        <p:nvPicPr>
          <p:cNvPr id="80901" name="Picture 5" descr="run_calib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5863" y="2144713"/>
            <a:ext cx="4906962" cy="3844925"/>
          </a:xfrm>
          <a:prstGeom prst="rect">
            <a:avLst/>
          </a:prstGeom>
          <a:noFill/>
        </p:spPr>
      </p:pic>
      <p:pic>
        <p:nvPicPr>
          <p:cNvPr id="80902" name="Picture 6" descr="calibSpec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0175" y="3597275"/>
            <a:ext cx="2786063" cy="289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Insert presentation title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 use case: current practices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2200" y="1384300"/>
            <a:ext cx="7364413" cy="827088"/>
          </a:xfrm>
        </p:spPr>
        <p:txBody>
          <a:bodyPr/>
          <a:lstStyle/>
          <a:p>
            <a:r>
              <a:rPr lang="en-AU"/>
              <a:t>Output analysis</a:t>
            </a:r>
          </a:p>
        </p:txBody>
      </p:sp>
      <p:pic>
        <p:nvPicPr>
          <p:cNvPr id="81924" name="Picture 4" descr="analysi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675" y="1941513"/>
            <a:ext cx="7097713" cy="3444875"/>
          </a:xfrm>
          <a:prstGeom prst="rect">
            <a:avLst/>
          </a:prstGeom>
          <a:noFill/>
        </p:spPr>
      </p:pic>
      <p:pic>
        <p:nvPicPr>
          <p:cNvPr id="81925" name="Picture 5" descr="analysi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2150" y="1341438"/>
            <a:ext cx="5132388" cy="479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Insert presentation title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Issues with current practices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Heavy reliance on </a:t>
            </a:r>
            <a:r>
              <a:rPr lang="en-AU" u="sng"/>
              <a:t>individuals and manual steps</a:t>
            </a:r>
            <a:r>
              <a:rPr lang="en-AU"/>
              <a:t> for the ‘process’ to sustain itself </a:t>
            </a:r>
          </a:p>
          <a:p>
            <a:pPr lvl="1"/>
            <a:r>
              <a:rPr lang="en-AU">
                <a:sym typeface="Wingdings" pitchFamily="2" charset="2"/>
              </a:rPr>
              <a:t>Lack of resilience, critical sections</a:t>
            </a:r>
          </a:p>
          <a:p>
            <a:pPr lvl="1"/>
            <a:r>
              <a:rPr lang="en-AU"/>
              <a:t>Poor use of valuable skills (copy-paste in Excel); increased risk of non-reproducible errors</a:t>
            </a:r>
          </a:p>
          <a:p>
            <a:r>
              <a:rPr lang="en-AU"/>
              <a:t>Dispersed information: emails, post-its, script logs, sharepoint, ‘wiki sites’, personal documents, brains, etc.</a:t>
            </a:r>
          </a:p>
          <a:p>
            <a:r>
              <a:rPr lang="en-AU" u="sng"/>
              <a:t>Heterogeneity of toolsets</a:t>
            </a:r>
            <a:r>
              <a:rPr lang="en-AU"/>
              <a:t> and capabilities; islands of specialisation with manual transmission in-between</a:t>
            </a:r>
          </a:p>
          <a:p>
            <a:pPr lvl="1"/>
            <a:r>
              <a:rPr lang="en-AU"/>
              <a:t>XML documents</a:t>
            </a:r>
          </a:p>
          <a:p>
            <a:pPr lvl="1"/>
            <a:r>
              <a:rPr lang="en-AU"/>
              <a:t>R, Matlab, Python Scripts; Excel</a:t>
            </a:r>
          </a:p>
          <a:p>
            <a:r>
              <a:rPr lang="en-AU"/>
              <a:t>Idiosyncratic access arrangements</a:t>
            </a:r>
          </a:p>
          <a:p>
            <a:r>
              <a:rPr lang="en-AU">
                <a:sym typeface="Wingdings" pitchFamily="2" charset="2"/>
              </a:rPr>
              <a:t>Basic traceability requires </a:t>
            </a:r>
            <a:r>
              <a:rPr lang="en-AU" u="sng">
                <a:sym typeface="Wingdings" pitchFamily="2" charset="2"/>
              </a:rPr>
              <a:t>“off-line” documentation</a:t>
            </a:r>
            <a:r>
              <a:rPr lang="en-AU">
                <a:sym typeface="Wingdings" pitchFamily="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Insert presentation title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Scientific Workflow </a:t>
            </a:r>
            <a:r>
              <a:rPr lang="en-AU" dirty="0" smtClean="0"/>
              <a:t>tools can help</a:t>
            </a:r>
            <a:endParaRPr lang="en-AU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2201" y="1384300"/>
            <a:ext cx="5141690" cy="4927658"/>
          </a:xfrm>
        </p:spPr>
        <p:txBody>
          <a:bodyPr/>
          <a:lstStyle/>
          <a:p>
            <a:r>
              <a:rPr lang="en-AU" dirty="0"/>
              <a:t>Facilitate investigative work but foster reproducibility</a:t>
            </a:r>
          </a:p>
          <a:p>
            <a:r>
              <a:rPr lang="en-AU" dirty="0"/>
              <a:t>Start from the workflow rather than the </a:t>
            </a:r>
            <a:r>
              <a:rPr lang="en-AU" dirty="0" smtClean="0"/>
              <a:t>‘hydrological model</a:t>
            </a:r>
            <a:r>
              <a:rPr lang="en-AU" dirty="0"/>
              <a:t>’</a:t>
            </a:r>
          </a:p>
          <a:p>
            <a:r>
              <a:rPr lang="en-AU" dirty="0"/>
              <a:t>Reduce the manual handling and tedium</a:t>
            </a:r>
          </a:p>
          <a:p>
            <a:pPr lvl="1"/>
            <a:r>
              <a:rPr lang="en-AU" dirty="0"/>
              <a:t>Less error (or at least reproducible error)</a:t>
            </a:r>
          </a:p>
          <a:p>
            <a:pPr lvl="1"/>
            <a:r>
              <a:rPr lang="en-AU" dirty="0"/>
              <a:t>Faster turn-over for research workflows</a:t>
            </a:r>
          </a:p>
          <a:p>
            <a:r>
              <a:rPr lang="en-AU" i="1" dirty="0"/>
              <a:t>Fit in and reuse components; integrate non invasively</a:t>
            </a:r>
          </a:p>
          <a:p>
            <a:r>
              <a:rPr lang="en-AU" b="1" i="1" dirty="0"/>
              <a:t>A tool is not a </a:t>
            </a:r>
            <a:r>
              <a:rPr lang="en-AU" b="1" i="1" dirty="0" smtClean="0"/>
              <a:t>guarantee </a:t>
            </a:r>
            <a:r>
              <a:rPr lang="en-AU" b="1" i="1" dirty="0"/>
              <a:t>of a improved practices, but can support 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417" y="2459044"/>
            <a:ext cx="2808749" cy="2274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Insert presentation title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Workflow tool benefits/requirement</a:t>
            </a:r>
            <a:endParaRPr lang="en-AU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Traceability</a:t>
            </a:r>
          </a:p>
          <a:p>
            <a:r>
              <a:rPr lang="en-AU" dirty="0"/>
              <a:t>Data as a first class citizen</a:t>
            </a:r>
            <a:endParaRPr lang="en-AU" dirty="0" smtClean="0"/>
          </a:p>
          <a:p>
            <a:r>
              <a:rPr lang="en-AU" dirty="0" smtClean="0"/>
              <a:t>Usable and intuitive graphical </a:t>
            </a:r>
            <a:r>
              <a:rPr lang="en-AU" dirty="0"/>
              <a:t>environment, fit for purpose</a:t>
            </a:r>
          </a:p>
          <a:p>
            <a:r>
              <a:rPr lang="en-AU" dirty="0"/>
              <a:t>Closing the gap between the conceptual and executable tasks</a:t>
            </a:r>
          </a:p>
          <a:p>
            <a:r>
              <a:rPr lang="en-AU" dirty="0"/>
              <a:t>Integration of heterogeneous software components</a:t>
            </a:r>
          </a:p>
          <a:p>
            <a:r>
              <a:rPr lang="en-AU" dirty="0"/>
              <a:t>Handling large computations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Insert presentation title</a:t>
            </a:r>
            <a:endParaRPr lang="en-AU"/>
          </a:p>
        </p:txBody>
      </p:sp>
      <p:pic>
        <p:nvPicPr>
          <p:cNvPr id="5" name="Picture 4" descr="Trident_SEACI_run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086"/>
            <a:ext cx="9144000" cy="6625828"/>
          </a:xfrm>
          <a:prstGeom prst="rect">
            <a:avLst/>
          </a:prstGeom>
        </p:spPr>
      </p:pic>
      <p:pic>
        <p:nvPicPr>
          <p:cNvPr id="6" name="Picture 5" descr="bwplot_calib_resul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9853" y="4197551"/>
            <a:ext cx="3076469" cy="184192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2548926" y="424297"/>
            <a:ext cx="1927071" cy="914400"/>
          </a:xfrm>
          <a:prstGeom prst="wedgeRectCallout">
            <a:avLst>
              <a:gd name="adj1" fmla="val -53504"/>
              <a:gd name="adj2" fmla="val 1432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 Canvas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6043169" y="532601"/>
            <a:ext cx="1927071" cy="1143000"/>
          </a:xfrm>
          <a:prstGeom prst="wedgeRectCallout">
            <a:avLst>
              <a:gd name="adj1" fmla="val -53504"/>
              <a:gd name="adj2" fmla="val 1042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Functional components linked to form workflow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5061458" y="4242187"/>
            <a:ext cx="1927071" cy="1143000"/>
          </a:xfrm>
          <a:prstGeom prst="wedgeRectCallout">
            <a:avLst>
              <a:gd name="adj1" fmla="val -88428"/>
              <a:gd name="adj2" fmla="val -818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discovery use tab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1088142" y="4854018"/>
            <a:ext cx="1927071" cy="1143000"/>
          </a:xfrm>
          <a:prstGeom prst="wedgeRectCallout">
            <a:avLst>
              <a:gd name="adj1" fmla="val -69276"/>
              <a:gd name="adj2" fmla="val -438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Library of components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032515" y="0"/>
            <a:ext cx="7304142" cy="944434"/>
          </a:xfrm>
        </p:spPr>
        <p:txBody>
          <a:bodyPr/>
          <a:lstStyle/>
          <a:p>
            <a:r>
              <a:rPr lang="en-US" dirty="0" smtClean="0"/>
              <a:t>Functional components of a workflow workbench</a:t>
            </a:r>
            <a:endParaRPr lang="en-US" dirty="0"/>
          </a:p>
        </p:txBody>
      </p:sp>
      <p:grpSp>
        <p:nvGrpSpPr>
          <p:cNvPr id="2" name="Group 40"/>
          <p:cNvGrpSpPr/>
          <p:nvPr/>
        </p:nvGrpSpPr>
        <p:grpSpPr>
          <a:xfrm>
            <a:off x="1735668" y="1799077"/>
            <a:ext cx="5916579" cy="4360579"/>
            <a:chOff x="943251" y="1202021"/>
            <a:chExt cx="5916579" cy="4360579"/>
          </a:xfrm>
        </p:grpSpPr>
        <p:sp>
          <p:nvSpPr>
            <p:cNvPr id="32" name="Rectangle 31"/>
            <p:cNvSpPr/>
            <p:nvPr/>
          </p:nvSpPr>
          <p:spPr>
            <a:xfrm>
              <a:off x="4651167" y="2773899"/>
              <a:ext cx="1177280" cy="1841449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05703" y="2777697"/>
              <a:ext cx="1177280" cy="18414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63566" y="2773899"/>
              <a:ext cx="1177280" cy="18414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08" name="Text Box 4"/>
            <p:cNvSpPr txBox="1">
              <a:spLocks noChangeArrowheads="1"/>
            </p:cNvSpPr>
            <p:nvPr/>
          </p:nvSpPr>
          <p:spPr bwMode="auto">
            <a:xfrm>
              <a:off x="1963566" y="1612077"/>
              <a:ext cx="3864881" cy="41005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  <a:ea typeface="Times New Roman" pitchFamily="-65" charset="0"/>
                </a:rPr>
                <a:t>Workflow Canvas GUI</a:t>
              </a:r>
            </a:p>
          </p:txBody>
        </p:sp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1963566" y="4209090"/>
              <a:ext cx="1177280" cy="40625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  <a:ea typeface="Times New Roman" pitchFamily="-65" charset="0"/>
                </a:rPr>
                <a:t>HIS+AWDIP </a:t>
              </a:r>
              <a:r>
                <a:rPr kumimoji="0" lang="en-A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  <a:ea typeface="Times New Roman" pitchFamily="-65" charset="0"/>
                </a:rPr>
                <a:t>Data Adapter</a:t>
              </a:r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3305703" y="4209090"/>
              <a:ext cx="1177280" cy="40625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  <a:ea typeface="Times New Roman" pitchFamily="-65" charset="0"/>
                </a:rPr>
                <a:t>TIME Model Adapter</a:t>
              </a:r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3305703" y="3734490"/>
              <a:ext cx="1177280" cy="40625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  <a:ea typeface="Times New Roman" pitchFamily="-65" charset="0"/>
                </a:rPr>
                <a:t>IQQM Model Adapter</a:t>
              </a:r>
            </a:p>
          </p:txBody>
        </p:sp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4651167" y="3734490"/>
              <a:ext cx="1177280" cy="40625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  <a:ea typeface="Times New Roman" pitchFamily="-65" charset="0"/>
                </a:rPr>
                <a:t>Visualisation components</a:t>
              </a:r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943251" y="1600200"/>
              <a:ext cx="504549" cy="326878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vert270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  <a:ea typeface="Times New Roman" pitchFamily="-65" charset="0"/>
                </a:rPr>
                <a:t>Data Sources</a:t>
              </a:r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 flipH="1">
              <a:off x="6350610" y="1600200"/>
              <a:ext cx="509220" cy="324247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vert270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  <a:ea typeface="Times New Roman" pitchFamily="-65" charset="0"/>
                </a:rPr>
                <a:t>Other workbenches and services </a:t>
              </a:r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1963566" y="5220888"/>
              <a:ext cx="3864881" cy="34171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  <a:ea typeface="Times New Roman" pitchFamily="-65" charset="0"/>
                </a:rPr>
                <a:t>Modelling Services and Library</a:t>
              </a:r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4651167" y="2158817"/>
              <a:ext cx="1177280" cy="54294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  <a:ea typeface="Times New Roman" pitchFamily="-65" charset="0"/>
                </a:rPr>
                <a:t>Workflow Persistence</a:t>
              </a:r>
            </a:p>
          </p:txBody>
        </p:sp>
        <p:sp>
          <p:nvSpPr>
            <p:cNvPr id="21518" name="Text Box 14"/>
            <p:cNvSpPr txBox="1">
              <a:spLocks noChangeArrowheads="1"/>
            </p:cNvSpPr>
            <p:nvPr/>
          </p:nvSpPr>
          <p:spPr bwMode="auto">
            <a:xfrm>
              <a:off x="3305703" y="2158817"/>
              <a:ext cx="1150045" cy="54294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  <a:ea typeface="Times New Roman" pitchFamily="-65" charset="0"/>
                </a:rPr>
                <a:t>Workflow</a:t>
              </a:r>
              <a:r>
                <a:rPr kumimoji="0" lang="en-A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  <a:ea typeface="Times New Roman" pitchFamily="-65" charset="0"/>
                </a:rPr>
                <a:t> Execution Engine</a:t>
              </a:r>
              <a:endParaRPr kumimoji="0" lang="en-A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  <a:ea typeface="Times New Roman" pitchFamily="-65" charset="0"/>
              </a:endParaRPr>
            </a:p>
          </p:txBody>
        </p:sp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1963566" y="2158817"/>
              <a:ext cx="1177280" cy="54294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  <a:ea typeface="Times New Roman" pitchFamily="-65" charset="0"/>
                </a:rPr>
                <a:t>Discovery Registry interface</a:t>
              </a:r>
            </a:p>
          </p:txBody>
        </p:sp>
        <p:sp>
          <p:nvSpPr>
            <p:cNvPr id="21521" name="Text Box 17"/>
            <p:cNvSpPr txBox="1">
              <a:spLocks noChangeArrowheads="1"/>
            </p:cNvSpPr>
            <p:nvPr/>
          </p:nvSpPr>
          <p:spPr bwMode="auto">
            <a:xfrm>
              <a:off x="4651167" y="4212888"/>
              <a:ext cx="1177280" cy="40625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  <a:ea typeface="Times New Roman" pitchFamily="-65" charset="0"/>
                </a:rPr>
                <a:t>W</a:t>
              </a: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  <a:ea typeface="Times New Roman" pitchFamily="-65" charset="0"/>
                </a:rPr>
                <a:t>o</a:t>
              </a:r>
              <a:r>
                <a:rPr kumimoji="0" lang="en-A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  <a:ea typeface="Times New Roman" pitchFamily="-65" charset="0"/>
                </a:rPr>
                <a:t>rkbench</a:t>
              </a:r>
              <a:r>
                <a:rPr kumimoji="0" lang="en-A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  <a:ea typeface="Times New Roman" pitchFamily="-65" charset="0"/>
                </a:rPr>
                <a:t> Adapters</a:t>
              </a:r>
              <a:endParaRPr kumimoji="0" lang="en-A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  <a:ea typeface="Times New Roman" pitchFamily="-65" charset="0"/>
              </a:endParaRPr>
            </a:p>
          </p:txBody>
        </p:sp>
        <p:sp>
          <p:nvSpPr>
            <p:cNvPr id="21522" name="Text Box 18"/>
            <p:cNvSpPr txBox="1">
              <a:spLocks noChangeArrowheads="1"/>
            </p:cNvSpPr>
            <p:nvPr/>
          </p:nvSpPr>
          <p:spPr bwMode="auto">
            <a:xfrm>
              <a:off x="1963566" y="3732592"/>
              <a:ext cx="1177280" cy="40625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  <a:ea typeface="Times New Roman" pitchFamily="-65" charset="0"/>
                </a:rPr>
                <a:t>AWRIS </a:t>
              </a:r>
              <a:r>
                <a:rPr kumimoji="0" lang="en-A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  <a:ea typeface="Times New Roman" pitchFamily="-65" charset="0"/>
                </a:rPr>
                <a:t>Data Adapter</a:t>
              </a:r>
            </a:p>
          </p:txBody>
        </p:sp>
        <p:sp>
          <p:nvSpPr>
            <p:cNvPr id="21523" name="Text Box 19"/>
            <p:cNvSpPr txBox="1">
              <a:spLocks noChangeArrowheads="1"/>
            </p:cNvSpPr>
            <p:nvPr/>
          </p:nvSpPr>
          <p:spPr bwMode="auto">
            <a:xfrm>
              <a:off x="1960240" y="3252296"/>
              <a:ext cx="1177280" cy="40625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  <a:ea typeface="Times New Roman" pitchFamily="-65" charset="0"/>
                </a:rPr>
                <a:t>Other Data Adapters</a:t>
              </a:r>
            </a:p>
          </p:txBody>
        </p:sp>
        <p:sp>
          <p:nvSpPr>
            <p:cNvPr id="21524" name="Text Box 20"/>
            <p:cNvSpPr txBox="1">
              <a:spLocks noChangeArrowheads="1"/>
            </p:cNvSpPr>
            <p:nvPr/>
          </p:nvSpPr>
          <p:spPr bwMode="auto">
            <a:xfrm>
              <a:off x="3305703" y="3252296"/>
              <a:ext cx="1177280" cy="40625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  <a:ea typeface="Times New Roman" pitchFamily="-65" charset="0"/>
                </a:rPr>
                <a:t>Other Model Adapters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90462" y="2773899"/>
              <a:ext cx="1019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Data Adapters</a:t>
              </a:r>
              <a:endParaRPr lang="en-US" sz="11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05703" y="2795494"/>
              <a:ext cx="11258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Model Adapters</a:t>
              </a:r>
              <a:endParaRPr lang="en-US" sz="11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02549" y="2817089"/>
              <a:ext cx="943300" cy="43088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sz="1100" b="1" dirty="0" smtClean="0"/>
                <a:t>Other</a:t>
              </a:r>
            </a:p>
            <a:p>
              <a:pPr algn="ctr"/>
              <a:r>
                <a:rPr lang="en-US" sz="1100" b="1" dirty="0" smtClean="0"/>
                <a:t> components</a:t>
              </a:r>
              <a:endParaRPr lang="en-US" sz="1100" b="1" dirty="0"/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4651167" y="3252296"/>
              <a:ext cx="1177280" cy="40625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  <a:ea typeface="Times New Roman" pitchFamily="-65" charset="0"/>
                </a:rPr>
                <a:t>Geo-processing  </a:t>
              </a:r>
              <a:r>
                <a:rPr kumimoji="0" lang="en-A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  <a:ea typeface="Times New Roman" pitchFamily="-65" charset="0"/>
                </a:rPr>
                <a:t>components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876149" y="1202021"/>
              <a:ext cx="4067451" cy="3598579"/>
            </a:xfrm>
            <a:prstGeom prst="rect">
              <a:avLst/>
            </a:prstGeom>
            <a:noFill/>
            <a:ln w="25400"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eft-Right Arrow 35"/>
            <p:cNvSpPr/>
            <p:nvPr/>
          </p:nvSpPr>
          <p:spPr>
            <a:xfrm>
              <a:off x="5943600" y="3035509"/>
              <a:ext cx="407010" cy="212467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Left-Right Arrow 36"/>
            <p:cNvSpPr/>
            <p:nvPr/>
          </p:nvSpPr>
          <p:spPr>
            <a:xfrm>
              <a:off x="1447800" y="3035509"/>
              <a:ext cx="407010" cy="212467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eft-Right Arrow 38"/>
            <p:cNvSpPr/>
            <p:nvPr/>
          </p:nvSpPr>
          <p:spPr>
            <a:xfrm rot="5400000">
              <a:off x="3657600" y="4897872"/>
              <a:ext cx="407010" cy="212467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63566" y="1263134"/>
              <a:ext cx="72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HWB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3" name="Rectangle 5"/>
          <p:cNvSpPr>
            <a:spLocks noChangeArrowheads="1"/>
          </p:cNvSpPr>
          <p:nvPr/>
        </p:nvSpPr>
        <p:spPr bwMode="auto">
          <a:xfrm>
            <a:off x="1303338" y="1125538"/>
            <a:ext cx="7348537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l"/>
            <a:r>
              <a:rPr lang="en-AU" sz="2900" dirty="0" smtClean="0"/>
              <a:t>The Hydrologists </a:t>
            </a:r>
            <a:r>
              <a:rPr lang="en-AU" sz="2900" dirty="0" smtClean="0"/>
              <a:t>Workbench</a:t>
            </a:r>
          </a:p>
          <a:p>
            <a:pPr algn="l"/>
            <a:r>
              <a:rPr lang="en-AU" sz="2900" dirty="0" smtClean="0"/>
              <a:t>What have we done….</a:t>
            </a:r>
            <a:r>
              <a:rPr lang="en-AU" sz="2900" dirty="0"/>
              <a:t/>
            </a:r>
            <a:br>
              <a:rPr lang="en-AU" sz="2900" dirty="0"/>
            </a:br>
            <a:r>
              <a:rPr lang="en-AU" sz="2900" dirty="0"/>
              <a:t/>
            </a:r>
            <a:br>
              <a:rPr lang="en-AU" sz="2900" dirty="0"/>
            </a:br>
            <a:endParaRPr lang="en-AU" sz="2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have we done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Investigated the application of two scientific workflow tools in two different application areas.</a:t>
            </a:r>
          </a:p>
          <a:p>
            <a:pPr lvl="1"/>
            <a:r>
              <a:rPr lang="en-AU" dirty="0" smtClean="0"/>
              <a:t>Kepler  - San Diego Super Computing </a:t>
            </a:r>
            <a:r>
              <a:rPr lang="en-AU" dirty="0" err="1" smtClean="0"/>
              <a:t>Center</a:t>
            </a:r>
            <a:endParaRPr lang="en-AU" dirty="0" smtClean="0"/>
          </a:p>
          <a:p>
            <a:pPr lvl="2"/>
            <a:r>
              <a:rPr lang="en-AU" dirty="0" smtClean="0"/>
              <a:t>Basin scale </a:t>
            </a:r>
            <a:r>
              <a:rPr lang="en-AU" dirty="0" smtClean="0"/>
              <a:t>Hydrological modelling</a:t>
            </a:r>
            <a:r>
              <a:rPr lang="en-AU" dirty="0" smtClean="0"/>
              <a:t> calibratio</a:t>
            </a:r>
            <a:r>
              <a:rPr lang="en-AU" dirty="0" smtClean="0"/>
              <a:t>n and </a:t>
            </a:r>
            <a:r>
              <a:rPr lang="en-AU" dirty="0" smtClean="0"/>
              <a:t>spatial </a:t>
            </a:r>
            <a:r>
              <a:rPr lang="en-AU" dirty="0" smtClean="0"/>
              <a:t>data processing use case</a:t>
            </a:r>
          </a:p>
          <a:p>
            <a:pPr lvl="2"/>
            <a:r>
              <a:rPr lang="en-AU" dirty="0" smtClean="0"/>
              <a:t>Real time hydrological forecasting with real time SWE sensor web</a:t>
            </a:r>
          </a:p>
          <a:p>
            <a:pPr lvl="1"/>
            <a:r>
              <a:rPr lang="en-AU" dirty="0" smtClean="0"/>
              <a:t>Trident  - Microsoft Research</a:t>
            </a:r>
            <a:endParaRPr lang="en-AU" dirty="0" smtClean="0"/>
          </a:p>
          <a:p>
            <a:pPr lvl="2"/>
            <a:r>
              <a:rPr lang="en-AU" dirty="0" smtClean="0"/>
              <a:t>Basin scale </a:t>
            </a:r>
            <a:r>
              <a:rPr lang="en-AU" dirty="0" smtClean="0"/>
              <a:t>rainfall-runoff calibration and validation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Insert presentation title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Insert presentation title</a:t>
            </a: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Water Yield Assessment Use Case</a:t>
            </a:r>
            <a:endParaRPr lang="en-AU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Water yield </a:t>
            </a:r>
            <a:r>
              <a:rPr lang="en-AU" dirty="0" smtClean="0"/>
              <a:t>assessment workflow</a:t>
            </a:r>
            <a:endParaRPr lang="en-AU" dirty="0"/>
          </a:p>
          <a:p>
            <a:pPr lvl="1"/>
            <a:r>
              <a:rPr lang="en-AU" b="1" i="1" dirty="0"/>
              <a:t>1- Input data pre-processing, </a:t>
            </a:r>
            <a:r>
              <a:rPr lang="en-AU" dirty="0"/>
              <a:t>data QA</a:t>
            </a:r>
          </a:p>
          <a:p>
            <a:pPr lvl="1"/>
            <a:r>
              <a:rPr lang="en-AU" b="1" i="1" dirty="0"/>
              <a:t>2- Calibration w/ gauged catchments</a:t>
            </a:r>
          </a:p>
          <a:p>
            <a:pPr lvl="1"/>
            <a:r>
              <a:rPr lang="en-AU" dirty="0" smtClean="0"/>
              <a:t>3- </a:t>
            </a:r>
            <a:r>
              <a:rPr lang="en-AU" dirty="0"/>
              <a:t>Determine transfer method to ungauged catchment</a:t>
            </a:r>
          </a:p>
          <a:p>
            <a:pPr lvl="1"/>
            <a:r>
              <a:rPr lang="en-AU" dirty="0"/>
              <a:t>4- Simulate ungauged areas</a:t>
            </a:r>
          </a:p>
          <a:p>
            <a:pPr lvl="1"/>
            <a:r>
              <a:rPr lang="en-AU" b="1" dirty="0"/>
              <a:t>5- </a:t>
            </a:r>
            <a:r>
              <a:rPr lang="en-AU" b="1" i="1" dirty="0"/>
              <a:t>Derive runoff from ungauged catchments</a:t>
            </a:r>
          </a:p>
          <a:p>
            <a:pPr lvl="1"/>
            <a:r>
              <a:rPr lang="en-AU" b="1" i="1" dirty="0"/>
              <a:t>6- Analysis</a:t>
            </a:r>
          </a:p>
          <a:p>
            <a:pPr lvl="2"/>
            <a:r>
              <a:rPr lang="en-AU" b="1" i="1" dirty="0"/>
              <a:t>Visualisation</a:t>
            </a:r>
          </a:p>
          <a:p>
            <a:pPr lvl="2"/>
            <a:r>
              <a:rPr lang="en-AU" b="1" i="1" dirty="0"/>
              <a:t>Aggregation</a:t>
            </a:r>
          </a:p>
          <a:p>
            <a:pPr lvl="2"/>
            <a:r>
              <a:rPr lang="en-AU" b="1" i="1" dirty="0"/>
              <a:t>Statistics</a:t>
            </a:r>
          </a:p>
          <a:p>
            <a:pPr lvl="1"/>
            <a:r>
              <a:rPr lang="en-AU" dirty="0"/>
              <a:t>7- Inter-period comparisons, climate impact evaluation,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82550"/>
            <a:ext cx="7429500" cy="935038"/>
          </a:xfrm>
        </p:spPr>
        <p:txBody>
          <a:bodyPr/>
          <a:lstStyle/>
          <a:p>
            <a:r>
              <a:rPr lang="en-AU"/>
              <a:t>CSIRO – WfHC - WRON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CSIRO</a:t>
            </a:r>
          </a:p>
          <a:p>
            <a:pPr lvl="1"/>
            <a:r>
              <a:rPr lang="en-AU" dirty="0"/>
              <a:t>Australia’s lead research agency</a:t>
            </a:r>
          </a:p>
          <a:p>
            <a:pPr lvl="1"/>
            <a:r>
              <a:rPr lang="en-AU" dirty="0" smtClean="0"/>
              <a:t>6500 </a:t>
            </a:r>
            <a:r>
              <a:rPr lang="en-AU" dirty="0"/>
              <a:t>staff working on national challenges</a:t>
            </a:r>
          </a:p>
          <a:p>
            <a:endParaRPr lang="en-AU" dirty="0"/>
          </a:p>
          <a:p>
            <a:r>
              <a:rPr lang="en-AU" dirty="0"/>
              <a:t>Water for Healthy Country Flagship</a:t>
            </a:r>
          </a:p>
          <a:p>
            <a:pPr lvl="1"/>
            <a:r>
              <a:rPr lang="en-AU" dirty="0"/>
              <a:t>Urban Water</a:t>
            </a:r>
          </a:p>
          <a:p>
            <a:pPr lvl="1"/>
            <a:r>
              <a:rPr lang="en-AU" dirty="0"/>
              <a:t>Healthy Water Ecosystems - water quality</a:t>
            </a:r>
          </a:p>
          <a:p>
            <a:pPr lvl="1"/>
            <a:r>
              <a:rPr lang="en-AU" dirty="0"/>
              <a:t>Better Basin Futures - water availability</a:t>
            </a:r>
          </a:p>
          <a:p>
            <a:pPr lvl="1"/>
            <a:r>
              <a:rPr lang="en-AU" dirty="0"/>
              <a:t>WRON - water information</a:t>
            </a:r>
          </a:p>
          <a:p>
            <a:endParaRPr lang="en-AU" dirty="0"/>
          </a:p>
          <a:p>
            <a:r>
              <a:rPr lang="en-AU" dirty="0"/>
              <a:t>Water Resources Observation Network Theme</a:t>
            </a:r>
          </a:p>
          <a:p>
            <a:pPr lvl="1"/>
            <a:r>
              <a:rPr lang="en-AU" dirty="0"/>
              <a:t>Focussed on definition, development and inputs to a robust, evolvable water information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Insert presentation title</a:t>
            </a:r>
            <a:endParaRPr lang="en-AU"/>
          </a:p>
        </p:txBody>
      </p:sp>
      <p:pic>
        <p:nvPicPr>
          <p:cNvPr id="5" name="Picture 4" descr="Demo_Calibration_Workfl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355" y="0"/>
            <a:ext cx="8599289" cy="6858000"/>
          </a:xfrm>
          <a:prstGeom prst="rect">
            <a:avLst/>
          </a:prstGeom>
        </p:spPr>
      </p:pic>
      <p:pic>
        <p:nvPicPr>
          <p:cNvPr id="10" name="Picture 9" descr="bwplot_calib_resul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1712" y="3991294"/>
            <a:ext cx="3867943" cy="2315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Insert presentation title</a:t>
            </a: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Data Products - Reuse of substantial R scripts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884" name="Picture 4" descr="boxWhiskers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5" y="1314450"/>
            <a:ext cx="5715000" cy="3810000"/>
          </a:xfrm>
          <a:prstGeom prst="rect">
            <a:avLst/>
          </a:prstGeom>
          <a:noFill/>
        </p:spPr>
      </p:pic>
      <p:pic>
        <p:nvPicPr>
          <p:cNvPr id="122885" name="Picture 5" descr="calibParameters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973138"/>
            <a:ext cx="5494338" cy="5494337"/>
          </a:xfrm>
          <a:prstGeom prst="rect">
            <a:avLst/>
          </a:prstGeom>
          <a:noFill/>
        </p:spPr>
      </p:pic>
      <p:pic>
        <p:nvPicPr>
          <p:cNvPr id="122886" name="Picture 6" descr="spatialNSE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7150" y="1497013"/>
            <a:ext cx="4965700" cy="496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Use case 2:- Client for OGC SWE Sensor Web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AU" dirty="0" smtClean="0"/>
              <a:t>South-Esk catchment </a:t>
            </a:r>
            <a:r>
              <a:rPr lang="en-AU" dirty="0" smtClean="0"/>
              <a:t>project (see </a:t>
            </a:r>
            <a:r>
              <a:rPr lang="en-AU" dirty="0" smtClean="0"/>
              <a:t>SWE</a:t>
            </a:r>
            <a:r>
              <a:rPr lang="en-AU" dirty="0" smtClean="0"/>
              <a:t> summit </a:t>
            </a:r>
            <a:r>
              <a:rPr lang="en-AU" dirty="0" smtClean="0"/>
              <a:t>for </a:t>
            </a:r>
            <a:r>
              <a:rPr lang="en-AU" dirty="0" smtClean="0"/>
              <a:t>more)</a:t>
            </a:r>
          </a:p>
          <a:p>
            <a:pPr>
              <a:lnSpc>
                <a:spcPct val="80000"/>
              </a:lnSpc>
            </a:pPr>
            <a:endParaRPr lang="en-AU" dirty="0" smtClean="0"/>
          </a:p>
          <a:p>
            <a:pPr>
              <a:lnSpc>
                <a:spcPct val="80000"/>
              </a:lnSpc>
            </a:pPr>
            <a:r>
              <a:rPr lang="en-AU" sz="2200" dirty="0" smtClean="0"/>
              <a:t>Objectives:</a:t>
            </a:r>
          </a:p>
          <a:p>
            <a:pPr lvl="1">
              <a:lnSpc>
                <a:spcPct val="80000"/>
              </a:lnSpc>
            </a:pPr>
            <a:r>
              <a:rPr lang="en-AU" sz="2000" dirty="0" smtClean="0"/>
              <a:t>D</a:t>
            </a:r>
            <a:r>
              <a:rPr lang="en-AU" sz="2000" dirty="0" smtClean="0"/>
              <a:t>evelop </a:t>
            </a:r>
            <a:r>
              <a:rPr lang="en-AU" sz="2000" dirty="0" smtClean="0"/>
              <a:t>a</a:t>
            </a:r>
            <a:r>
              <a:rPr lang="en-AU" sz="2000" dirty="0" smtClean="0"/>
              <a:t> Decision </a:t>
            </a:r>
            <a:r>
              <a:rPr lang="en-AU" sz="2000" dirty="0" smtClean="0"/>
              <a:t>S</a:t>
            </a:r>
            <a:r>
              <a:rPr lang="en-AU" sz="2000" dirty="0" smtClean="0"/>
              <a:t>upport </a:t>
            </a:r>
            <a:r>
              <a:rPr lang="en-AU" sz="2000" dirty="0" smtClean="0"/>
              <a:t>S</a:t>
            </a:r>
            <a:r>
              <a:rPr lang="en-AU" sz="2000" dirty="0" smtClean="0"/>
              <a:t>ystem (DSS) to </a:t>
            </a:r>
            <a:r>
              <a:rPr lang="en-AU" sz="2000" dirty="0" smtClean="0"/>
              <a:t>forecast the continuous water flow in the South-Esk catchment.</a:t>
            </a:r>
            <a:endParaRPr lang="en-AU" sz="2000" dirty="0" smtClean="0"/>
          </a:p>
          <a:p>
            <a:pPr lvl="1">
              <a:lnSpc>
                <a:spcPct val="80000"/>
              </a:lnSpc>
            </a:pPr>
            <a:r>
              <a:rPr lang="en-AU" sz="2000" dirty="0" smtClean="0"/>
              <a:t>D</a:t>
            </a:r>
            <a:r>
              <a:rPr lang="en-AU" sz="2000" dirty="0" smtClean="0"/>
              <a:t>evelop an interoperable sensor web based </a:t>
            </a:r>
            <a:r>
              <a:rPr lang="en-AU" sz="2000" dirty="0" smtClean="0"/>
              <a:t>on OGC-SWE</a:t>
            </a:r>
            <a:r>
              <a:rPr lang="en-AU" sz="2000" dirty="0" smtClean="0"/>
              <a:t> for real</a:t>
            </a:r>
            <a:r>
              <a:rPr lang="en-AU" sz="2000" dirty="0" smtClean="0"/>
              <a:t>-time</a:t>
            </a:r>
            <a:r>
              <a:rPr lang="en-AU" sz="2000" dirty="0" smtClean="0"/>
              <a:t> </a:t>
            </a:r>
            <a:r>
              <a:rPr lang="en-AU" sz="2000" dirty="0" smtClean="0"/>
              <a:t>application</a:t>
            </a:r>
            <a:r>
              <a:rPr lang="en-AU" sz="2000" dirty="0" smtClean="0"/>
              <a:t>. </a:t>
            </a:r>
            <a:endParaRPr lang="en-AU" sz="2000" dirty="0" smtClean="0"/>
          </a:p>
          <a:p>
            <a:pPr lvl="1">
              <a:lnSpc>
                <a:spcPct val="80000"/>
              </a:lnSpc>
            </a:pPr>
            <a:r>
              <a:rPr lang="en-AU" sz="2000" dirty="0" smtClean="0"/>
              <a:t>Process-chaining achieved using Scientific </a:t>
            </a:r>
            <a:r>
              <a:rPr lang="en-AU" sz="2000" dirty="0" smtClean="0"/>
              <a:t>Workflows. </a:t>
            </a:r>
            <a:endParaRPr lang="en-AU" sz="2000" dirty="0" smtClean="0"/>
          </a:p>
          <a:p>
            <a:pPr lvl="2">
              <a:lnSpc>
                <a:spcPct val="80000"/>
              </a:lnSpc>
            </a:pPr>
            <a:r>
              <a:rPr lang="en-AU" dirty="0" smtClean="0"/>
              <a:t>Retrieval of data from SOS </a:t>
            </a:r>
            <a:r>
              <a:rPr lang="en-AU" dirty="0" smtClean="0"/>
              <a:t>services (O&amp;M)</a:t>
            </a:r>
          </a:p>
          <a:p>
            <a:pPr lvl="2">
              <a:lnSpc>
                <a:spcPct val="80000"/>
              </a:lnSpc>
            </a:pPr>
            <a:r>
              <a:rPr lang="en-AU" dirty="0" smtClean="0"/>
              <a:t>Processing of data using processing services (WPS and others)</a:t>
            </a:r>
          </a:p>
          <a:p>
            <a:pPr lvl="2">
              <a:lnSpc>
                <a:spcPct val="80000"/>
              </a:lnSpc>
            </a:pPr>
            <a:r>
              <a:rPr lang="en-AU" dirty="0" smtClean="0"/>
              <a:t>Storage of data to SOS services</a:t>
            </a:r>
          </a:p>
          <a:p>
            <a:pPr lvl="2">
              <a:lnSpc>
                <a:spcPct val="80000"/>
              </a:lnSpc>
            </a:pPr>
            <a:r>
              <a:rPr lang="en-AU" dirty="0" smtClean="0"/>
              <a:t>Retrieval of sensor metadata from </a:t>
            </a:r>
            <a:r>
              <a:rPr lang="en-AU" dirty="0" smtClean="0"/>
              <a:t>SOS  (</a:t>
            </a:r>
            <a:r>
              <a:rPr lang="en-AU" dirty="0" err="1" smtClean="0"/>
              <a:t>SensorML</a:t>
            </a:r>
            <a:r>
              <a:rPr lang="en-AU" dirty="0" smtClean="0"/>
              <a:t>)</a:t>
            </a:r>
          </a:p>
          <a:p>
            <a:pPr>
              <a:lnSpc>
                <a:spcPct val="80000"/>
              </a:lnSpc>
            </a:pPr>
            <a:endParaRPr lang="en-AU" dirty="0" smtClean="0"/>
          </a:p>
          <a:p>
            <a:pPr>
              <a:lnSpc>
                <a:spcPct val="80000"/>
              </a:lnSpc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Insert presentation title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Hydrologists Workbench</a:t>
            </a: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1"/>
              <a:t>Workflow to connect to a SOS…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1166813"/>
            <a:ext cx="6062662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550" y="3003550"/>
            <a:ext cx="3011488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538" y="3833813"/>
            <a:ext cx="50688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Hydrologists Workbench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Interactive SOS workflow…</a:t>
            </a:r>
          </a:p>
        </p:txBody>
      </p:sp>
      <p:pic>
        <p:nvPicPr>
          <p:cNvPr id="798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763" y="2686050"/>
            <a:ext cx="19748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6500" y="3556000"/>
            <a:ext cx="24669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4125" y="4160838"/>
            <a:ext cx="243681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OGC Standards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 Observation Service (</a:t>
            </a:r>
            <a:r>
              <a:rPr lang="en-US" dirty="0" err="1" smtClean="0"/>
              <a:t>Timeseries</a:t>
            </a:r>
            <a:r>
              <a:rPr lang="en-US" dirty="0" smtClean="0"/>
              <a:t> transfer format)</a:t>
            </a:r>
          </a:p>
          <a:p>
            <a:r>
              <a:rPr lang="en-US" dirty="0" smtClean="0"/>
              <a:t>Catalog Services for Web (Data discovery for workflow)</a:t>
            </a:r>
          </a:p>
          <a:p>
            <a:endParaRPr lang="en-US" dirty="0" smtClean="0"/>
          </a:p>
          <a:p>
            <a:r>
              <a:rPr lang="en-US" dirty="0" smtClean="0"/>
              <a:t>Experiments with</a:t>
            </a:r>
          </a:p>
          <a:p>
            <a:pPr lvl="1"/>
            <a:r>
              <a:rPr lang="en-US" dirty="0" smtClean="0"/>
              <a:t>Web Processing Service (Linking to models)</a:t>
            </a:r>
          </a:p>
          <a:p>
            <a:pPr lvl="1"/>
            <a:r>
              <a:rPr lang="en-US" dirty="0" smtClean="0"/>
              <a:t>Web Feature Service (Spatial features and </a:t>
            </a:r>
            <a:r>
              <a:rPr lang="en-US" dirty="0" err="1" smtClean="0"/>
              <a:t>Timeseries</a:t>
            </a:r>
            <a:r>
              <a:rPr lang="en-US" dirty="0" smtClean="0"/>
              <a:t> transfer)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Plan to use</a:t>
            </a:r>
          </a:p>
          <a:p>
            <a:pPr lvl="1"/>
            <a:r>
              <a:rPr lang="en-US" dirty="0" smtClean="0"/>
              <a:t>Sensor Alerting Service (Event alerts in </a:t>
            </a:r>
            <a:r>
              <a:rPr lang="en-US" dirty="0" err="1" smtClean="0"/>
              <a:t>realtime</a:t>
            </a:r>
            <a:r>
              <a:rPr lang="en-US" dirty="0" smtClean="0"/>
              <a:t> sensor web)</a:t>
            </a:r>
          </a:p>
          <a:p>
            <a:pPr lvl="1"/>
            <a:r>
              <a:rPr lang="en-US" dirty="0" smtClean="0"/>
              <a:t>WaterML2-WDTF(Timeseries Transfer)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 smtClean="0"/>
              <a:t>Insert presentation title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Hydrologists Workbench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Conclusion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work is possibly the first application of these tools in Hydrology domain.</a:t>
            </a:r>
          </a:p>
          <a:p>
            <a:r>
              <a:rPr lang="en-AU" dirty="0" smtClean="0"/>
              <a:t>Convinced of the potential and value of Scientific Workflow tools in this </a:t>
            </a:r>
            <a:r>
              <a:rPr lang="en-AU" dirty="0" smtClean="0"/>
              <a:t>area</a:t>
            </a:r>
            <a:r>
              <a:rPr lang="en-AU" dirty="0" smtClean="0"/>
              <a:t>- lots to be done.</a:t>
            </a:r>
            <a:endParaRPr lang="en-AU" dirty="0" smtClean="0"/>
          </a:p>
          <a:p>
            <a:r>
              <a:rPr lang="en-AU" dirty="0" smtClean="0"/>
              <a:t>Problems</a:t>
            </a:r>
            <a:endParaRPr lang="en-AU" dirty="0" smtClean="0"/>
          </a:p>
          <a:p>
            <a:pPr lvl="1"/>
            <a:r>
              <a:rPr lang="en-AU" dirty="0" smtClean="0"/>
              <a:t>Formalising hydrological workflow can be done many ways</a:t>
            </a:r>
          </a:p>
          <a:p>
            <a:pPr lvl="1"/>
            <a:r>
              <a:rPr lang="en-AU" dirty="0" smtClean="0"/>
              <a:t>Tools </a:t>
            </a:r>
            <a:r>
              <a:rPr lang="en-AU" dirty="0" smtClean="0"/>
              <a:t>are immature and support for hydrology is poor</a:t>
            </a:r>
            <a:r>
              <a:rPr lang="en-AU" dirty="0" smtClean="0"/>
              <a:t>.</a:t>
            </a:r>
          </a:p>
          <a:p>
            <a:pPr lvl="1"/>
            <a:r>
              <a:rPr lang="en-AU" dirty="0" smtClean="0"/>
              <a:t>Hydrological domain is supportive but not convinced yet</a:t>
            </a:r>
          </a:p>
          <a:p>
            <a:r>
              <a:rPr lang="en-AU" dirty="0" smtClean="0"/>
              <a:t>OGC standards are useful in hydrology workflows but</a:t>
            </a:r>
            <a:endParaRPr lang="en-AU" dirty="0" smtClean="0"/>
          </a:p>
          <a:p>
            <a:pPr lvl="1"/>
            <a:r>
              <a:rPr lang="en-AU" dirty="0" smtClean="0"/>
              <a:t>REST </a:t>
            </a:r>
            <a:r>
              <a:rPr lang="en-AU" dirty="0" smtClean="0"/>
              <a:t>service support is not as strong as SOAP</a:t>
            </a:r>
          </a:p>
          <a:p>
            <a:pPr lvl="1"/>
            <a:r>
              <a:rPr lang="en-AU" dirty="0" smtClean="0"/>
              <a:t>Some standards are generic and difficult to use WFS, WPS</a:t>
            </a:r>
          </a:p>
          <a:p>
            <a:pPr lvl="1"/>
            <a:r>
              <a:rPr lang="en-AU" dirty="0" smtClean="0"/>
              <a:t>SOS is very useful for transferring real time hydrological </a:t>
            </a:r>
            <a:r>
              <a:rPr lang="en-AU" dirty="0" smtClean="0"/>
              <a:t>observations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Future Work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Not </a:t>
            </a:r>
            <a:r>
              <a:rPr lang="en-AU" dirty="0" smtClean="0"/>
              <a:t>sure of the best platform for hydrological applications and plan to re-visit that during Jul-Sep 2009.</a:t>
            </a:r>
            <a:endParaRPr lang="en-AU" dirty="0" smtClean="0"/>
          </a:p>
          <a:p>
            <a:r>
              <a:rPr lang="en-AU" dirty="0" smtClean="0"/>
              <a:t>Support </a:t>
            </a:r>
            <a:r>
              <a:rPr lang="en-AU" dirty="0" smtClean="0"/>
              <a:t>for data types that are common to hydrology domain within tool</a:t>
            </a:r>
          </a:p>
          <a:p>
            <a:pPr lvl="1"/>
            <a:r>
              <a:rPr lang="en-AU" dirty="0" err="1" smtClean="0"/>
              <a:t>Timeseries</a:t>
            </a:r>
            <a:r>
              <a:rPr lang="en-AU" dirty="0" smtClean="0"/>
              <a:t> observations, Spatial data, climate rasters</a:t>
            </a:r>
          </a:p>
          <a:p>
            <a:r>
              <a:rPr lang="en-AU" dirty="0" smtClean="0"/>
              <a:t>Support for  additional exchange formats such as </a:t>
            </a:r>
            <a:r>
              <a:rPr lang="en-AU" dirty="0" smtClean="0"/>
              <a:t>WaterML2 </a:t>
            </a:r>
            <a:r>
              <a:rPr lang="en-AU" dirty="0" smtClean="0"/>
              <a:t>and </a:t>
            </a:r>
            <a:r>
              <a:rPr lang="en-AU" dirty="0" smtClean="0"/>
              <a:t>WDTF.</a:t>
            </a:r>
            <a:endParaRPr lang="en-AU" dirty="0" smtClean="0"/>
          </a:p>
          <a:p>
            <a:r>
              <a:rPr lang="en-AU" dirty="0" smtClean="0"/>
              <a:t>Support for Australian Hydrological </a:t>
            </a:r>
            <a:r>
              <a:rPr lang="en-AU" dirty="0" err="1" smtClean="0"/>
              <a:t>Geofabric</a:t>
            </a:r>
            <a:endParaRPr lang="en-AU" dirty="0" smtClean="0"/>
          </a:p>
          <a:p>
            <a:r>
              <a:rPr lang="en-AU" dirty="0" smtClean="0"/>
              <a:t>Version 1 released to the Australian Bureau of Meteorology by Jan </a:t>
            </a:r>
            <a:r>
              <a:rPr lang="en-AU" smtClean="0"/>
              <a:t>2010</a:t>
            </a:r>
            <a:r>
              <a:rPr lang="en-AU" smtClean="0"/>
              <a:t>.</a:t>
            </a: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Insert presentation title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Insert presentation title</a:t>
            </a: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Acknowledgements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We acknowledge Microsoft Research which kindly provided early access to the Trident Scientific Workflow </a:t>
            </a:r>
            <a:r>
              <a:rPr lang="en-AU" dirty="0" smtClean="0"/>
              <a:t>application</a:t>
            </a:r>
          </a:p>
          <a:p>
            <a:endParaRPr lang="en-AU" dirty="0" smtClean="0"/>
          </a:p>
          <a:p>
            <a:r>
              <a:rPr lang="en-AU" dirty="0" smtClean="0"/>
              <a:t>Collaborators</a:t>
            </a:r>
          </a:p>
          <a:p>
            <a:pPr lvl="1"/>
            <a:r>
              <a:rPr lang="en-AU" dirty="0" smtClean="0"/>
              <a:t>Tasmanian ICT Centre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0659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70660" name="Rectangle 4"/>
              <p:cNvSpPr>
                <a:spLocks noChangeArrowheads="1"/>
              </p:cNvSpPr>
              <p:nvPr/>
            </p:nvSpPr>
            <p:spPr bwMode="auto">
              <a:xfrm>
                <a:off x="474" y="2397"/>
                <a:ext cx="5286" cy="861"/>
              </a:xfrm>
              <a:prstGeom prst="rect">
                <a:avLst/>
              </a:prstGeom>
              <a:solidFill>
                <a:srgbClr val="E2E3E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70661" name="Rectangle 5"/>
              <p:cNvSpPr>
                <a:spLocks noChangeArrowheads="1"/>
              </p:cNvSpPr>
              <p:nvPr/>
            </p:nvSpPr>
            <p:spPr bwMode="auto">
              <a:xfrm>
                <a:off x="472" y="3258"/>
                <a:ext cx="5288" cy="15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pic>
            <p:nvPicPr>
              <p:cNvPr id="70662" name="Picture 6" descr="flagships_ppt_titl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987" t="2022" b="943"/>
              <a:stretch>
                <a:fillRect/>
              </a:stretch>
            </p:blipFill>
            <p:spPr bwMode="auto">
              <a:xfrm>
                <a:off x="0" y="0"/>
                <a:ext cx="888" cy="4320"/>
              </a:xfrm>
              <a:prstGeom prst="rect">
                <a:avLst/>
              </a:prstGeom>
              <a:noFill/>
            </p:spPr>
          </p:pic>
        </p:grpSp>
        <p:pic>
          <p:nvPicPr>
            <p:cNvPr id="70663" name="Picture 7" descr="Flagship-logo_RGB_lar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2" y="3632"/>
              <a:ext cx="1546" cy="488"/>
            </a:xfrm>
            <a:prstGeom prst="rect">
              <a:avLst/>
            </a:prstGeom>
            <a:noFill/>
          </p:spPr>
        </p:pic>
      </p:grpSp>
      <p:sp>
        <p:nvSpPr>
          <p:cNvPr id="7066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455738" y="4113213"/>
            <a:ext cx="6481762" cy="960437"/>
          </a:xfrm>
        </p:spPr>
        <p:txBody>
          <a:bodyPr/>
          <a:lstStyle/>
          <a:p>
            <a:r>
              <a:rPr lang="en-AU" sz="4400">
                <a:solidFill>
                  <a:schemeClr val="bg2"/>
                </a:solidFill>
              </a:rPr>
              <a:t>Thank you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1428750" y="1062038"/>
            <a:ext cx="31686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500" b="1" dirty="0" smtClean="0">
                <a:solidFill>
                  <a:srgbClr val="3294C6"/>
                </a:solidFill>
                <a:ea typeface="ＭＳ Ｐゴシック" pitchFamily="8" charset="-128"/>
                <a:sym typeface="Monotype Sorts" pitchFamily="2" charset="2"/>
              </a:rPr>
              <a:t>Land and Water</a:t>
            </a:r>
            <a:endParaRPr lang="en-US" sz="1500" b="1" dirty="0">
              <a:solidFill>
                <a:srgbClr val="3294C6"/>
              </a:solidFill>
              <a:ea typeface="ＭＳ Ｐゴシック" pitchFamily="8" charset="-128"/>
              <a:sym typeface="Monotype Sorts" pitchFamily="2" charset="2"/>
            </a:endParaRPr>
          </a:p>
          <a:p>
            <a:pPr eaLnBrk="0" hangingPunct="0"/>
            <a:r>
              <a:rPr lang="en-US" sz="1500" dirty="0" err="1" smtClean="0">
                <a:solidFill>
                  <a:srgbClr val="000000"/>
                </a:solidFill>
                <a:ea typeface="ＭＳ Ｐゴシック" pitchFamily="8" charset="-128"/>
                <a:sym typeface="Monotype Sorts" pitchFamily="2" charset="2"/>
              </a:rPr>
              <a:t>Mr</a:t>
            </a:r>
            <a:r>
              <a:rPr lang="en-US" sz="1500" dirty="0" smtClean="0">
                <a:solidFill>
                  <a:srgbClr val="000000"/>
                </a:solidFill>
                <a:ea typeface="ＭＳ Ｐゴシック" pitchFamily="8" charset="-128"/>
                <a:sym typeface="Monotype Sorts" pitchFamily="2" charset="2"/>
              </a:rPr>
              <a:t> Peter Fitch</a:t>
            </a:r>
            <a:endParaRPr lang="en-US" sz="1500" dirty="0">
              <a:solidFill>
                <a:srgbClr val="000000"/>
              </a:solidFill>
              <a:ea typeface="ＭＳ Ｐゴシック" pitchFamily="8" charset="-128"/>
              <a:sym typeface="Monotype Sorts" pitchFamily="2" charset="2"/>
            </a:endParaRPr>
          </a:p>
          <a:p>
            <a:pPr eaLnBrk="0" hangingPunct="0"/>
            <a:r>
              <a:rPr lang="en-US" sz="1500" dirty="0" smtClean="0">
                <a:solidFill>
                  <a:srgbClr val="000000"/>
                </a:solidFill>
                <a:ea typeface="ＭＳ Ｐゴシック" pitchFamily="8" charset="-128"/>
                <a:sym typeface="Monotype Sorts" pitchFamily="2" charset="2"/>
              </a:rPr>
              <a:t>Group Leader – Environmental Information Systems</a:t>
            </a:r>
            <a:endParaRPr lang="en-US" sz="1500" dirty="0">
              <a:solidFill>
                <a:srgbClr val="000000"/>
              </a:solidFill>
              <a:ea typeface="ＭＳ Ｐゴシック" pitchFamily="8" charset="-128"/>
              <a:sym typeface="Monotype Sorts" pitchFamily="2" charset="2"/>
            </a:endParaRPr>
          </a:p>
          <a:p>
            <a:pPr eaLnBrk="0" hangingPunct="0"/>
            <a:endParaRPr lang="en-US" sz="1500" dirty="0">
              <a:solidFill>
                <a:srgbClr val="000000"/>
              </a:solidFill>
              <a:ea typeface="ＭＳ Ｐゴシック" pitchFamily="8" charset="-128"/>
              <a:sym typeface="Monotype Sorts" pitchFamily="2" charset="2"/>
            </a:endParaRPr>
          </a:p>
          <a:p>
            <a:pPr eaLnBrk="0" hangingPunct="0"/>
            <a:r>
              <a:rPr lang="en-US" sz="1500" b="1" dirty="0">
                <a:solidFill>
                  <a:srgbClr val="000000"/>
                </a:solidFill>
                <a:ea typeface="ＭＳ Ｐゴシック" pitchFamily="8" charset="-128"/>
                <a:sym typeface="Monotype Sorts" pitchFamily="2" charset="2"/>
              </a:rPr>
              <a:t>Phone:</a:t>
            </a:r>
            <a:r>
              <a:rPr lang="en-US" sz="1500" dirty="0">
                <a:solidFill>
                  <a:srgbClr val="000000"/>
                </a:solidFill>
                <a:ea typeface="ＭＳ Ｐゴシック" pitchFamily="8" charset="-128"/>
                <a:sym typeface="Monotype Sorts" pitchFamily="2" charset="2"/>
              </a:rPr>
              <a:t> +61 </a:t>
            </a:r>
            <a:r>
              <a:rPr lang="en-US" sz="1500" dirty="0" smtClean="0">
                <a:solidFill>
                  <a:srgbClr val="000000"/>
                </a:solidFill>
                <a:ea typeface="ＭＳ Ｐゴシック" pitchFamily="8" charset="-128"/>
                <a:sym typeface="Monotype Sorts" pitchFamily="2" charset="2"/>
              </a:rPr>
              <a:t>2 6246 5763</a:t>
            </a:r>
            <a:endParaRPr lang="en-US" sz="1500" dirty="0">
              <a:solidFill>
                <a:srgbClr val="000000"/>
              </a:solidFill>
              <a:ea typeface="ＭＳ Ｐゴシック" pitchFamily="8" charset="-128"/>
              <a:sym typeface="Monotype Sorts" pitchFamily="2" charset="2"/>
            </a:endParaRPr>
          </a:p>
          <a:p>
            <a:pPr eaLnBrk="0" hangingPunct="0"/>
            <a:r>
              <a:rPr lang="en-US" sz="1500" b="1" dirty="0">
                <a:solidFill>
                  <a:srgbClr val="000000"/>
                </a:solidFill>
                <a:ea typeface="ＭＳ Ｐゴシック" pitchFamily="8" charset="-128"/>
                <a:sym typeface="Monotype Sorts" pitchFamily="2" charset="2"/>
              </a:rPr>
              <a:t>Email:</a:t>
            </a:r>
            <a:r>
              <a:rPr lang="en-US" sz="1500" dirty="0">
                <a:solidFill>
                  <a:srgbClr val="000000"/>
                </a:solidFill>
                <a:ea typeface="ＭＳ Ｐゴシック" pitchFamily="8" charset="-128"/>
                <a:sym typeface="Monotype Sorts" pitchFamily="2" charset="2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ea typeface="ＭＳ Ｐゴシック" pitchFamily="8" charset="-128"/>
                <a:sym typeface="Monotype Sorts" pitchFamily="2" charset="2"/>
              </a:rPr>
              <a:t>Peter.Fitch@csiro.au</a:t>
            </a:r>
            <a:endParaRPr lang="en-US" sz="1500" dirty="0">
              <a:solidFill>
                <a:srgbClr val="000000"/>
              </a:solidFill>
              <a:ea typeface="ＭＳ Ｐゴシック" pitchFamily="8" charset="-128"/>
              <a:sym typeface="Monotype Sorts" pitchFamily="2" charset="2"/>
            </a:endParaRPr>
          </a:p>
          <a:p>
            <a:pPr eaLnBrk="0" hangingPunct="0"/>
            <a:r>
              <a:rPr lang="en-US" sz="1500" b="1" dirty="0">
                <a:solidFill>
                  <a:srgbClr val="000000"/>
                </a:solidFill>
                <a:ea typeface="ＭＳ Ｐゴシック" pitchFamily="8" charset="-128"/>
                <a:sym typeface="Monotype Sorts" pitchFamily="2" charset="2"/>
              </a:rPr>
              <a:t>Web:</a:t>
            </a:r>
            <a:r>
              <a:rPr lang="en-US" sz="1500" dirty="0">
                <a:solidFill>
                  <a:srgbClr val="000000"/>
                </a:solidFill>
                <a:ea typeface="ＭＳ Ｐゴシック" pitchFamily="8" charset="-128"/>
                <a:sym typeface="Monotype Sorts" pitchFamily="2" charset="2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ea typeface="ＭＳ Ｐゴシック" pitchFamily="8" charset="-128"/>
                <a:sym typeface="Monotype Sorts" pitchFamily="2" charset="2"/>
              </a:rPr>
              <a:t>www.csiro.au/clw</a:t>
            </a:r>
            <a:endParaRPr lang="en-AU" sz="1500" dirty="0">
              <a:solidFill>
                <a:srgbClr val="000000"/>
              </a:solidFill>
              <a:ea typeface="ＭＳ Ｐゴシック" pitchFamily="8" charset="-128"/>
              <a:sym typeface="Monotype Sorts" pitchFamily="2" charset="2"/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1436688" y="5727700"/>
            <a:ext cx="604837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  <a:spcBef>
                <a:spcPct val="50000"/>
              </a:spcBef>
            </a:pPr>
            <a:r>
              <a:rPr lang="en-AU" sz="1500" b="1">
                <a:solidFill>
                  <a:schemeClr val="accent1"/>
                </a:solidFill>
                <a:ea typeface="ＭＳ Ｐゴシック" pitchFamily="8" charset="-128"/>
              </a:rPr>
              <a:t>Contact Us</a:t>
            </a:r>
            <a:r>
              <a:rPr lang="en-AU" sz="1500">
                <a:ea typeface="ＭＳ Ｐゴシック" pitchFamily="8" charset="-128"/>
              </a:rPr>
              <a:t/>
            </a:r>
            <a:br>
              <a:rPr lang="en-AU" sz="1500">
                <a:ea typeface="ＭＳ Ｐゴシック" pitchFamily="8" charset="-128"/>
              </a:rPr>
            </a:br>
            <a:r>
              <a:rPr lang="en-AU" sz="1500" b="1">
                <a:ea typeface="ＭＳ Ｐゴシック" pitchFamily="8" charset="-128"/>
              </a:rPr>
              <a:t>Phone:</a:t>
            </a:r>
            <a:r>
              <a:rPr lang="en-AU" sz="1500">
                <a:ea typeface="ＭＳ Ｐゴシック" pitchFamily="8" charset="-128"/>
              </a:rPr>
              <a:t> 1300 363 400 </a:t>
            </a:r>
            <a:r>
              <a:rPr lang="en-AU" sz="1500" b="1">
                <a:ea typeface="ＭＳ Ｐゴシック" pitchFamily="8" charset="-128"/>
              </a:rPr>
              <a:t>or</a:t>
            </a:r>
            <a:r>
              <a:rPr lang="en-AU" sz="1500">
                <a:ea typeface="ＭＳ Ｐゴシック" pitchFamily="8" charset="-128"/>
              </a:rPr>
              <a:t> +61 3 9545 2176</a:t>
            </a:r>
            <a:br>
              <a:rPr lang="en-AU" sz="1500">
                <a:ea typeface="ＭＳ Ｐゴシック" pitchFamily="8" charset="-128"/>
              </a:rPr>
            </a:br>
            <a:r>
              <a:rPr lang="en-AU" sz="1500" b="1">
                <a:ea typeface="ＭＳ Ｐゴシック" pitchFamily="8" charset="-128"/>
              </a:rPr>
              <a:t>Email:</a:t>
            </a:r>
            <a:r>
              <a:rPr lang="en-AU" sz="1500">
                <a:ea typeface="ＭＳ Ｐゴシック" pitchFamily="8" charset="-128"/>
              </a:rPr>
              <a:t> Enquiries@csiro.au  </a:t>
            </a:r>
            <a:r>
              <a:rPr lang="en-AU" sz="1500" b="1">
                <a:ea typeface="ＭＳ Ｐゴシック" pitchFamily="8" charset="-128"/>
              </a:rPr>
              <a:t>Web:</a:t>
            </a:r>
            <a:r>
              <a:rPr lang="en-AU" sz="1500">
                <a:ea typeface="ＭＳ Ｐゴシック" pitchFamily="8" charset="-128"/>
              </a:rPr>
              <a:t> www.csiro.au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CSIRO - Water Informatics </a:t>
            </a:r>
            <a:r>
              <a:rPr lang="en-AU" dirty="0"/>
              <a:t>Goal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2200" y="2476747"/>
            <a:ext cx="7364413" cy="3722914"/>
          </a:xfrm>
        </p:spPr>
        <p:txBody>
          <a:bodyPr/>
          <a:lstStyle/>
          <a:p>
            <a:pPr fontAlgn="ctr">
              <a:lnSpc>
                <a:spcPct val="90000"/>
              </a:lnSpc>
            </a:pPr>
            <a:r>
              <a:rPr lang="en-US" dirty="0" smtClean="0"/>
              <a:t>A system that will deliver [water] information to those who want it and have the right to access it, as and when they need it, in a form that is useful to them.</a:t>
            </a:r>
            <a:r>
              <a:rPr lang="en-AU" dirty="0" smtClean="0"/>
              <a:t> </a:t>
            </a:r>
          </a:p>
          <a:p>
            <a:pPr fontAlgn="ctr">
              <a:lnSpc>
                <a:spcPct val="90000"/>
              </a:lnSpc>
            </a:pPr>
            <a:endParaRPr lang="en-AU" dirty="0" smtClean="0"/>
          </a:p>
          <a:p>
            <a:pPr fontAlgn="ctr">
              <a:lnSpc>
                <a:spcPct val="90000"/>
              </a:lnSpc>
            </a:pPr>
            <a:r>
              <a:rPr lang="en-AU" dirty="0" smtClean="0"/>
              <a:t>Description </a:t>
            </a:r>
            <a:r>
              <a:rPr lang="en-AU" dirty="0"/>
              <a:t>of </a:t>
            </a:r>
            <a:r>
              <a:rPr lang="en-AU" b="1" dirty="0"/>
              <a:t>methods</a:t>
            </a:r>
            <a:r>
              <a:rPr lang="en-AU" dirty="0"/>
              <a:t>, </a:t>
            </a:r>
            <a:r>
              <a:rPr lang="en-AU" b="1" dirty="0"/>
              <a:t>protocols</a:t>
            </a:r>
            <a:r>
              <a:rPr lang="en-AU" dirty="0"/>
              <a:t>, required </a:t>
            </a:r>
            <a:r>
              <a:rPr lang="en-AU" b="1" dirty="0"/>
              <a:t>behaviours</a:t>
            </a:r>
            <a:r>
              <a:rPr lang="en-AU" dirty="0"/>
              <a:t> </a:t>
            </a:r>
            <a:r>
              <a:rPr lang="en-AU" dirty="0" smtClean="0"/>
              <a:t>and some </a:t>
            </a:r>
            <a:r>
              <a:rPr lang="en-AU" b="1" dirty="0" smtClean="0"/>
              <a:t>components</a:t>
            </a:r>
          </a:p>
          <a:p>
            <a:pPr fontAlgn="ctr">
              <a:lnSpc>
                <a:spcPct val="90000"/>
              </a:lnSpc>
            </a:pPr>
            <a:endParaRPr lang="en-AU" b="1" dirty="0" smtClean="0"/>
          </a:p>
          <a:p>
            <a:pPr fontAlgn="ctr">
              <a:lnSpc>
                <a:spcPct val="90000"/>
              </a:lnSpc>
            </a:pPr>
            <a:r>
              <a:rPr lang="en-AU" dirty="0" smtClean="0"/>
              <a:t>Current Projects:</a:t>
            </a:r>
            <a:endParaRPr lang="en-AU" dirty="0"/>
          </a:p>
          <a:p>
            <a:pPr lvl="1" fontAlgn="ctr">
              <a:lnSpc>
                <a:spcPct val="90000"/>
              </a:lnSpc>
            </a:pPr>
            <a:r>
              <a:rPr lang="en-AU" dirty="0" smtClean="0"/>
              <a:t>Hydrologists Workbench (application of Scientific Workflows)</a:t>
            </a:r>
          </a:p>
          <a:p>
            <a:pPr lvl="1" fontAlgn="ctr">
              <a:lnSpc>
                <a:spcPct val="90000"/>
              </a:lnSpc>
            </a:pPr>
            <a:r>
              <a:rPr lang="en-AU" dirty="0" smtClean="0"/>
              <a:t>Water Data Transfer Standards (</a:t>
            </a:r>
            <a:r>
              <a:rPr lang="en-AU" dirty="0" err="1" smtClean="0"/>
              <a:t>WaterML</a:t>
            </a:r>
            <a:r>
              <a:rPr lang="en-AU" dirty="0" smtClean="0"/>
              <a:t>)</a:t>
            </a:r>
            <a:endParaRPr lang="en-AU" dirty="0"/>
          </a:p>
          <a:p>
            <a:pPr lvl="1" fontAlgn="ctr">
              <a:lnSpc>
                <a:spcPct val="90000"/>
              </a:lnSpc>
            </a:pPr>
            <a:r>
              <a:rPr lang="en-AU" dirty="0" smtClean="0"/>
              <a:t>1” National DEM</a:t>
            </a:r>
          </a:p>
          <a:p>
            <a:pPr lvl="1" fontAlgn="ctr">
              <a:lnSpc>
                <a:spcPct val="90000"/>
              </a:lnSpc>
            </a:pPr>
            <a:r>
              <a:rPr lang="en-AU" dirty="0" smtClean="0"/>
              <a:t>Design of the Australian Hydrological Geospatial Fabric</a:t>
            </a:r>
            <a:endParaRPr lang="en-AU" dirty="0"/>
          </a:p>
        </p:txBody>
      </p:sp>
      <p:sp>
        <p:nvSpPr>
          <p:cNvPr id="652292" name="Text Box 4"/>
          <p:cNvSpPr txBox="1">
            <a:spLocks noChangeArrowheads="1"/>
          </p:cNvSpPr>
          <p:nvPr/>
        </p:nvSpPr>
        <p:spPr bwMode="auto">
          <a:xfrm>
            <a:off x="965200" y="1385555"/>
            <a:ext cx="792797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AU" sz="2800" i="1" dirty="0" smtClean="0"/>
              <a:t>to </a:t>
            </a:r>
            <a:r>
              <a:rPr lang="en-AU" sz="2800" i="1" dirty="0"/>
              <a:t>define the architecture of a robust, evolvable, </a:t>
            </a:r>
            <a:r>
              <a:rPr lang="en-AU" sz="2800" i="1" dirty="0" smtClean="0"/>
              <a:t>[water] </a:t>
            </a:r>
            <a:r>
              <a:rPr lang="en-AU" sz="2800" i="1" dirty="0"/>
              <a:t>information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3" name="Rectangle 5"/>
          <p:cNvSpPr>
            <a:spLocks noChangeArrowheads="1"/>
          </p:cNvSpPr>
          <p:nvPr/>
        </p:nvSpPr>
        <p:spPr bwMode="auto">
          <a:xfrm>
            <a:off x="1303338" y="1125538"/>
            <a:ext cx="7348537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l"/>
            <a:r>
              <a:rPr lang="en-AU" sz="2900" dirty="0" smtClean="0"/>
              <a:t>Why Workflows for Hydrology</a:t>
            </a:r>
            <a:r>
              <a:rPr lang="en-AU" sz="2900" dirty="0"/>
              <a:t/>
            </a:r>
            <a:br>
              <a:rPr lang="en-AU" sz="2900" dirty="0"/>
            </a:br>
            <a:r>
              <a:rPr lang="en-AU" sz="2900" dirty="0"/>
              <a:t/>
            </a:r>
            <a:br>
              <a:rPr lang="en-AU" sz="2900" dirty="0"/>
            </a:br>
            <a:endParaRPr lang="en-AU" sz="2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82550"/>
            <a:ext cx="7429500" cy="935038"/>
          </a:xfrm>
        </p:spPr>
        <p:txBody>
          <a:bodyPr/>
          <a:lstStyle/>
          <a:p>
            <a:r>
              <a:rPr lang="en-AU"/>
              <a:t>MDB Sustainable Yields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2200" y="1384300"/>
            <a:ext cx="4487863" cy="4867275"/>
          </a:xfrm>
        </p:spPr>
        <p:txBody>
          <a:bodyPr/>
          <a:lstStyle/>
          <a:p>
            <a:r>
              <a:rPr lang="en-AU" dirty="0"/>
              <a:t>Murray Darling Basin</a:t>
            </a:r>
          </a:p>
          <a:p>
            <a:pPr lvl="1"/>
            <a:r>
              <a:rPr lang="en-AU" dirty="0" smtClean="0"/>
              <a:t>1,061,469 sq </a:t>
            </a:r>
            <a:r>
              <a:rPr lang="en-AU" dirty="0"/>
              <a:t>km</a:t>
            </a:r>
          </a:p>
          <a:p>
            <a:pPr lvl="1"/>
            <a:r>
              <a:rPr lang="en-AU" dirty="0"/>
              <a:t>70% Australia’s irrigated agriculture</a:t>
            </a:r>
          </a:p>
          <a:p>
            <a:pPr lvl="1"/>
            <a:r>
              <a:rPr lang="en-AU" dirty="0"/>
              <a:t>40% Australia’s agricultural production</a:t>
            </a:r>
          </a:p>
          <a:p>
            <a:r>
              <a:rPr lang="en-AU" dirty="0"/>
              <a:t>Estimate current and future (~2030) in the MDB considering:</a:t>
            </a:r>
          </a:p>
          <a:p>
            <a:pPr lvl="1"/>
            <a:r>
              <a:rPr lang="en-AU" dirty="0"/>
              <a:t>Climate Change and other risks</a:t>
            </a:r>
          </a:p>
          <a:p>
            <a:pPr lvl="1"/>
            <a:r>
              <a:rPr lang="en-AU" dirty="0"/>
              <a:t>Groundwater/Surface Water interactions</a:t>
            </a:r>
          </a:p>
          <a:p>
            <a:r>
              <a:rPr lang="en-AU" dirty="0"/>
              <a:t>Reporting on 18 regions within the basin as well as the whole basin</a:t>
            </a:r>
          </a:p>
          <a:p>
            <a:r>
              <a:rPr lang="en-AU" dirty="0"/>
              <a:t>First time jurisdictional models brought together to give basin wide picture</a:t>
            </a:r>
          </a:p>
        </p:txBody>
      </p:sp>
      <p:pic>
        <p:nvPicPr>
          <p:cNvPr id="211972" name="Picture 4" descr="mdb-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1650" y="1465263"/>
            <a:ext cx="3238500" cy="3619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Murray Darling Sustainable Yields Project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Some Statistics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World’s </a:t>
            </a:r>
            <a:r>
              <a:rPr lang="en-US" dirty="0" smtClean="0"/>
              <a:t>first water resource assessment of its scale(~1 mil km</a:t>
            </a:r>
            <a:r>
              <a:rPr lang="en-US" baseline="30000" dirty="0" smtClean="0"/>
              <a:t>2</a:t>
            </a:r>
            <a:r>
              <a:rPr lang="en-US" baseline="30000" dirty="0" smtClean="0"/>
              <a:t>)</a:t>
            </a:r>
          </a:p>
          <a:p>
            <a:pPr lvl="1"/>
            <a:r>
              <a:rPr lang="en-US" dirty="0" smtClean="0"/>
              <a:t>Bigger than most countries, same size as Bolivia.</a:t>
            </a:r>
          </a:p>
          <a:p>
            <a:r>
              <a:rPr lang="en-US" dirty="0" smtClean="0"/>
              <a:t>Total catchments ~ 3000, calibrated using 240</a:t>
            </a:r>
          </a:p>
          <a:p>
            <a:r>
              <a:rPr lang="en-US" dirty="0" smtClean="0"/>
              <a:t>19 trillion simulation steps</a:t>
            </a:r>
          </a:p>
          <a:p>
            <a:r>
              <a:rPr lang="en-US" dirty="0" smtClean="0"/>
              <a:t>45 days using 120 node cluster</a:t>
            </a:r>
          </a:p>
          <a:p>
            <a:r>
              <a:rPr lang="en-US" dirty="0" smtClean="0"/>
              <a:t>25TB </a:t>
            </a:r>
            <a:r>
              <a:rPr lang="en-US" dirty="0" smtClean="0"/>
              <a:t>d</a:t>
            </a:r>
            <a:r>
              <a:rPr lang="en-US" dirty="0" smtClean="0"/>
              <a:t>ata generated, 12TB needs to be published</a:t>
            </a:r>
          </a:p>
          <a:p>
            <a:r>
              <a:rPr lang="en-US" dirty="0" smtClean="0"/>
              <a:t>Major input into the policy development and management of the basin for the next decade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Insert presentation title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Insert presentation title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Use </a:t>
            </a:r>
            <a:r>
              <a:rPr lang="en-AU" dirty="0" smtClean="0"/>
              <a:t>case</a:t>
            </a:r>
            <a:r>
              <a:rPr lang="en-AU" dirty="0" smtClean="0"/>
              <a:t>: current practices in </a:t>
            </a:r>
            <a:r>
              <a:rPr lang="en-AU" dirty="0" smtClean="0"/>
              <a:t>Hydrology</a:t>
            </a:r>
            <a:br>
              <a:rPr lang="en-AU" dirty="0" smtClean="0"/>
            </a:br>
            <a:r>
              <a:rPr lang="en-AU" dirty="0" smtClean="0"/>
              <a:t>Rainfall-Runoff model calibration</a:t>
            </a:r>
            <a:endParaRPr lang="en-AU" dirty="0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3763" y="1690688"/>
            <a:ext cx="3354387" cy="684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Part of the teams initial </a:t>
            </a:r>
            <a:r>
              <a:rPr lang="en-AU" dirty="0"/>
              <a:t>specification</a:t>
            </a:r>
          </a:p>
        </p:txBody>
      </p:sp>
      <p:pic>
        <p:nvPicPr>
          <p:cNvPr id="76805" name="Picture 5" descr="CalibrationActivity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99150" y="1373188"/>
            <a:ext cx="1898650" cy="4859337"/>
          </a:xfrm>
          <a:noFill/>
          <a:ln/>
        </p:spPr>
      </p:pic>
      <p:pic>
        <p:nvPicPr>
          <p:cNvPr id="76806" name="Picture 6" descr="calibSpe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" y="2471738"/>
            <a:ext cx="4475163" cy="3994150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4860390" y="3514250"/>
            <a:ext cx="82296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Insert presentation title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use case: current practices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2200" y="1384300"/>
            <a:ext cx="7364413" cy="871538"/>
          </a:xfrm>
        </p:spPr>
        <p:txBody>
          <a:bodyPr/>
          <a:lstStyle/>
          <a:p>
            <a:r>
              <a:rPr lang="en-AU"/>
              <a:t>Input data checks</a:t>
            </a:r>
          </a:p>
        </p:txBody>
      </p:sp>
      <p:pic>
        <p:nvPicPr>
          <p:cNvPr id="78852" name="Picture 4" descr="inputchec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2441575"/>
            <a:ext cx="8420100" cy="4086225"/>
          </a:xfrm>
          <a:prstGeom prst="rect">
            <a:avLst/>
          </a:prstGeom>
          <a:noFill/>
        </p:spPr>
      </p:pic>
      <p:pic>
        <p:nvPicPr>
          <p:cNvPr id="78854" name="Picture 6" descr="inputcheck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1798638"/>
            <a:ext cx="6905625" cy="2466975"/>
          </a:xfrm>
          <a:prstGeom prst="rect">
            <a:avLst/>
          </a:prstGeom>
          <a:noFill/>
        </p:spPr>
      </p:pic>
      <p:pic>
        <p:nvPicPr>
          <p:cNvPr id="78855" name="Picture 7" descr="inputcheck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7438" y="2282825"/>
            <a:ext cx="4524375" cy="389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Insert presentation title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 use case: current practices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2200" y="1384300"/>
            <a:ext cx="7364413" cy="738188"/>
          </a:xfrm>
        </p:spPr>
        <p:txBody>
          <a:bodyPr/>
          <a:lstStyle/>
          <a:p>
            <a:r>
              <a:rPr lang="en-AU"/>
              <a:t>Create calibration tasks</a:t>
            </a:r>
          </a:p>
        </p:txBody>
      </p:sp>
      <p:pic>
        <p:nvPicPr>
          <p:cNvPr id="79876" name="Picture 4" descr="create_cali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1822450"/>
            <a:ext cx="8324850" cy="4581525"/>
          </a:xfrm>
          <a:prstGeom prst="rect">
            <a:avLst/>
          </a:prstGeom>
          <a:noFill/>
        </p:spPr>
      </p:pic>
      <p:pic>
        <p:nvPicPr>
          <p:cNvPr id="79878" name="Picture 6" descr="create_calib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8450" y="2743200"/>
            <a:ext cx="630555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FFFFFF"/>
      </a:dk2>
      <a:lt2>
        <a:srgbClr val="999999"/>
      </a:lt2>
      <a:accent1>
        <a:srgbClr val="0099CC"/>
      </a:accent1>
      <a:accent2>
        <a:srgbClr val="BED600"/>
      </a:accent2>
      <a:accent3>
        <a:srgbClr val="FFFFFF"/>
      </a:accent3>
      <a:accent4>
        <a:srgbClr val="000000"/>
      </a:accent4>
      <a:accent5>
        <a:srgbClr val="AACAE2"/>
      </a:accent5>
      <a:accent6>
        <a:srgbClr val="ACC200"/>
      </a:accent6>
      <a:hlink>
        <a:srgbClr val="CB5056"/>
      </a:hlink>
      <a:folHlink>
        <a:srgbClr val="EBAB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FFFF"/>
        </a:dk2>
        <a:lt2>
          <a:srgbClr val="999999"/>
        </a:lt2>
        <a:accent1>
          <a:srgbClr val="0099CC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ACC200"/>
        </a:accent6>
        <a:hlink>
          <a:srgbClr val="CB5056"/>
        </a:hlink>
        <a:folHlink>
          <a:srgbClr val="EBA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omment xmlns="b743ba66-75f6-4fe2-a0f2-4665f1eb13a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C616F0-7390-46B2-95B2-FF89D293BAA8}">
  <ds:schemaRefs>
    <ds:schemaRef ds:uri="http://schemas.microsoft.com/office/2006/metadata/properties"/>
    <ds:schemaRef ds:uri="b743ba66-75f6-4fe2-a0f2-4665f1eb13a6"/>
  </ds:schemaRefs>
</ds:datastoreItem>
</file>

<file path=customXml/itemProps2.xml><?xml version="1.0" encoding="utf-8"?>
<ds:datastoreItem xmlns:ds="http://schemas.openxmlformats.org/officeDocument/2006/customXml" ds:itemID="{B233126E-5061-490C-B185-794F635D14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43ba66-75f6-4fe2-a0f2-4665f1eb13a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042A964-86AF-439E-872F-F2F69C9EDA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</TotalTime>
  <Words>1411</Words>
  <Application>Microsoft Office PowerPoint</Application>
  <PresentationFormat>On-screen Show (4:3)</PresentationFormat>
  <Paragraphs>234</Paragraphs>
  <Slides>29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The Hydrologists Workbench Scientific Workflow Tools for the Hydrology Domain</vt:lpstr>
      <vt:lpstr>CSIRO – WfHC - WRON</vt:lpstr>
      <vt:lpstr>CSIRO - Water Informatics Goal</vt:lpstr>
      <vt:lpstr>Slide 4</vt:lpstr>
      <vt:lpstr>MDB Sustainable Yields</vt:lpstr>
      <vt:lpstr>Murray Darling Sustainable Yields Project</vt:lpstr>
      <vt:lpstr>Use case: current practices in Hydrology Rainfall-Runoff model calibration</vt:lpstr>
      <vt:lpstr>A use case: current practices</vt:lpstr>
      <vt:lpstr>A use case: current practices</vt:lpstr>
      <vt:lpstr>A use case: current practices</vt:lpstr>
      <vt:lpstr>A use case: current practices</vt:lpstr>
      <vt:lpstr>Issues with current practices</vt:lpstr>
      <vt:lpstr>Scientific Workflow tools can help</vt:lpstr>
      <vt:lpstr>Workflow tool benefits/requirement</vt:lpstr>
      <vt:lpstr>Slide 15</vt:lpstr>
      <vt:lpstr>Functional components of a workflow workbench</vt:lpstr>
      <vt:lpstr>Slide 17</vt:lpstr>
      <vt:lpstr>What have we done</vt:lpstr>
      <vt:lpstr>Water Yield Assessment Use Case</vt:lpstr>
      <vt:lpstr>Slide 20</vt:lpstr>
      <vt:lpstr>Data Products - Reuse of substantial R scripts</vt:lpstr>
      <vt:lpstr>Use case 2:- Client for OGC SWE Sensor Web</vt:lpstr>
      <vt:lpstr>Workflow to connect to a SOS…</vt:lpstr>
      <vt:lpstr>Interactive SOS workflow…</vt:lpstr>
      <vt:lpstr>OGC Standards Used</vt:lpstr>
      <vt:lpstr>Conclusion</vt:lpstr>
      <vt:lpstr>Future Work</vt:lpstr>
      <vt:lpstr>Acknowledgements</vt:lpstr>
      <vt:lpstr>Thank you</vt:lpstr>
    </vt:vector>
  </TitlesOfParts>
  <Company>CSIRO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CSIRO</dc:creator>
  <cp:lastModifiedBy>Peter</cp:lastModifiedBy>
  <cp:revision>58</cp:revision>
  <dcterms:created xsi:type="dcterms:W3CDTF">2009-06-22T14:09:09Z</dcterms:created>
  <dcterms:modified xsi:type="dcterms:W3CDTF">2009-06-22T15:44:49Z</dcterms:modified>
</cp:coreProperties>
</file>