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90403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34" autoAdjust="0"/>
  </p:normalViewPr>
  <p:slideViewPr>
    <p:cSldViewPr>
      <p:cViewPr>
        <p:scale>
          <a:sx n="50" d="100"/>
          <a:sy n="50" d="100"/>
        </p:scale>
        <p:origin x="-1776" y="-100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CEB649C-8670-42B1-A4DA-D28448AA03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B2AF367-3A7D-4561-9F1E-2DE7143A26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7922" indent="-287922">
              <a:buFont typeface="Arial" charset="0"/>
              <a:buChar char="•"/>
            </a:pPr>
            <a:r>
              <a:rPr lang="en-GB" dirty="0"/>
              <a:t>Represent the human interaction and decisions in the water supply distribution chain</a:t>
            </a:r>
          </a:p>
          <a:p>
            <a:pPr marL="287922" indent="-287922">
              <a:buFont typeface="Arial" charset="0"/>
              <a:buChar char="•"/>
            </a:pPr>
            <a:r>
              <a:rPr lang="en-GB" dirty="0"/>
              <a:t>Aligned with external ontologies (</a:t>
            </a:r>
            <a:r>
              <a:rPr lang="en-US" dirty="0" err="1"/>
              <a:t>CUAHSI</a:t>
            </a:r>
            <a:r>
              <a:rPr lang="en-US" dirty="0"/>
              <a:t>, SWEET, W3C-SSN ontology, </a:t>
            </a:r>
            <a:r>
              <a:rPr lang="en-US" dirty="0" err="1"/>
              <a:t>WaterML</a:t>
            </a:r>
            <a:r>
              <a:rPr lang="en-US" dirty="0"/>
              <a:t>, </a:t>
            </a:r>
            <a:r>
              <a:rPr lang="en-US" dirty="0" err="1"/>
              <a:t>HY_FEATURES</a:t>
            </a:r>
            <a:r>
              <a:rPr lang="en-US" dirty="0"/>
              <a:t>, Geo OWL (</a:t>
            </a:r>
            <a:r>
              <a:rPr lang="en-US" dirty="0" err="1"/>
              <a:t>GML</a:t>
            </a:r>
            <a:r>
              <a:rPr lang="en-US" dirty="0"/>
              <a:t>))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800" smtClean="0">
                <a:solidFill>
                  <a:srgbClr val="FFFFFF"/>
                </a:solidFill>
                <a:latin typeface="Arial" pitchFamily="34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144963" y="1219200"/>
            <a:ext cx="8540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</a:rPr>
              <a:t>Sponsored by</a:t>
            </a:r>
          </a:p>
        </p:txBody>
      </p:sp>
      <p:pic>
        <p:nvPicPr>
          <p:cNvPr id="8" name="Picture 12" descr="WM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555750"/>
            <a:ext cx="1400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http://www.opengeospatial.org/pub/www/logoholder/ungiwg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355850"/>
            <a:ext cx="1714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ttp://www.ogcnetwork.net/pub/ogcnetwork/files/images/GEO_logo_ful%201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355850"/>
            <a:ext cx="1666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132000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D8A61-985B-4E01-91A5-61652623A2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B0303-BA89-4BB4-8B77-017BF8EB99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42910" y="1214422"/>
            <a:ext cx="7929563" cy="4929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pic>
        <p:nvPicPr>
          <p:cNvPr id="11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  <p:pic>
        <p:nvPicPr>
          <p:cNvPr id="14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  <p:sp>
        <p:nvSpPr>
          <p:cNvPr id="19" name="1 Marcador de título"/>
          <p:cNvSpPr>
            <a:spLocks noGrp="1"/>
          </p:cNvSpPr>
          <p:nvPr>
            <p:ph type="title"/>
          </p:nvPr>
        </p:nvSpPr>
        <p:spPr>
          <a:xfrm>
            <a:off x="3419872" y="142852"/>
            <a:ext cx="4392488" cy="64294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902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8937-52BC-434C-8AC2-DB7A1BD8F4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5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07B6-86D7-4E2C-BB6D-F2C9493C86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5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E430-4D17-484B-9DF1-7679276A90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729B4-8D08-40D8-A4F8-B30BBFF20C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A2D67-D0B1-424B-B521-288BCDDDAD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48152-2757-4BAB-AD49-BF9D012038E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2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0D93-402D-4216-B9F6-33F808D72B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4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ADE66-72FF-48DB-A030-CAE795DB62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5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2014 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69A2FA-B92B-47CD-B843-54A98AE504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2"/>
                </a:solidFill>
                <a:latin typeface="Arial" pitchFamily="34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p-fp7.eu/" TargetMode="External"/><Relationship Id="rId2" Type="http://schemas.openxmlformats.org/officeDocument/2006/relationships/hyperlink" Target="mailto:ganzaldi@bdigital.or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/commons.wikimedia.org/wiki/File:ZKM_Kubus_.jpg?uselang=es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15.jpeg"/><Relationship Id="rId10" Type="http://schemas.openxmlformats.org/officeDocument/2006/relationships/image" Target="../media/image10.gif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11.jpeg"/><Relationship Id="rId4" Type="http://schemas.openxmlformats.org/officeDocument/2006/relationships/image" Target="../media/image26.jpe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Project Overview </a:t>
            </a:r>
            <a:r>
              <a:rPr lang="en-US" sz="2800" dirty="0" err="1" smtClean="0"/>
              <a:t>WatERP</a:t>
            </a:r>
            <a:endParaRPr lang="en-US" sz="2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000" smtClean="0">
                <a:cs typeface="Arial" pitchFamily="34" charset="0"/>
              </a:rPr>
              <a:t>91st OGC Technical Committee</a:t>
            </a:r>
          </a:p>
          <a:p>
            <a:r>
              <a:rPr lang="en-US" altLang="en-US" sz="2000" smtClean="0">
                <a:cs typeface="Arial" pitchFamily="34" charset="0"/>
              </a:rPr>
              <a:t>Geneva, Suisse </a:t>
            </a:r>
          </a:p>
          <a:p>
            <a:r>
              <a:rPr lang="en-US" altLang="en-US" sz="2000" smtClean="0">
                <a:cs typeface="Arial" pitchFamily="34" charset="0"/>
              </a:rPr>
              <a:t>Dr Andreas Abecker, Disy Informationssysteme GmbH</a:t>
            </a:r>
          </a:p>
          <a:p>
            <a:r>
              <a:rPr lang="en-US" altLang="en-US" sz="2000" smtClean="0">
                <a:cs typeface="Arial" pitchFamily="34" charset="0"/>
              </a:rPr>
              <a:t>Wednesday, 11 June 2014</a:t>
            </a:r>
            <a:endParaRPr lang="en-US" altLang="en-US" sz="200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900" b="0" smtClean="0">
                <a:solidFill>
                  <a:srgbClr val="092E5C"/>
                </a:solidFill>
                <a:latin typeface="Arial" pitchFamily="34" charset="0"/>
              </a:rPr>
              <a:t>Copyright © 2014 Open Geospatial Consortium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983163" y="1630379"/>
            <a:ext cx="4008437" cy="2408221"/>
          </a:xfrm>
        </p:spPr>
        <p:txBody>
          <a:bodyPr/>
          <a:lstStyle/>
          <a:p>
            <a:pPr marL="0" indent="0">
              <a:buNone/>
            </a:pPr>
            <a:r>
              <a:rPr lang="de-DE" sz="2000" u="sng" dirty="0" smtClean="0"/>
              <a:t>Project </a:t>
            </a:r>
            <a:r>
              <a:rPr lang="de-DE" sz="2000" u="sng" dirty="0" err="1" smtClean="0"/>
              <a:t>contact</a:t>
            </a:r>
            <a:r>
              <a:rPr lang="de-DE" sz="2000" u="sng" dirty="0" smtClean="0"/>
              <a:t>:</a:t>
            </a:r>
          </a:p>
          <a:p>
            <a:pPr marL="347663" lvl="1" indent="0">
              <a:buNone/>
            </a:pPr>
            <a:r>
              <a:rPr lang="de-DE" b="1" dirty="0" smtClean="0"/>
              <a:t>Gabriel </a:t>
            </a:r>
            <a:r>
              <a:rPr lang="de-DE" b="1" dirty="0" err="1" smtClean="0"/>
              <a:t>Anzaldi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Barcelona Digital </a:t>
            </a:r>
            <a:br>
              <a:rPr lang="de-DE" dirty="0" smtClean="0"/>
            </a:br>
            <a:r>
              <a:rPr lang="de-DE" i="1" dirty="0" smtClean="0"/>
              <a:t>Scientific Project </a:t>
            </a:r>
            <a:r>
              <a:rPr lang="de-DE" i="1" dirty="0" err="1" smtClean="0"/>
              <a:t>Coordinator</a:t>
            </a:r>
            <a:r>
              <a:rPr lang="de-DE" i="1" dirty="0" smtClean="0"/>
              <a:t> </a:t>
            </a:r>
            <a:r>
              <a:rPr lang="en-GB" b="0" kern="0" dirty="0" smtClean="0">
                <a:hlinkClick r:id="rId2"/>
              </a:rPr>
              <a:t>ganzaldi@bdigital.org</a:t>
            </a:r>
            <a:r>
              <a:rPr lang="en-GB" b="0" kern="0" dirty="0" smtClean="0"/>
              <a:t> </a:t>
            </a:r>
          </a:p>
          <a:p>
            <a:pPr marL="347663" lvl="1" indent="0">
              <a:buNone/>
            </a:pPr>
            <a:r>
              <a:rPr lang="de-DE" dirty="0" smtClean="0">
                <a:hlinkClick r:id="rId3"/>
              </a:rPr>
              <a:t>http://waterp-fp7.eu/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142852"/>
            <a:ext cx="6974160" cy="642942"/>
          </a:xfrm>
        </p:spPr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Interest!</a:t>
            </a:r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85800" y="1600200"/>
            <a:ext cx="3892550" cy="2189162"/>
            <a:chOff x="276" y="715"/>
            <a:chExt cx="2452" cy="137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76" y="715"/>
              <a:ext cx="2451" cy="1379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1577"/>
              <a:ext cx="238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67" y="852"/>
              <a:ext cx="1227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de-DE" altLang="de-DE" sz="1400"/>
                <a:t>Dr. Andreas Abecker</a:t>
              </a:r>
            </a:p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de-DE" altLang="de-DE" sz="1000"/>
                <a:t>Dipl.-Inform.</a:t>
              </a:r>
            </a:p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de-DE" altLang="de-DE" sz="1000"/>
                <a:t>Head of Innovation Management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69" y="1748"/>
              <a:ext cx="1031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de-DE" altLang="de-DE" sz="900" dirty="0" smtClean="0"/>
                <a:t>Ludwig-Erhard-Allee 6</a:t>
              </a:r>
              <a:endParaRPr lang="de-DE" altLang="de-DE" sz="900" dirty="0"/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de-DE" altLang="de-DE" sz="900" dirty="0" smtClean="0"/>
                <a:t>76131 </a:t>
              </a:r>
              <a:r>
                <a:rPr lang="de-DE" altLang="de-DE" sz="900" dirty="0"/>
                <a:t>Karlsruhe, Germany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de-DE" altLang="de-DE" sz="900" dirty="0"/>
                <a:t>www.disy.net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714" y="1752"/>
              <a:ext cx="976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de-DE" altLang="de-DE" sz="900"/>
                <a:t>Tel. +49 721 16006-256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de-DE" altLang="de-DE" sz="900"/>
                <a:t>Fax +49 721 16006-05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de-DE" altLang="de-DE" sz="900"/>
                <a:t>andreas.abecker@disy.net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1556"/>
              <a:ext cx="1159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de-DE" altLang="de-DE" sz="900"/>
                <a:t>disy Informationssysteme GmbH</a:t>
              </a:r>
            </a:p>
          </p:txBody>
        </p:sp>
      </p:grp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822450"/>
            <a:ext cx="78422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" descr="http://waterp-fp7.org/images/Banner_partner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8458197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0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0" y="136525"/>
            <a:ext cx="3886200" cy="685800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>Project Fact Sheet</a:t>
            </a:r>
            <a:endParaRPr lang="de-DE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7650"/>
            <a:ext cx="475456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11055"/>
            <a:ext cx="4495800" cy="307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5 Imagen" descr="FP7-gen-RGB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37312"/>
            <a:ext cx="761754" cy="620688"/>
          </a:xfrm>
          <a:prstGeom prst="rect">
            <a:avLst/>
          </a:prstGeom>
        </p:spPr>
      </p:pic>
      <p:pic>
        <p:nvPicPr>
          <p:cNvPr id="8" name="6 Imagen" descr="jaun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37312"/>
            <a:ext cx="914241" cy="620688"/>
          </a:xfrm>
          <a:prstGeom prst="rect">
            <a:avLst/>
          </a:prstGeom>
        </p:spPr>
      </p:pic>
      <p:pic>
        <p:nvPicPr>
          <p:cNvPr id="9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1646046" cy="75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Complementary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Cases</a:t>
            </a:r>
            <a:endParaRPr lang="de-DE" dirty="0"/>
          </a:p>
        </p:txBody>
      </p:sp>
      <p:pic>
        <p:nvPicPr>
          <p:cNvPr id="6148" name="Picture 4" descr="http://t1.gstatic.com/images?q=tbn:ANd9GcS5ewZgoj9XefThxI-IbRYjf6UDQiISAx2CMRO26T9KlIVRP5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11325"/>
            <a:ext cx="30845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77938"/>
            <a:ext cx="3810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Elipse"/>
          <p:cNvSpPr/>
          <p:nvPr/>
        </p:nvSpPr>
        <p:spPr>
          <a:xfrm>
            <a:off x="1692275" y="2719388"/>
            <a:ext cx="1439863" cy="1366837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805238"/>
            <a:ext cx="974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35063"/>
            <a:ext cx="14049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13 Conector recto"/>
          <p:cNvCxnSpPr/>
          <p:nvPr/>
        </p:nvCxnSpPr>
        <p:spPr>
          <a:xfrm>
            <a:off x="684213" y="2070100"/>
            <a:ext cx="1223962" cy="194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4 Conector recto"/>
          <p:cNvCxnSpPr/>
          <p:nvPr/>
        </p:nvCxnSpPr>
        <p:spPr>
          <a:xfrm>
            <a:off x="755650" y="2070100"/>
            <a:ext cx="2016125" cy="64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5 Rectángulo"/>
          <p:cNvSpPr/>
          <p:nvPr/>
        </p:nvSpPr>
        <p:spPr>
          <a:xfrm>
            <a:off x="179388" y="1062038"/>
            <a:ext cx="4032250" cy="4105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6 Rectángulo"/>
          <p:cNvSpPr/>
          <p:nvPr/>
        </p:nvSpPr>
        <p:spPr>
          <a:xfrm>
            <a:off x="4932363" y="1062038"/>
            <a:ext cx="4032250" cy="4105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7 Elipse"/>
          <p:cNvSpPr/>
          <p:nvPr/>
        </p:nvSpPr>
        <p:spPr>
          <a:xfrm>
            <a:off x="6516688" y="4014788"/>
            <a:ext cx="431800" cy="4318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1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135063"/>
            <a:ext cx="14033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19 Conector recto"/>
          <p:cNvCxnSpPr>
            <a:endCxn id="14" idx="7"/>
          </p:cNvCxnSpPr>
          <p:nvPr/>
        </p:nvCxnSpPr>
        <p:spPr>
          <a:xfrm>
            <a:off x="5867400" y="1782763"/>
            <a:ext cx="1017588" cy="2295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0 Conector recto"/>
          <p:cNvCxnSpPr>
            <a:endCxn id="14" idx="2"/>
          </p:cNvCxnSpPr>
          <p:nvPr/>
        </p:nvCxnSpPr>
        <p:spPr>
          <a:xfrm>
            <a:off x="5724525" y="1782763"/>
            <a:ext cx="792163" cy="244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21 Rectángulo"/>
          <p:cNvSpPr/>
          <p:nvPr/>
        </p:nvSpPr>
        <p:spPr>
          <a:xfrm>
            <a:off x="1115616" y="1062608"/>
            <a:ext cx="316835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Ter-Llobregat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>
              <a:defRPr/>
            </a:pPr>
            <a:r>
              <a:rPr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(Spain, Barcelona Area)</a:t>
            </a:r>
          </a:p>
        </p:txBody>
      </p:sp>
      <p:sp>
        <p:nvSpPr>
          <p:cNvPr id="19" name="22 Rectángulo"/>
          <p:cNvSpPr/>
          <p:nvPr/>
        </p:nvSpPr>
        <p:spPr>
          <a:xfrm>
            <a:off x="5580112" y="990600"/>
            <a:ext cx="3384376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of </a:t>
            </a:r>
            <a:r>
              <a:rPr lang="es-E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Karlsruhe</a:t>
            </a:r>
            <a:endParaRPr lang="es-E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>
              <a:defRPr/>
            </a:pPr>
            <a:r>
              <a:rPr lang="es-ES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(Germany, Baden-Württemberg)</a:t>
            </a:r>
          </a:p>
        </p:txBody>
      </p:sp>
      <p:pic>
        <p:nvPicPr>
          <p:cNvPr id="6163" name="Picture 2" descr="http://upload.wikimedia.org/wikipedia/commons/thumb/3/3d/ZKM_Kubus_.jpg/220px-ZKM_Kubus_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870325"/>
            <a:ext cx="79216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4" descr="Agència Catalana de l'Aig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46588"/>
            <a:ext cx="19446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14875"/>
            <a:ext cx="18002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4 CuadroTexto"/>
          <p:cNvSpPr txBox="1"/>
          <p:nvPr/>
        </p:nvSpPr>
        <p:spPr>
          <a:xfrm>
            <a:off x="107950" y="5167313"/>
            <a:ext cx="4824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Water allocation</a:t>
            </a:r>
          </a:p>
          <a:p>
            <a:pPr>
              <a:defRPr/>
            </a:pPr>
            <a:r>
              <a:rPr lang="en-GB" sz="1100" dirty="0">
                <a:latin typeface="+mn-lt"/>
              </a:rPr>
              <a:t>Focused on upper part of distribution chain</a:t>
            </a:r>
          </a:p>
          <a:p>
            <a:pPr>
              <a:defRPr/>
            </a:pPr>
            <a:r>
              <a:rPr lang="en-GB" sz="1100" dirty="0">
                <a:latin typeface="+mn-lt"/>
              </a:rPr>
              <a:t>Irregular water supplies</a:t>
            </a:r>
          </a:p>
          <a:p>
            <a:pPr>
              <a:defRPr/>
            </a:pPr>
            <a:r>
              <a:rPr lang="en-GB" sz="1100" dirty="0">
                <a:latin typeface="+mn-lt"/>
              </a:rPr>
              <a:t>Frequent water scarcity</a:t>
            </a:r>
          </a:p>
          <a:p>
            <a:pPr>
              <a:defRPr/>
            </a:pPr>
            <a:r>
              <a:rPr lang="en-GB" sz="1100" dirty="0">
                <a:latin typeface="+mn-lt"/>
              </a:rPr>
              <a:t>Need to allocate water in function of availability and usage priorities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4" name="26 CuadroTexto"/>
          <p:cNvSpPr txBox="1"/>
          <p:nvPr/>
        </p:nvSpPr>
        <p:spPr>
          <a:xfrm>
            <a:off x="4859338" y="5167313"/>
            <a:ext cx="4176712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Energy efficiency</a:t>
            </a:r>
          </a:p>
          <a:p>
            <a:pPr>
              <a:defRPr/>
            </a:pPr>
            <a:r>
              <a:rPr lang="en-GB" sz="1100" dirty="0">
                <a:latin typeface="+mn-lt"/>
              </a:rPr>
              <a:t>Focused on final water distribution system</a:t>
            </a:r>
          </a:p>
          <a:p>
            <a:pPr>
              <a:defRPr/>
            </a:pPr>
            <a:r>
              <a:rPr lang="en-GB" sz="1100" dirty="0">
                <a:latin typeface="+mn-lt"/>
              </a:rPr>
              <a:t>Decreasing demand</a:t>
            </a:r>
          </a:p>
          <a:p>
            <a:pPr>
              <a:defRPr/>
            </a:pPr>
            <a:r>
              <a:rPr lang="en-GB" sz="1100" dirty="0">
                <a:latin typeface="+mn-lt"/>
              </a:rPr>
              <a:t>Sufficient supply</a:t>
            </a:r>
          </a:p>
          <a:p>
            <a:pPr>
              <a:defRPr/>
            </a:pPr>
            <a:r>
              <a:rPr lang="en-GB" sz="1100" dirty="0">
                <a:latin typeface="+mn-lt"/>
              </a:rPr>
              <a:t>Desire to reduce energy consumption</a:t>
            </a:r>
          </a:p>
        </p:txBody>
      </p:sp>
      <p:pic>
        <p:nvPicPr>
          <p:cNvPr id="25" name="5 Imagen" descr="FP7-gen-RGB.g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37312"/>
            <a:ext cx="761754" cy="620688"/>
          </a:xfrm>
          <a:prstGeom prst="rect">
            <a:avLst/>
          </a:prstGeom>
        </p:spPr>
      </p:pic>
      <p:pic>
        <p:nvPicPr>
          <p:cNvPr id="26" name="6 Imagen" descr="jaune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37312"/>
            <a:ext cx="914241" cy="620688"/>
          </a:xfrm>
          <a:prstGeom prst="rect">
            <a:avLst/>
          </a:prstGeom>
        </p:spPr>
      </p:pic>
      <p:pic>
        <p:nvPicPr>
          <p:cNvPr id="27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60040" y="142852"/>
            <a:ext cx="7452320" cy="642942"/>
          </a:xfrm>
        </p:spPr>
        <p:txBody>
          <a:bodyPr/>
          <a:lstStyle/>
          <a:p>
            <a:r>
              <a:rPr lang="en-GB" dirty="0" err="1" smtClean="0"/>
              <a:t>WatERP</a:t>
            </a:r>
            <a:r>
              <a:rPr lang="en-GB" dirty="0" smtClean="0"/>
              <a:t> Goal: Enable Data Exchange Between Stakeholders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295400"/>
            <a:ext cx="84604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1" y="3002189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2053" y="4431165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697795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2949320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3942252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2233" y="3459713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9" y="3434107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2704863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0192" y="2513276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0125" y="1468802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685183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2184" y="4702011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8186" y="5100403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0125" y="4702011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7810" y="1660942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1528" y="5344859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Elipse"/>
          <p:cNvSpPr/>
          <p:nvPr/>
        </p:nvSpPr>
        <p:spPr>
          <a:xfrm>
            <a:off x="2089740" y="1354602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4391980" y="5204302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5777425" y="4901775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7301935" y="4545499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640675" y="2574741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1390787" y="4310604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3860305" y="2795981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3030518" y="3323216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6101461" y="2383153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/>
          <p:cNvSpPr/>
          <p:nvPr/>
        </p:nvSpPr>
        <p:spPr>
          <a:xfrm>
            <a:off x="5694959" y="1530819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2062900" y="4595701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/>
          <p:cNvSpPr/>
          <p:nvPr/>
        </p:nvSpPr>
        <p:spPr>
          <a:xfrm>
            <a:off x="3767174" y="4527196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Elipse"/>
          <p:cNvSpPr/>
          <p:nvPr/>
        </p:nvSpPr>
        <p:spPr>
          <a:xfrm>
            <a:off x="1475656" y="3303984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Elipse"/>
          <p:cNvSpPr/>
          <p:nvPr/>
        </p:nvSpPr>
        <p:spPr>
          <a:xfrm>
            <a:off x="2224919" y="2821334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34 Conector recto"/>
          <p:cNvCxnSpPr>
            <a:stCxn id="14" idx="3"/>
            <a:endCxn id="8" idx="1"/>
          </p:cNvCxnSpPr>
          <p:nvPr/>
        </p:nvCxnSpPr>
        <p:spPr>
          <a:xfrm>
            <a:off x="2888197" y="1713259"/>
            <a:ext cx="1179747" cy="1480518"/>
          </a:xfrm>
          <a:prstGeom prst="line">
            <a:avLst/>
          </a:prstGeom>
          <a:ln>
            <a:prstDash val="sysDash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14" idx="3"/>
            <a:endCxn id="13" idx="1"/>
          </p:cNvCxnSpPr>
          <p:nvPr/>
        </p:nvCxnSpPr>
        <p:spPr>
          <a:xfrm>
            <a:off x="2888197" y="1713259"/>
            <a:ext cx="3411995" cy="1044474"/>
          </a:xfrm>
          <a:prstGeom prst="line">
            <a:avLst/>
          </a:prstGeom>
          <a:ln>
            <a:prstDash val="sysDash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13" idx="1"/>
            <a:endCxn id="15" idx="1"/>
          </p:cNvCxnSpPr>
          <p:nvPr/>
        </p:nvCxnSpPr>
        <p:spPr>
          <a:xfrm>
            <a:off x="6300192" y="2757733"/>
            <a:ext cx="1152128" cy="2171907"/>
          </a:xfrm>
          <a:prstGeom prst="line">
            <a:avLst/>
          </a:prstGeom>
          <a:ln>
            <a:prstDash val="sysDash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8" idx="3"/>
          </p:cNvCxnSpPr>
          <p:nvPr/>
        </p:nvCxnSpPr>
        <p:spPr>
          <a:xfrm>
            <a:off x="4716016" y="3193777"/>
            <a:ext cx="2736304" cy="1707998"/>
          </a:xfrm>
          <a:prstGeom prst="line">
            <a:avLst/>
          </a:prstGeom>
          <a:ln>
            <a:prstDash val="sysDash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13" idx="1"/>
            <a:endCxn id="16" idx="0"/>
          </p:cNvCxnSpPr>
          <p:nvPr/>
        </p:nvCxnSpPr>
        <p:spPr>
          <a:xfrm flipH="1">
            <a:off x="4266220" y="2757733"/>
            <a:ext cx="2033972" cy="1944278"/>
          </a:xfrm>
          <a:prstGeom prst="line">
            <a:avLst/>
          </a:prstGeom>
          <a:ln>
            <a:prstDash val="sysDash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90600" y="142852"/>
            <a:ext cx="6821760" cy="642942"/>
          </a:xfrm>
        </p:spPr>
        <p:txBody>
          <a:bodyPr/>
          <a:lstStyle/>
          <a:p>
            <a:r>
              <a:rPr lang="en-GB" dirty="0" err="1" smtClean="0"/>
              <a:t>WatERP</a:t>
            </a:r>
            <a:r>
              <a:rPr lang="en-GB" dirty="0" smtClean="0"/>
              <a:t> Software Framework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4672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5 Imagen" descr="FP7-gen-RGB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37312"/>
            <a:ext cx="761754" cy="620688"/>
          </a:xfrm>
          <a:prstGeom prst="rect">
            <a:avLst/>
          </a:prstGeom>
        </p:spPr>
      </p:pic>
      <p:pic>
        <p:nvPicPr>
          <p:cNvPr id="5" name="6 Imagen" descr="jau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37312"/>
            <a:ext cx="914241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38200" y="142852"/>
            <a:ext cx="6974160" cy="642942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WatERP</a:t>
            </a:r>
            <a:r>
              <a:rPr lang="en-GB" dirty="0" smtClean="0"/>
              <a:t> Ontology Supports Intelligent System Services</a:t>
            </a:r>
            <a:endParaRPr lang="en-GB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348880"/>
            <a:ext cx="4134257" cy="2159000"/>
          </a:xfrm>
          <a:prstGeom prst="rect">
            <a:avLst/>
          </a:prstGeom>
        </p:spPr>
      </p:pic>
      <p:sp>
        <p:nvSpPr>
          <p:cNvPr id="7" name="6 Flecha doblada"/>
          <p:cNvSpPr/>
          <p:nvPr/>
        </p:nvSpPr>
        <p:spPr>
          <a:xfrm rot="10630092" flipH="1">
            <a:off x="2847345" y="4485231"/>
            <a:ext cx="1980926" cy="1334699"/>
          </a:xfrm>
          <a:prstGeom prst="bentArrow">
            <a:avLst>
              <a:gd name="adj1" fmla="val 24060"/>
              <a:gd name="adj2" fmla="val 25148"/>
              <a:gd name="adj3" fmla="val 20137"/>
              <a:gd name="adj4" fmla="val 5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7 Flecha doblada"/>
          <p:cNvSpPr/>
          <p:nvPr/>
        </p:nvSpPr>
        <p:spPr>
          <a:xfrm rot="7517347" flipV="1">
            <a:off x="3220595" y="1615841"/>
            <a:ext cx="1697099" cy="1100874"/>
          </a:xfrm>
          <a:prstGeom prst="bentArrow">
            <a:avLst>
              <a:gd name="adj1" fmla="val 27322"/>
              <a:gd name="adj2" fmla="val 28822"/>
              <a:gd name="adj3" fmla="val 24265"/>
              <a:gd name="adj4" fmla="val 50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5148064" y="980728"/>
            <a:ext cx="3672556" cy="1955513"/>
            <a:chOff x="30510" y="842475"/>
            <a:chExt cx="8092440" cy="4308953"/>
          </a:xfrm>
        </p:grpSpPr>
        <p:grpSp>
          <p:nvGrpSpPr>
            <p:cNvPr id="9" name="8 Grupo"/>
            <p:cNvGrpSpPr/>
            <p:nvPr/>
          </p:nvGrpSpPr>
          <p:grpSpPr>
            <a:xfrm>
              <a:off x="30510" y="842475"/>
              <a:ext cx="8092440" cy="4308953"/>
              <a:chOff x="467544" y="1412776"/>
              <a:chExt cx="8092440" cy="4308953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67544" y="1412776"/>
                <a:ext cx="8092440" cy="4308953"/>
              </a:xfrm>
              <a:prstGeom prst="rect">
                <a:avLst/>
              </a:prstGeom>
              <a:noFill/>
              <a:ln w="9525">
                <a:solidFill>
                  <a:schemeClr val="dk1">
                    <a:lumMod val="25000"/>
                    <a:lumOff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2" name="11 CuadroTexto"/>
              <p:cNvSpPr txBox="1"/>
              <p:nvPr/>
            </p:nvSpPr>
            <p:spPr>
              <a:xfrm>
                <a:off x="4793951" y="1525313"/>
                <a:ext cx="3766033" cy="373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500" dirty="0" err="1" smtClean="0">
                    <a:solidFill>
                      <a:srgbClr val="0DB02B"/>
                    </a:solidFill>
                  </a:rPr>
                  <a:t>Ter_Llobregat_WaterResourceManagement</a:t>
                </a:r>
                <a:r>
                  <a:rPr lang="en-GB" sz="500" dirty="0" smtClean="0">
                    <a:solidFill>
                      <a:srgbClr val="0DB02B"/>
                    </a:solidFill>
                  </a:rPr>
                  <a:t> Logical Model</a:t>
                </a:r>
                <a:endParaRPr lang="en-GB" sz="500" dirty="0">
                  <a:solidFill>
                    <a:srgbClr val="0DB02B"/>
                  </a:solidFill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906" y="1412776"/>
              <a:ext cx="2936324" cy="3694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3181622" y="964852"/>
              <a:ext cx="310257" cy="113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47" y="3356992"/>
            <a:ext cx="3551058" cy="27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5 Imagen" descr="FP7-gen-RGB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37312"/>
            <a:ext cx="761754" cy="620688"/>
          </a:xfrm>
          <a:prstGeom prst="rect">
            <a:avLst/>
          </a:prstGeom>
        </p:spPr>
      </p:pic>
      <p:pic>
        <p:nvPicPr>
          <p:cNvPr id="15" name="6 Imagen" descr="jaun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37312"/>
            <a:ext cx="914241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42852"/>
            <a:ext cx="6821760" cy="642942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WatERP</a:t>
            </a:r>
            <a:r>
              <a:rPr lang="en-GB" dirty="0" smtClean="0"/>
              <a:t> Ontology is Based on Existing Models </a:t>
            </a:r>
            <a:endParaRPr lang="en-GB" dirty="0"/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06" y="1484784"/>
            <a:ext cx="3998744" cy="2088232"/>
          </a:xfrm>
          <a:prstGeom prst="rect">
            <a:avLst/>
          </a:prstGeom>
        </p:spPr>
      </p:pic>
      <p:pic>
        <p:nvPicPr>
          <p:cNvPr id="5" name="Picture 2" descr="http://www.cuahsi.org/img/Pages/S7FF47VG2WJGTS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4581128"/>
            <a:ext cx="1270649" cy="40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http://sweet.jpl.nasa.gov/sweet_bann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41591"/>
            <a:ext cx="1860786" cy="34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3" name="2 Grupo"/>
          <p:cNvGrpSpPr/>
          <p:nvPr/>
        </p:nvGrpSpPr>
        <p:grpSpPr>
          <a:xfrm>
            <a:off x="3707904" y="4698699"/>
            <a:ext cx="2664297" cy="355185"/>
            <a:chOff x="673057" y="5205419"/>
            <a:chExt cx="3623675" cy="483083"/>
          </a:xfrm>
        </p:grpSpPr>
        <p:sp>
          <p:nvSpPr>
            <p:cNvPr id="11" name="11 Rectángulo"/>
            <p:cNvSpPr/>
            <p:nvPr/>
          </p:nvSpPr>
          <p:spPr>
            <a:xfrm>
              <a:off x="1419743" y="5205419"/>
              <a:ext cx="2876989" cy="483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ES" sz="2000" b="1" i="1" dirty="0" err="1" smtClean="0">
                  <a:solidFill>
                    <a:schemeClr val="tx1"/>
                  </a:solidFill>
                  <a:latin typeface="Arial Black" pitchFamily="34" charset="0"/>
                </a:rPr>
                <a:t>SSN</a:t>
              </a:r>
              <a:r>
                <a:rPr lang="es-ES" sz="2000" b="1" i="1" dirty="0" smtClean="0">
                  <a:solidFill>
                    <a:schemeClr val="tx1"/>
                  </a:solidFill>
                  <a:latin typeface="Arial Black" pitchFamily="34" charset="0"/>
                </a:rPr>
                <a:t> </a:t>
              </a:r>
              <a:r>
                <a:rPr lang="es-ES" sz="2000" b="1" i="1" dirty="0" err="1" smtClean="0">
                  <a:solidFill>
                    <a:schemeClr val="tx1"/>
                  </a:solidFill>
                  <a:latin typeface="Arial Black" pitchFamily="34" charset="0"/>
                </a:rPr>
                <a:t>ontology</a:t>
              </a:r>
              <a:endParaRPr lang="es-ES" sz="2000" b="1" i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pic>
          <p:nvPicPr>
            <p:cNvPr id="6146" name="Picture 2" descr="Is it too late for the W3C’s Do Not Track Measures?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57" y="5260290"/>
              <a:ext cx="746685" cy="373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11 Grupo"/>
          <p:cNvGrpSpPr/>
          <p:nvPr/>
        </p:nvGrpSpPr>
        <p:grpSpPr>
          <a:xfrm>
            <a:off x="755576" y="5005369"/>
            <a:ext cx="2703631" cy="946619"/>
            <a:chOff x="5830122" y="2762104"/>
            <a:chExt cx="2703631" cy="946619"/>
          </a:xfrm>
        </p:grpSpPr>
        <p:pic>
          <p:nvPicPr>
            <p:cNvPr id="6148" name="Picture 4" descr="http://media.directionsmedia.net/directionsmag/channels/pressreleases/OGC_Logo1_320_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122" y="2762104"/>
              <a:ext cx="1262158" cy="946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6948264" y="3052991"/>
              <a:ext cx="1585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 err="1" smtClean="0">
                  <a:latin typeface="Arial Black" pitchFamily="34" charset="0"/>
                </a:rPr>
                <a:t>WaterML</a:t>
              </a:r>
              <a:endParaRPr lang="en-GB" sz="2000" b="1" i="1" dirty="0">
                <a:latin typeface="Arial Black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419872" y="5023001"/>
            <a:ext cx="3121190" cy="946619"/>
            <a:chOff x="5830122" y="2762104"/>
            <a:chExt cx="3121190" cy="946619"/>
          </a:xfrm>
        </p:grpSpPr>
        <p:pic>
          <p:nvPicPr>
            <p:cNvPr id="16" name="Picture 4" descr="http://media.directionsmedia.net/directionsmag/channels/pressreleases/OGC_Logo1_320_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122" y="2762104"/>
              <a:ext cx="1262158" cy="946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CuadroTexto"/>
            <p:cNvSpPr txBox="1"/>
            <p:nvPr/>
          </p:nvSpPr>
          <p:spPr>
            <a:xfrm>
              <a:off x="6948264" y="3052991"/>
              <a:ext cx="2003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 err="1" smtClean="0">
                  <a:latin typeface="Arial Black" pitchFamily="34" charset="0"/>
                </a:rPr>
                <a:t>HY_Features</a:t>
              </a:r>
              <a:endParaRPr lang="en-GB" sz="2000" b="1" i="1" dirty="0">
                <a:latin typeface="Arial Black" pitchFamily="34" charset="0"/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6516216" y="5310562"/>
            <a:ext cx="151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latin typeface="Arial Black" pitchFamily="34" charset="0"/>
              </a:rPr>
              <a:t>Geo OWL</a:t>
            </a:r>
            <a:endParaRPr lang="en-GB" sz="2000" b="1" i="1" dirty="0"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444208" y="470256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latin typeface="Arial Black" pitchFamily="34" charset="0"/>
              </a:rPr>
              <a:t>WatERP ontology</a:t>
            </a:r>
            <a:endParaRPr lang="en-GB" sz="2000" b="1" i="1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27" y="1412776"/>
            <a:ext cx="482827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5 Imagen" descr="FP7-gen-RGB.g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37312"/>
            <a:ext cx="761754" cy="620688"/>
          </a:xfrm>
          <a:prstGeom prst="rect">
            <a:avLst/>
          </a:prstGeom>
        </p:spPr>
      </p:pic>
      <p:pic>
        <p:nvPicPr>
          <p:cNvPr id="21" name="6 Imagen" descr="jaune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37312"/>
            <a:ext cx="914241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142852"/>
            <a:ext cx="6974160" cy="642942"/>
          </a:xfrm>
        </p:spPr>
        <p:txBody>
          <a:bodyPr/>
          <a:lstStyle/>
          <a:p>
            <a:r>
              <a:rPr lang="de-DE" dirty="0" err="1" smtClean="0"/>
              <a:t>Simplified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Water</a:t>
            </a:r>
            <a:r>
              <a:rPr lang="de-DE" dirty="0" smtClean="0"/>
              <a:t> Data Warehouse</a:t>
            </a:r>
            <a:endParaRPr lang="de-D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005113"/>
            <a:ext cx="7824788" cy="58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Comprehensive</a:t>
            </a:r>
            <a:r>
              <a:rPr lang="de-DE" dirty="0" smtClean="0"/>
              <a:t> </a:t>
            </a:r>
            <a:r>
              <a:rPr lang="de-DE" dirty="0" err="1" smtClean="0"/>
              <a:t>ontological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endParaRPr lang="de-DE" dirty="0" smtClean="0"/>
          </a:p>
          <a:p>
            <a:pPr lvl="1"/>
            <a:r>
              <a:rPr lang="de-DE" dirty="0" smtClean="0"/>
              <a:t>Hydrological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hydrometeorological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endParaRPr lang="de-DE" dirty="0" smtClean="0"/>
          </a:p>
          <a:p>
            <a:pPr lvl="1"/>
            <a:r>
              <a:rPr lang="de-DE" dirty="0" err="1" smtClean="0"/>
              <a:t>Technosphere</a:t>
            </a:r>
            <a:r>
              <a:rPr lang="de-DE" dirty="0" smtClean="0"/>
              <a:t> (</a:t>
            </a:r>
            <a:r>
              <a:rPr lang="de-DE" dirty="0" err="1" smtClean="0"/>
              <a:t>pipeline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, …)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smtClean="0"/>
              <a:t>Human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interventions</a:t>
            </a:r>
            <a:endParaRPr lang="de-DE" dirty="0" smtClean="0"/>
          </a:p>
          <a:p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semantic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-relational </a:t>
            </a:r>
            <a:r>
              <a:rPr lang="de-DE" dirty="0" err="1" smtClean="0"/>
              <a:t>geo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endParaRPr lang="de-DE" dirty="0" smtClean="0"/>
          </a:p>
          <a:p>
            <a:r>
              <a:rPr lang="de-DE" dirty="0" err="1" smtClean="0"/>
              <a:t>Mass-data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expressiveness</a:t>
            </a:r>
            <a:r>
              <a:rPr lang="de-DE" dirty="0" smtClean="0"/>
              <a:t>,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WaterML2.0 </a:t>
            </a:r>
            <a:r>
              <a:rPr lang="de-DE" dirty="0" err="1" smtClean="0"/>
              <a:t>infrastructure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pilot</a:t>
            </a:r>
            <a:r>
              <a:rPr lang="de-DE" dirty="0" smtClean="0"/>
              <a:t> </a:t>
            </a:r>
            <a:r>
              <a:rPr lang="de-DE" dirty="0" err="1" smtClean="0"/>
              <a:t>environments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4400" y="142852"/>
            <a:ext cx="6897960" cy="642942"/>
          </a:xfrm>
        </p:spPr>
        <p:txBody>
          <a:bodyPr/>
          <a:lstStyle/>
          <a:p>
            <a:r>
              <a:rPr lang="de-DE" dirty="0" err="1" smtClean="0"/>
              <a:t>WatERP</a:t>
            </a:r>
            <a:r>
              <a:rPr lang="de-DE" dirty="0" smtClean="0"/>
              <a:t> Work </a:t>
            </a:r>
            <a:r>
              <a:rPr lang="de-DE" dirty="0" err="1" smtClean="0"/>
              <a:t>Potentially</a:t>
            </a:r>
            <a:r>
              <a:rPr lang="de-DE" dirty="0" smtClean="0"/>
              <a:t> Relevant </a:t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HDWG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4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</Words>
  <Application>Microsoft Office PowerPoint</Application>
  <PresentationFormat>Bildschirmpräsentation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OGC_PowerPoint_Template</vt:lpstr>
      <vt:lpstr>Project Overview WatERP</vt:lpstr>
      <vt:lpstr>Project Fact Sheet</vt:lpstr>
      <vt:lpstr>Two Complementary Use Cases</vt:lpstr>
      <vt:lpstr>WatERP Goal: Enable Data Exchange Between Stakeholders</vt:lpstr>
      <vt:lpstr>WatERP Software Framework</vt:lpstr>
      <vt:lpstr>The WatERP Ontology Supports Intelligent System Services</vt:lpstr>
      <vt:lpstr>The WatERP Ontology is Based on Existing Models </vt:lpstr>
      <vt:lpstr>Simplified Architecture of  Water Data Warehouse</vt:lpstr>
      <vt:lpstr>WatERP Work Potentially Relevant  for HDWG</vt:lpstr>
      <vt:lpstr>Thanks for Your Interest!</vt:lpstr>
    </vt:vector>
  </TitlesOfParts>
  <Company>OGC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OGC TC/PC</dc:subject>
  <dc:creator>Carl Reed</dc:creator>
  <cp:lastModifiedBy>Andreas Abecker</cp:lastModifiedBy>
  <cp:revision>74</cp:revision>
  <cp:lastPrinted>2003-02-03T21:59:32Z</cp:lastPrinted>
  <dcterms:created xsi:type="dcterms:W3CDTF">2009-10-20T16:54:31Z</dcterms:created>
  <dcterms:modified xsi:type="dcterms:W3CDTF">2014-06-12T07:58:08Z</dcterms:modified>
</cp:coreProperties>
</file>