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306" r:id="rId3"/>
    <p:sldId id="308" r:id="rId4"/>
    <p:sldId id="295" r:id="rId5"/>
    <p:sldId id="317" r:id="rId6"/>
    <p:sldId id="318" r:id="rId7"/>
    <p:sldId id="305" r:id="rId8"/>
    <p:sldId id="267" r:id="rId9"/>
    <p:sldId id="319" r:id="rId10"/>
    <p:sldId id="262" r:id="rId11"/>
    <p:sldId id="264" r:id="rId12"/>
    <p:sldId id="307" r:id="rId13"/>
    <p:sldId id="259" r:id="rId14"/>
    <p:sldId id="309" r:id="rId15"/>
    <p:sldId id="274" r:id="rId16"/>
    <p:sldId id="275" r:id="rId17"/>
    <p:sldId id="331" r:id="rId18"/>
    <p:sldId id="332" r:id="rId19"/>
    <p:sldId id="333" r:id="rId20"/>
    <p:sldId id="330" r:id="rId21"/>
    <p:sldId id="334" r:id="rId22"/>
    <p:sldId id="270" r:id="rId23"/>
    <p:sldId id="260" r:id="rId24"/>
    <p:sldId id="33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FD4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7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857C8-DC17-4114-BEE5-160D44D08893}" type="datetimeFigureOut">
              <a:rPr lang="en-AU" smtClean="0"/>
              <a:t>8/12/2015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C0DE3-F048-4807-9BB9-2D13DC4B43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73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Consider the case of trying to combine information collected by multiple independent organisations…</a:t>
            </a:r>
          </a:p>
          <a:p>
            <a:r>
              <a:rPr lang="en-AU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Pre-competitive geoscience datasets held at state and territory geological surveys.</a:t>
            </a:r>
          </a:p>
          <a:p>
            <a:r>
              <a:rPr lang="en-AU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 substantial knowledge base for decision makers in both Government and Industry and useful for ongoing geoscientific research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spcBef>
                <a:spcPct val="50000"/>
              </a:spcBef>
            </a:pPr>
            <a:endParaRPr lang="en-AU" altLang="en-US" b="1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r>
              <a:rPr lang="en-AU" altLang="en-US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Now – Different formats and standards – and it must be so</a:t>
            </a:r>
          </a:p>
          <a:p>
            <a:endParaRPr lang="en-AU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4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dirty="0" smtClean="0"/>
              <a:t>ISO19115, 19107, 19108, 19103, 19156, 19123, OGC SWE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dirty="0" smtClean="0"/>
              <a:t>Too much detail to cover here, so only present a flavour of the features and properties included in the model.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94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Hydrogeologic</a:t>
            </a:r>
            <a:r>
              <a:rPr lang="en-AU" dirty="0" smtClean="0"/>
              <a:t> units are modelled as specializations of </a:t>
            </a:r>
            <a:r>
              <a:rPr lang="en-AU" dirty="0" err="1" smtClean="0"/>
              <a:t>GeoSciML</a:t>
            </a:r>
            <a:r>
              <a:rPr lang="en-AU" dirty="0" smtClean="0"/>
              <a:t> geologic units:</a:t>
            </a:r>
          </a:p>
          <a:p>
            <a:r>
              <a:rPr lang="en-AU" dirty="0" smtClean="0"/>
              <a:t>Avoids having to redefine all the geological properties (earth materials, age,</a:t>
            </a:r>
            <a:r>
              <a:rPr lang="en-AU" baseline="0" dirty="0" smtClean="0"/>
              <a:t> contacts, faults </a:t>
            </a:r>
            <a:r>
              <a:rPr lang="en-AU" baseline="0" dirty="0" err="1" smtClean="0"/>
              <a:t>etc</a:t>
            </a:r>
            <a:r>
              <a:rPr lang="en-AU" baseline="0" dirty="0" smtClean="0"/>
              <a:t>)</a:t>
            </a:r>
          </a:p>
          <a:p>
            <a:r>
              <a:rPr lang="en-AU" baseline="0" dirty="0" smtClean="0"/>
              <a:t>GWML2 covers Aquifers, Confining beds, Aquifer Systems and Basins</a:t>
            </a:r>
          </a:p>
          <a:p>
            <a:r>
              <a:rPr lang="en-AU" baseline="0" dirty="0" smtClean="0"/>
              <a:t>Not going to specify all the properties here – trust 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4492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well as describing the shape, volume, vulnerability, flow and constituents of the fluid body, the relationship between the fluid and it’s surfaces such as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piezometric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potentiometric, water table, the divides and flow systems can be described.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71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fluid flow properties, such as velocity, persistence,</a:t>
            </a:r>
            <a:r>
              <a:rPr lang="en-AU" baseline="0" dirty="0" smtClean="0"/>
              <a:t> volume, and process, for interflow and </a:t>
            </a:r>
            <a:r>
              <a:rPr lang="en-AU" baseline="0" dirty="0" err="1" smtClean="0"/>
              <a:t>intraflow</a:t>
            </a:r>
            <a:r>
              <a:rPr lang="en-AU" baseline="0" dirty="0" smtClean="0"/>
              <a:t> fluid movement types are handled by the flow components. </a:t>
            </a:r>
          </a:p>
          <a:p>
            <a:r>
              <a:rPr lang="en-AU" dirty="0" smtClean="0"/>
              <a:t>Where the flow is between features, either discharge or recharge, the source and destination fluid, container and interface features may be described.</a:t>
            </a:r>
          </a:p>
          <a:p>
            <a:r>
              <a:rPr lang="en-AU" dirty="0" smtClean="0"/>
              <a:t>The various flow paths together define the flow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738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Wells (Boreholes) and monitoring wells are all modelled as specializations of O&amp;M spatial sampling features.</a:t>
            </a:r>
          </a:p>
          <a:p>
            <a:r>
              <a:rPr lang="en-AU" dirty="0" smtClean="0"/>
              <a:t>Additional properties include the geology</a:t>
            </a:r>
            <a:r>
              <a:rPr lang="en-AU" baseline="0" dirty="0" smtClean="0"/>
              <a:t> details, the well purpose and use, drilling details, and related hydrogeology units and fluids.</a:t>
            </a:r>
          </a:p>
          <a:p>
            <a:r>
              <a:rPr lang="en-AU" baseline="0" dirty="0" smtClean="0"/>
              <a:t>The hydrogeology, persistence and licensing of springs is covered.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588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Re-used</a:t>
            </a:r>
            <a:r>
              <a:rPr lang="en-AU" baseline="0" dirty="0" smtClean="0"/>
              <a:t> whole of GWMl1 well construction to describe the borehole construction details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0DE3-F048-4807-9BB9-2D13DC4B43E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170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7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6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Developments in soil and groundwater data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4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1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4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5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2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23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67000"/>
            <a:ext cx="8229600" cy="345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9FE4-33B4-0649-B455-AC4328826087}" type="datetimeFigureOut">
              <a:rPr lang="en-US" smtClean="0"/>
              <a:t>12/8/2015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589E6-BE9E-234B-A26B-5E935F317D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WRS 2015 PowerPoint Shell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63" y="6327775"/>
            <a:ext cx="530224" cy="530224"/>
          </a:xfrm>
          <a:prstGeom prst="rect">
            <a:avLst/>
          </a:prstGeom>
        </p:spPr>
      </p:pic>
      <p:pic>
        <p:nvPicPr>
          <p:cNvPr id="9" name="Picture 2" descr="http://federation.edu.au/__data/assets/image/0007/131479/feduni-logo.gif?v=0.5.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6" y="6483177"/>
            <a:ext cx="1194955" cy="2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9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4216743" y="6422737"/>
            <a:ext cx="1381449" cy="3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3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92D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://images.google.com/imgres?imgurl=http://images.amazon.com/images/P/B0000AZJV7.01.LZZZZZZZ.jpg&amp;imgrefurl=http://computertoaster.com/reviews/asinsearch_B0000AZJV7/&amp;h=500&amp;w=389&amp;sz=35&amp;tbnid=_1zuqHbvxssJ:&amp;tbnh=126&amp;tbnw=98&amp;start=1&amp;prev=/images?q%3Dmicrosoft%2Bexcel%2B2003%26hl%3Den%26lr%3D" TargetMode="External"/><Relationship Id="rId18" Type="http://schemas.openxmlformats.org/officeDocument/2006/relationships/image" Target="../media/image16.jpe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7.jpeg"/><Relationship Id="rId12" Type="http://schemas.openxmlformats.org/officeDocument/2006/relationships/image" Target="../media/image11.gif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icrosoft.com/PRODUCTS/info/product.aspx?view=22&amp;pcid=2504e160-a915-4a78-b446-18832e36c1c6&amp;type=ovr" TargetMode="External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10" Type="http://schemas.openxmlformats.org/officeDocument/2006/relationships/hyperlink" Target="http://www.mapinfo.com/" TargetMode="External"/><Relationship Id="rId19" Type="http://schemas.openxmlformats.org/officeDocument/2006/relationships/image" Target="../media/image17.png"/><Relationship Id="rId4" Type="http://schemas.openxmlformats.org/officeDocument/2006/relationships/hyperlink" Target="http://www.esri.com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Improving access to groundwater data using GroundWaterML2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Bruce Simons, CSIRO Land and Water</a:t>
            </a:r>
          </a:p>
          <a:p>
            <a:r>
              <a:rPr lang="en-AU" dirty="0" smtClean="0"/>
              <a:t>Eloise Nation, Bureau of Meteorology</a:t>
            </a:r>
          </a:p>
          <a:p>
            <a:r>
              <a:rPr lang="en-AU" dirty="0" smtClean="0"/>
              <a:t>Peter Dahlhaus, Federation University Australia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94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NRCan_ma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70" y="1082450"/>
            <a:ext cx="1183617" cy="8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50325" y="1268413"/>
            <a:ext cx="8748712" cy="51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75000"/>
              </a:spcBef>
              <a:buFont typeface="Wingdings" panose="05000000000000000000" pitchFamily="2" charset="2"/>
              <a:buChar char="§"/>
            </a:pPr>
            <a:r>
              <a:rPr lang="en-CA" altLang="en-US" sz="2400" b="1" dirty="0" smtClean="0">
                <a:latin typeface="Verdana" panose="020B0604030504040204" pitchFamily="34" charset="0"/>
              </a:rPr>
              <a:t>Groundwater </a:t>
            </a:r>
            <a:r>
              <a:rPr lang="en-CA" altLang="en-US" sz="2400" b="1" dirty="0">
                <a:latin typeface="Verdana" panose="020B0604030504040204" pitchFamily="34" charset="0"/>
              </a:rPr>
              <a:t>Information </a:t>
            </a:r>
            <a:r>
              <a:rPr lang="en-CA" altLang="en-US" sz="2400" b="1" dirty="0" smtClean="0">
                <a:latin typeface="Verdana" panose="020B0604030504040204" pitchFamily="34" charset="0"/>
              </a:rPr>
              <a:t>Network (GIN)</a:t>
            </a:r>
            <a:endParaRPr lang="en-CA" altLang="en-US" sz="2400" b="1" dirty="0">
              <a:latin typeface="Verdana" panose="020B0604030504040204" pitchFamily="34" charset="0"/>
            </a:endParaRP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dirty="0"/>
              <a:t>   	Collaboration of </a:t>
            </a:r>
            <a:r>
              <a:rPr lang="en-CA" altLang="en-US" dirty="0" err="1"/>
              <a:t>NRCan</a:t>
            </a:r>
            <a:r>
              <a:rPr lang="en-CA" altLang="en-US" dirty="0"/>
              <a:t> and 6 </a:t>
            </a:r>
            <a:r>
              <a:rPr lang="en-CA" altLang="en-US" dirty="0" smtClean="0"/>
              <a:t>provinces </a:t>
            </a: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dirty="0"/>
              <a:t>	</a:t>
            </a:r>
            <a:r>
              <a:rPr lang="en-CA" altLang="en-US" dirty="0" smtClean="0"/>
              <a:t>Started </a:t>
            </a:r>
            <a:r>
              <a:rPr lang="en-CA" altLang="en-US" dirty="0"/>
              <a:t>with linked water well databases</a:t>
            </a:r>
          </a:p>
          <a:p>
            <a:pPr eaLnBrk="0" hangingPunct="0">
              <a:spcBef>
                <a:spcPct val="75000"/>
              </a:spcBef>
              <a:buFont typeface="Wingdings" panose="05000000000000000000" pitchFamily="2" charset="2"/>
              <a:buChar char="§"/>
            </a:pPr>
            <a:r>
              <a:rPr lang="en-CA" altLang="en-US" sz="2400" b="1" dirty="0" smtClean="0">
                <a:latin typeface="Verdana" panose="020B0604030504040204" pitchFamily="34" charset="0"/>
              </a:rPr>
              <a:t>Principles</a:t>
            </a: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dirty="0" smtClean="0"/>
              <a:t>	</a:t>
            </a:r>
            <a:r>
              <a:rPr lang="en-CA" altLang="en-US" b="1" dirty="0" smtClean="0"/>
              <a:t>Distributed:</a:t>
            </a:r>
            <a:r>
              <a:rPr lang="en-CA" altLang="en-US" dirty="0" smtClean="0"/>
              <a:t> data stays with owners</a:t>
            </a: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dirty="0"/>
              <a:t>	</a:t>
            </a:r>
            <a:r>
              <a:rPr lang="en-CA" altLang="en-US" b="1" dirty="0"/>
              <a:t>Seamless:</a:t>
            </a:r>
            <a:r>
              <a:rPr lang="en-CA" altLang="en-US" dirty="0"/>
              <a:t> acts as one virtual database</a:t>
            </a: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b="1" dirty="0"/>
              <a:t>	Multi-access: </a:t>
            </a:r>
            <a:r>
              <a:rPr lang="en-CA" altLang="en-US" dirty="0"/>
              <a:t>multiple portals, </a:t>
            </a:r>
            <a:r>
              <a:rPr lang="en-CA" altLang="en-US" dirty="0" smtClean="0"/>
              <a:t>tools</a:t>
            </a:r>
            <a:endParaRPr lang="en-US" altLang="en-US" dirty="0" smtClean="0"/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dirty="0" smtClean="0"/>
              <a:t>	</a:t>
            </a:r>
            <a:r>
              <a:rPr lang="en-CA" altLang="en-US" b="1" dirty="0" smtClean="0"/>
              <a:t>Standards-based:</a:t>
            </a:r>
            <a:r>
              <a:rPr lang="en-CA" altLang="en-US" dirty="0" smtClean="0"/>
              <a:t> 	uses </a:t>
            </a:r>
            <a:r>
              <a:rPr lang="en-CA" altLang="en-US" b="1" dirty="0" smtClean="0">
                <a:solidFill>
                  <a:schemeClr val="tx2"/>
                </a:solidFill>
              </a:rPr>
              <a:t>Groundwater ML</a:t>
            </a:r>
            <a:r>
              <a:rPr lang="en-CA" altLang="en-US" dirty="0" smtClean="0">
                <a:solidFill>
                  <a:schemeClr val="tx2"/>
                </a:solidFill>
              </a:rPr>
              <a:t> </a:t>
            </a: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endParaRPr lang="en-CA" altLang="en-US" sz="2400" b="1" dirty="0" smtClea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0" hangingPunct="0">
              <a:spcBef>
                <a:spcPct val="75000"/>
              </a:spcBef>
              <a:buFont typeface="Wingdings" panose="05000000000000000000" pitchFamily="2" charset="2"/>
              <a:buChar char="§"/>
            </a:pPr>
            <a:r>
              <a:rPr lang="en-CA" altLang="en-US" sz="2400" b="1" dirty="0" smtClean="0">
                <a:latin typeface="Verdana" panose="020B0604030504040204" pitchFamily="34" charset="0"/>
              </a:rPr>
              <a:t>Groundwater ML overcame different database structure issues</a:t>
            </a:r>
            <a:endParaRPr lang="en-CA" altLang="en-US" sz="2400" b="1" dirty="0">
              <a:latin typeface="Verdana" panose="020B0604030504040204" pitchFamily="34" charset="0"/>
            </a:endParaRPr>
          </a:p>
          <a:p>
            <a:pPr eaLnBrk="0" hangingPunct="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CA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	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18437" name="Picture 5" descr="Vancouver_ground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3048000" cy="24939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bot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8012"/>
            <a:ext cx="9145588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581400" y="6338888"/>
            <a:ext cx="289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CA" altLang="en-US" sz="800" b="1">
                <a:latin typeface="Arial" panose="020B0604020202020204" pitchFamily="34" charset="0"/>
              </a:rPr>
              <a:t>Interoperability in GIN</a:t>
            </a:r>
            <a:endParaRPr lang="en-CA" altLang="en-US" sz="800">
              <a:latin typeface="Arial" panose="020B0604020202020204" pitchFamily="34" charset="0"/>
            </a:endParaRPr>
          </a:p>
          <a:p>
            <a:pPr algn="ctr">
              <a:spcBef>
                <a:spcPct val="25000"/>
              </a:spcBef>
            </a:pPr>
            <a:r>
              <a:rPr lang="en-CA" altLang="en-US" sz="800">
                <a:latin typeface="Arial" panose="020B0604020202020204" pitchFamily="34" charset="0"/>
              </a:rPr>
              <a:t>B. Brodaric,  E.Boisvert </a:t>
            </a:r>
          </a:p>
          <a:p>
            <a:pPr algn="ctr">
              <a:spcBef>
                <a:spcPct val="25000"/>
              </a:spcBef>
            </a:pPr>
            <a:r>
              <a:rPr lang="en-CA" altLang="en-US" sz="800">
                <a:latin typeface="Arial" panose="020B0604020202020204" pitchFamily="34" charset="0"/>
              </a:rPr>
              <a:t> OGC TC Meeting, Boston, June 22, 2009</a:t>
            </a: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7772400" y="0"/>
            <a:ext cx="533400" cy="990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5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571"/>
            <a:ext cx="9144000" cy="586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1085381"/>
            <a:ext cx="3317875" cy="435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530"/>
            <a:ext cx="353695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5490" name="Group 18"/>
          <p:cNvGrpSpPr>
            <a:grpSpLocks/>
          </p:cNvGrpSpPr>
          <p:nvPr/>
        </p:nvGrpSpPr>
        <p:grpSpPr bwMode="auto">
          <a:xfrm>
            <a:off x="0" y="5029200"/>
            <a:ext cx="2895600" cy="1828800"/>
            <a:chOff x="0" y="3168"/>
            <a:chExt cx="1824" cy="975"/>
          </a:xfrm>
        </p:grpSpPr>
        <p:pic>
          <p:nvPicPr>
            <p:cNvPr id="10548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8"/>
              <a:ext cx="1824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5483" name="Text Box 11"/>
            <p:cNvSpPr txBox="1">
              <a:spLocks noChangeArrowheads="1"/>
            </p:cNvSpPr>
            <p:nvPr/>
          </p:nvSpPr>
          <p:spPr bwMode="auto">
            <a:xfrm>
              <a:off x="0" y="3168"/>
              <a:ext cx="432" cy="16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altLang="en-US" sz="1400" b="1">
                  <a:solidFill>
                    <a:schemeClr val="bg1"/>
                  </a:solidFill>
                  <a:latin typeface="Arial" panose="020B0604020202020204" pitchFamily="34" charset="0"/>
                </a:rPr>
                <a:t>Excel</a:t>
              </a:r>
            </a:p>
          </p:txBody>
        </p:sp>
      </p:grpSp>
      <p:grpSp>
        <p:nvGrpSpPr>
          <p:cNvPr id="105491" name="Group 19"/>
          <p:cNvGrpSpPr>
            <a:grpSpLocks/>
          </p:cNvGrpSpPr>
          <p:nvPr/>
        </p:nvGrpSpPr>
        <p:grpSpPr bwMode="auto">
          <a:xfrm>
            <a:off x="2705100" y="1665288"/>
            <a:ext cx="2438400" cy="2454275"/>
            <a:chOff x="1848" y="2297"/>
            <a:chExt cx="1536" cy="1546"/>
          </a:xfrm>
        </p:grpSpPr>
        <p:sp>
          <p:nvSpPr>
            <p:cNvPr id="105487" name="Text Box 15"/>
            <p:cNvSpPr txBox="1">
              <a:spLocks noChangeArrowheads="1"/>
            </p:cNvSpPr>
            <p:nvPr/>
          </p:nvSpPr>
          <p:spPr bwMode="auto">
            <a:xfrm>
              <a:off x="1848" y="2297"/>
              <a:ext cx="1536" cy="15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r>
                <a:rPr lang="en-CA" altLang="en-US" sz="400" dirty="0">
                  <a:latin typeface="Arial" panose="020B0604020202020204" pitchFamily="34" charset="0"/>
                </a:rPr>
                <a:t>&lt;</a:t>
              </a:r>
              <a:r>
                <a:rPr lang="en-CA" altLang="en-US" sz="400" b="1" dirty="0" err="1">
                  <a:latin typeface="Arial" panose="020B0604020202020204" pitchFamily="34" charset="0"/>
                </a:rPr>
                <a:t>gsml:lithology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gsml:ControlledConcept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gml:id</a:t>
              </a:r>
              <a:r>
                <a:rPr lang="en-CA" altLang="en-US" sz="400" dirty="0">
                  <a:latin typeface="Arial" panose="020B0604020202020204" pitchFamily="34" charset="0"/>
                </a:rPr>
                <a:t>="gin.cc.2d-2"&gt;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gsml:identifier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codeSpace</a:t>
              </a:r>
              <a:r>
                <a:rPr lang="en-CA" altLang="en-US" sz="400" dirty="0">
                  <a:latin typeface="Arial" panose="020B0604020202020204" pitchFamily="34" charset="0"/>
                </a:rPr>
                <a:t>="</a:t>
              </a:r>
              <a:r>
                <a:rPr lang="en-CA" altLang="en-US" sz="400" b="1" dirty="0">
                  <a:latin typeface="Arial" panose="020B0604020202020204" pitchFamily="34" charset="0"/>
                </a:rPr>
                <a:t>urn:ietf:rfc:2141</a:t>
              </a:r>
              <a:r>
                <a:rPr lang="en-CA" altLang="en-US" sz="400" dirty="0">
                  <a:latin typeface="Arial" panose="020B0604020202020204" pitchFamily="34" charset="0"/>
                </a:rPr>
                <a:t>"&gt;</a:t>
              </a:r>
              <a:r>
                <a:rPr lang="en-CA" altLang="en-US" sz="400" b="1" dirty="0">
                  <a:latin typeface="Arial" panose="020B0604020202020204" pitchFamily="34" charset="0"/>
                </a:rPr>
                <a:t>urn:x-ngwd:vocabulary:gin:2d-2</a:t>
              </a:r>
              <a:r>
                <a:rPr lang="en-CA" altLang="en-US" sz="400" dirty="0">
                  <a:latin typeface="Arial" panose="020B0604020202020204" pitchFamily="34" charset="0"/>
                </a:rPr>
                <a:t>"&lt;/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gsml:identifier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gsml:name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codeSpace</a:t>
              </a:r>
              <a:r>
                <a:rPr lang="en-CA" altLang="en-US" sz="400" dirty="0">
                  <a:latin typeface="Arial" panose="020B0604020202020204" pitchFamily="34" charset="0"/>
                </a:rPr>
                <a:t>="urn:x-ngwd:classifierScheme:GIN:Lithology:2008"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xml:lang</a:t>
              </a:r>
              <a:r>
                <a:rPr lang="en-CA" altLang="en-US" sz="400" dirty="0">
                  <a:latin typeface="Arial" panose="020B0604020202020204" pitchFamily="34" charset="0"/>
                </a:rPr>
                <a:t>="</a:t>
              </a:r>
              <a:r>
                <a:rPr lang="en-CA" altLang="en-US" sz="400" dirty="0" err="1">
                  <a:latin typeface="Arial" panose="020B0604020202020204" pitchFamily="34" charset="0"/>
                </a:rPr>
                <a:t>fr</a:t>
              </a:r>
              <a:r>
                <a:rPr lang="en-CA" altLang="en-US" sz="400" dirty="0">
                  <a:latin typeface="Arial" panose="020B0604020202020204" pitchFamily="34" charset="0"/>
                </a:rPr>
                <a:t>"&gt;</a:t>
              </a:r>
              <a:r>
                <a:rPr lang="en-CA" altLang="en-US" sz="400" b="1" dirty="0" err="1">
                  <a:latin typeface="Arial" panose="020B0604020202020204" pitchFamily="34" charset="0"/>
                </a:rPr>
                <a:t>Argile</a:t>
              </a:r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gsml:name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gsml:name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codeSpace</a:t>
              </a:r>
              <a:r>
                <a:rPr lang="en-CA" altLang="en-US" sz="400" dirty="0">
                  <a:latin typeface="Arial" panose="020B0604020202020204" pitchFamily="34" charset="0"/>
                </a:rPr>
                <a:t>="urn:x-ngwd:classifierScheme:GIN:Lithology:2008"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xml:lang</a:t>
              </a:r>
              <a:r>
                <a:rPr lang="en-CA" altLang="en-US" sz="400" dirty="0">
                  <a:latin typeface="Arial" panose="020B0604020202020204" pitchFamily="34" charset="0"/>
                </a:rPr>
                <a:t>="</a:t>
              </a:r>
              <a:r>
                <a:rPr lang="en-CA" altLang="en-US" sz="400" dirty="0" err="1">
                  <a:latin typeface="Arial" panose="020B0604020202020204" pitchFamily="34" charset="0"/>
                </a:rPr>
                <a:t>eng</a:t>
              </a:r>
              <a:r>
                <a:rPr lang="en-CA" altLang="en-US" sz="400" dirty="0">
                  <a:latin typeface="Arial" panose="020B0604020202020204" pitchFamily="34" charset="0"/>
                </a:rPr>
                <a:t>"&gt;</a:t>
              </a:r>
              <a:r>
                <a:rPr lang="en-CA" altLang="en-US" sz="400" b="1" dirty="0">
                  <a:latin typeface="Arial" panose="020B0604020202020204" pitchFamily="34" charset="0"/>
                </a:rPr>
                <a:t>Clay</a:t>
              </a:r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gsml:name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gml:description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r>
                <a:rPr lang="en-CA" altLang="en-US" sz="400" b="1" dirty="0">
                  <a:latin typeface="Arial" panose="020B0604020202020204" pitchFamily="34" charset="0"/>
                </a:rPr>
                <a:t>A naturally occurring material composed primarily of fine-grained minerals. </a:t>
              </a:r>
            </a:p>
            <a:p>
              <a:pPr lvl="1"/>
              <a:r>
                <a:rPr lang="en-CA" altLang="en-US" sz="400" b="1" dirty="0">
                  <a:latin typeface="Arial" panose="020B0604020202020204" pitchFamily="34" charset="0"/>
                </a:rPr>
                <a:t>	                         It is generally plastic at appropriate water contents and will harden when </a:t>
              </a:r>
            </a:p>
            <a:p>
              <a:pPr lvl="1"/>
              <a:r>
                <a:rPr lang="en-CA" altLang="en-US" sz="400" b="1" dirty="0">
                  <a:latin typeface="Arial" panose="020B0604020202020204" pitchFamily="34" charset="0"/>
                </a:rPr>
                <a:t>                                     dried of fired (</a:t>
              </a:r>
              <a:r>
                <a:rPr lang="en-CA" altLang="en-US" sz="400" b="1" dirty="0" err="1">
                  <a:latin typeface="Arial" panose="020B0604020202020204" pitchFamily="34" charset="0"/>
                </a:rPr>
                <a:t>Neuendorf</a:t>
              </a:r>
              <a:r>
                <a:rPr lang="en-CA" altLang="en-US" sz="400" b="1" dirty="0">
                  <a:latin typeface="Arial" panose="020B0604020202020204" pitchFamily="34" charset="0"/>
                </a:rPr>
                <a:t> et al. 2005)</a:t>
              </a:r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gml:description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gsml:lithology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gsml:material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gsml:UnconsolidatedMaterial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   &lt;</a:t>
              </a:r>
              <a:r>
                <a:rPr lang="en-CA" altLang="en-US" sz="400" b="1" dirty="0" err="1">
                  <a:latin typeface="Arial" panose="020B0604020202020204" pitchFamily="34" charset="0"/>
                </a:rPr>
                <a:t>gsml:consolidationDegree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   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gsml:CGI_TermValue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	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gsml:value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codeSpace</a:t>
              </a:r>
              <a:r>
                <a:rPr lang="en-CA" altLang="en-US" sz="400" dirty="0">
                  <a:latin typeface="Arial" panose="020B0604020202020204" pitchFamily="34" charset="0"/>
                </a:rPr>
                <a:t>="</a:t>
              </a:r>
              <a:r>
                <a:rPr lang="en-CA" altLang="en-US" sz="400" dirty="0" err="1">
                  <a:latin typeface="Arial" panose="020B0604020202020204" pitchFamily="34" charset="0"/>
                </a:rPr>
                <a:t>urn:cgi:classifierScheme:BGS:consolidationTerms</a:t>
              </a:r>
              <a:r>
                <a:rPr lang="en-CA" altLang="en-US" sz="400" dirty="0">
                  <a:latin typeface="Arial" panose="020B0604020202020204" pitchFamily="34" charset="0"/>
                </a:rPr>
                <a:t>"&gt;</a:t>
              </a:r>
              <a:r>
                <a:rPr lang="en-CA" altLang="en-US" sz="400" b="1" dirty="0">
                  <a:latin typeface="Arial" panose="020B0604020202020204" pitchFamily="34" charset="0"/>
                </a:rPr>
                <a:t>UNCONSOLIDATED</a:t>
              </a:r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   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gsml:CGI_TermValue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gsml:consolidationDegree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gsml:physicalProperty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         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gwml:HydrogeologicDescription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               &lt;</a:t>
              </a:r>
              <a:r>
                <a:rPr lang="en-CA" altLang="en-US" sz="400" b="1" dirty="0" err="1">
                  <a:latin typeface="Arial" panose="020B0604020202020204" pitchFamily="34" charset="0"/>
                </a:rPr>
                <a:t>gwml:hydraulicConductivity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  <a:endParaRPr lang="en-CA" altLang="en-US" sz="400" b="1" dirty="0">
                <a:latin typeface="Arial" panose="020B0604020202020204" pitchFamily="34" charset="0"/>
              </a:endParaRP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	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gsml:CGI_NumericValue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	       </a:t>
              </a:r>
              <a:r>
                <a:rPr lang="fr-FR" altLang="en-US" sz="400" dirty="0">
                  <a:latin typeface="Arial" panose="020B0604020202020204" pitchFamily="34" charset="0"/>
                </a:rPr>
                <a:t>&lt;</a:t>
              </a:r>
              <a:r>
                <a:rPr lang="fr-FR" altLang="en-US" sz="400" dirty="0" err="1">
                  <a:latin typeface="Arial" panose="020B0604020202020204" pitchFamily="34" charset="0"/>
                </a:rPr>
                <a:t>gsml:qualifier</a:t>
              </a:r>
              <a:r>
                <a:rPr lang="fr-FR" altLang="en-US" sz="400" dirty="0">
                  <a:latin typeface="Arial" panose="020B0604020202020204" pitchFamily="34" charset="0"/>
                </a:rPr>
                <a:t>&gt;</a:t>
              </a:r>
              <a:r>
                <a:rPr lang="fr-FR" altLang="en-US" sz="400" b="1" dirty="0" err="1">
                  <a:latin typeface="Arial" panose="020B0604020202020204" pitchFamily="34" charset="0"/>
                </a:rPr>
                <a:t>approximate</a:t>
              </a:r>
              <a:r>
                <a:rPr lang="fr-FR" altLang="en-US" sz="400" dirty="0">
                  <a:latin typeface="Arial" panose="020B0604020202020204" pitchFamily="34" charset="0"/>
                </a:rPr>
                <a:t>&lt;/</a:t>
              </a:r>
              <a:r>
                <a:rPr lang="fr-FR" altLang="en-US" sz="400" dirty="0" err="1">
                  <a:latin typeface="Arial" panose="020B0604020202020204" pitchFamily="34" charset="0"/>
                </a:rPr>
                <a:t>gsml:qualifier</a:t>
              </a:r>
              <a:r>
                <a:rPr lang="fr-FR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fr-FR" altLang="en-US" sz="400" dirty="0">
                  <a:latin typeface="Arial" panose="020B0604020202020204" pitchFamily="34" charset="0"/>
                </a:rPr>
                <a:t>  	       </a:t>
              </a:r>
              <a:r>
                <a:rPr lang="en-CA" altLang="en-US" sz="400" dirty="0">
                  <a:latin typeface="Arial" panose="020B0604020202020204" pitchFamily="34" charset="0"/>
                </a:rPr>
                <a:t>&lt;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gsml:principalValue</a:t>
              </a:r>
              <a:r>
                <a:rPr lang="en-CA" altLang="en-US" sz="400" dirty="0">
                  <a:latin typeface="Arial" panose="020B0604020202020204" pitchFamily="34" charset="0"/>
                </a:rPr>
                <a:t> </a:t>
              </a:r>
              <a:r>
                <a:rPr lang="en-CA" altLang="en-US" sz="400" dirty="0" err="1">
                  <a:latin typeface="Arial" panose="020B0604020202020204" pitchFamily="34" charset="0"/>
                </a:rPr>
                <a:t>uom</a:t>
              </a:r>
              <a:r>
                <a:rPr lang="en-CA" altLang="en-US" sz="400" dirty="0">
                  <a:latin typeface="Arial" panose="020B0604020202020204" pitchFamily="34" charset="0"/>
                </a:rPr>
                <a:t>="y_K_md-1"&gt;</a:t>
              </a:r>
              <a:r>
                <a:rPr lang="en-CA" altLang="en-US" sz="400" b="1" dirty="0">
                  <a:latin typeface="Arial" panose="020B0604020202020204" pitchFamily="34" charset="0"/>
                </a:rPr>
                <a:t>0.001</a:t>
              </a:r>
              <a:r>
                <a:rPr lang="en-CA" altLang="en-US" sz="400" dirty="0">
                  <a:latin typeface="Arial" panose="020B0604020202020204" pitchFamily="34" charset="0"/>
                </a:rPr>
                <a:t>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gsml:principalValue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 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	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gsml:CGI_NumericValue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      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gwml:hydraulicConductivity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gwml:HydrogeologicDescription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   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gsml:physicalProperty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       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gsml:UnconsolidatedMaterial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  <a:p>
              <a:pPr lvl="1"/>
              <a:r>
                <a:rPr lang="en-CA" altLang="en-US" sz="400" dirty="0">
                  <a:latin typeface="Arial" panose="020B0604020202020204" pitchFamily="34" charset="0"/>
                </a:rPr>
                <a:t> &lt;/</a:t>
              </a:r>
              <a:r>
                <a:rPr lang="en-CA" altLang="en-US" sz="400" dirty="0" err="1">
                  <a:latin typeface="Arial" panose="020B0604020202020204" pitchFamily="34" charset="0"/>
                </a:rPr>
                <a:t>gsml:material</a:t>
              </a:r>
              <a:r>
                <a:rPr lang="en-CA" altLang="en-US" sz="400" dirty="0">
                  <a:latin typeface="Arial" panose="020B0604020202020204" pitchFamily="34" charset="0"/>
                </a:rPr>
                <a:t>&gt;</a:t>
              </a:r>
            </a:p>
          </p:txBody>
        </p:sp>
        <p:sp>
          <p:nvSpPr>
            <p:cNvPr id="105489" name="Text Box 17"/>
            <p:cNvSpPr txBox="1">
              <a:spLocks noChangeArrowheads="1"/>
            </p:cNvSpPr>
            <p:nvPr/>
          </p:nvSpPr>
          <p:spPr bwMode="auto">
            <a:xfrm>
              <a:off x="2784" y="2304"/>
              <a:ext cx="480" cy="19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altLang="en-US" sz="1400" b="1">
                  <a:solidFill>
                    <a:schemeClr val="bg1"/>
                  </a:solidFill>
                  <a:latin typeface="Arial" panose="020B0604020202020204" pitchFamily="34" charset="0"/>
                </a:rPr>
                <a:t>GWML</a:t>
              </a:r>
            </a:p>
          </p:txBody>
        </p:sp>
      </p:grpSp>
      <p:grpSp>
        <p:nvGrpSpPr>
          <p:cNvPr id="105492" name="Group 20"/>
          <p:cNvGrpSpPr>
            <a:grpSpLocks/>
          </p:cNvGrpSpPr>
          <p:nvPr/>
        </p:nvGrpSpPr>
        <p:grpSpPr bwMode="auto">
          <a:xfrm>
            <a:off x="2667000" y="3810000"/>
            <a:ext cx="2071688" cy="2514600"/>
            <a:chOff x="1824" y="816"/>
            <a:chExt cx="1305" cy="1584"/>
          </a:xfrm>
        </p:grpSpPr>
        <p:pic>
          <p:nvPicPr>
            <p:cNvPr id="10548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816"/>
              <a:ext cx="1305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5484" name="Text Box 12"/>
            <p:cNvSpPr txBox="1">
              <a:spLocks noChangeArrowheads="1"/>
            </p:cNvSpPr>
            <p:nvPr/>
          </p:nvSpPr>
          <p:spPr bwMode="auto">
            <a:xfrm>
              <a:off x="2256" y="816"/>
              <a:ext cx="864" cy="19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altLang="en-US" sz="1400" b="1">
                  <a:solidFill>
                    <a:schemeClr val="bg1"/>
                  </a:solidFill>
                  <a:latin typeface="Arial" panose="020B0604020202020204" pitchFamily="34" charset="0"/>
                </a:rPr>
                <a:t>Google</a:t>
              </a:r>
              <a:r>
                <a:rPr lang="en-CA" altLang="en-US" sz="1400" b="1">
                  <a:latin typeface="Arial" panose="020B0604020202020204" pitchFamily="34" charset="0"/>
                </a:rPr>
                <a:t> </a:t>
              </a:r>
              <a:r>
                <a:rPr lang="en-CA" altLang="en-US" sz="1400" b="1">
                  <a:solidFill>
                    <a:schemeClr val="bg1"/>
                  </a:solidFill>
                  <a:latin typeface="Arial" panose="020B0604020202020204" pitchFamily="34" charset="0"/>
                </a:rPr>
                <a:t>Earth</a:t>
              </a:r>
            </a:p>
          </p:txBody>
        </p:sp>
      </p:grp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8229600" y="152400"/>
            <a:ext cx="914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CA" altLang="en-US" sz="900">
                <a:latin typeface="Arial" panose="020B0604020202020204" pitchFamily="34" charset="0"/>
              </a:rPr>
              <a:t>NRCan</a:t>
            </a:r>
          </a:p>
          <a:p>
            <a:pPr>
              <a:spcBef>
                <a:spcPct val="25000"/>
              </a:spcBef>
            </a:pPr>
            <a:r>
              <a:rPr lang="en-CA" altLang="en-US" sz="900">
                <a:latin typeface="Arial" panose="020B0604020202020204" pitchFamily="34" charset="0"/>
              </a:rPr>
              <a:t>Groundwater</a:t>
            </a:r>
          </a:p>
          <a:p>
            <a:pPr>
              <a:spcBef>
                <a:spcPct val="25000"/>
              </a:spcBef>
            </a:pPr>
            <a:r>
              <a:rPr lang="en-CA" altLang="en-US" sz="900">
                <a:latin typeface="Arial" panose="020B0604020202020204" pitchFamily="34" charset="0"/>
              </a:rPr>
              <a:t>Program</a:t>
            </a: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7772400" y="0"/>
            <a:ext cx="533400" cy="990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8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OGC Groundwater interoperability experiment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AU" dirty="0" smtClean="0"/>
              <a:t>Aims</a:t>
            </a:r>
          </a:p>
          <a:p>
            <a:r>
              <a:rPr lang="en-AU" dirty="0" smtClean="0"/>
              <a:t>Use cases</a:t>
            </a:r>
          </a:p>
          <a:p>
            <a:r>
              <a:rPr lang="en-AU" dirty="0" smtClean="0"/>
              <a:t>Conceptual model</a:t>
            </a:r>
          </a:p>
          <a:p>
            <a:r>
              <a:rPr lang="en-AU" dirty="0" smtClean="0"/>
              <a:t>Logical model</a:t>
            </a:r>
          </a:p>
          <a:p>
            <a:r>
              <a:rPr lang="en-AU" dirty="0" smtClean="0"/>
              <a:t>XML encoding</a:t>
            </a:r>
          </a:p>
          <a:p>
            <a:r>
              <a:rPr lang="en-AU" dirty="0" smtClean="0"/>
              <a:t>Testing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06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0363" y="1898177"/>
            <a:ext cx="8459787" cy="222757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Aims: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 smtClean="0"/>
              <a:t>Develop </a:t>
            </a:r>
            <a:r>
              <a:rPr lang="en-AU" sz="2400" dirty="0"/>
              <a:t>an international groundwater </a:t>
            </a:r>
            <a:r>
              <a:rPr lang="en-AU" sz="2400" dirty="0" smtClean="0"/>
              <a:t>information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 smtClean="0"/>
              <a:t>Develop a </a:t>
            </a:r>
            <a:r>
              <a:rPr lang="en-AU" sz="2400" dirty="0"/>
              <a:t>GML </a:t>
            </a:r>
            <a:r>
              <a:rPr lang="en-AU" sz="2400" dirty="0" smtClean="0"/>
              <a:t>application </a:t>
            </a:r>
            <a:r>
              <a:rPr lang="en-AU" sz="2400" dirty="0"/>
              <a:t>schema, for groundwater </a:t>
            </a:r>
            <a:r>
              <a:rPr lang="en-AU" sz="2400" dirty="0" smtClean="0"/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 smtClean="0"/>
              <a:t>Harmonize existing models (GWML</a:t>
            </a:r>
            <a:r>
              <a:rPr lang="en-AU" sz="2400" dirty="0"/>
              <a:t>, </a:t>
            </a:r>
            <a:r>
              <a:rPr lang="en-AU" sz="2400" dirty="0" smtClean="0"/>
              <a:t>INSPIRE)</a:t>
            </a:r>
            <a:endParaRPr lang="en-US" sz="2400" b="1" dirty="0"/>
          </a:p>
          <a:p>
            <a:pPr marL="108000" indent="0">
              <a:buNone/>
            </a:pPr>
            <a:endParaRPr lang="en-US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Developments in soil and groundwater data exchange | Simons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63" y="4081151"/>
            <a:ext cx="444634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 smtClean="0">
                <a:latin typeface="+mn-lt"/>
              </a:rPr>
              <a:t>Participants: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GSC-</a:t>
            </a:r>
            <a:r>
              <a:rPr lang="en-CA" altLang="en-US" sz="2400" dirty="0" err="1"/>
              <a:t>NRCan</a:t>
            </a:r>
            <a:r>
              <a:rPr lang="en-CA" altLang="en-US" sz="2400" dirty="0"/>
              <a:t>, USGS, DG-JRC, </a:t>
            </a:r>
            <a:r>
              <a:rPr lang="en-CA" altLang="en-US" sz="2400" dirty="0" smtClean="0"/>
              <a:t/>
            </a:r>
            <a:br>
              <a:rPr lang="en-CA" altLang="en-US" sz="2400" dirty="0" smtClean="0"/>
            </a:br>
            <a:r>
              <a:rPr lang="en-CA" altLang="en-US" sz="2400" dirty="0" smtClean="0"/>
              <a:t>BRGM</a:t>
            </a:r>
            <a:r>
              <a:rPr lang="en-CA" altLang="en-US" sz="2400" dirty="0"/>
              <a:t>, </a:t>
            </a:r>
            <a:r>
              <a:rPr lang="en-CA" altLang="en-US" sz="2400" dirty="0" smtClean="0"/>
              <a:t>GSG,</a:t>
            </a:r>
            <a:r>
              <a:rPr lang="en-CA" altLang="en-US" sz="2400" dirty="0"/>
              <a:t> </a:t>
            </a:r>
            <a:r>
              <a:rPr lang="en-CA" altLang="en-US" sz="2400" dirty="0" smtClean="0"/>
              <a:t>GNS</a:t>
            </a:r>
            <a:r>
              <a:rPr lang="en-CA" altLang="en-US" sz="2400" dirty="0"/>
              <a:t>, </a:t>
            </a:r>
            <a:r>
              <a:rPr lang="en-CA" altLang="en-US" sz="2400" dirty="0" err="1"/>
              <a:t>SalzburgUni</a:t>
            </a:r>
            <a:r>
              <a:rPr lang="en-CA" altLang="en-US" sz="2400" dirty="0"/>
              <a:t>, </a:t>
            </a:r>
            <a:r>
              <a:rPr lang="en-CA" altLang="en-US" sz="2400" dirty="0" smtClean="0"/>
              <a:t/>
            </a:r>
            <a:br>
              <a:rPr lang="en-CA" altLang="en-US" sz="2400" dirty="0" smtClean="0"/>
            </a:br>
            <a:r>
              <a:rPr lang="en-CA" altLang="en-US" sz="2400" dirty="0" smtClean="0">
                <a:solidFill>
                  <a:schemeClr val="accent1"/>
                </a:solidFill>
              </a:rPr>
              <a:t>CSIRO</a:t>
            </a:r>
            <a:r>
              <a:rPr lang="en-CA" altLang="en-US" sz="2400" dirty="0">
                <a:solidFill>
                  <a:schemeClr val="accent1"/>
                </a:solidFill>
              </a:rPr>
              <a:t>, BoM, </a:t>
            </a:r>
            <a:r>
              <a:rPr lang="en-CA" altLang="en-US" sz="2400" dirty="0" err="1" smtClean="0">
                <a:solidFill>
                  <a:schemeClr val="accent1"/>
                </a:solidFill>
              </a:rPr>
              <a:t>FedUni</a:t>
            </a:r>
            <a:endParaRPr lang="en-AU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04" y="4058159"/>
            <a:ext cx="3789896" cy="208095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132238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2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GWML2 interoperability experiment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02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Five use cases </a:t>
            </a:r>
            <a:r>
              <a:rPr lang="en-US" b="1" dirty="0" smtClean="0"/>
              <a:t>tested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altLang="en-US" dirty="0">
                <a:solidFill>
                  <a:schemeClr val="accent1"/>
                </a:solidFill>
              </a:rPr>
              <a:t>Commercial</a:t>
            </a:r>
            <a:r>
              <a:rPr lang="en-AU" altLang="en-US" dirty="0"/>
              <a:t> –</a:t>
            </a:r>
            <a:r>
              <a:rPr lang="en-AU" altLang="en-US" dirty="0" smtClean="0"/>
              <a:t> </a:t>
            </a:r>
            <a:r>
              <a:rPr lang="en-AU" altLang="en-US" dirty="0"/>
              <a:t>find water wells, estimate cost of water supply well</a:t>
            </a:r>
            <a:endParaRPr lang="en-AU" dirty="0"/>
          </a:p>
          <a:p>
            <a:r>
              <a:rPr lang="en-AU" altLang="en-US" dirty="0">
                <a:solidFill>
                  <a:schemeClr val="accent1"/>
                </a:solidFill>
              </a:rPr>
              <a:t>Policy</a:t>
            </a:r>
            <a:r>
              <a:rPr lang="en-AU" altLang="en-US" dirty="0"/>
              <a:t> –</a:t>
            </a:r>
            <a:r>
              <a:rPr lang="en-AU" altLang="en-US" dirty="0" smtClean="0"/>
              <a:t> </a:t>
            </a:r>
            <a:r>
              <a:rPr lang="en-AU" altLang="en-US" dirty="0"/>
              <a:t>meet EU Water Framework Directive requirements</a:t>
            </a:r>
            <a:endParaRPr lang="en-AU" dirty="0"/>
          </a:p>
          <a:p>
            <a:r>
              <a:rPr lang="en-AU" altLang="en-US" dirty="0">
                <a:solidFill>
                  <a:schemeClr val="accent1"/>
                </a:solidFill>
              </a:rPr>
              <a:t>Environmental</a:t>
            </a:r>
            <a:r>
              <a:rPr lang="en-AU" altLang="en-US" dirty="0"/>
              <a:t> –</a:t>
            </a:r>
            <a:r>
              <a:rPr lang="en-AU" altLang="en-US" dirty="0" smtClean="0"/>
              <a:t> </a:t>
            </a:r>
            <a:r>
              <a:rPr lang="en-AU" altLang="en-US" dirty="0"/>
              <a:t>assess risks to groundwater dependent ecosystems</a:t>
            </a:r>
          </a:p>
          <a:p>
            <a:r>
              <a:rPr lang="en-AU" altLang="en-US" dirty="0">
                <a:solidFill>
                  <a:schemeClr val="accent1"/>
                </a:solidFill>
              </a:rPr>
              <a:t>Scientific</a:t>
            </a:r>
            <a:r>
              <a:rPr lang="en-AU" altLang="en-US" dirty="0"/>
              <a:t> –</a:t>
            </a:r>
            <a:r>
              <a:rPr lang="en-AU" altLang="en-US" dirty="0" smtClean="0"/>
              <a:t> </a:t>
            </a:r>
            <a:r>
              <a:rPr lang="en-AU" altLang="en-US" dirty="0"/>
              <a:t>determine flow of groundwater via </a:t>
            </a:r>
            <a:r>
              <a:rPr lang="en-AU" altLang="en-US" dirty="0" smtClean="0"/>
              <a:t>modelling software </a:t>
            </a:r>
          </a:p>
          <a:p>
            <a:r>
              <a:rPr lang="en-AU" altLang="en-US" dirty="0">
                <a:solidFill>
                  <a:schemeClr val="accent1"/>
                </a:solidFill>
              </a:rPr>
              <a:t>Technologic </a:t>
            </a:r>
            <a:r>
              <a:rPr lang="en-AU" altLang="en-US" dirty="0" smtClean="0"/>
              <a:t>– map GWML2 to existing models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1678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/>
              <a:t>Conceptual Entities</a:t>
            </a:r>
            <a:endParaRPr lang="en-AU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6075" y="2364059"/>
            <a:ext cx="8458200" cy="4036741"/>
          </a:xfrm>
        </p:spPr>
        <p:txBody>
          <a:bodyPr>
            <a:normAutofit/>
          </a:bodyPr>
          <a:lstStyle/>
          <a:p>
            <a:endParaRPr lang="en-CA" altLang="en-US" sz="1600" dirty="0" smtClean="0"/>
          </a:p>
          <a:p>
            <a:r>
              <a:rPr lang="en-CA" altLang="en-US" dirty="0" err="1" smtClean="0"/>
              <a:t>Hydrogeologic</a:t>
            </a:r>
            <a:r>
              <a:rPr lang="en-CA" altLang="en-US" dirty="0" smtClean="0"/>
              <a:t> units, Voids </a:t>
            </a:r>
          </a:p>
          <a:p>
            <a:r>
              <a:rPr lang="en-CA" altLang="en-US" dirty="0" smtClean="0"/>
              <a:t>Fluid bodies, Constituents</a:t>
            </a:r>
          </a:p>
          <a:p>
            <a:r>
              <a:rPr lang="en-CA" altLang="en-US" dirty="0" smtClean="0"/>
              <a:t>Groundwater flow and flow systems</a:t>
            </a:r>
          </a:p>
          <a:p>
            <a:r>
              <a:rPr lang="en-CA" altLang="en-US" dirty="0" smtClean="0"/>
              <a:t>Wells, Springs, Monitoring sites, Borehole construction</a:t>
            </a:r>
          </a:p>
          <a:p>
            <a:r>
              <a:rPr lang="en-CA" altLang="en-US" dirty="0"/>
              <a:t>Management areas, Aquifer testing</a:t>
            </a:r>
          </a:p>
          <a:p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64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 smtClean="0"/>
              <a:t>GWML2 Logical Model</a:t>
            </a:r>
            <a:endParaRPr lang="en-AU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45331" y="2429689"/>
            <a:ext cx="8452624" cy="1272516"/>
          </a:xfrm>
        </p:spPr>
        <p:txBody>
          <a:bodyPr>
            <a:normAutofit fontScale="92500" lnSpcReduction="20000"/>
          </a:bodyPr>
          <a:lstStyle/>
          <a:p>
            <a:r>
              <a:rPr lang="en-AU" altLang="en-US" dirty="0" smtClean="0"/>
              <a:t>UML-GML representation</a:t>
            </a:r>
          </a:p>
          <a:p>
            <a:pPr lvl="1"/>
            <a:r>
              <a:rPr lang="en-AU" altLang="en-US" dirty="0" smtClean="0"/>
              <a:t>Extends Observations &amp; Measurements (O&amp;M), </a:t>
            </a:r>
            <a:r>
              <a:rPr lang="en-AU" altLang="en-US" dirty="0" err="1" smtClean="0"/>
              <a:t>GeoSciML</a:t>
            </a:r>
            <a:r>
              <a:rPr lang="en-AU" altLang="en-US" dirty="0" smtClean="0"/>
              <a:t> (v3.2), Interleaved Coverages (</a:t>
            </a:r>
            <a:r>
              <a:rPr lang="en-AU" altLang="en-US" dirty="0" err="1" smtClean="0"/>
              <a:t>TimeSeries</a:t>
            </a:r>
            <a:r>
              <a:rPr lang="en-AU" altLang="en-US" dirty="0" smtClean="0"/>
              <a:t>)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3" y="3724507"/>
            <a:ext cx="5910147" cy="2631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5329" y="3660047"/>
            <a:ext cx="29773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altLang="en-US" sz="3000" dirty="0"/>
              <a:t>6 GML XML </a:t>
            </a:r>
            <a:br>
              <a:rPr lang="en-AU" altLang="en-US" sz="3000" dirty="0"/>
            </a:br>
            <a:r>
              <a:rPr lang="en-AU" altLang="en-US" sz="3000" dirty="0"/>
              <a:t>application </a:t>
            </a:r>
            <a:br>
              <a:rPr lang="en-AU" altLang="en-US" sz="3000" dirty="0"/>
            </a:br>
            <a:r>
              <a:rPr lang="en-AU" altLang="en-US" sz="3000" dirty="0" smtClean="0"/>
              <a:t>schema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altLang="en-US" sz="3000" dirty="0" smtClean="0"/>
              <a:t>Conformance &amp; </a:t>
            </a:r>
            <a:r>
              <a:rPr lang="en-AU" altLang="en-US" sz="3000" dirty="0"/>
              <a:t>R</a:t>
            </a:r>
            <a:r>
              <a:rPr lang="en-AU" altLang="en-US" sz="3000" dirty="0" smtClean="0"/>
              <a:t>equirements classes </a:t>
            </a:r>
            <a:endParaRPr lang="en-AU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5923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Hydrogeologic</a:t>
            </a:r>
            <a:r>
              <a:rPr lang="en-AU" dirty="0" smtClean="0"/>
              <a:t> units</a:t>
            </a:r>
            <a:endParaRPr lang="en-AU" dirty="0"/>
          </a:p>
        </p:txBody>
      </p:sp>
      <p:pic>
        <p:nvPicPr>
          <p:cNvPr id="10" name="Picture 2" descr="http://www.ngwa.org/Fundamentals/use/PublishingImages/aquifer_typ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" y="2702952"/>
            <a:ext cx="5586760" cy="37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3" y="2207945"/>
            <a:ext cx="4732909" cy="4023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7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Fluid body (the ‘groundwater’)</a:t>
            </a:r>
            <a:endParaRPr lang="en-AU" dirty="0"/>
          </a:p>
        </p:txBody>
      </p:sp>
      <p:pic>
        <p:nvPicPr>
          <p:cNvPr id="1026" name="Picture 2" descr="http://www.seaes.manchester.ac.uk/media/eps/schoolofearthatmosphericandenvironmentalsciences/research/groups/isotope/isotoperesearch/fluid_systems_figure-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1365"/>
            <a:ext cx="6300439" cy="351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lleghenyfront.org/sites/default/files/styles/slideshow_medium_626/public/Bottles.700.jpg?itok=jOz3zD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73" y="2326622"/>
            <a:ext cx="4594302" cy="32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23" y="2317438"/>
            <a:ext cx="5455024" cy="3644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02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Groundwater flow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3" descr="DEM_contours_f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6242"/>
            <a:ext cx="4215161" cy="42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hemi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89" y="2195823"/>
            <a:ext cx="5387615" cy="39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70" y="2195822"/>
            <a:ext cx="6088042" cy="4241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8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Outline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The groundwater data exchange </a:t>
            </a:r>
            <a:r>
              <a:rPr lang="en-AU" dirty="0" smtClean="0"/>
              <a:t>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 smtClean="0"/>
              <a:t>GroundwaterML</a:t>
            </a:r>
            <a:r>
              <a:rPr lang="en-AU" dirty="0" smtClean="0"/>
              <a:t>: a common data structure for data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Open Geospatial </a:t>
            </a:r>
            <a:r>
              <a:rPr lang="en-AU" dirty="0"/>
              <a:t>C</a:t>
            </a:r>
            <a:r>
              <a:rPr lang="en-AU" dirty="0" smtClean="0"/>
              <a:t>onsortium groundwater interoperability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3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Sampling features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6" y="2244202"/>
            <a:ext cx="8286286" cy="4143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Well construction</a:t>
            </a:r>
            <a:endParaRPr lang="en-A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2" y="2218934"/>
            <a:ext cx="3617289" cy="3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30" y="2218934"/>
            <a:ext cx="2635970" cy="414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reddoggeo.com/www/rw/logplot2003/LogPlot2003_LogSamples_files/logplotsampl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90" y="2431821"/>
            <a:ext cx="2424271" cy="39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2223970"/>
            <a:ext cx="5467350" cy="4143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66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Australian demonstration WFS</a:t>
            </a:r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5" y="2245344"/>
            <a:ext cx="4248614" cy="415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13" y="2245343"/>
            <a:ext cx="3679902" cy="4169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3480973"/>
            <a:ext cx="694006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AU" sz="3200" dirty="0"/>
              <a:t>http://external.opengis.org/twiki_public/HydrologyDWG/UseCaseWebServices</a:t>
            </a:r>
          </a:p>
        </p:txBody>
      </p:sp>
    </p:spTree>
    <p:extLst>
      <p:ext uri="{BB962C8B-B14F-4D97-AF65-F5344CB8AC3E}">
        <p14:creationId xmlns:p14="http://schemas.microsoft.com/office/powerpoint/2010/main" val="39799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13828"/>
            <a:ext cx="1692755" cy="1137034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2" y="1969978"/>
            <a:ext cx="1340302" cy="1321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57075" y="1344690"/>
            <a:ext cx="1687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Demonstration services</a:t>
            </a: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0" y="3035381"/>
            <a:ext cx="9144000" cy="1350150"/>
          </a:xfrm>
          <a:prstGeom prst="rightArrow">
            <a:avLst>
              <a:gd name="adj1" fmla="val 45285"/>
              <a:gd name="adj2" fmla="val 638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42759" y="3541768"/>
            <a:ext cx="1233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June 2016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4802" y="3541768"/>
            <a:ext cx="144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March 2016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59663" y="3541768"/>
            <a:ext cx="170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December 2015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0907" y="3541768"/>
            <a:ext cx="1394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June 2015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26444" y="3541768"/>
            <a:ext cx="170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 2015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62"/>
          <p:cNvSpPr txBox="1">
            <a:spLocks noChangeArrowheads="1"/>
          </p:cNvSpPr>
          <p:nvPr/>
        </p:nvSpPr>
        <p:spPr bwMode="auto">
          <a:xfrm>
            <a:off x="7138260" y="1217469"/>
            <a:ext cx="1311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OGC GWML2 Standard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2" name="TextBox 62"/>
          <p:cNvSpPr txBox="1">
            <a:spLocks noChangeArrowheads="1"/>
          </p:cNvSpPr>
          <p:nvPr/>
        </p:nvSpPr>
        <p:spPr bwMode="auto">
          <a:xfrm>
            <a:off x="1799082" y="5405095"/>
            <a:ext cx="14869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Engineering Report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55" y="4101590"/>
            <a:ext cx="972351" cy="1252994"/>
          </a:xfrm>
          <a:prstGeom prst="rect">
            <a:avLst/>
          </a:prstGeom>
        </p:spPr>
      </p:pic>
      <p:pic>
        <p:nvPicPr>
          <p:cNvPr id="54" name="Picture 2" descr="http://www.geopackage.org/img/ogc_logo_tnr_mlc_blue_HR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95" y="4210457"/>
            <a:ext cx="467435" cy="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www.geopackage.org/img/ogc_logo_tnr_mlc_blue_H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62" y="2630826"/>
            <a:ext cx="1311955" cy="5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62"/>
          <p:cNvSpPr txBox="1">
            <a:spLocks noChangeArrowheads="1"/>
          </p:cNvSpPr>
          <p:nvPr/>
        </p:nvSpPr>
        <p:spPr bwMode="auto">
          <a:xfrm>
            <a:off x="3612123" y="1407369"/>
            <a:ext cx="14869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Establish SWG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59" name="Content Placeholder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7" y="2198008"/>
            <a:ext cx="817132" cy="10936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65" y="4101590"/>
            <a:ext cx="972351" cy="1252994"/>
          </a:xfrm>
          <a:prstGeom prst="rect">
            <a:avLst/>
          </a:prstGeom>
        </p:spPr>
      </p:pic>
      <p:pic>
        <p:nvPicPr>
          <p:cNvPr id="61" name="Picture 2" descr="http://www.geopackage.org/img/ogc_logo_tnr_mlc_blue_H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05" y="4210457"/>
            <a:ext cx="467435" cy="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2"/>
          <p:cNvSpPr txBox="1">
            <a:spLocks noChangeArrowheads="1"/>
          </p:cNvSpPr>
          <p:nvPr/>
        </p:nvSpPr>
        <p:spPr bwMode="auto">
          <a:xfrm>
            <a:off x="5262899" y="5405095"/>
            <a:ext cx="14869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Draft GWML2 standard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BoM, CSIRO and Federation University Australia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established services using the draft GroundWaterML2 standard</a:t>
            </a:r>
          </a:p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The OGC </a:t>
            </a:r>
            <a:r>
              <a:rPr 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HydroDWG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have </a:t>
            </a:r>
            <a:r>
              <a:rPr 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established a 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Groundwater SWG </a:t>
            </a:r>
            <a:r>
              <a:rPr 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take GWML2 to OGC standard </a:t>
            </a:r>
            <a:r>
              <a:rPr 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status by June 2016</a:t>
            </a:r>
            <a:endParaRPr lang="en-AU" dirty="0"/>
          </a:p>
          <a:p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70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data standards?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8943"/>
            <a:ext cx="8229600" cy="34591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“Effective management of environmental resources requires the collection, management and delivery of related data”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Impeded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Availability</a:t>
            </a:r>
            <a:r>
              <a:rPr lang="en-US" sz="2400" dirty="0"/>
              <a:t> – collected data are not all readily available and accessible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Distribution</a:t>
            </a:r>
            <a:r>
              <a:rPr lang="en-US" sz="2400" dirty="0"/>
              <a:t> – available data is distributed across many agencies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Fragmentation</a:t>
            </a:r>
            <a:r>
              <a:rPr lang="en-US" sz="2400" dirty="0"/>
              <a:t> – thematically fragmented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Heterogeneity</a:t>
            </a:r>
            <a:r>
              <a:rPr lang="en-US" sz="2400" dirty="0"/>
              <a:t> – similar types of data are diversely structured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78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929746"/>
            <a:ext cx="95091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6842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2800" b="1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6489763" y="3920988"/>
            <a:ext cx="1655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sz="2000" b="1">
                <a:solidFill>
                  <a:srgbClr val="0000CC"/>
                </a:solidFill>
              </a:rPr>
              <a:t>Data Structures</a:t>
            </a:r>
          </a:p>
        </p:txBody>
      </p:sp>
      <p:pic>
        <p:nvPicPr>
          <p:cNvPr id="50190" name="Picture 14" descr="ESRI Globe logo links to ESRI homepage at www.esri.co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072621"/>
            <a:ext cx="1008062" cy="9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1" name="Picture 15" descr="SQLS2000E_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001183"/>
            <a:ext cx="709613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586913"/>
            <a:ext cx="1397000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526588"/>
            <a:ext cx="1397000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4" name="Picture 18" descr="MapInf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432983"/>
            <a:ext cx="10795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6165913" y="1019038"/>
            <a:ext cx="2305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sz="2000" b="1">
                <a:solidFill>
                  <a:srgbClr val="0000CC"/>
                </a:solidFill>
              </a:rPr>
              <a:t>Proprietary Software</a:t>
            </a:r>
            <a:endParaRPr lang="en-AU" altLang="en-US" sz="2000">
              <a:solidFill>
                <a:srgbClr val="0000CC"/>
              </a:solidFill>
            </a:endParaRP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6453250" y="2409688"/>
            <a:ext cx="1728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sz="2000" b="1">
                <a:solidFill>
                  <a:srgbClr val="0000CC"/>
                </a:solidFill>
              </a:rPr>
              <a:t>Versions of Software</a:t>
            </a:r>
            <a:endParaRPr lang="en-AU" altLang="en-US" sz="2000">
              <a:solidFill>
                <a:srgbClr val="0000CC"/>
              </a:solidFill>
            </a:endParaRPr>
          </a:p>
        </p:txBody>
      </p:sp>
      <p:grpSp>
        <p:nvGrpSpPr>
          <p:cNvPr id="50197" name="Group 21"/>
          <p:cNvGrpSpPr>
            <a:grpSpLocks/>
          </p:cNvGrpSpPr>
          <p:nvPr/>
        </p:nvGrpSpPr>
        <p:grpSpPr bwMode="auto">
          <a:xfrm>
            <a:off x="7931150" y="2946400"/>
            <a:ext cx="1219200" cy="1616075"/>
            <a:chOff x="4740" y="2296"/>
            <a:chExt cx="768" cy="1018"/>
          </a:xfrm>
        </p:grpSpPr>
        <p:pic>
          <p:nvPicPr>
            <p:cNvPr id="50198" name="Picture 22" descr="MMj02827490000[1]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2296"/>
              <a:ext cx="76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99" name="Text Box 23"/>
            <p:cNvSpPr txBox="1">
              <a:spLocks noChangeArrowheads="1"/>
            </p:cNvSpPr>
            <p:nvPr/>
          </p:nvSpPr>
          <p:spPr bwMode="auto">
            <a:xfrm>
              <a:off x="4786" y="3064"/>
              <a:ext cx="6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altLang="en-US" sz="2000"/>
                <a:t>Client</a:t>
              </a:r>
            </a:p>
          </p:txBody>
        </p:sp>
      </p:grpSp>
      <p:pic>
        <p:nvPicPr>
          <p:cNvPr id="50200" name="Picture 24" descr="B0000AZJV7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7083"/>
            <a:ext cx="7842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201179"/>
            <a:ext cx="9334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2" name="Picture 26" descr="Access 2002 Standard Edit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2201179"/>
            <a:ext cx="9906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3" name="Picture 27" descr="Access 200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201179"/>
            <a:ext cx="965200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4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274204"/>
            <a:ext cx="7413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5" name="Picture 29" descr="oracle9i_cl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201179"/>
            <a:ext cx="862013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74204"/>
            <a:ext cx="95091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7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144058"/>
            <a:ext cx="738188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9" name="Picture 3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4734353"/>
            <a:ext cx="22225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10" name="Picture 3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4818221"/>
            <a:ext cx="20161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11" name="Picture 3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4887570"/>
            <a:ext cx="2022475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12" name="Picture 3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4945807"/>
            <a:ext cx="21621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6491350" y="5241788"/>
            <a:ext cx="1655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sz="2000" b="1" dirty="0">
                <a:solidFill>
                  <a:srgbClr val="0000CC"/>
                </a:solidFill>
              </a:rPr>
              <a:t>Web Interfaces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95731" y="4973235"/>
            <a:ext cx="2157481" cy="123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https://upload.wikimedia.org/wikipedia/commons/9/91/Winkel_triple_projection_SW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" y="3114656"/>
            <a:ext cx="2732088" cy="167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5"/>
          <p:cNvSpPr>
            <a:spLocks/>
          </p:cNvSpPr>
          <p:nvPr/>
        </p:nvSpPr>
        <p:spPr bwMode="auto">
          <a:xfrm>
            <a:off x="303212" y="1628775"/>
            <a:ext cx="3260725" cy="1847851"/>
          </a:xfrm>
          <a:custGeom>
            <a:avLst/>
            <a:gdLst>
              <a:gd name="T0" fmla="*/ 333 w 2328"/>
              <a:gd name="T1" fmla="*/ 1452 h 1452"/>
              <a:gd name="T2" fmla="*/ 333 w 2328"/>
              <a:gd name="T3" fmla="*/ 454 h 1452"/>
              <a:gd name="T4" fmla="*/ 2328 w 2328"/>
              <a:gd name="T5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28" h="1452">
                <a:moveTo>
                  <a:pt x="333" y="1452"/>
                </a:moveTo>
                <a:cubicBezTo>
                  <a:pt x="166" y="1074"/>
                  <a:pt x="0" y="696"/>
                  <a:pt x="333" y="454"/>
                </a:cubicBezTo>
                <a:cubicBezTo>
                  <a:pt x="666" y="212"/>
                  <a:pt x="1497" y="106"/>
                  <a:pt x="2328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5" name="Freeform 6"/>
          <p:cNvSpPr>
            <a:spLocks/>
          </p:cNvSpPr>
          <p:nvPr/>
        </p:nvSpPr>
        <p:spPr bwMode="auto">
          <a:xfrm>
            <a:off x="0" y="3708401"/>
            <a:ext cx="3563938" cy="2370603"/>
          </a:xfrm>
          <a:custGeom>
            <a:avLst/>
            <a:gdLst>
              <a:gd name="T0" fmla="*/ 310 w 1625"/>
              <a:gd name="T1" fmla="*/ 0 h 1466"/>
              <a:gd name="T2" fmla="*/ 219 w 1625"/>
              <a:gd name="T3" fmla="*/ 1224 h 1466"/>
              <a:gd name="T4" fmla="*/ 1625 w 1625"/>
              <a:gd name="T5" fmla="*/ 1451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5" h="1466">
                <a:moveTo>
                  <a:pt x="310" y="0"/>
                </a:moveTo>
                <a:cubicBezTo>
                  <a:pt x="155" y="491"/>
                  <a:pt x="0" y="982"/>
                  <a:pt x="219" y="1224"/>
                </a:cubicBezTo>
                <a:cubicBezTo>
                  <a:pt x="438" y="1466"/>
                  <a:pt x="1031" y="1458"/>
                  <a:pt x="1625" y="1451"/>
                </a:cubicBezTo>
              </a:path>
            </a:pathLst>
          </a:cu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" name="Freeform 7"/>
          <p:cNvSpPr>
            <a:spLocks/>
          </p:cNvSpPr>
          <p:nvPr/>
        </p:nvSpPr>
        <p:spPr bwMode="auto">
          <a:xfrm>
            <a:off x="457200" y="4316412"/>
            <a:ext cx="3106738" cy="1200151"/>
          </a:xfrm>
          <a:custGeom>
            <a:avLst/>
            <a:gdLst>
              <a:gd name="T0" fmla="*/ 211 w 1209"/>
              <a:gd name="T1" fmla="*/ 0 h 680"/>
              <a:gd name="T2" fmla="*/ 166 w 1209"/>
              <a:gd name="T3" fmla="*/ 544 h 680"/>
              <a:gd name="T4" fmla="*/ 1209 w 1209"/>
              <a:gd name="T5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9" h="680">
                <a:moveTo>
                  <a:pt x="211" y="0"/>
                </a:moveTo>
                <a:cubicBezTo>
                  <a:pt x="105" y="215"/>
                  <a:pt x="0" y="431"/>
                  <a:pt x="166" y="544"/>
                </a:cubicBezTo>
                <a:cubicBezTo>
                  <a:pt x="332" y="657"/>
                  <a:pt x="770" y="668"/>
                  <a:pt x="1209" y="68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7" name="Freeform 8"/>
          <p:cNvSpPr>
            <a:spLocks/>
          </p:cNvSpPr>
          <p:nvPr/>
        </p:nvSpPr>
        <p:spPr bwMode="auto">
          <a:xfrm>
            <a:off x="1204856" y="2227636"/>
            <a:ext cx="2291614" cy="1133102"/>
          </a:xfrm>
          <a:custGeom>
            <a:avLst/>
            <a:gdLst>
              <a:gd name="T0" fmla="*/ 234 w 1640"/>
              <a:gd name="T1" fmla="*/ 530 h 530"/>
              <a:gd name="T2" fmla="*/ 234 w 1640"/>
              <a:gd name="T3" fmla="*/ 76 h 530"/>
              <a:gd name="T4" fmla="*/ 1640 w 1640"/>
              <a:gd name="T5" fmla="*/ 7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40" h="530">
                <a:moveTo>
                  <a:pt x="234" y="530"/>
                </a:moveTo>
                <a:cubicBezTo>
                  <a:pt x="117" y="341"/>
                  <a:pt x="0" y="152"/>
                  <a:pt x="234" y="76"/>
                </a:cubicBezTo>
                <a:cubicBezTo>
                  <a:pt x="468" y="0"/>
                  <a:pt x="1054" y="38"/>
                  <a:pt x="1640" y="76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2133600" y="2960688"/>
            <a:ext cx="1358900" cy="657225"/>
          </a:xfrm>
          <a:custGeom>
            <a:avLst/>
            <a:gdLst>
              <a:gd name="T0" fmla="*/ 91 w 907"/>
              <a:gd name="T1" fmla="*/ 431 h 431"/>
              <a:gd name="T2" fmla="*/ 136 w 907"/>
              <a:gd name="T3" fmla="*/ 68 h 431"/>
              <a:gd name="T4" fmla="*/ 907 w 907"/>
              <a:gd name="T5" fmla="*/ 23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7" h="431">
                <a:moveTo>
                  <a:pt x="91" y="431"/>
                </a:moveTo>
                <a:cubicBezTo>
                  <a:pt x="45" y="283"/>
                  <a:pt x="0" y="136"/>
                  <a:pt x="136" y="68"/>
                </a:cubicBezTo>
                <a:cubicBezTo>
                  <a:pt x="272" y="0"/>
                  <a:pt x="589" y="11"/>
                  <a:pt x="907" y="23"/>
                </a:cubicBezTo>
              </a:path>
            </a:pathLst>
          </a:custGeom>
          <a:noFill/>
          <a:ln w="508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9" name="Freeform 10"/>
          <p:cNvSpPr>
            <a:spLocks/>
          </p:cNvSpPr>
          <p:nvPr/>
        </p:nvSpPr>
        <p:spPr bwMode="auto">
          <a:xfrm>
            <a:off x="1700213" y="4040189"/>
            <a:ext cx="1792287" cy="996950"/>
          </a:xfrm>
          <a:custGeom>
            <a:avLst/>
            <a:gdLst>
              <a:gd name="T0" fmla="*/ 0 w 1043"/>
              <a:gd name="T1" fmla="*/ 0 h 514"/>
              <a:gd name="T2" fmla="*/ 272 w 1043"/>
              <a:gd name="T3" fmla="*/ 91 h 514"/>
              <a:gd name="T4" fmla="*/ 181 w 1043"/>
              <a:gd name="T5" fmla="*/ 454 h 514"/>
              <a:gd name="T6" fmla="*/ 1043 w 1043"/>
              <a:gd name="T7" fmla="*/ 454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3" h="514">
                <a:moveTo>
                  <a:pt x="0" y="0"/>
                </a:moveTo>
                <a:cubicBezTo>
                  <a:pt x="121" y="7"/>
                  <a:pt x="242" y="15"/>
                  <a:pt x="272" y="91"/>
                </a:cubicBezTo>
                <a:cubicBezTo>
                  <a:pt x="302" y="167"/>
                  <a:pt x="53" y="394"/>
                  <a:pt x="181" y="454"/>
                </a:cubicBezTo>
                <a:cubicBezTo>
                  <a:pt x="309" y="514"/>
                  <a:pt x="676" y="484"/>
                  <a:pt x="1043" y="454"/>
                </a:cubicBezTo>
              </a:path>
            </a:pathLst>
          </a:custGeom>
          <a:noFill/>
          <a:ln w="508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0" name="Freeform 11"/>
          <p:cNvSpPr>
            <a:spLocks/>
          </p:cNvSpPr>
          <p:nvPr/>
        </p:nvSpPr>
        <p:spPr bwMode="auto">
          <a:xfrm>
            <a:off x="2239962" y="3644900"/>
            <a:ext cx="1323975" cy="200025"/>
          </a:xfrm>
          <a:custGeom>
            <a:avLst/>
            <a:gdLst>
              <a:gd name="T0" fmla="*/ 0 w 861"/>
              <a:gd name="T1" fmla="*/ 227 h 227"/>
              <a:gd name="T2" fmla="*/ 226 w 861"/>
              <a:gd name="T3" fmla="*/ 45 h 227"/>
              <a:gd name="T4" fmla="*/ 861 w 861"/>
              <a:gd name="T5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1" h="227">
                <a:moveTo>
                  <a:pt x="0" y="227"/>
                </a:moveTo>
                <a:cubicBezTo>
                  <a:pt x="41" y="155"/>
                  <a:pt x="83" y="83"/>
                  <a:pt x="226" y="45"/>
                </a:cubicBezTo>
                <a:cubicBezTo>
                  <a:pt x="369" y="7"/>
                  <a:pt x="615" y="3"/>
                  <a:pt x="861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1" name="Freeform 12"/>
          <p:cNvSpPr>
            <a:spLocks/>
          </p:cNvSpPr>
          <p:nvPr/>
        </p:nvSpPr>
        <p:spPr bwMode="auto">
          <a:xfrm>
            <a:off x="2390776" y="4199256"/>
            <a:ext cx="1173162" cy="45719"/>
          </a:xfrm>
          <a:custGeom>
            <a:avLst/>
            <a:gdLst>
              <a:gd name="T0" fmla="*/ 0 w 952"/>
              <a:gd name="T1" fmla="*/ 0 h 106"/>
              <a:gd name="T2" fmla="*/ 363 w 952"/>
              <a:gd name="T3" fmla="*/ 91 h 106"/>
              <a:gd name="T4" fmla="*/ 952 w 952"/>
              <a:gd name="T5" fmla="*/ 91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2" h="106">
                <a:moveTo>
                  <a:pt x="0" y="0"/>
                </a:moveTo>
                <a:cubicBezTo>
                  <a:pt x="102" y="38"/>
                  <a:pt x="204" y="76"/>
                  <a:pt x="363" y="91"/>
                </a:cubicBezTo>
                <a:cubicBezTo>
                  <a:pt x="522" y="106"/>
                  <a:pt x="737" y="98"/>
                  <a:pt x="952" y="91"/>
                </a:cubicBezTo>
              </a:path>
            </a:pathLst>
          </a:cu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8" name="Group 7"/>
          <p:cNvGrpSpPr/>
          <p:nvPr/>
        </p:nvGrpSpPr>
        <p:grpSpPr>
          <a:xfrm>
            <a:off x="3624880" y="3526588"/>
            <a:ext cx="5373984" cy="1775388"/>
            <a:chOff x="3624880" y="3526588"/>
            <a:chExt cx="5373984" cy="1775388"/>
          </a:xfrm>
        </p:grpSpPr>
        <p:sp>
          <p:nvSpPr>
            <p:cNvPr id="4" name="Rectangle 3"/>
            <p:cNvSpPr/>
            <p:nvPr/>
          </p:nvSpPr>
          <p:spPr>
            <a:xfrm>
              <a:off x="3624880" y="3526588"/>
              <a:ext cx="4379295" cy="1207765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56014" y="4901866"/>
              <a:ext cx="1042850" cy="4001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2000" b="1" dirty="0" smtClean="0">
                  <a:solidFill>
                    <a:srgbClr val="061FD4"/>
                  </a:solidFill>
                </a:rPr>
                <a:t>GWML2</a:t>
              </a:r>
              <a:endParaRPr lang="en-AU" sz="2000" b="1" dirty="0">
                <a:solidFill>
                  <a:srgbClr val="061FD4"/>
                </a:solidFill>
              </a:endParaRPr>
            </a:p>
          </p:txBody>
        </p:sp>
        <p:cxnSp>
          <p:nvCxnSpPr>
            <p:cNvPr id="7" name="Straight Connector 6"/>
            <p:cNvCxnSpPr>
              <a:stCxn id="5" idx="0"/>
            </p:cNvCxnSpPr>
            <p:nvPr/>
          </p:nvCxnSpPr>
          <p:spPr>
            <a:xfrm flipH="1" flipV="1">
              <a:off x="8004175" y="4732170"/>
              <a:ext cx="473264" cy="1696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63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9" grpId="0"/>
      <p:bldP spid="50195" grpId="0"/>
      <p:bldP spid="502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Australian Groundwater Explorer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Bureau of Meteorology groundwater portal</a:t>
            </a:r>
            <a:endParaRPr lang="en-AU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792"/>
            <a:ext cx="8341112" cy="57772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273" y="1286409"/>
            <a:ext cx="7816401" cy="4887752"/>
            <a:chOff x="655848" y="636251"/>
            <a:chExt cx="4756686" cy="3450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68" y="2456554"/>
              <a:ext cx="4749066" cy="16305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48" y="636251"/>
              <a:ext cx="4753258" cy="161795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" y="2365694"/>
            <a:ext cx="9155166" cy="3386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94" y="1345510"/>
            <a:ext cx="4416308" cy="4133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0673" y="3133495"/>
            <a:ext cx="5263376" cy="230832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3600" dirty="0" smtClean="0"/>
              <a:t>Australian Groundwater Explorer allows data export – but what format should it support?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6553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Visualising Victoria’s Groundwater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Federation University Australia’s groundwater portal</a:t>
            </a:r>
            <a:endParaRPr lang="en-AU" dirty="0"/>
          </a:p>
        </p:txBody>
      </p:sp>
      <p:pic>
        <p:nvPicPr>
          <p:cNvPr id="18" name="Picture 17" descr="Cap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0221"/>
            <a:ext cx="6856345" cy="5143500"/>
          </a:xfrm>
          <a:prstGeom prst="rect">
            <a:avLst/>
          </a:prstGeom>
        </p:spPr>
      </p:pic>
      <p:pic>
        <p:nvPicPr>
          <p:cNvPr id="20" name="Picture 19" descr="Cap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448" y="1378328"/>
            <a:ext cx="6856345" cy="5143500"/>
          </a:xfrm>
          <a:prstGeom prst="rect">
            <a:avLst/>
          </a:prstGeom>
        </p:spPr>
      </p:pic>
      <p:pic>
        <p:nvPicPr>
          <p:cNvPr id="21" name="Picture 20" descr="Cap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2896" y="1676435"/>
            <a:ext cx="6858000" cy="5115110"/>
          </a:xfrm>
          <a:prstGeom prst="rect">
            <a:avLst/>
          </a:prstGeom>
        </p:spPr>
      </p:pic>
      <p:pic>
        <p:nvPicPr>
          <p:cNvPr id="22" name="Picture 21" descr="Cap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1946153"/>
            <a:ext cx="6858000" cy="51212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152185" y="2672862"/>
            <a:ext cx="6862861" cy="1794774"/>
            <a:chOff x="2152185" y="2672862"/>
            <a:chExt cx="6862861" cy="1794774"/>
          </a:xfrm>
        </p:grpSpPr>
        <p:sp>
          <p:nvSpPr>
            <p:cNvPr id="24" name="TextBox 23"/>
            <p:cNvSpPr txBox="1"/>
            <p:nvPr/>
          </p:nvSpPr>
          <p:spPr>
            <a:xfrm>
              <a:off x="2152185" y="3267307"/>
              <a:ext cx="4806175" cy="12003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3600" dirty="0" smtClean="0"/>
                <a:t>VVG requires input from multiple data providers</a:t>
              </a:r>
              <a:endParaRPr lang="en-AU" sz="36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17793" y="2672862"/>
              <a:ext cx="1397253" cy="14536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6" name="Straight Connector 25"/>
            <p:cNvCxnSpPr>
              <a:stCxn id="24" idx="3"/>
            </p:cNvCxnSpPr>
            <p:nvPr/>
          </p:nvCxnSpPr>
          <p:spPr>
            <a:xfrm flipV="1">
              <a:off x="6958360" y="3267308"/>
              <a:ext cx="659433" cy="600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230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Common data structure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Groundwater ML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20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17" y="1951463"/>
            <a:ext cx="4415883" cy="425976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1463"/>
            <a:ext cx="4527395" cy="4259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984" y="1096847"/>
            <a:ext cx="342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accent1"/>
                </a:solidFill>
              </a:rPr>
              <a:t>National Groundwater Information System</a:t>
            </a:r>
            <a:endParaRPr lang="en-AU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345" y="1096847"/>
            <a:ext cx="3562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accent1"/>
                </a:solidFill>
              </a:rPr>
              <a:t>Federation University Australia database</a:t>
            </a:r>
            <a:endParaRPr lang="en-A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Canadian Groundwater Information Network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Interoperability as a solution</a:t>
            </a:r>
          </a:p>
          <a:p>
            <a:r>
              <a:rPr lang="en-AU" dirty="0" smtClean="0"/>
              <a:t>Example from Canada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62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780</Words>
  <Application>Microsoft Office PowerPoint</Application>
  <PresentationFormat>On-screen Show (4:3)</PresentationFormat>
  <Paragraphs>161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맑은 고딕</vt:lpstr>
      <vt:lpstr>ＭＳ Ｐゴシック</vt:lpstr>
      <vt:lpstr>Arial</vt:lpstr>
      <vt:lpstr>Calibri</vt:lpstr>
      <vt:lpstr>Times New Roman</vt:lpstr>
      <vt:lpstr>Verdana</vt:lpstr>
      <vt:lpstr>Wingdings</vt:lpstr>
      <vt:lpstr>Office Theme</vt:lpstr>
      <vt:lpstr>Improving access to groundwater data using GroundWaterML2</vt:lpstr>
      <vt:lpstr>Outline</vt:lpstr>
      <vt:lpstr>Why data standards?</vt:lpstr>
      <vt:lpstr>PowerPoint Presentation</vt:lpstr>
      <vt:lpstr>Australian Groundwater Explorer</vt:lpstr>
      <vt:lpstr>Visualising Victoria’s Groundwater</vt:lpstr>
      <vt:lpstr>A Common data structure</vt:lpstr>
      <vt:lpstr>PowerPoint Presentation</vt:lpstr>
      <vt:lpstr>Canadian Groundwater Information Network</vt:lpstr>
      <vt:lpstr>PowerPoint Presentation</vt:lpstr>
      <vt:lpstr>PowerPoint Presentation</vt:lpstr>
      <vt:lpstr>OGC Groundwater interoperability experiment</vt:lpstr>
      <vt:lpstr>PowerPoint Presentation</vt:lpstr>
      <vt:lpstr>Five use cases tested</vt:lpstr>
      <vt:lpstr>Conceptual Entities</vt:lpstr>
      <vt:lpstr>GWML2 Logical Model</vt:lpstr>
      <vt:lpstr>Hydrogeologic units</vt:lpstr>
      <vt:lpstr>Fluid body (the ‘groundwater’)</vt:lpstr>
      <vt:lpstr>Groundwater flow</vt:lpstr>
      <vt:lpstr>Sampling features</vt:lpstr>
      <vt:lpstr>Well construction</vt:lpstr>
      <vt:lpstr>Australian demonstration WFS</vt:lpstr>
      <vt:lpstr>PowerPoint Presentation</vt:lpstr>
      <vt:lpstr>Conclusions</vt:lpstr>
    </vt:vector>
  </TitlesOfParts>
  <Company>Entegy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Entegy</dc:creator>
  <cp:lastModifiedBy>Simons, Bruce (L&amp;W, Highett)</cp:lastModifiedBy>
  <cp:revision>95</cp:revision>
  <dcterms:created xsi:type="dcterms:W3CDTF">2015-10-15T01:02:53Z</dcterms:created>
  <dcterms:modified xsi:type="dcterms:W3CDTF">2015-12-08T09:04:17Z</dcterms:modified>
</cp:coreProperties>
</file>