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39"/>
  </p:notesMasterIdLst>
  <p:handoutMasterIdLst>
    <p:handoutMasterId r:id="rId40"/>
  </p:handoutMasterIdLst>
  <p:sldIdLst>
    <p:sldId id="256" r:id="rId5"/>
    <p:sldId id="366" r:id="rId6"/>
    <p:sldId id="516" r:id="rId7"/>
    <p:sldId id="479" r:id="rId8"/>
    <p:sldId id="489" r:id="rId9"/>
    <p:sldId id="490" r:id="rId10"/>
    <p:sldId id="491" r:id="rId11"/>
    <p:sldId id="461" r:id="rId12"/>
    <p:sldId id="481" r:id="rId13"/>
    <p:sldId id="482" r:id="rId14"/>
    <p:sldId id="483" r:id="rId15"/>
    <p:sldId id="367" r:id="rId16"/>
    <p:sldId id="518" r:id="rId17"/>
    <p:sldId id="427" r:id="rId18"/>
    <p:sldId id="517" r:id="rId19"/>
    <p:sldId id="519" r:id="rId20"/>
    <p:sldId id="507" r:id="rId21"/>
    <p:sldId id="513" r:id="rId22"/>
    <p:sldId id="511" r:id="rId23"/>
    <p:sldId id="512" r:id="rId24"/>
    <p:sldId id="510" r:id="rId25"/>
    <p:sldId id="521" r:id="rId26"/>
    <p:sldId id="504" r:id="rId27"/>
    <p:sldId id="434" r:id="rId28"/>
    <p:sldId id="487" r:id="rId29"/>
    <p:sldId id="471" r:id="rId30"/>
    <p:sldId id="472" r:id="rId31"/>
    <p:sldId id="473" r:id="rId32"/>
    <p:sldId id="475" r:id="rId33"/>
    <p:sldId id="476" r:id="rId34"/>
    <p:sldId id="477" r:id="rId35"/>
    <p:sldId id="492" r:id="rId36"/>
    <p:sldId id="493" r:id="rId37"/>
    <p:sldId id="478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pijuan" initials="j" lastIdx="2" clrIdx="0"/>
  <p:cmAuthor id="1" name="erubion" initials="e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89867" autoAdjust="0"/>
  </p:normalViewPr>
  <p:slideViewPr>
    <p:cSldViewPr>
      <p:cViewPr>
        <p:scale>
          <a:sx n="73" d="100"/>
          <a:sy n="73" d="100"/>
        </p:scale>
        <p:origin x="-58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135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DF35E-2DEB-45F8-AE2E-94B422EE8C8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F2EB96-7799-4DEC-8631-5285D47AFD74}">
      <dgm:prSet phldrT="[Texto]" custT="1"/>
      <dgm:spPr/>
      <dgm:t>
        <a:bodyPr/>
        <a:lstStyle/>
        <a:p>
          <a:pPr algn="ctr"/>
          <a:r>
            <a:rPr lang="es-ES" sz="2100" b="1" dirty="0" err="1" smtClean="0"/>
            <a:t>Interoperability</a:t>
          </a:r>
          <a:r>
            <a:rPr lang="es-ES" sz="2100" b="1" dirty="0" smtClean="0"/>
            <a:t> </a:t>
          </a:r>
        </a:p>
        <a:p>
          <a:pPr algn="ctr"/>
          <a:r>
            <a:rPr lang="es-ES" sz="2100" b="1" dirty="0" smtClean="0"/>
            <a:t>&amp;&amp; </a:t>
          </a:r>
        </a:p>
        <a:p>
          <a:pPr algn="ctr"/>
          <a:r>
            <a:rPr lang="es-ES" sz="2100" b="1" dirty="0" err="1" smtClean="0"/>
            <a:t>easy</a:t>
          </a:r>
          <a:r>
            <a:rPr lang="es-ES" sz="2100" b="1" dirty="0" smtClean="0"/>
            <a:t> </a:t>
          </a:r>
          <a:r>
            <a:rPr lang="es-ES" sz="2100" b="1" dirty="0" err="1" smtClean="0"/>
            <a:t>extension</a:t>
          </a:r>
          <a:r>
            <a:rPr lang="es-ES" sz="2100" b="1" dirty="0" smtClean="0"/>
            <a:t> of </a:t>
          </a:r>
          <a:r>
            <a:rPr lang="es-ES" sz="2100" b="1" dirty="0" err="1" smtClean="0"/>
            <a:t>the</a:t>
          </a:r>
          <a:r>
            <a:rPr lang="es-ES" sz="2100" b="1" dirty="0" smtClean="0"/>
            <a:t> </a:t>
          </a:r>
          <a:r>
            <a:rPr lang="es-ES" sz="2100" b="1" dirty="0" err="1" smtClean="0"/>
            <a:t>system</a:t>
          </a:r>
          <a:r>
            <a:rPr lang="es-ES" sz="2100" b="1" dirty="0" smtClean="0"/>
            <a:t> </a:t>
          </a:r>
          <a:endParaRPr lang="es-ES" sz="2100" b="1" dirty="0"/>
        </a:p>
      </dgm:t>
    </dgm:pt>
    <dgm:pt modelId="{5F7DD71A-F24E-4650-8C2A-227F414B8702}" type="parTrans" cxnId="{92782304-37B9-47E7-9546-E5AFA0CADEED}">
      <dgm:prSet/>
      <dgm:spPr/>
      <dgm:t>
        <a:bodyPr/>
        <a:lstStyle/>
        <a:p>
          <a:pPr algn="ctr"/>
          <a:endParaRPr lang="es-ES"/>
        </a:p>
      </dgm:t>
    </dgm:pt>
    <dgm:pt modelId="{8C279BEA-FA78-4C82-88FD-26B3F6B6DA4A}" type="sibTrans" cxnId="{92782304-37B9-47E7-9546-E5AFA0CADEED}">
      <dgm:prSet/>
      <dgm:spPr/>
      <dgm:t>
        <a:bodyPr/>
        <a:lstStyle/>
        <a:p>
          <a:pPr algn="ctr"/>
          <a:endParaRPr lang="es-ES"/>
        </a:p>
      </dgm:t>
    </dgm:pt>
    <dgm:pt modelId="{0DCA7715-2AEC-4682-AD10-1077608B0A93}">
      <dgm:prSet phldrT="[Texto]"/>
      <dgm:spPr/>
      <dgm:t>
        <a:bodyPr/>
        <a:lstStyle/>
        <a:p>
          <a:pPr algn="ctr"/>
          <a:r>
            <a:rPr lang="es-ES" dirty="0" smtClean="0"/>
            <a:t>SOA</a:t>
          </a:r>
          <a:endParaRPr lang="es-ES" dirty="0"/>
        </a:p>
      </dgm:t>
    </dgm:pt>
    <dgm:pt modelId="{CFAC24D9-0FC0-4E31-95AD-7D896296F13E}" type="parTrans" cxnId="{A0BA7622-0148-4B53-BFB1-27B9F5A0952E}">
      <dgm:prSet/>
      <dgm:spPr/>
      <dgm:t>
        <a:bodyPr/>
        <a:lstStyle/>
        <a:p>
          <a:pPr algn="ctr"/>
          <a:endParaRPr lang="es-ES"/>
        </a:p>
      </dgm:t>
    </dgm:pt>
    <dgm:pt modelId="{A651A64A-7633-49AD-A085-DCC930EDB4E6}" type="sibTrans" cxnId="{A0BA7622-0148-4B53-BFB1-27B9F5A0952E}">
      <dgm:prSet/>
      <dgm:spPr/>
      <dgm:t>
        <a:bodyPr/>
        <a:lstStyle/>
        <a:p>
          <a:pPr algn="ctr"/>
          <a:endParaRPr lang="es-ES"/>
        </a:p>
      </dgm:t>
    </dgm:pt>
    <dgm:pt modelId="{08BB6801-01F0-4766-A704-E92FA7C58399}">
      <dgm:prSet phldrT="[Texto]"/>
      <dgm:spPr/>
      <dgm:t>
        <a:bodyPr/>
        <a:lstStyle/>
        <a:p>
          <a:pPr algn="ctr"/>
          <a:r>
            <a:rPr lang="es-ES" dirty="0" smtClean="0"/>
            <a:t>MAS</a:t>
          </a:r>
          <a:endParaRPr lang="es-ES" dirty="0"/>
        </a:p>
      </dgm:t>
    </dgm:pt>
    <dgm:pt modelId="{70C61AA8-5693-497E-90B8-14FC31E2CCEB}" type="parTrans" cxnId="{CDB115F1-0A07-46C1-BCA9-E74CCCD22346}">
      <dgm:prSet/>
      <dgm:spPr/>
      <dgm:t>
        <a:bodyPr/>
        <a:lstStyle/>
        <a:p>
          <a:pPr algn="ctr"/>
          <a:endParaRPr lang="es-ES"/>
        </a:p>
      </dgm:t>
    </dgm:pt>
    <dgm:pt modelId="{4D9AC6D9-3D74-4351-9AA8-BE455C7C3379}" type="sibTrans" cxnId="{CDB115F1-0A07-46C1-BCA9-E74CCCD22346}">
      <dgm:prSet/>
      <dgm:spPr/>
      <dgm:t>
        <a:bodyPr/>
        <a:lstStyle/>
        <a:p>
          <a:pPr algn="ctr"/>
          <a:endParaRPr lang="es-ES"/>
        </a:p>
      </dgm:t>
    </dgm:pt>
    <dgm:pt modelId="{6B8B0618-45F9-4E8E-BA89-B2FBF3940F44}">
      <dgm:prSet phldrT="[Texto]"/>
      <dgm:spPr/>
      <dgm:t>
        <a:bodyPr/>
        <a:lstStyle/>
        <a:p>
          <a:pPr algn="ctr"/>
          <a:endParaRPr lang="es-ES" dirty="0"/>
        </a:p>
      </dgm:t>
    </dgm:pt>
    <dgm:pt modelId="{4D59C581-1A50-4523-979D-E417DE1D430B}" type="parTrans" cxnId="{211B6DD0-5566-4CDC-966B-D32F71848D51}">
      <dgm:prSet/>
      <dgm:spPr/>
      <dgm:t>
        <a:bodyPr/>
        <a:lstStyle/>
        <a:p>
          <a:pPr algn="ctr"/>
          <a:endParaRPr lang="es-ES"/>
        </a:p>
      </dgm:t>
    </dgm:pt>
    <dgm:pt modelId="{E515E912-CA5E-47E3-91FC-43265E73FACF}" type="sibTrans" cxnId="{211B6DD0-5566-4CDC-966B-D32F71848D51}">
      <dgm:prSet/>
      <dgm:spPr/>
      <dgm:t>
        <a:bodyPr/>
        <a:lstStyle/>
        <a:p>
          <a:pPr algn="ctr"/>
          <a:endParaRPr lang="es-ES"/>
        </a:p>
      </dgm:t>
    </dgm:pt>
    <dgm:pt modelId="{BD0C01E9-62CA-4FAA-A7BA-FFF587FA1136}">
      <dgm:prSet phldrT="[Texto]"/>
      <dgm:spPr/>
      <dgm:t>
        <a:bodyPr/>
        <a:lstStyle/>
        <a:p>
          <a:pPr algn="ctr"/>
          <a:r>
            <a:rPr lang="es-ES" dirty="0" smtClean="0"/>
            <a:t>WMO</a:t>
          </a:r>
          <a:endParaRPr lang="es-ES" dirty="0"/>
        </a:p>
      </dgm:t>
    </dgm:pt>
    <dgm:pt modelId="{85D9377C-6BBD-4BD9-B8A3-5C52F96F674D}" type="parTrans" cxnId="{1344581B-9423-47C6-A6B1-182A7DB7CE22}">
      <dgm:prSet/>
      <dgm:spPr/>
      <dgm:t>
        <a:bodyPr/>
        <a:lstStyle/>
        <a:p>
          <a:pPr algn="ctr"/>
          <a:endParaRPr lang="es-ES"/>
        </a:p>
      </dgm:t>
    </dgm:pt>
    <dgm:pt modelId="{4CE3C818-7D3E-480E-84EC-7C8016C27C4F}" type="sibTrans" cxnId="{1344581B-9423-47C6-A6B1-182A7DB7CE22}">
      <dgm:prSet/>
      <dgm:spPr/>
      <dgm:t>
        <a:bodyPr/>
        <a:lstStyle/>
        <a:p>
          <a:pPr algn="ctr"/>
          <a:endParaRPr lang="es-ES"/>
        </a:p>
      </dgm:t>
    </dgm:pt>
    <dgm:pt modelId="{A0E1009D-7B4E-495B-979F-C0900AFC2F9C}" type="pres">
      <dgm:prSet presAssocID="{0B2DF35E-2DEB-45F8-AE2E-94B422EE8C8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2FF671E-C1FE-4405-8A81-99D93BB4FA2E}" type="pres">
      <dgm:prSet presAssocID="{C7F2EB96-7799-4DEC-8631-5285D47AFD74}" presName="centerShape" presStyleLbl="node0" presStyleIdx="0" presStyleCnt="1" custScaleX="140097" custScaleY="140096"/>
      <dgm:spPr/>
      <dgm:t>
        <a:bodyPr/>
        <a:lstStyle/>
        <a:p>
          <a:endParaRPr lang="es-ES"/>
        </a:p>
      </dgm:t>
    </dgm:pt>
    <dgm:pt modelId="{904E20D9-58BE-423E-B2AD-B5DFC370C694}" type="pres">
      <dgm:prSet presAssocID="{BD0C01E9-62CA-4FAA-A7BA-FFF587FA113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48CE5D-44EE-491C-8525-63654D7655DA}" type="pres">
      <dgm:prSet presAssocID="{BD0C01E9-62CA-4FAA-A7BA-FFF587FA1136}" presName="dummy" presStyleCnt="0"/>
      <dgm:spPr/>
    </dgm:pt>
    <dgm:pt modelId="{7D0FBCB9-6DB6-4613-A45F-3C86D1175F52}" type="pres">
      <dgm:prSet presAssocID="{4CE3C818-7D3E-480E-84EC-7C8016C27C4F}" presName="sibTrans" presStyleLbl="sibTrans2D1" presStyleIdx="0" presStyleCnt="3"/>
      <dgm:spPr/>
      <dgm:t>
        <a:bodyPr/>
        <a:lstStyle/>
        <a:p>
          <a:endParaRPr lang="es-ES"/>
        </a:p>
      </dgm:t>
    </dgm:pt>
    <dgm:pt modelId="{9F450A88-1DD4-42B7-81FB-4FC48B969D7E}" type="pres">
      <dgm:prSet presAssocID="{0DCA7715-2AEC-4682-AD10-1077608B0A93}" presName="node" presStyleLbl="node1" presStyleIdx="1" presStyleCnt="3" custRadScaleRad="103368" custRadScaleInc="30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7E79D4-2557-4FFA-87B8-E7A9CD8387F9}" type="pres">
      <dgm:prSet presAssocID="{0DCA7715-2AEC-4682-AD10-1077608B0A93}" presName="dummy" presStyleCnt="0"/>
      <dgm:spPr/>
    </dgm:pt>
    <dgm:pt modelId="{7C38E484-93AC-4A77-874D-2481F9EF172E}" type="pres">
      <dgm:prSet presAssocID="{A651A64A-7633-49AD-A085-DCC930EDB4E6}" presName="sibTrans" presStyleLbl="sibTrans2D1" presStyleIdx="1" presStyleCnt="3"/>
      <dgm:spPr/>
      <dgm:t>
        <a:bodyPr/>
        <a:lstStyle/>
        <a:p>
          <a:endParaRPr lang="es-ES"/>
        </a:p>
      </dgm:t>
    </dgm:pt>
    <dgm:pt modelId="{3B49D5C3-A107-47CE-8DD3-8B81FF8B487E}" type="pres">
      <dgm:prSet presAssocID="{08BB6801-01F0-4766-A704-E92FA7C583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90D3BE-AF35-4201-AA81-BD18B5228B97}" type="pres">
      <dgm:prSet presAssocID="{08BB6801-01F0-4766-A704-E92FA7C58399}" presName="dummy" presStyleCnt="0"/>
      <dgm:spPr/>
    </dgm:pt>
    <dgm:pt modelId="{862E0370-EC8C-4CE7-99AA-78FB4240ACCC}" type="pres">
      <dgm:prSet presAssocID="{4D9AC6D9-3D74-4351-9AA8-BE455C7C3379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A4F31A30-0680-4826-818C-A41C8E0D531C}" type="presOf" srcId="{0DCA7715-2AEC-4682-AD10-1077608B0A93}" destId="{9F450A88-1DD4-42B7-81FB-4FC48B969D7E}" srcOrd="0" destOrd="0" presId="urn:microsoft.com/office/officeart/2005/8/layout/radial6"/>
    <dgm:cxn modelId="{211B6DD0-5566-4CDC-966B-D32F71848D51}" srcId="{0B2DF35E-2DEB-45F8-AE2E-94B422EE8C8B}" destId="{6B8B0618-45F9-4E8E-BA89-B2FBF3940F44}" srcOrd="1" destOrd="0" parTransId="{4D59C581-1A50-4523-979D-E417DE1D430B}" sibTransId="{E515E912-CA5E-47E3-91FC-43265E73FACF}"/>
    <dgm:cxn modelId="{4102EBAB-C334-4D6D-8E78-09159C2053CE}" type="presOf" srcId="{A651A64A-7633-49AD-A085-DCC930EDB4E6}" destId="{7C38E484-93AC-4A77-874D-2481F9EF172E}" srcOrd="0" destOrd="0" presId="urn:microsoft.com/office/officeart/2005/8/layout/radial6"/>
    <dgm:cxn modelId="{4FB0FE65-57EF-4BF7-B6C5-ECA3C1062A46}" type="presOf" srcId="{0B2DF35E-2DEB-45F8-AE2E-94B422EE8C8B}" destId="{A0E1009D-7B4E-495B-979F-C0900AFC2F9C}" srcOrd="0" destOrd="0" presId="urn:microsoft.com/office/officeart/2005/8/layout/radial6"/>
    <dgm:cxn modelId="{5B0754BE-21AE-4F27-B03E-039246106B15}" type="presOf" srcId="{C7F2EB96-7799-4DEC-8631-5285D47AFD74}" destId="{A2FF671E-C1FE-4405-8A81-99D93BB4FA2E}" srcOrd="0" destOrd="0" presId="urn:microsoft.com/office/officeart/2005/8/layout/radial6"/>
    <dgm:cxn modelId="{1344581B-9423-47C6-A6B1-182A7DB7CE22}" srcId="{C7F2EB96-7799-4DEC-8631-5285D47AFD74}" destId="{BD0C01E9-62CA-4FAA-A7BA-FFF587FA1136}" srcOrd="0" destOrd="0" parTransId="{85D9377C-6BBD-4BD9-B8A3-5C52F96F674D}" sibTransId="{4CE3C818-7D3E-480E-84EC-7C8016C27C4F}"/>
    <dgm:cxn modelId="{C48F47FD-173A-4E22-9FFF-7AE5059D588D}" type="presOf" srcId="{4D9AC6D9-3D74-4351-9AA8-BE455C7C3379}" destId="{862E0370-EC8C-4CE7-99AA-78FB4240ACCC}" srcOrd="0" destOrd="0" presId="urn:microsoft.com/office/officeart/2005/8/layout/radial6"/>
    <dgm:cxn modelId="{49EE90C5-2C25-48A2-A7E0-916FC2FA899D}" type="presOf" srcId="{08BB6801-01F0-4766-A704-E92FA7C58399}" destId="{3B49D5C3-A107-47CE-8DD3-8B81FF8B487E}" srcOrd="0" destOrd="0" presId="urn:microsoft.com/office/officeart/2005/8/layout/radial6"/>
    <dgm:cxn modelId="{92782304-37B9-47E7-9546-E5AFA0CADEED}" srcId="{0B2DF35E-2DEB-45F8-AE2E-94B422EE8C8B}" destId="{C7F2EB96-7799-4DEC-8631-5285D47AFD74}" srcOrd="0" destOrd="0" parTransId="{5F7DD71A-F24E-4650-8C2A-227F414B8702}" sibTransId="{8C279BEA-FA78-4C82-88FD-26B3F6B6DA4A}"/>
    <dgm:cxn modelId="{04488DDC-E1B6-4F9E-B96D-D4C898C10F33}" type="presOf" srcId="{BD0C01E9-62CA-4FAA-A7BA-FFF587FA1136}" destId="{904E20D9-58BE-423E-B2AD-B5DFC370C694}" srcOrd="0" destOrd="0" presId="urn:microsoft.com/office/officeart/2005/8/layout/radial6"/>
    <dgm:cxn modelId="{0C8FC5F4-C48E-4530-A26B-B09A554F2838}" type="presOf" srcId="{4CE3C818-7D3E-480E-84EC-7C8016C27C4F}" destId="{7D0FBCB9-6DB6-4613-A45F-3C86D1175F52}" srcOrd="0" destOrd="0" presId="urn:microsoft.com/office/officeart/2005/8/layout/radial6"/>
    <dgm:cxn modelId="{A0BA7622-0148-4B53-BFB1-27B9F5A0952E}" srcId="{C7F2EB96-7799-4DEC-8631-5285D47AFD74}" destId="{0DCA7715-2AEC-4682-AD10-1077608B0A93}" srcOrd="1" destOrd="0" parTransId="{CFAC24D9-0FC0-4E31-95AD-7D896296F13E}" sibTransId="{A651A64A-7633-49AD-A085-DCC930EDB4E6}"/>
    <dgm:cxn modelId="{CDB115F1-0A07-46C1-BCA9-E74CCCD22346}" srcId="{C7F2EB96-7799-4DEC-8631-5285D47AFD74}" destId="{08BB6801-01F0-4766-A704-E92FA7C58399}" srcOrd="2" destOrd="0" parTransId="{70C61AA8-5693-497E-90B8-14FC31E2CCEB}" sibTransId="{4D9AC6D9-3D74-4351-9AA8-BE455C7C3379}"/>
    <dgm:cxn modelId="{978C418B-6ECB-4535-A50D-71E2F93AB4FA}" type="presParOf" srcId="{A0E1009D-7B4E-495B-979F-C0900AFC2F9C}" destId="{A2FF671E-C1FE-4405-8A81-99D93BB4FA2E}" srcOrd="0" destOrd="0" presId="urn:microsoft.com/office/officeart/2005/8/layout/radial6"/>
    <dgm:cxn modelId="{F80D24DA-BCE1-4B78-9FB6-1AB88911478D}" type="presParOf" srcId="{A0E1009D-7B4E-495B-979F-C0900AFC2F9C}" destId="{904E20D9-58BE-423E-B2AD-B5DFC370C694}" srcOrd="1" destOrd="0" presId="urn:microsoft.com/office/officeart/2005/8/layout/radial6"/>
    <dgm:cxn modelId="{DD27A2F6-957F-4C78-86BC-254088F4BB5B}" type="presParOf" srcId="{A0E1009D-7B4E-495B-979F-C0900AFC2F9C}" destId="{E648CE5D-44EE-491C-8525-63654D7655DA}" srcOrd="2" destOrd="0" presId="urn:microsoft.com/office/officeart/2005/8/layout/radial6"/>
    <dgm:cxn modelId="{D3D5BE91-1AED-40EA-B025-98296558CDA7}" type="presParOf" srcId="{A0E1009D-7B4E-495B-979F-C0900AFC2F9C}" destId="{7D0FBCB9-6DB6-4613-A45F-3C86D1175F52}" srcOrd="3" destOrd="0" presId="urn:microsoft.com/office/officeart/2005/8/layout/radial6"/>
    <dgm:cxn modelId="{4E2F2FF8-F78E-4C7D-80B0-62908EF87D8A}" type="presParOf" srcId="{A0E1009D-7B4E-495B-979F-C0900AFC2F9C}" destId="{9F450A88-1DD4-42B7-81FB-4FC48B969D7E}" srcOrd="4" destOrd="0" presId="urn:microsoft.com/office/officeart/2005/8/layout/radial6"/>
    <dgm:cxn modelId="{0236EF3C-0E85-4E09-98F4-F2E1F5A7A0E5}" type="presParOf" srcId="{A0E1009D-7B4E-495B-979F-C0900AFC2F9C}" destId="{3E7E79D4-2557-4FFA-87B8-E7A9CD8387F9}" srcOrd="5" destOrd="0" presId="urn:microsoft.com/office/officeart/2005/8/layout/radial6"/>
    <dgm:cxn modelId="{B225E075-CE2A-492D-8068-EE2F4889075E}" type="presParOf" srcId="{A0E1009D-7B4E-495B-979F-C0900AFC2F9C}" destId="{7C38E484-93AC-4A77-874D-2481F9EF172E}" srcOrd="6" destOrd="0" presId="urn:microsoft.com/office/officeart/2005/8/layout/radial6"/>
    <dgm:cxn modelId="{4A5A15C4-06BC-456F-AD99-4FE4ACD5E04A}" type="presParOf" srcId="{A0E1009D-7B4E-495B-979F-C0900AFC2F9C}" destId="{3B49D5C3-A107-47CE-8DD3-8B81FF8B487E}" srcOrd="7" destOrd="0" presId="urn:microsoft.com/office/officeart/2005/8/layout/radial6"/>
    <dgm:cxn modelId="{0F398D80-B245-48B8-A274-3A580BD0F49B}" type="presParOf" srcId="{A0E1009D-7B4E-495B-979F-C0900AFC2F9C}" destId="{4590D3BE-AF35-4201-AA81-BD18B5228B97}" srcOrd="8" destOrd="0" presId="urn:microsoft.com/office/officeart/2005/8/layout/radial6"/>
    <dgm:cxn modelId="{F6B41B2B-188D-44DE-8D18-6803AD939254}" type="presParOf" srcId="{A0E1009D-7B4E-495B-979F-C0900AFC2F9C}" destId="{862E0370-EC8C-4CE7-99AA-78FB4240ACC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E0370-EC8C-4CE7-99AA-78FB4240ACCC}">
      <dsp:nvSpPr>
        <dsp:cNvPr id="0" name=""/>
        <dsp:cNvSpPr/>
      </dsp:nvSpPr>
      <dsp:spPr>
        <a:xfrm>
          <a:off x="1525099" y="604453"/>
          <a:ext cx="4030248" cy="4030248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8E484-93AC-4A77-874D-2481F9EF172E}">
      <dsp:nvSpPr>
        <dsp:cNvPr id="0" name=""/>
        <dsp:cNvSpPr/>
      </dsp:nvSpPr>
      <dsp:spPr>
        <a:xfrm>
          <a:off x="1562243" y="671792"/>
          <a:ext cx="4030248" cy="4030248"/>
        </a:xfrm>
        <a:prstGeom prst="blockArc">
          <a:avLst>
            <a:gd name="adj1" fmla="val 1806119"/>
            <a:gd name="adj2" fmla="val 9134323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FBCB9-6DB6-4613-A45F-3C86D1175F52}">
      <dsp:nvSpPr>
        <dsp:cNvPr id="0" name=""/>
        <dsp:cNvSpPr/>
      </dsp:nvSpPr>
      <dsp:spPr>
        <a:xfrm>
          <a:off x="1604111" y="602866"/>
          <a:ext cx="4030248" cy="4030248"/>
        </a:xfrm>
        <a:prstGeom prst="blockArc">
          <a:avLst>
            <a:gd name="adj1" fmla="val 16061968"/>
            <a:gd name="adj2" fmla="val 1946978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F671E-C1FE-4405-8A81-99D93BB4FA2E}">
      <dsp:nvSpPr>
        <dsp:cNvPr id="0" name=""/>
        <dsp:cNvSpPr/>
      </dsp:nvSpPr>
      <dsp:spPr>
        <a:xfrm>
          <a:off x="2239743" y="1319105"/>
          <a:ext cx="2600961" cy="2600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err="1" smtClean="0"/>
            <a:t>Interoperability</a:t>
          </a:r>
          <a:r>
            <a:rPr lang="es-ES" sz="2100" b="1" kern="1200" dirty="0" smtClean="0"/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&amp;&amp;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err="1" smtClean="0"/>
            <a:t>easy</a:t>
          </a:r>
          <a:r>
            <a:rPr lang="es-ES" sz="2100" b="1" kern="1200" dirty="0" smtClean="0"/>
            <a:t> </a:t>
          </a:r>
          <a:r>
            <a:rPr lang="es-ES" sz="2100" b="1" kern="1200" dirty="0" err="1" smtClean="0"/>
            <a:t>extension</a:t>
          </a:r>
          <a:r>
            <a:rPr lang="es-ES" sz="2100" b="1" kern="1200" dirty="0" smtClean="0"/>
            <a:t> of </a:t>
          </a:r>
          <a:r>
            <a:rPr lang="es-ES" sz="2100" b="1" kern="1200" dirty="0" err="1" smtClean="0"/>
            <a:t>the</a:t>
          </a:r>
          <a:r>
            <a:rPr lang="es-ES" sz="2100" b="1" kern="1200" dirty="0" smtClean="0"/>
            <a:t> </a:t>
          </a:r>
          <a:r>
            <a:rPr lang="es-ES" sz="2100" b="1" kern="1200" dirty="0" err="1" smtClean="0"/>
            <a:t>system</a:t>
          </a:r>
          <a:r>
            <a:rPr lang="es-ES" sz="2100" b="1" kern="1200" dirty="0" smtClean="0"/>
            <a:t> </a:t>
          </a:r>
          <a:endParaRPr lang="es-ES" sz="2100" b="1" kern="1200" dirty="0"/>
        </a:p>
      </dsp:txBody>
      <dsp:txXfrm>
        <a:off x="2620645" y="1700004"/>
        <a:ext cx="1839157" cy="1839144"/>
      </dsp:txXfrm>
    </dsp:sp>
    <dsp:sp modelId="{904E20D9-58BE-423E-B2AD-B5DFC370C694}">
      <dsp:nvSpPr>
        <dsp:cNvPr id="0" name=""/>
        <dsp:cNvSpPr/>
      </dsp:nvSpPr>
      <dsp:spPr>
        <a:xfrm>
          <a:off x="2890433" y="1448"/>
          <a:ext cx="1299580" cy="129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WMO</a:t>
          </a:r>
          <a:endParaRPr lang="es-ES" sz="2700" kern="1200" dirty="0"/>
        </a:p>
      </dsp:txBody>
      <dsp:txXfrm>
        <a:off x="3080752" y="191767"/>
        <a:ext cx="918942" cy="918942"/>
      </dsp:txXfrm>
    </dsp:sp>
    <dsp:sp modelId="{9F450A88-1DD4-42B7-81FB-4FC48B969D7E}">
      <dsp:nvSpPr>
        <dsp:cNvPr id="0" name=""/>
        <dsp:cNvSpPr/>
      </dsp:nvSpPr>
      <dsp:spPr>
        <a:xfrm>
          <a:off x="4630454" y="3024328"/>
          <a:ext cx="1299580" cy="129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SOA</a:t>
          </a:r>
          <a:endParaRPr lang="es-ES" sz="2700" kern="1200" dirty="0"/>
        </a:p>
      </dsp:txBody>
      <dsp:txXfrm>
        <a:off x="4820773" y="3214647"/>
        <a:ext cx="918942" cy="918942"/>
      </dsp:txXfrm>
    </dsp:sp>
    <dsp:sp modelId="{3B49D5C3-A107-47CE-8DD3-8B81FF8B487E}">
      <dsp:nvSpPr>
        <dsp:cNvPr id="0" name=""/>
        <dsp:cNvSpPr/>
      </dsp:nvSpPr>
      <dsp:spPr>
        <a:xfrm>
          <a:off x="1185802" y="2953956"/>
          <a:ext cx="1299580" cy="129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MAS</a:t>
          </a:r>
          <a:endParaRPr lang="es-ES" sz="2700" kern="1200" dirty="0"/>
        </a:p>
      </dsp:txBody>
      <dsp:txXfrm>
        <a:off x="1376121" y="3144275"/>
        <a:ext cx="918942" cy="918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D5B73-6A84-43CB-BC35-360DCC2D0C28}" type="datetimeFigureOut">
              <a:rPr lang="es-ES" smtClean="0"/>
              <a:pPr/>
              <a:t>16/08/2014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F84BD-7DBB-42D4-8138-FBFC0D9B4D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845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E9FE5-42B9-4E85-80BB-AD723DE52AAB}" type="datetimeFigureOut">
              <a:rPr lang="es-ES" smtClean="0"/>
              <a:pPr/>
              <a:t>16/08/2014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8D4ED-DC11-41B6-9713-ECAC8B59CF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5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2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805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097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25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522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25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56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68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endParaRPr lang="en-GB" sz="14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167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25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097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6757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375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396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751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06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097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5207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789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0977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334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63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46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838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909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097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D4ED-DC11-41B6-9713-ECAC8B59CFF4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36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 userDrawn="1"/>
        </p:nvSpPr>
        <p:spPr>
          <a:xfrm>
            <a:off x="179512" y="2060848"/>
            <a:ext cx="144016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 userDrawn="1"/>
        </p:nvSpPr>
        <p:spPr>
          <a:xfrm>
            <a:off x="179512" y="3717032"/>
            <a:ext cx="1440160" cy="151216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00" y="2060848"/>
            <a:ext cx="4872540" cy="1368152"/>
          </a:xfrm>
          <a:prstGeom prst="rect">
            <a:avLst/>
          </a:prstGeom>
          <a:noFill/>
        </p:spPr>
      </p:pic>
      <p:pic>
        <p:nvPicPr>
          <p:cNvPr id="17" name="5 Imagen" descr="FP7-gen-RGB.gif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42059"/>
            <a:ext cx="1435396" cy="1169581"/>
          </a:xfrm>
          <a:prstGeom prst="rect">
            <a:avLst/>
          </a:prstGeom>
        </p:spPr>
      </p:pic>
      <p:sp>
        <p:nvSpPr>
          <p:cNvPr id="19" name="18 Rectángulo redondeado"/>
          <p:cNvSpPr/>
          <p:nvPr userDrawn="1"/>
        </p:nvSpPr>
        <p:spPr>
          <a:xfrm>
            <a:off x="7596336" y="116631"/>
            <a:ext cx="1403648" cy="14714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6 Imagen" descr="jaune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38203"/>
            <a:ext cx="1707072" cy="1158949"/>
          </a:xfrm>
          <a:prstGeom prst="rect">
            <a:avLst/>
          </a:prstGeom>
        </p:spPr>
      </p:pic>
      <p:sp>
        <p:nvSpPr>
          <p:cNvPr id="23" name="1 Marcador de título"/>
          <p:cNvSpPr>
            <a:spLocks noGrp="1"/>
          </p:cNvSpPr>
          <p:nvPr>
            <p:ph type="title" hasCustomPrompt="1"/>
          </p:nvPr>
        </p:nvSpPr>
        <p:spPr>
          <a:xfrm>
            <a:off x="1907704" y="2852936"/>
            <a:ext cx="4824536" cy="10801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400" b="1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TITLE</a:t>
            </a:r>
            <a:endParaRPr lang="en-GB" noProof="0" dirty="0"/>
          </a:p>
        </p:txBody>
      </p:sp>
      <p:sp>
        <p:nvSpPr>
          <p:cNvPr id="27" name="2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1908175" y="4005064"/>
            <a:ext cx="4824413" cy="288032"/>
          </a:xfrm>
          <a:prstGeom prst="rect">
            <a:avLst/>
          </a:prstGeom>
        </p:spPr>
        <p:txBody>
          <a:bodyPr/>
          <a:lstStyle>
            <a:lvl1pPr>
              <a:buNone/>
              <a:defRPr sz="1800" b="1" baseline="0"/>
            </a:lvl1pPr>
          </a:lstStyle>
          <a:p>
            <a:pPr lvl="0"/>
            <a:r>
              <a:rPr lang="en-GB" dirty="0" smtClean="0"/>
              <a:t>Name and Surname</a:t>
            </a:r>
            <a:endParaRPr lang="en-GB" dirty="0"/>
          </a:p>
        </p:txBody>
      </p:sp>
      <p:sp>
        <p:nvSpPr>
          <p:cNvPr id="29" name="2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4293096"/>
            <a:ext cx="4824536" cy="216024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Position</a:t>
            </a:r>
            <a:endParaRPr lang="en-GB" dirty="0"/>
          </a:p>
        </p:txBody>
      </p:sp>
      <p:sp>
        <p:nvSpPr>
          <p:cNvPr id="30" name="28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4509120"/>
            <a:ext cx="4824536" cy="216024"/>
          </a:xfrm>
          <a:prstGeom prst="rect">
            <a:avLst/>
          </a:prstGeom>
        </p:spPr>
        <p:txBody>
          <a:bodyPr/>
          <a:lstStyle>
            <a:lvl1pPr>
              <a:buNone/>
              <a:defRPr sz="1400" b="1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smtClean="0"/>
              <a:t>email@email.org</a:t>
            </a:r>
            <a:endParaRPr lang="en-GB" dirty="0"/>
          </a:p>
        </p:txBody>
      </p:sp>
      <p:sp>
        <p:nvSpPr>
          <p:cNvPr id="31" name="2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907704" y="4941168"/>
            <a:ext cx="4824536" cy="288032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 b="1" u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 err="1" smtClean="0"/>
              <a:t>Location</a:t>
            </a:r>
            <a:r>
              <a:rPr lang="es-ES" dirty="0" smtClean="0"/>
              <a:t>, date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Marcador de texto"/>
          <p:cNvSpPr>
            <a:spLocks noGrp="1"/>
          </p:cNvSpPr>
          <p:nvPr>
            <p:ph type="body" sz="quarter" idx="13"/>
          </p:nvPr>
        </p:nvSpPr>
        <p:spPr>
          <a:xfrm>
            <a:off x="642910" y="1214422"/>
            <a:ext cx="7929563" cy="4929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GB" noProof="0"/>
          </a:p>
        </p:txBody>
      </p:sp>
      <p:sp>
        <p:nvSpPr>
          <p:cNvPr id="15" name="14 Rectángulo redondeado"/>
          <p:cNvSpPr/>
          <p:nvPr userDrawn="1"/>
        </p:nvSpPr>
        <p:spPr>
          <a:xfrm>
            <a:off x="35496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 userDrawn="1"/>
        </p:nvSpPr>
        <p:spPr>
          <a:xfrm>
            <a:off x="864096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 userDrawn="1"/>
        </p:nvSpPr>
        <p:spPr>
          <a:xfrm>
            <a:off x="1691680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 userDrawn="1"/>
        </p:nvSpPr>
        <p:spPr>
          <a:xfrm>
            <a:off x="2520280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5 Imagen" descr="FP7-gen-RGB.gi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8" y="6093296"/>
            <a:ext cx="761754" cy="620688"/>
          </a:xfrm>
          <a:prstGeom prst="rect">
            <a:avLst/>
          </a:prstGeom>
        </p:spPr>
      </p:pic>
      <p:pic>
        <p:nvPicPr>
          <p:cNvPr id="12" name="6 Imagen" descr="jaune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10" y="6093296"/>
            <a:ext cx="914241" cy="620688"/>
          </a:xfrm>
          <a:prstGeom prst="rect">
            <a:avLst/>
          </a:prstGeom>
        </p:spPr>
      </p:pic>
      <p:pic>
        <p:nvPicPr>
          <p:cNvPr id="13" name="Picture 2" descr="http://eusoils.jrc.ec.europa.eu/events/conferences/tanzania_122006/html/images/logowm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25" y="5909384"/>
            <a:ext cx="771286" cy="8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opengeospatial.org/pub/www/files/ogc_logo_0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28302"/>
          <a:stretch/>
        </p:blipFill>
        <p:spPr bwMode="auto">
          <a:xfrm>
            <a:off x="6807248" y="6186199"/>
            <a:ext cx="1476672" cy="4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0"/>
            <a:ext cx="1296144" cy="59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92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Marcador de texto"/>
          <p:cNvSpPr>
            <a:spLocks noGrp="1"/>
          </p:cNvSpPr>
          <p:nvPr>
            <p:ph type="body" sz="quarter" idx="13"/>
          </p:nvPr>
        </p:nvSpPr>
        <p:spPr>
          <a:xfrm>
            <a:off x="642910" y="1214422"/>
            <a:ext cx="7929563" cy="4929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GB" noProof="0"/>
          </a:p>
        </p:txBody>
      </p:sp>
      <p:sp>
        <p:nvSpPr>
          <p:cNvPr id="15" name="14 Rectángulo redondeado"/>
          <p:cNvSpPr/>
          <p:nvPr userDrawn="1"/>
        </p:nvSpPr>
        <p:spPr>
          <a:xfrm>
            <a:off x="35496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 userDrawn="1"/>
        </p:nvSpPr>
        <p:spPr>
          <a:xfrm>
            <a:off x="864096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 userDrawn="1"/>
        </p:nvSpPr>
        <p:spPr>
          <a:xfrm>
            <a:off x="1691680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 userDrawn="1"/>
        </p:nvSpPr>
        <p:spPr>
          <a:xfrm>
            <a:off x="2520280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5 Imagen" descr="FP7-gen-RGB.gi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8" y="6093296"/>
            <a:ext cx="761754" cy="620688"/>
          </a:xfrm>
          <a:prstGeom prst="rect">
            <a:avLst/>
          </a:prstGeom>
        </p:spPr>
      </p:pic>
      <p:pic>
        <p:nvPicPr>
          <p:cNvPr id="12" name="6 Imagen" descr="jaune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10" y="6093296"/>
            <a:ext cx="914241" cy="620688"/>
          </a:xfrm>
          <a:prstGeom prst="rect">
            <a:avLst/>
          </a:prstGeom>
        </p:spPr>
      </p:pic>
      <p:pic>
        <p:nvPicPr>
          <p:cNvPr id="13" name="Picture 2" descr="http://eusoils.jrc.ec.europa.eu/events/conferences/tanzania_122006/html/images/logowm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25" y="5909384"/>
            <a:ext cx="771286" cy="8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opengeospatial.org/pub/www/files/ogc_logo_0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28302"/>
          <a:stretch/>
        </p:blipFill>
        <p:spPr bwMode="auto">
          <a:xfrm>
            <a:off x="6807248" y="6186199"/>
            <a:ext cx="1476672" cy="4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0"/>
            <a:ext cx="1296144" cy="59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784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Marcador de texto"/>
          <p:cNvSpPr>
            <a:spLocks noGrp="1"/>
          </p:cNvSpPr>
          <p:nvPr>
            <p:ph type="body" sz="quarter" idx="13"/>
          </p:nvPr>
        </p:nvSpPr>
        <p:spPr>
          <a:xfrm>
            <a:off x="642910" y="1214422"/>
            <a:ext cx="7929563" cy="4929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n-GB" noProof="0" dirty="0"/>
          </a:p>
        </p:txBody>
      </p:sp>
      <p:sp>
        <p:nvSpPr>
          <p:cNvPr id="15" name="14 Rectángulo redondeado"/>
          <p:cNvSpPr/>
          <p:nvPr userDrawn="1"/>
        </p:nvSpPr>
        <p:spPr>
          <a:xfrm>
            <a:off x="35496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 userDrawn="1"/>
        </p:nvSpPr>
        <p:spPr>
          <a:xfrm>
            <a:off x="864096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 userDrawn="1"/>
        </p:nvSpPr>
        <p:spPr>
          <a:xfrm>
            <a:off x="1691680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 userDrawn="1"/>
        </p:nvSpPr>
        <p:spPr>
          <a:xfrm>
            <a:off x="2520280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5 Imagen" descr="FP7-gen-RGB.gi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8" y="6093296"/>
            <a:ext cx="761754" cy="620688"/>
          </a:xfrm>
          <a:prstGeom prst="rect">
            <a:avLst/>
          </a:prstGeom>
        </p:spPr>
      </p:pic>
      <p:pic>
        <p:nvPicPr>
          <p:cNvPr id="12" name="6 Imagen" descr="jaune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10" y="6093296"/>
            <a:ext cx="914241" cy="620688"/>
          </a:xfrm>
          <a:prstGeom prst="rect">
            <a:avLst/>
          </a:prstGeom>
        </p:spPr>
      </p:pic>
      <p:pic>
        <p:nvPicPr>
          <p:cNvPr id="13" name="Picture 2" descr="http://eusoils.jrc.ec.europa.eu/events/conferences/tanzania_122006/html/images/logowm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25" y="5909384"/>
            <a:ext cx="771286" cy="8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opengeospatial.org/pub/www/files/ogc_logo_0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28302"/>
          <a:stretch/>
        </p:blipFill>
        <p:spPr bwMode="auto">
          <a:xfrm>
            <a:off x="6807248" y="6186199"/>
            <a:ext cx="1476672" cy="4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0"/>
            <a:ext cx="1296144" cy="59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76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Marcador de texto"/>
          <p:cNvSpPr>
            <a:spLocks noGrp="1"/>
          </p:cNvSpPr>
          <p:nvPr>
            <p:ph type="body" sz="quarter" idx="13"/>
          </p:nvPr>
        </p:nvSpPr>
        <p:spPr>
          <a:xfrm>
            <a:off x="642910" y="1214422"/>
            <a:ext cx="7929563" cy="4929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GB" noProof="0"/>
          </a:p>
        </p:txBody>
      </p:sp>
      <p:sp>
        <p:nvSpPr>
          <p:cNvPr id="8" name="7 Rectángulo"/>
          <p:cNvSpPr/>
          <p:nvPr userDrawn="1"/>
        </p:nvSpPr>
        <p:spPr>
          <a:xfrm>
            <a:off x="4857752" y="0"/>
            <a:ext cx="4286248" cy="92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 userDrawn="1"/>
        </p:nvSpPr>
        <p:spPr>
          <a:xfrm>
            <a:off x="0" y="5949280"/>
            <a:ext cx="5004048" cy="90872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0"/>
            <a:ext cx="1296144" cy="593800"/>
          </a:xfrm>
          <a:prstGeom prst="rect">
            <a:avLst/>
          </a:prstGeom>
          <a:noFill/>
        </p:spPr>
      </p:pic>
      <p:pic>
        <p:nvPicPr>
          <p:cNvPr id="12" name="5 Imagen" descr="FP7-gen-RGB.gif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8" y="6093296"/>
            <a:ext cx="761754" cy="620688"/>
          </a:xfrm>
          <a:prstGeom prst="rect">
            <a:avLst/>
          </a:prstGeom>
        </p:spPr>
      </p:pic>
      <p:pic>
        <p:nvPicPr>
          <p:cNvPr id="13" name="6 Imagen" descr="jaune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10" y="6093296"/>
            <a:ext cx="914241" cy="620688"/>
          </a:xfrm>
          <a:prstGeom prst="rect">
            <a:avLst/>
          </a:prstGeom>
        </p:spPr>
      </p:pic>
      <p:pic>
        <p:nvPicPr>
          <p:cNvPr id="14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0"/>
            <a:ext cx="1296144" cy="593800"/>
          </a:xfrm>
          <a:prstGeom prst="rect">
            <a:avLst/>
          </a:prstGeom>
          <a:noFill/>
        </p:spPr>
      </p:pic>
      <p:sp>
        <p:nvSpPr>
          <p:cNvPr id="15" name="14 Rectángulo redondeado"/>
          <p:cNvSpPr/>
          <p:nvPr userDrawn="1"/>
        </p:nvSpPr>
        <p:spPr>
          <a:xfrm>
            <a:off x="35496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 userDrawn="1"/>
        </p:nvSpPr>
        <p:spPr>
          <a:xfrm>
            <a:off x="864096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 userDrawn="1"/>
        </p:nvSpPr>
        <p:spPr>
          <a:xfrm>
            <a:off x="1691680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 userDrawn="1"/>
        </p:nvSpPr>
        <p:spPr>
          <a:xfrm>
            <a:off x="2520280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 Marcador de título"/>
          <p:cNvSpPr>
            <a:spLocks noGrp="1"/>
          </p:cNvSpPr>
          <p:nvPr>
            <p:ph type="title"/>
          </p:nvPr>
        </p:nvSpPr>
        <p:spPr>
          <a:xfrm>
            <a:off x="3419872" y="142852"/>
            <a:ext cx="4392488" cy="64294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en-GB" noProof="0" dirty="0"/>
          </a:p>
        </p:txBody>
      </p:sp>
      <p:pic>
        <p:nvPicPr>
          <p:cNvPr id="2050" name="Picture 2" descr="http://eusoils.jrc.ec.europa.eu/events/conferences/tanzania_122006/html/images/logowmo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25" y="5909384"/>
            <a:ext cx="771286" cy="8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opengeospatial.org/pub/www/files/ogc_logo_0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28302"/>
          <a:stretch/>
        </p:blipFill>
        <p:spPr bwMode="auto">
          <a:xfrm>
            <a:off x="6807248" y="6186199"/>
            <a:ext cx="1476672" cy="4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5 Imagen" descr="FP7-gen-RGB.gi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8" y="6093296"/>
            <a:ext cx="761754" cy="62068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3284" y="126876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16" name="6 Imagen" descr="jaune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10" y="6093296"/>
            <a:ext cx="914241" cy="620688"/>
          </a:xfrm>
          <a:prstGeom prst="rect">
            <a:avLst/>
          </a:prstGeom>
        </p:spPr>
      </p:pic>
      <p:pic>
        <p:nvPicPr>
          <p:cNvPr id="17" name="Picture 2" descr="http://eusoils.jrc.ec.europa.eu/events/conferences/tanzania_122006/html/images/logowm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25" y="5909384"/>
            <a:ext cx="771286" cy="8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opengeospatial.org/pub/www/files/ogc_logo_0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28302"/>
          <a:stretch/>
        </p:blipFill>
        <p:spPr bwMode="auto">
          <a:xfrm>
            <a:off x="6807248" y="6186199"/>
            <a:ext cx="1476672" cy="4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0"/>
            <a:ext cx="1296144" cy="593800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 userDrawn="1"/>
        </p:nvSpPr>
        <p:spPr>
          <a:xfrm>
            <a:off x="35496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 userDrawn="1"/>
        </p:nvSpPr>
        <p:spPr>
          <a:xfrm>
            <a:off x="864096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 userDrawn="1"/>
        </p:nvSpPr>
        <p:spPr>
          <a:xfrm>
            <a:off x="1691680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 userDrawn="1"/>
        </p:nvSpPr>
        <p:spPr>
          <a:xfrm>
            <a:off x="2520280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 userDrawn="1"/>
        </p:nvSpPr>
        <p:spPr>
          <a:xfrm>
            <a:off x="179512" y="2060848"/>
            <a:ext cx="144016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 userDrawn="1"/>
        </p:nvSpPr>
        <p:spPr>
          <a:xfrm>
            <a:off x="179512" y="3717032"/>
            <a:ext cx="1440160" cy="151216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 userDrawn="1"/>
        </p:nvSpPr>
        <p:spPr>
          <a:xfrm>
            <a:off x="7596336" y="116631"/>
            <a:ext cx="1403648" cy="14714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5 Imagen" descr="FP7-gen-RGB.gi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8" y="6093296"/>
            <a:ext cx="761754" cy="620688"/>
          </a:xfrm>
          <a:prstGeom prst="rect">
            <a:avLst/>
          </a:prstGeom>
        </p:spPr>
      </p:pic>
      <p:pic>
        <p:nvPicPr>
          <p:cNvPr id="9" name="6 Imagen" descr="jaune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10" y="6093296"/>
            <a:ext cx="914241" cy="620688"/>
          </a:xfrm>
          <a:prstGeom prst="rect">
            <a:avLst/>
          </a:prstGeom>
        </p:spPr>
      </p:pic>
      <p:pic>
        <p:nvPicPr>
          <p:cNvPr id="10" name="Picture 2" descr="http://eusoils.jrc.ec.europa.eu/events/conferences/tanzania_122006/html/images/logowm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25" y="5909384"/>
            <a:ext cx="771286" cy="8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opengeospatial.org/pub/www/files/ogc_logo_0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28302"/>
          <a:stretch/>
        </p:blipFill>
        <p:spPr bwMode="auto">
          <a:xfrm>
            <a:off x="6807248" y="6186199"/>
            <a:ext cx="1476672" cy="4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5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Marcador de texto"/>
          <p:cNvSpPr>
            <a:spLocks noGrp="1"/>
          </p:cNvSpPr>
          <p:nvPr>
            <p:ph type="body" sz="quarter" idx="13"/>
          </p:nvPr>
        </p:nvSpPr>
        <p:spPr>
          <a:xfrm>
            <a:off x="642910" y="1214422"/>
            <a:ext cx="7929563" cy="4929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GB" noProof="0"/>
          </a:p>
        </p:txBody>
      </p:sp>
      <p:sp>
        <p:nvSpPr>
          <p:cNvPr id="15" name="14 Rectángulo redondeado"/>
          <p:cNvSpPr/>
          <p:nvPr userDrawn="1"/>
        </p:nvSpPr>
        <p:spPr>
          <a:xfrm>
            <a:off x="35496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 userDrawn="1"/>
        </p:nvSpPr>
        <p:spPr>
          <a:xfrm>
            <a:off x="864096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 userDrawn="1"/>
        </p:nvSpPr>
        <p:spPr>
          <a:xfrm>
            <a:off x="1691680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 userDrawn="1"/>
        </p:nvSpPr>
        <p:spPr>
          <a:xfrm>
            <a:off x="2520280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5 Imagen" descr="FP7-gen-RGB.gi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8" y="6093296"/>
            <a:ext cx="761754" cy="620688"/>
          </a:xfrm>
          <a:prstGeom prst="rect">
            <a:avLst/>
          </a:prstGeom>
        </p:spPr>
      </p:pic>
      <p:pic>
        <p:nvPicPr>
          <p:cNvPr id="12" name="6 Imagen" descr="jaune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10" y="6093296"/>
            <a:ext cx="914241" cy="620688"/>
          </a:xfrm>
          <a:prstGeom prst="rect">
            <a:avLst/>
          </a:prstGeom>
        </p:spPr>
      </p:pic>
      <p:pic>
        <p:nvPicPr>
          <p:cNvPr id="13" name="Picture 2" descr="http://eusoils.jrc.ec.europa.eu/events/conferences/tanzania_122006/html/images/logowm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25" y="5909384"/>
            <a:ext cx="771286" cy="8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opengeospatial.org/pub/www/files/ogc_logo_0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28302"/>
          <a:stretch/>
        </p:blipFill>
        <p:spPr bwMode="auto">
          <a:xfrm>
            <a:off x="6807248" y="6186199"/>
            <a:ext cx="1476672" cy="4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0"/>
            <a:ext cx="1296144" cy="59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733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Marcador de texto"/>
          <p:cNvSpPr>
            <a:spLocks noGrp="1"/>
          </p:cNvSpPr>
          <p:nvPr>
            <p:ph type="body" sz="quarter" idx="13"/>
          </p:nvPr>
        </p:nvSpPr>
        <p:spPr>
          <a:xfrm>
            <a:off x="642910" y="1214422"/>
            <a:ext cx="7929563" cy="4929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GB" noProof="0"/>
          </a:p>
        </p:txBody>
      </p:sp>
      <p:sp>
        <p:nvSpPr>
          <p:cNvPr id="15" name="14 Rectángulo redondeado"/>
          <p:cNvSpPr/>
          <p:nvPr userDrawn="1"/>
        </p:nvSpPr>
        <p:spPr>
          <a:xfrm>
            <a:off x="35496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 userDrawn="1"/>
        </p:nvSpPr>
        <p:spPr>
          <a:xfrm>
            <a:off x="864096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 userDrawn="1"/>
        </p:nvSpPr>
        <p:spPr>
          <a:xfrm>
            <a:off x="1691680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 userDrawn="1"/>
        </p:nvSpPr>
        <p:spPr>
          <a:xfrm>
            <a:off x="2520280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5 Imagen" descr="FP7-gen-RGB.gi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8" y="6093296"/>
            <a:ext cx="761754" cy="620688"/>
          </a:xfrm>
          <a:prstGeom prst="rect">
            <a:avLst/>
          </a:prstGeom>
        </p:spPr>
      </p:pic>
      <p:pic>
        <p:nvPicPr>
          <p:cNvPr id="12" name="6 Imagen" descr="jaune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10" y="6093296"/>
            <a:ext cx="914241" cy="620688"/>
          </a:xfrm>
          <a:prstGeom prst="rect">
            <a:avLst/>
          </a:prstGeom>
        </p:spPr>
      </p:pic>
      <p:pic>
        <p:nvPicPr>
          <p:cNvPr id="13" name="Picture 2" descr="http://eusoils.jrc.ec.europa.eu/events/conferences/tanzania_122006/html/images/logowm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25" y="5909384"/>
            <a:ext cx="771286" cy="8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opengeospatial.org/pub/www/files/ogc_logo_0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28302"/>
          <a:stretch/>
        </p:blipFill>
        <p:spPr bwMode="auto">
          <a:xfrm>
            <a:off x="6807248" y="6186199"/>
            <a:ext cx="1476672" cy="4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0"/>
            <a:ext cx="1296144" cy="59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514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Marcador de texto"/>
          <p:cNvSpPr>
            <a:spLocks noGrp="1"/>
          </p:cNvSpPr>
          <p:nvPr>
            <p:ph type="body" sz="quarter" idx="13"/>
          </p:nvPr>
        </p:nvSpPr>
        <p:spPr>
          <a:xfrm>
            <a:off x="642910" y="1214422"/>
            <a:ext cx="7929563" cy="4929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GB" noProof="0"/>
          </a:p>
        </p:txBody>
      </p:sp>
      <p:sp>
        <p:nvSpPr>
          <p:cNvPr id="15" name="14 Rectángulo redondeado"/>
          <p:cNvSpPr/>
          <p:nvPr userDrawn="1"/>
        </p:nvSpPr>
        <p:spPr>
          <a:xfrm>
            <a:off x="35496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 userDrawn="1"/>
        </p:nvSpPr>
        <p:spPr>
          <a:xfrm>
            <a:off x="864096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 userDrawn="1"/>
        </p:nvSpPr>
        <p:spPr>
          <a:xfrm>
            <a:off x="1691680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 userDrawn="1"/>
        </p:nvSpPr>
        <p:spPr>
          <a:xfrm>
            <a:off x="2520280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5 Imagen" descr="FP7-gen-RGB.gi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8" y="6093296"/>
            <a:ext cx="761754" cy="620688"/>
          </a:xfrm>
          <a:prstGeom prst="rect">
            <a:avLst/>
          </a:prstGeom>
        </p:spPr>
      </p:pic>
      <p:pic>
        <p:nvPicPr>
          <p:cNvPr id="12" name="6 Imagen" descr="jaune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10" y="6093296"/>
            <a:ext cx="914241" cy="620688"/>
          </a:xfrm>
          <a:prstGeom prst="rect">
            <a:avLst/>
          </a:prstGeom>
        </p:spPr>
      </p:pic>
      <p:pic>
        <p:nvPicPr>
          <p:cNvPr id="13" name="Picture 2" descr="http://eusoils.jrc.ec.europa.eu/events/conferences/tanzania_122006/html/images/logowm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25" y="5909384"/>
            <a:ext cx="771286" cy="8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opengeospatial.org/pub/www/files/ogc_logo_0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28302"/>
          <a:stretch/>
        </p:blipFill>
        <p:spPr bwMode="auto">
          <a:xfrm>
            <a:off x="6807248" y="6186199"/>
            <a:ext cx="1476672" cy="4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0"/>
            <a:ext cx="1296144" cy="59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514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Marcador de texto"/>
          <p:cNvSpPr>
            <a:spLocks noGrp="1"/>
          </p:cNvSpPr>
          <p:nvPr>
            <p:ph type="body" sz="quarter" idx="13"/>
          </p:nvPr>
        </p:nvSpPr>
        <p:spPr>
          <a:xfrm>
            <a:off x="642910" y="1214422"/>
            <a:ext cx="7929563" cy="4929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GB" noProof="0"/>
          </a:p>
        </p:txBody>
      </p:sp>
      <p:sp>
        <p:nvSpPr>
          <p:cNvPr id="15" name="14 Rectángulo redondeado"/>
          <p:cNvSpPr/>
          <p:nvPr userDrawn="1"/>
        </p:nvSpPr>
        <p:spPr>
          <a:xfrm>
            <a:off x="35496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 userDrawn="1"/>
        </p:nvSpPr>
        <p:spPr>
          <a:xfrm>
            <a:off x="864096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 userDrawn="1"/>
        </p:nvSpPr>
        <p:spPr>
          <a:xfrm>
            <a:off x="1691680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 userDrawn="1"/>
        </p:nvSpPr>
        <p:spPr>
          <a:xfrm>
            <a:off x="2520280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5 Imagen" descr="FP7-gen-RGB.gi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8" y="6093296"/>
            <a:ext cx="761754" cy="620688"/>
          </a:xfrm>
          <a:prstGeom prst="rect">
            <a:avLst/>
          </a:prstGeom>
        </p:spPr>
      </p:pic>
      <p:pic>
        <p:nvPicPr>
          <p:cNvPr id="12" name="6 Imagen" descr="jaune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10" y="6093296"/>
            <a:ext cx="914241" cy="620688"/>
          </a:xfrm>
          <a:prstGeom prst="rect">
            <a:avLst/>
          </a:prstGeom>
        </p:spPr>
      </p:pic>
      <p:pic>
        <p:nvPicPr>
          <p:cNvPr id="13" name="Picture 2" descr="http://eusoils.jrc.ec.europa.eu/events/conferences/tanzania_122006/html/images/logowm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25" y="5909384"/>
            <a:ext cx="771286" cy="8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opengeospatial.org/pub/www/files/ogc_logo_0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28302"/>
          <a:stretch/>
        </p:blipFill>
        <p:spPr bwMode="auto">
          <a:xfrm>
            <a:off x="6807248" y="6186199"/>
            <a:ext cx="1476672" cy="4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0"/>
            <a:ext cx="1296144" cy="59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514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Marcador de texto"/>
          <p:cNvSpPr>
            <a:spLocks noGrp="1"/>
          </p:cNvSpPr>
          <p:nvPr>
            <p:ph type="body" sz="quarter" idx="13"/>
          </p:nvPr>
        </p:nvSpPr>
        <p:spPr>
          <a:xfrm>
            <a:off x="642910" y="1214422"/>
            <a:ext cx="7929563" cy="4929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GB" noProof="0"/>
          </a:p>
        </p:txBody>
      </p:sp>
      <p:sp>
        <p:nvSpPr>
          <p:cNvPr id="15" name="14 Rectángulo redondeado"/>
          <p:cNvSpPr/>
          <p:nvPr userDrawn="1"/>
        </p:nvSpPr>
        <p:spPr>
          <a:xfrm>
            <a:off x="35496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 userDrawn="1"/>
        </p:nvSpPr>
        <p:spPr>
          <a:xfrm>
            <a:off x="864096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 userDrawn="1"/>
        </p:nvSpPr>
        <p:spPr>
          <a:xfrm>
            <a:off x="1691680" y="44624"/>
            <a:ext cx="755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 userDrawn="1"/>
        </p:nvSpPr>
        <p:spPr>
          <a:xfrm>
            <a:off x="2520280" y="44624"/>
            <a:ext cx="755576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5 Imagen" descr="FP7-gen-RGB.gi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8" y="6093296"/>
            <a:ext cx="761754" cy="620688"/>
          </a:xfrm>
          <a:prstGeom prst="rect">
            <a:avLst/>
          </a:prstGeom>
        </p:spPr>
      </p:pic>
      <p:pic>
        <p:nvPicPr>
          <p:cNvPr id="12" name="6 Imagen" descr="jaune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10" y="6093296"/>
            <a:ext cx="914241" cy="620688"/>
          </a:xfrm>
          <a:prstGeom prst="rect">
            <a:avLst/>
          </a:prstGeom>
        </p:spPr>
      </p:pic>
      <p:pic>
        <p:nvPicPr>
          <p:cNvPr id="13" name="Picture 2" descr="http://eusoils.jrc.ec.europa.eu/events/conferences/tanzania_122006/html/images/logowm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25" y="5909384"/>
            <a:ext cx="771286" cy="8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opengeospatial.org/pub/www/files/ogc_logo_0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28302"/>
          <a:stretch/>
        </p:blipFill>
        <p:spPr bwMode="auto">
          <a:xfrm>
            <a:off x="6807248" y="6186199"/>
            <a:ext cx="1476672" cy="4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0"/>
            <a:ext cx="1296144" cy="59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015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aterp-fp7.org/images/Banner_partner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" y="5999881"/>
            <a:ext cx="4960268" cy="80436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  <p:sldLayoutId id="2147483679" r:id="rId7"/>
    <p:sldLayoutId id="2147483680" r:id="rId8"/>
    <p:sldLayoutId id="2147483684" r:id="rId9"/>
    <p:sldLayoutId id="2147483689" r:id="rId10"/>
    <p:sldLayoutId id="2147483690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nzaldi@bdigital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aterp-fp7.eu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gif"/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s.linkedin.com/in/gabrielanzaldi/" TargetMode="External"/><Relationship Id="rId11" Type="http://schemas.openxmlformats.org/officeDocument/2006/relationships/image" Target="../media/image39.jpeg"/><Relationship Id="rId5" Type="http://schemas.openxmlformats.org/officeDocument/2006/relationships/hyperlink" Target="https://twitter.com/gabriel_anzaldi" TargetMode="External"/><Relationship Id="rId15" Type="http://schemas.openxmlformats.org/officeDocument/2006/relationships/hyperlink" Target="http://ict4water.eu/" TargetMode="External"/><Relationship Id="rId10" Type="http://schemas.openxmlformats.org/officeDocument/2006/relationships/image" Target="../media/image38.jpeg"/><Relationship Id="rId4" Type="http://schemas.openxmlformats.org/officeDocument/2006/relationships/hyperlink" Target="mailto:ganzaldi@bdigital.org" TargetMode="External"/><Relationship Id="rId9" Type="http://schemas.openxmlformats.org/officeDocument/2006/relationships/image" Target="../media/image37.gif"/><Relationship Id="rId14" Type="http://schemas.openxmlformats.org/officeDocument/2006/relationships/hyperlink" Target="http://www.waterp-fp7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hyperlink" Target="//commons.wikimedia.org/wiki/File:ZKM_Kubus_.jpg?uselang=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8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441251"/>
            <a:ext cx="4968552" cy="1188132"/>
          </a:xfrm>
        </p:spPr>
        <p:txBody>
          <a:bodyPr/>
          <a:lstStyle/>
          <a:p>
            <a:r>
              <a:rPr lang="en-US" sz="2400" dirty="0"/>
              <a:t>Hydrology Domain Working Group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b="0" dirty="0" smtClean="0"/>
              <a:t>Standardization </a:t>
            </a:r>
            <a:r>
              <a:rPr lang="en-US" sz="2000" b="0" dirty="0"/>
              <a:t>of Water Data Exchange: </a:t>
            </a:r>
            <a:r>
              <a:rPr lang="en-US" sz="2000" b="0" dirty="0" err="1"/>
              <a:t>WaterML</a:t>
            </a:r>
            <a:r>
              <a:rPr lang="en-US" sz="2000" b="0" dirty="0"/>
              <a:t> 2.0 and Beyond </a:t>
            </a:r>
            <a:endParaRPr lang="en-GB" sz="2800" b="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3779526" y="4941168"/>
            <a:ext cx="4824536" cy="288032"/>
          </a:xfrm>
        </p:spPr>
        <p:txBody>
          <a:bodyPr/>
          <a:lstStyle/>
          <a:p>
            <a:r>
              <a:rPr lang="en-GB" sz="1600" dirty="0" smtClean="0"/>
              <a:t>New York, 08-16-2014</a:t>
            </a:r>
            <a:endParaRPr lang="en-GB" sz="1600" dirty="0"/>
          </a:p>
        </p:txBody>
      </p:sp>
      <p:sp>
        <p:nvSpPr>
          <p:cNvPr id="8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1907704" y="4654078"/>
            <a:ext cx="4824413" cy="71913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1800" b="1" dirty="0" smtClean="0"/>
              <a:t>Speaker:</a:t>
            </a:r>
            <a:r>
              <a:rPr lang="en-GB" sz="1800" dirty="0" smtClean="0"/>
              <a:t> </a:t>
            </a:r>
            <a:r>
              <a:rPr lang="en-GB" sz="1800" b="0" dirty="0" smtClean="0"/>
              <a:t>Gabriel Anzaldi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 smtClean="0"/>
              <a:t>Contact: </a:t>
            </a:r>
            <a:r>
              <a:rPr lang="en-GB" sz="1800" b="0" dirty="0" smtClean="0">
                <a:hlinkClick r:id="rId3"/>
              </a:rPr>
              <a:t>ganzaldi@bdigital.org</a:t>
            </a:r>
            <a:r>
              <a:rPr lang="en-GB" sz="1800" b="0" dirty="0" smtClean="0"/>
              <a:t> </a:t>
            </a:r>
          </a:p>
          <a:p>
            <a:pPr>
              <a:spcBef>
                <a:spcPts val="0"/>
              </a:spcBef>
            </a:pPr>
            <a:endParaRPr lang="en-GB" sz="1800" dirty="0"/>
          </a:p>
        </p:txBody>
      </p:sp>
      <p:pic>
        <p:nvPicPr>
          <p:cNvPr id="1028" name="Picture 4" descr="http://www.dwd.de/bvbw/generator/DWDWWW/Content/Oeffentlichkeit/KU/KU2/KU23/rcc/wmo__logo,property=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96"/>
          <a:stretch/>
        </p:blipFill>
        <p:spPr bwMode="auto">
          <a:xfrm>
            <a:off x="155574" y="266960"/>
            <a:ext cx="6036220" cy="12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upload.wikimedia.org/wikipedia/commons/a/a8/OGC_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6" b="7891"/>
          <a:stretch/>
        </p:blipFill>
        <p:spPr bwMode="auto">
          <a:xfrm>
            <a:off x="6444208" y="5517231"/>
            <a:ext cx="2139120" cy="122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173684" y="2132856"/>
            <a:ext cx="2831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http://www.waterp-fp7.eu</a:t>
            </a:r>
            <a:r>
              <a:rPr lang="en-GB" dirty="0" smtClean="0">
                <a:hlinkClick r:id="rId6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3779912" y="44624"/>
            <a:ext cx="3528392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/>
              <a:t>WatERP </a:t>
            </a:r>
            <a:r>
              <a:rPr lang="en-US" sz="2400" b="1" dirty="0" smtClean="0"/>
              <a:t>architecture</a:t>
            </a:r>
            <a:endParaRPr lang="en-US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75457"/>
            <a:ext cx="6408712" cy="492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1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L</a:t>
            </a:r>
            <a:r>
              <a:rPr lang="en-US" sz="2800" b="1" dirty="0" smtClean="0"/>
              <a:t>ink </a:t>
            </a:r>
            <a:r>
              <a:rPr lang="en-US" sz="2800" b="1" dirty="0"/>
              <a:t>each decisional/informational  system  </a:t>
            </a:r>
            <a:r>
              <a:rPr lang="en-US" sz="2800" dirty="0"/>
              <a:t>to  help  the  integration  in  a  collaborative  </a:t>
            </a:r>
            <a:r>
              <a:rPr lang="en-US" sz="2800" dirty="0" smtClean="0"/>
              <a:t>framework.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</a:t>
            </a:r>
            <a:r>
              <a:rPr lang="en-US" sz="2800" dirty="0" smtClean="0"/>
              <a:t>rovide </a:t>
            </a:r>
            <a:r>
              <a:rPr lang="en-US" sz="2800" b="1" dirty="0" smtClean="0"/>
              <a:t>near </a:t>
            </a:r>
            <a:r>
              <a:rPr lang="en-US" sz="2800" b="1" dirty="0"/>
              <a:t>real–time </a:t>
            </a:r>
            <a:r>
              <a:rPr lang="en-US" sz="2800" b="1" dirty="0" smtClean="0"/>
              <a:t>information/knowledge </a:t>
            </a:r>
            <a:r>
              <a:rPr lang="en-US" sz="2800" dirty="0" smtClean="0"/>
              <a:t>flow.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D</a:t>
            </a:r>
            <a:r>
              <a:rPr lang="en-US" sz="2800" b="1" dirty="0" smtClean="0"/>
              <a:t>istribute </a:t>
            </a:r>
            <a:r>
              <a:rPr lang="en-US" sz="2800" b="1" dirty="0"/>
              <a:t>intelligence </a:t>
            </a:r>
            <a:r>
              <a:rPr lang="en-US" sz="2800" dirty="0"/>
              <a:t>to generate actions and alerts related to management </a:t>
            </a:r>
            <a:r>
              <a:rPr lang="en-US" sz="2800" dirty="0" smtClean="0"/>
              <a:t>processes.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</a:t>
            </a:r>
            <a:r>
              <a:rPr lang="en-US" sz="2800" dirty="0" smtClean="0"/>
              <a:t>erform </a:t>
            </a:r>
            <a:r>
              <a:rPr lang="en-US" sz="2800" b="1" dirty="0"/>
              <a:t>orchestration</a:t>
            </a:r>
            <a:r>
              <a:rPr lang="en-US" sz="2800" dirty="0"/>
              <a:t> of existing and new management </a:t>
            </a:r>
            <a:r>
              <a:rPr lang="en-US" sz="2800" dirty="0" smtClean="0"/>
              <a:t>tools.</a:t>
            </a:r>
            <a:endParaRPr lang="es-ES" sz="280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3851920" y="116632"/>
            <a:ext cx="3528392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/>
              <a:t>WatERP </a:t>
            </a:r>
            <a:r>
              <a:rPr lang="en-US" sz="2400" b="1" dirty="0" smtClean="0"/>
              <a:t>features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696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/>
          <a:lstStyle/>
          <a:p>
            <a:r>
              <a:rPr lang="en-GB" dirty="0" smtClean="0"/>
              <a:t>OGC© OWS Uses and Experiences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3851920" y="44624"/>
            <a:ext cx="3528392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/>
              <a:t>WatERP </a:t>
            </a:r>
            <a:r>
              <a:rPr lang="en-US" sz="2400" b="1" dirty="0" smtClean="0"/>
              <a:t>architecture</a:t>
            </a:r>
            <a:endParaRPr lang="en-US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75457"/>
            <a:ext cx="6408712" cy="492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3635896" y="2591879"/>
            <a:ext cx="2304256" cy="864096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 Elipse"/>
          <p:cNvSpPr/>
          <p:nvPr/>
        </p:nvSpPr>
        <p:spPr>
          <a:xfrm>
            <a:off x="3697762" y="4149080"/>
            <a:ext cx="2304256" cy="864096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OGC© SOS</a:t>
            </a:r>
            <a:endParaRPr lang="en-GB" dirty="0"/>
          </a:p>
        </p:txBody>
      </p:sp>
      <p:sp>
        <p:nvSpPr>
          <p:cNvPr id="6" name="5 Rectángulo"/>
          <p:cNvSpPr/>
          <p:nvPr/>
        </p:nvSpPr>
        <p:spPr>
          <a:xfrm>
            <a:off x="107504" y="1107316"/>
            <a:ext cx="885698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OGC© SOS are being used in WatERP to: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GB" sz="2400" dirty="0" smtClean="0"/>
              <a:t>To </a:t>
            </a:r>
            <a:r>
              <a:rPr lang="en-GB" sz="2400" b="1" dirty="0" smtClean="0"/>
              <a:t>homogenize the integration of pilot data </a:t>
            </a:r>
            <a:r>
              <a:rPr lang="en-GB" sz="2400" dirty="0" smtClean="0"/>
              <a:t>(52º North SOS)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n-GB" dirty="0"/>
              <a:t>Standardize the access protocol which allows to work with different </a:t>
            </a:r>
            <a:r>
              <a:rPr lang="en-GB" dirty="0" err="1"/>
              <a:t>datasources</a:t>
            </a:r>
            <a:endParaRPr lang="en-GB" dirty="0"/>
          </a:p>
          <a:p>
            <a:pPr marL="742950" lvl="1" indent="-285750" algn="just">
              <a:buFont typeface="Arial" charset="0"/>
              <a:buChar char="•"/>
            </a:pPr>
            <a:r>
              <a:rPr lang="en-GB" dirty="0"/>
              <a:t>An SOS-Server-Installation has to be prepared for each data source to be incorporated, homogenizing the resources used for data import and thus facilitating data source integration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n-GB" dirty="0"/>
              <a:t>SOS WaterML2.0 is the first step to ensure data integrity, while at the same time making it fast and easy to incorporate new data sources.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n-GB" dirty="0"/>
              <a:t>Every data source implementing a WaterML2.0 data scheme can be added, enabling a constant development and enlargement of the water data warehouse with almost no additional </a:t>
            </a:r>
            <a:r>
              <a:rPr lang="en-GB" dirty="0" smtClean="0"/>
              <a:t>cost</a:t>
            </a:r>
            <a:endParaRPr lang="en-GB" sz="2400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n-GB" sz="2400" dirty="0" smtClean="0"/>
              <a:t>To </a:t>
            </a:r>
            <a:r>
              <a:rPr lang="en-GB" sz="2400" b="1" dirty="0" smtClean="0"/>
              <a:t>publish the observations inside the framework </a:t>
            </a:r>
            <a:r>
              <a:rPr lang="en-GB" sz="2400" dirty="0" smtClean="0"/>
              <a:t>(52º North SOS)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n-GB" sz="2000" dirty="0"/>
              <a:t>Standardize the access protocol to consume the cleaned and validated data (SOS and WaterML2) facilitating the data consumption for third </a:t>
            </a:r>
            <a:r>
              <a:rPr lang="en-GB" sz="2000" dirty="0" smtClean="0"/>
              <a:t>parties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n-GB" sz="2000" dirty="0" smtClean="0"/>
              <a:t>Facilitate </a:t>
            </a:r>
            <a:r>
              <a:rPr lang="en-GB" sz="2000" dirty="0"/>
              <a:t>the queries data from R function calls using 52º North SOS4R</a:t>
            </a:r>
          </a:p>
          <a:p>
            <a:pPr marL="342900" indent="-342900" algn="just">
              <a:buFont typeface="Arial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53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OGC© </a:t>
            </a:r>
            <a:r>
              <a:rPr lang="en-GB" dirty="0" smtClean="0"/>
              <a:t>SOS Experiences</a:t>
            </a: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611560" y="1228105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Need for a better implementation of WDSL OGC SOS within the most extended </a:t>
            </a:r>
            <a:r>
              <a:rPr lang="en-GB" sz="2400" dirty="0"/>
              <a:t>WS frameworks (e.g. apache-CXF, axis2, </a:t>
            </a:r>
            <a:r>
              <a:rPr lang="en-GB" sz="2400" dirty="0" smtClean="0"/>
              <a:t>… </a:t>
            </a:r>
            <a:r>
              <a:rPr lang="en-GB" sz="2400" dirty="0"/>
              <a:t>Non-trivial use </a:t>
            </a:r>
            <a:r>
              <a:rPr lang="en-GB" sz="2400" dirty="0" smtClean="0"/>
              <a:t>with </a:t>
            </a:r>
            <a:r>
              <a:rPr lang="en-GB" sz="2400" dirty="0"/>
              <a:t>the OGC© SOS </a:t>
            </a:r>
            <a:r>
              <a:rPr lang="en-GB" sz="2400" dirty="0" err="1"/>
              <a:t>wsdl</a:t>
            </a:r>
            <a:r>
              <a:rPr lang="en-GB" sz="2400" dirty="0"/>
              <a:t> due to the name spaces </a:t>
            </a:r>
            <a:r>
              <a:rPr lang="en-GB" sz="2400" dirty="0" smtClean="0"/>
              <a:t>overlapping)</a:t>
            </a:r>
            <a:r>
              <a:rPr lang="en-GB" dirty="0" smtClean="0"/>
              <a:t> 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u="sng" dirty="0" smtClean="0"/>
              <a:t>Implementation  in the deployed framework</a:t>
            </a:r>
            <a:endParaRPr lang="en-GB" sz="2400" u="sng" dirty="0"/>
          </a:p>
          <a:p>
            <a:pPr marL="1200150" lvl="2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Direct sending </a:t>
            </a:r>
            <a:r>
              <a:rPr lang="en-GB" sz="2400" dirty="0" smtClean="0"/>
              <a:t>of SOAP messages to the server</a:t>
            </a:r>
            <a:r>
              <a:rPr lang="en-GB" sz="2400" dirty="0"/>
              <a:t>.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u="sng" dirty="0" smtClean="0"/>
              <a:t>Useful Contributions</a:t>
            </a:r>
            <a:endParaRPr lang="en-GB" sz="2400" u="sng" dirty="0"/>
          </a:p>
          <a:p>
            <a:pPr marL="1200150" lvl="2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Develop </a:t>
            </a:r>
            <a:r>
              <a:rPr lang="en-US" sz="2400" dirty="0"/>
              <a:t>client libraries for the most used languages ​​(we can contribute </a:t>
            </a:r>
            <a:r>
              <a:rPr lang="en-US" sz="2400" dirty="0" smtClean="0"/>
              <a:t>with an already developed library in </a:t>
            </a:r>
            <a:r>
              <a:rPr lang="en-US" sz="2400" dirty="0"/>
              <a:t>Java)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8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3851920" y="44624"/>
            <a:ext cx="3528392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/>
              <a:t>WatERP </a:t>
            </a:r>
            <a:r>
              <a:rPr lang="en-US" sz="2400" b="1" dirty="0" smtClean="0"/>
              <a:t>architecture</a:t>
            </a:r>
            <a:endParaRPr lang="en-US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75457"/>
            <a:ext cx="6408712" cy="492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691680" y="1124744"/>
            <a:ext cx="6480720" cy="864096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3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151555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OGC© </a:t>
            </a:r>
            <a:r>
              <a:rPr lang="en-GB" sz="2400" dirty="0" err="1" smtClean="0"/>
              <a:t>WPS</a:t>
            </a:r>
            <a:r>
              <a:rPr lang="en-GB" sz="2400" dirty="0" smtClean="0"/>
              <a:t> are being used in WatERP to: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GB" sz="2400" dirty="0" smtClean="0"/>
              <a:t>To </a:t>
            </a:r>
            <a:r>
              <a:rPr lang="en-GB" sz="2400" b="1" dirty="0" smtClean="0"/>
              <a:t>publish database internal process </a:t>
            </a:r>
            <a:r>
              <a:rPr lang="en-GB" sz="2400" dirty="0" smtClean="0"/>
              <a:t>(52º North)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GB" sz="2400" dirty="0" smtClean="0"/>
              <a:t>To </a:t>
            </a:r>
            <a:r>
              <a:rPr lang="en-GB" sz="2400" b="1" dirty="0" smtClean="0"/>
              <a:t>publish R processes </a:t>
            </a:r>
            <a:r>
              <a:rPr lang="en-GB" sz="2400" dirty="0" smtClean="0"/>
              <a:t>(52º North with WPS4R) which queries </a:t>
            </a:r>
            <a:r>
              <a:rPr lang="en-GB" sz="2400" dirty="0"/>
              <a:t>data from standard conform SOS instances using simple R function </a:t>
            </a:r>
            <a:r>
              <a:rPr lang="en-GB" sz="2400" dirty="0" smtClean="0"/>
              <a:t>calls (52º North SOS4R)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GB" sz="2400" b="1" dirty="0" smtClean="0"/>
              <a:t>Integrate external process </a:t>
            </a:r>
            <a:r>
              <a:rPr lang="en-GB" sz="2400" dirty="0" smtClean="0"/>
              <a:t>in the platform (52º North)</a:t>
            </a:r>
          </a:p>
          <a:p>
            <a:pPr marL="342900" indent="-342900" algn="just">
              <a:buFont typeface="Arial" charset="0"/>
              <a:buChar char="•"/>
            </a:pPr>
            <a:endParaRPr lang="en-GB" sz="2400" dirty="0" smtClean="0"/>
          </a:p>
          <a:p>
            <a:pPr algn="just"/>
            <a:r>
              <a:rPr lang="en-GB" sz="2400" dirty="0" smtClean="0"/>
              <a:t>It provides a standardized way to facilitate the binding and discovering of processes</a:t>
            </a:r>
          </a:p>
          <a:p>
            <a:pPr algn="just"/>
            <a:endParaRPr lang="en-GB" sz="24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OGC© </a:t>
            </a:r>
            <a:r>
              <a:rPr lang="en-GB" dirty="0" err="1" smtClean="0"/>
              <a:t>WPS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3347864" y="-27384"/>
            <a:ext cx="4416834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 smtClean="0"/>
              <a:t>WatERP</a:t>
            </a:r>
            <a:r>
              <a:rPr lang="en-US" sz="3600" b="1" dirty="0" smtClean="0"/>
              <a:t> </a:t>
            </a:r>
            <a:r>
              <a:rPr lang="en-US" sz="2000" b="1" dirty="0" smtClean="0"/>
              <a:t>Matchmaking </a:t>
            </a:r>
            <a:r>
              <a:rPr lang="en-US" sz="2000" b="1" dirty="0" err="1" smtClean="0"/>
              <a:t>Orchestation</a:t>
            </a:r>
            <a:endParaRPr lang="en-US" sz="2000" b="1" dirty="0"/>
          </a:p>
        </p:txBody>
      </p:sp>
      <p:sp>
        <p:nvSpPr>
          <p:cNvPr id="5" name="5 Rectángulo"/>
          <p:cNvSpPr/>
          <p:nvPr/>
        </p:nvSpPr>
        <p:spPr>
          <a:xfrm>
            <a:off x="2483769" y="2007423"/>
            <a:ext cx="3384376" cy="2703131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MAS</a:t>
            </a:r>
            <a:endParaRPr lang="en-GB" b="1" dirty="0"/>
          </a:p>
        </p:txBody>
      </p:sp>
      <p:sp>
        <p:nvSpPr>
          <p:cNvPr id="6" name="6 Rectángulo"/>
          <p:cNvSpPr/>
          <p:nvPr/>
        </p:nvSpPr>
        <p:spPr>
          <a:xfrm>
            <a:off x="2003027" y="2007424"/>
            <a:ext cx="360040" cy="270313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interface</a:t>
            </a:r>
          </a:p>
        </p:txBody>
      </p:sp>
      <p:sp>
        <p:nvSpPr>
          <p:cNvPr id="7" name="7 Elipse"/>
          <p:cNvSpPr/>
          <p:nvPr/>
        </p:nvSpPr>
        <p:spPr>
          <a:xfrm>
            <a:off x="2627784" y="285352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r>
              <a:rPr lang="en-GB" baseline="-25000" dirty="0" smtClean="0"/>
              <a:t>G</a:t>
            </a:r>
            <a:endParaRPr lang="en-GB" baseline="-25000" dirty="0"/>
          </a:p>
        </p:txBody>
      </p:sp>
      <p:sp>
        <p:nvSpPr>
          <p:cNvPr id="8" name="8 Elipse"/>
          <p:cNvSpPr/>
          <p:nvPr/>
        </p:nvSpPr>
        <p:spPr>
          <a:xfrm>
            <a:off x="5119868" y="3231560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r>
              <a:rPr lang="en-GB" baseline="-25000" dirty="0"/>
              <a:t>S</a:t>
            </a:r>
          </a:p>
        </p:txBody>
      </p:sp>
      <p:grpSp>
        <p:nvGrpSpPr>
          <p:cNvPr id="9" name="9 Grupo"/>
          <p:cNvGrpSpPr/>
          <p:nvPr/>
        </p:nvGrpSpPr>
        <p:grpSpPr>
          <a:xfrm>
            <a:off x="4993398" y="2151440"/>
            <a:ext cx="792088" cy="720080"/>
            <a:chOff x="4224625" y="1407953"/>
            <a:chExt cx="792088" cy="720080"/>
          </a:xfrm>
        </p:grpSpPr>
        <p:sp>
          <p:nvSpPr>
            <p:cNvPr id="10" name="10 Elipse"/>
            <p:cNvSpPr/>
            <p:nvPr/>
          </p:nvSpPr>
          <p:spPr>
            <a:xfrm>
              <a:off x="4368641" y="1407953"/>
              <a:ext cx="648072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</a:t>
              </a:r>
              <a:r>
                <a:rPr lang="en-GB" baseline="-25000" dirty="0" smtClean="0"/>
                <a:t>L</a:t>
              </a:r>
              <a:endParaRPr lang="en-GB" baseline="-25000" dirty="0"/>
            </a:p>
          </p:txBody>
        </p:sp>
        <p:sp>
          <p:nvSpPr>
            <p:cNvPr id="11" name="11 Elipse"/>
            <p:cNvSpPr/>
            <p:nvPr/>
          </p:nvSpPr>
          <p:spPr>
            <a:xfrm>
              <a:off x="4296633" y="1479961"/>
              <a:ext cx="648072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</a:t>
              </a:r>
              <a:r>
                <a:rPr lang="en-GB" baseline="-25000" dirty="0" smtClean="0"/>
                <a:t>L</a:t>
              </a:r>
              <a:endParaRPr lang="en-GB" baseline="-25000" dirty="0"/>
            </a:p>
          </p:txBody>
        </p:sp>
        <p:sp>
          <p:nvSpPr>
            <p:cNvPr id="12" name="12 Elipse"/>
            <p:cNvSpPr/>
            <p:nvPr/>
          </p:nvSpPr>
          <p:spPr>
            <a:xfrm>
              <a:off x="4224625" y="1551969"/>
              <a:ext cx="774542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  <a:r>
                <a:rPr lang="en-GB" baseline="-25000" dirty="0"/>
                <a:t>SES</a:t>
              </a:r>
            </a:p>
          </p:txBody>
        </p:sp>
      </p:grpSp>
      <p:sp>
        <p:nvSpPr>
          <p:cNvPr id="13" name="13 Elipse"/>
          <p:cNvSpPr/>
          <p:nvPr/>
        </p:nvSpPr>
        <p:spPr>
          <a:xfrm>
            <a:off x="5055295" y="3303568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r>
              <a:rPr lang="en-GB" baseline="-25000" dirty="0"/>
              <a:t>S</a:t>
            </a:r>
          </a:p>
        </p:txBody>
      </p:sp>
      <p:sp>
        <p:nvSpPr>
          <p:cNvPr id="14" name="14 Elipse"/>
          <p:cNvSpPr/>
          <p:nvPr/>
        </p:nvSpPr>
        <p:spPr>
          <a:xfrm>
            <a:off x="4815088" y="3375576"/>
            <a:ext cx="80883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r>
              <a:rPr lang="en-GB" baseline="-25000" dirty="0"/>
              <a:t>SOS</a:t>
            </a:r>
          </a:p>
          <a:p>
            <a:pPr algn="ctr"/>
            <a:endParaRPr lang="en-GB" baseline="-25000" dirty="0"/>
          </a:p>
        </p:txBody>
      </p:sp>
      <p:sp>
        <p:nvSpPr>
          <p:cNvPr id="15" name="15 Rectángulo"/>
          <p:cNvSpPr/>
          <p:nvPr/>
        </p:nvSpPr>
        <p:spPr>
          <a:xfrm>
            <a:off x="6780933" y="2007424"/>
            <a:ext cx="1967531" cy="216024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/>
              <a:t>WDW</a:t>
            </a:r>
            <a:endParaRPr lang="en-GB" dirty="0"/>
          </a:p>
        </p:txBody>
      </p:sp>
      <p:sp>
        <p:nvSpPr>
          <p:cNvPr id="16" name="16 Rectángulo"/>
          <p:cNvSpPr/>
          <p:nvPr/>
        </p:nvSpPr>
        <p:spPr>
          <a:xfrm>
            <a:off x="6900601" y="2151440"/>
            <a:ext cx="1716841" cy="72008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SESAME</a:t>
            </a:r>
            <a:endParaRPr lang="en-GB" sz="1600" b="1" dirty="0"/>
          </a:p>
        </p:txBody>
      </p:sp>
      <p:sp>
        <p:nvSpPr>
          <p:cNvPr id="17" name="17 Rectángulo"/>
          <p:cNvSpPr/>
          <p:nvPr/>
        </p:nvSpPr>
        <p:spPr>
          <a:xfrm>
            <a:off x="6900602" y="3303568"/>
            <a:ext cx="1728192" cy="72008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SOS Server</a:t>
            </a:r>
            <a:endParaRPr lang="en-GB" sz="1600" b="1" dirty="0"/>
          </a:p>
        </p:txBody>
      </p:sp>
      <p:sp>
        <p:nvSpPr>
          <p:cNvPr id="18" name="18 Rectángulo"/>
          <p:cNvSpPr/>
          <p:nvPr/>
        </p:nvSpPr>
        <p:spPr>
          <a:xfrm>
            <a:off x="372221" y="2038659"/>
            <a:ext cx="887411" cy="2671895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/>
              <a:t>OMP</a:t>
            </a:r>
            <a:endParaRPr lang="en-GB" dirty="0"/>
          </a:p>
        </p:txBody>
      </p:sp>
      <p:sp>
        <p:nvSpPr>
          <p:cNvPr id="20" name="20 Flecha izquierda y derecha"/>
          <p:cNvSpPr/>
          <p:nvPr/>
        </p:nvSpPr>
        <p:spPr>
          <a:xfrm>
            <a:off x="5623924" y="2257097"/>
            <a:ext cx="1224136" cy="576064"/>
          </a:xfrm>
          <a:prstGeom prst="leftRightArrow">
            <a:avLst>
              <a:gd name="adj1" fmla="val 18645"/>
              <a:gd name="adj2" fmla="val 316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21 Flecha izquierda y derecha"/>
          <p:cNvSpPr/>
          <p:nvPr/>
        </p:nvSpPr>
        <p:spPr>
          <a:xfrm>
            <a:off x="5646810" y="3375576"/>
            <a:ext cx="1224136" cy="576064"/>
          </a:xfrm>
          <a:prstGeom prst="leftRightArrow">
            <a:avLst>
              <a:gd name="adj1" fmla="val 18645"/>
              <a:gd name="adj2" fmla="val 316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23 Elipse"/>
          <p:cNvSpPr/>
          <p:nvPr/>
        </p:nvSpPr>
        <p:spPr>
          <a:xfrm>
            <a:off x="2810322" y="3807624"/>
            <a:ext cx="931068" cy="826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</a:t>
            </a:r>
            <a:r>
              <a:rPr lang="en-GB" baseline="-25000" dirty="0" err="1" smtClean="0"/>
              <a:t>DMS</a:t>
            </a:r>
            <a:endParaRPr lang="en-GB" baseline="-25000" dirty="0"/>
          </a:p>
        </p:txBody>
      </p:sp>
      <p:sp>
        <p:nvSpPr>
          <p:cNvPr id="23" name="24 Elipse"/>
          <p:cNvSpPr/>
          <p:nvPr/>
        </p:nvSpPr>
        <p:spPr>
          <a:xfrm>
            <a:off x="3166712" y="2104356"/>
            <a:ext cx="784280" cy="744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</a:t>
            </a:r>
            <a:r>
              <a:rPr lang="en-GB" baseline="-25000" dirty="0" err="1" smtClean="0"/>
              <a:t>HF</a:t>
            </a:r>
            <a:endParaRPr lang="en-GB" baseline="-25000" dirty="0"/>
          </a:p>
        </p:txBody>
      </p:sp>
      <p:sp>
        <p:nvSpPr>
          <p:cNvPr id="24" name="25 Elipse"/>
          <p:cNvSpPr/>
          <p:nvPr/>
        </p:nvSpPr>
        <p:spPr>
          <a:xfrm>
            <a:off x="3950992" y="3822212"/>
            <a:ext cx="864096" cy="758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</a:t>
            </a:r>
            <a:r>
              <a:rPr lang="en-GB" baseline="-25000" dirty="0" err="1" smtClean="0"/>
              <a:t>WPS</a:t>
            </a:r>
            <a:endParaRPr lang="en-GB" baseline="-25000" dirty="0"/>
          </a:p>
        </p:txBody>
      </p:sp>
      <p:sp>
        <p:nvSpPr>
          <p:cNvPr id="25" name="26 Elipse"/>
          <p:cNvSpPr/>
          <p:nvPr/>
        </p:nvSpPr>
        <p:spPr>
          <a:xfrm>
            <a:off x="4060385" y="2120761"/>
            <a:ext cx="814095" cy="728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</a:t>
            </a:r>
            <a:r>
              <a:rPr lang="en-GB" baseline="-25000" dirty="0" err="1" smtClean="0"/>
              <a:t>DSS</a:t>
            </a:r>
            <a:endParaRPr lang="en-GB" baseline="-25000" dirty="0"/>
          </a:p>
        </p:txBody>
      </p:sp>
      <p:sp>
        <p:nvSpPr>
          <p:cNvPr id="26" name="27 Rectángulo"/>
          <p:cNvSpPr/>
          <p:nvPr/>
        </p:nvSpPr>
        <p:spPr>
          <a:xfrm>
            <a:off x="1979712" y="980728"/>
            <a:ext cx="1728192" cy="72008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/>
              <a:t>HF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OGC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WPS</a:t>
            </a:r>
            <a:endParaRPr lang="en-GB" sz="1600" b="1" dirty="0"/>
          </a:p>
        </p:txBody>
      </p:sp>
      <p:sp>
        <p:nvSpPr>
          <p:cNvPr id="27" name="28 Rectángulo"/>
          <p:cNvSpPr/>
          <p:nvPr/>
        </p:nvSpPr>
        <p:spPr>
          <a:xfrm>
            <a:off x="4139952" y="980728"/>
            <a:ext cx="1728192" cy="72008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/>
              <a:t>DSS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OGC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WPS</a:t>
            </a:r>
            <a:endParaRPr lang="en-GB" sz="1600" b="1" dirty="0"/>
          </a:p>
        </p:txBody>
      </p:sp>
      <p:sp>
        <p:nvSpPr>
          <p:cNvPr id="28" name="29 Rectángulo"/>
          <p:cNvSpPr/>
          <p:nvPr/>
        </p:nvSpPr>
        <p:spPr>
          <a:xfrm>
            <a:off x="4255772" y="5066600"/>
            <a:ext cx="1728192" cy="72008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/>
              <a:t>OGC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WPS</a:t>
            </a:r>
            <a:endParaRPr lang="en-GB" sz="1600" b="1" dirty="0"/>
          </a:p>
        </p:txBody>
      </p:sp>
      <p:sp>
        <p:nvSpPr>
          <p:cNvPr id="29" name="30 Rectángulo"/>
          <p:cNvSpPr/>
          <p:nvPr/>
        </p:nvSpPr>
        <p:spPr>
          <a:xfrm>
            <a:off x="1946226" y="5066600"/>
            <a:ext cx="1728192" cy="72008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/>
              <a:t>DMS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OGC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WPS</a:t>
            </a:r>
            <a:endParaRPr lang="en-GB" sz="1600" b="1" dirty="0"/>
          </a:p>
        </p:txBody>
      </p:sp>
      <p:sp>
        <p:nvSpPr>
          <p:cNvPr id="30" name="31 Flecha izquierda y derecha"/>
          <p:cNvSpPr/>
          <p:nvPr/>
        </p:nvSpPr>
        <p:spPr>
          <a:xfrm rot="18525716">
            <a:off x="2706530" y="4555124"/>
            <a:ext cx="512568" cy="576064"/>
          </a:xfrm>
          <a:prstGeom prst="leftRightArrow">
            <a:avLst>
              <a:gd name="adj1" fmla="val 18645"/>
              <a:gd name="adj2" fmla="val 316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32 Flecha izquierda y derecha"/>
          <p:cNvSpPr/>
          <p:nvPr/>
        </p:nvSpPr>
        <p:spPr>
          <a:xfrm rot="3773439">
            <a:off x="4365327" y="4505487"/>
            <a:ext cx="512568" cy="576064"/>
          </a:xfrm>
          <a:prstGeom prst="leftRightArrow">
            <a:avLst>
              <a:gd name="adj1" fmla="val 18645"/>
              <a:gd name="adj2" fmla="val 316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33 Flecha izquierda y derecha"/>
          <p:cNvSpPr/>
          <p:nvPr/>
        </p:nvSpPr>
        <p:spPr>
          <a:xfrm rot="3773439">
            <a:off x="2965450" y="1632595"/>
            <a:ext cx="512568" cy="576064"/>
          </a:xfrm>
          <a:prstGeom prst="leftRightArrow">
            <a:avLst>
              <a:gd name="adj1" fmla="val 18645"/>
              <a:gd name="adj2" fmla="val 316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34 Flecha izquierda y derecha"/>
          <p:cNvSpPr/>
          <p:nvPr/>
        </p:nvSpPr>
        <p:spPr>
          <a:xfrm rot="18012169">
            <a:off x="4485726" y="1625586"/>
            <a:ext cx="512568" cy="576064"/>
          </a:xfrm>
          <a:prstGeom prst="leftRightArrow">
            <a:avLst>
              <a:gd name="adj1" fmla="val 18645"/>
              <a:gd name="adj2" fmla="val 316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35 Elipse"/>
          <p:cNvSpPr/>
          <p:nvPr/>
        </p:nvSpPr>
        <p:spPr>
          <a:xfrm>
            <a:off x="5004048" y="4023648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</a:t>
            </a:r>
            <a:r>
              <a:rPr lang="en-GB" baseline="-25000" dirty="0" err="1" smtClean="0"/>
              <a:t>YP</a:t>
            </a:r>
            <a:endParaRPr lang="en-GB" baseline="-25000" dirty="0"/>
          </a:p>
        </p:txBody>
      </p:sp>
      <p:sp>
        <p:nvSpPr>
          <p:cNvPr id="35" name="36 Elipse"/>
          <p:cNvSpPr/>
          <p:nvPr/>
        </p:nvSpPr>
        <p:spPr>
          <a:xfrm>
            <a:off x="4117945" y="2204864"/>
            <a:ext cx="814095" cy="728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</a:t>
            </a:r>
            <a:r>
              <a:rPr lang="en-GB" baseline="-25000" dirty="0" err="1" smtClean="0"/>
              <a:t>DSS</a:t>
            </a:r>
            <a:endParaRPr lang="en-GB" baseline="-25000" dirty="0"/>
          </a:p>
        </p:txBody>
      </p:sp>
      <p:sp>
        <p:nvSpPr>
          <p:cNvPr id="36" name="37 Elipse"/>
          <p:cNvSpPr/>
          <p:nvPr/>
        </p:nvSpPr>
        <p:spPr>
          <a:xfrm>
            <a:off x="3203848" y="2204864"/>
            <a:ext cx="784280" cy="744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r>
              <a:rPr lang="en-GB" baseline="-25000" dirty="0" smtClean="0"/>
              <a:t>HF</a:t>
            </a:r>
            <a:endParaRPr lang="en-GB" baseline="-25000" dirty="0"/>
          </a:p>
        </p:txBody>
      </p:sp>
      <p:sp>
        <p:nvSpPr>
          <p:cNvPr id="37" name="38 Elipse"/>
          <p:cNvSpPr/>
          <p:nvPr/>
        </p:nvSpPr>
        <p:spPr>
          <a:xfrm>
            <a:off x="2882330" y="3730463"/>
            <a:ext cx="931068" cy="826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</a:t>
            </a:r>
            <a:r>
              <a:rPr lang="en-GB" baseline="-25000" dirty="0" err="1" smtClean="0"/>
              <a:t>DMS</a:t>
            </a:r>
            <a:endParaRPr lang="en-GB" baseline="-25000" dirty="0"/>
          </a:p>
        </p:txBody>
      </p:sp>
      <p:sp>
        <p:nvSpPr>
          <p:cNvPr id="38" name="39 Elipse"/>
          <p:cNvSpPr/>
          <p:nvPr/>
        </p:nvSpPr>
        <p:spPr>
          <a:xfrm>
            <a:off x="3923928" y="3750205"/>
            <a:ext cx="864096" cy="758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</a:t>
            </a:r>
            <a:r>
              <a:rPr lang="en-GB" baseline="-25000" dirty="0" err="1" smtClean="0"/>
              <a:t>WPS</a:t>
            </a:r>
            <a:endParaRPr lang="en-GB" baseline="-25000" dirty="0"/>
          </a:p>
        </p:txBody>
      </p:sp>
      <p:sp>
        <p:nvSpPr>
          <p:cNvPr id="2" name="Flecha derecha 1"/>
          <p:cNvSpPr/>
          <p:nvPr/>
        </p:nvSpPr>
        <p:spPr>
          <a:xfrm>
            <a:off x="1286695" y="2151440"/>
            <a:ext cx="716332" cy="5946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lecha derecha 38"/>
          <p:cNvSpPr/>
          <p:nvPr/>
        </p:nvSpPr>
        <p:spPr>
          <a:xfrm rot="10800000">
            <a:off x="1235884" y="3654316"/>
            <a:ext cx="716332" cy="5946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85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2" grpId="0" animBg="1"/>
      <p:bldP spid="2" grpId="1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3779912" y="44624"/>
            <a:ext cx="3528392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/>
              <a:t>WatERP </a:t>
            </a:r>
            <a:r>
              <a:rPr lang="en-US" sz="2400" b="1" dirty="0" smtClean="0"/>
              <a:t>SOA Interface</a:t>
            </a:r>
            <a:endParaRPr lang="en-US" sz="2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052736"/>
            <a:ext cx="5397429" cy="5040560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3203848" y="2996952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4894202" y="2996952"/>
            <a:ext cx="11214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 rot="16200000">
            <a:off x="3920742" y="1992026"/>
            <a:ext cx="1121420" cy="538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 rot="16200000">
            <a:off x="3884738" y="3869158"/>
            <a:ext cx="1121420" cy="610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5532476" y="1799853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Difficulty</a:t>
            </a:r>
            <a:r>
              <a:rPr lang="es-ES" b="1" dirty="0" smtClean="0">
                <a:solidFill>
                  <a:srgbClr val="FF0000"/>
                </a:solidFill>
              </a:rPr>
              <a:t> to </a:t>
            </a:r>
            <a:r>
              <a:rPr lang="es-ES" b="1" dirty="0" err="1" smtClean="0">
                <a:solidFill>
                  <a:srgbClr val="FF0000"/>
                </a:solidFill>
              </a:rPr>
              <a:t>differentiate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two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process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with</a:t>
            </a:r>
            <a:r>
              <a:rPr lang="es-ES" b="1" dirty="0" smtClean="0">
                <a:solidFill>
                  <a:srgbClr val="FF0000"/>
                </a:solidFill>
              </a:rPr>
              <a:t> similar sintaxis </a:t>
            </a:r>
            <a:r>
              <a:rPr lang="es-ES" b="1" dirty="0" err="1" smtClean="0">
                <a:solidFill>
                  <a:srgbClr val="FF0000"/>
                </a:solidFill>
              </a:rPr>
              <a:t>during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matchmaking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145600" y="4557027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SOLUTION: </a:t>
            </a:r>
            <a:r>
              <a:rPr lang="es-ES" sz="3600" b="1" dirty="0" err="1" smtClean="0"/>
              <a:t>semantic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annotations</a:t>
            </a:r>
            <a:r>
              <a:rPr lang="es-ES" sz="3600" b="1" dirty="0" smtClean="0"/>
              <a:t> in OGC-WPS </a:t>
            </a:r>
            <a:r>
              <a:rPr lang="es-ES" sz="3600" b="1" dirty="0" err="1" smtClean="0"/>
              <a:t>operations</a:t>
            </a:r>
            <a:r>
              <a:rPr lang="es-ES" sz="3600" b="1" dirty="0" smtClean="0"/>
              <a:t> = </a:t>
            </a:r>
            <a:r>
              <a:rPr lang="es-ES" sz="3600" b="1" dirty="0" err="1" smtClean="0"/>
              <a:t>semantic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interoperability</a:t>
            </a:r>
            <a:r>
              <a:rPr lang="es-ES" sz="3600" b="1" dirty="0" smtClean="0"/>
              <a:t>  </a:t>
            </a:r>
            <a:endParaRPr lang="es-ES" sz="36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07504" y="1196752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1.- </a:t>
            </a:r>
            <a:r>
              <a:rPr lang="es-ES" b="1" dirty="0" err="1" smtClean="0"/>
              <a:t>getCapabilities</a:t>
            </a:r>
            <a:r>
              <a:rPr lang="es-ES" b="1" dirty="0" smtClean="0"/>
              <a:t>()</a:t>
            </a:r>
          </a:p>
          <a:p>
            <a:r>
              <a:rPr lang="es-ES" b="1" dirty="0" smtClean="0"/>
              <a:t>2.- </a:t>
            </a:r>
            <a:r>
              <a:rPr lang="es-ES" b="1" dirty="0" err="1" smtClean="0"/>
              <a:t>listOfProcesses</a:t>
            </a:r>
            <a:r>
              <a:rPr lang="es-ES" b="1" dirty="0" smtClean="0"/>
              <a:t> -</a:t>
            </a:r>
            <a:r>
              <a:rPr lang="es-ES" b="1" dirty="0" err="1" smtClean="0"/>
              <a:t>CapabilitiesResponse</a:t>
            </a:r>
            <a:r>
              <a:rPr lang="es-ES" b="1" dirty="0" smtClean="0"/>
              <a:t>-</a:t>
            </a:r>
          </a:p>
          <a:p>
            <a:r>
              <a:rPr lang="es-ES" b="1" dirty="0" smtClean="0"/>
              <a:t>3.- </a:t>
            </a:r>
            <a:r>
              <a:rPr lang="es-ES" b="1" dirty="0" err="1" smtClean="0"/>
              <a:t>describeProcess</a:t>
            </a:r>
            <a:r>
              <a:rPr lang="es-ES" b="1" dirty="0" smtClean="0"/>
              <a:t>(</a:t>
            </a:r>
            <a:r>
              <a:rPr lang="es-ES" b="1" dirty="0" err="1" smtClean="0"/>
              <a:t>process</a:t>
            </a:r>
            <a:r>
              <a:rPr lang="es-ES" b="1" dirty="0" smtClean="0"/>
              <a:t>)</a:t>
            </a:r>
          </a:p>
          <a:p>
            <a:r>
              <a:rPr lang="es-ES" b="1" dirty="0" smtClean="0"/>
              <a:t>4.- </a:t>
            </a:r>
            <a:r>
              <a:rPr lang="es-ES" b="1" dirty="0" err="1" smtClean="0"/>
              <a:t>processDescription</a:t>
            </a:r>
            <a:endParaRPr lang="es-ES" b="1" dirty="0" smtClean="0"/>
          </a:p>
          <a:p>
            <a:r>
              <a:rPr lang="es-ES" b="1" dirty="0" smtClean="0"/>
              <a:t>5.- </a:t>
            </a:r>
            <a:r>
              <a:rPr lang="es-ES" b="1" dirty="0" err="1" smtClean="0"/>
              <a:t>execute</a:t>
            </a:r>
            <a:r>
              <a:rPr lang="es-ES" b="1" dirty="0" smtClean="0"/>
              <a:t>(</a:t>
            </a:r>
            <a:r>
              <a:rPr lang="es-ES" b="1" dirty="0" err="1" smtClean="0"/>
              <a:t>process</a:t>
            </a:r>
            <a:r>
              <a:rPr lang="es-ES" b="1" dirty="0" smtClean="0"/>
              <a:t>)</a:t>
            </a:r>
          </a:p>
          <a:p>
            <a:r>
              <a:rPr lang="es-ES" b="1" dirty="0" smtClean="0"/>
              <a:t>6.- </a:t>
            </a:r>
            <a:r>
              <a:rPr lang="es-ES" b="1" dirty="0" err="1" smtClean="0"/>
              <a:t>result</a:t>
            </a:r>
            <a:r>
              <a:rPr lang="es-ES" b="1" dirty="0" smtClean="0"/>
              <a:t> of </a:t>
            </a:r>
            <a:r>
              <a:rPr lang="es-ES" b="1" dirty="0" err="1" smtClean="0"/>
              <a:t>execution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580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Index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397584" y="1402898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GB" sz="3600" dirty="0" smtClean="0"/>
              <a:t>Need &amp; Pilots</a:t>
            </a:r>
            <a:endParaRPr lang="en-GB" sz="3600" dirty="0" smtClean="0"/>
          </a:p>
          <a:p>
            <a:pPr marL="514350" indent="-514350">
              <a:buFontTx/>
              <a:buAutoNum type="arabicPeriod"/>
            </a:pPr>
            <a:r>
              <a:rPr lang="en-GB" sz="3600" dirty="0" smtClean="0"/>
              <a:t>Architecture implemented</a:t>
            </a:r>
            <a:endParaRPr lang="en-GB" sz="3600" dirty="0"/>
          </a:p>
          <a:p>
            <a:pPr marL="514350" indent="-514350">
              <a:buAutoNum type="arabicPeriod"/>
            </a:pPr>
            <a:r>
              <a:rPr lang="en-GB" sz="3600" dirty="0" smtClean="0"/>
              <a:t>OGC© OWS, use and experiences</a:t>
            </a:r>
          </a:p>
          <a:p>
            <a:pPr marL="1428750" lvl="2" indent="-514350">
              <a:buAutoNum type="arabicPeriod"/>
            </a:pPr>
            <a:r>
              <a:rPr lang="en-GB" sz="3600" dirty="0" smtClean="0"/>
              <a:t>OGC© SOS </a:t>
            </a:r>
          </a:p>
          <a:p>
            <a:pPr marL="1428750" lvl="2" indent="-514350">
              <a:buFontTx/>
              <a:buAutoNum type="arabicPeriod"/>
            </a:pPr>
            <a:r>
              <a:rPr lang="en-GB" sz="3600" dirty="0" smtClean="0"/>
              <a:t>OGC© WPS</a:t>
            </a:r>
          </a:p>
          <a:p>
            <a:pPr marL="1428750" lvl="2" indent="-514350">
              <a:buFontTx/>
              <a:buAutoNum type="arabicPeriod"/>
            </a:pPr>
            <a:r>
              <a:rPr lang="en-GB" sz="3600" dirty="0"/>
              <a:t>OGC© WMS &amp; OGC© </a:t>
            </a:r>
            <a:r>
              <a:rPr lang="en-GB" sz="3600" dirty="0" smtClean="0"/>
              <a:t>WFS</a:t>
            </a:r>
          </a:p>
          <a:p>
            <a:pPr marL="514350" indent="-514350">
              <a:buFontTx/>
              <a:buAutoNum type="arabicPeriod"/>
            </a:pPr>
            <a:r>
              <a:rPr lang="en-GB" sz="3600" dirty="0" smtClean="0"/>
              <a:t>Water Management Ontology (WMO)</a:t>
            </a:r>
          </a:p>
          <a:p>
            <a:pPr marL="514350" indent="-514350">
              <a:buFontTx/>
              <a:buAutoNum type="arabicPeriod"/>
            </a:pPr>
            <a:r>
              <a:rPr lang="en-GB" sz="3600" dirty="0" smtClean="0"/>
              <a:t>WaterML2.0 Experiences</a:t>
            </a:r>
            <a:endParaRPr lang="en-GB" sz="3600" dirty="0"/>
          </a:p>
          <a:p>
            <a:pPr marL="514350" indent="-514350">
              <a:buFontTx/>
              <a:buAutoNum type="arabicPeriod"/>
            </a:pP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4621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107504" y="1196752"/>
            <a:ext cx="9036496" cy="4464496"/>
          </a:xfrm>
        </p:spPr>
        <p:txBody>
          <a:bodyPr/>
          <a:lstStyle/>
          <a:p>
            <a:r>
              <a:rPr lang="en-US" sz="2600" b="1" dirty="0"/>
              <a:t>Implementation of the building block</a:t>
            </a:r>
            <a:r>
              <a:rPr lang="en-US" sz="2600" dirty="0"/>
              <a:t> inside an OGC® WPS Server. </a:t>
            </a:r>
          </a:p>
          <a:p>
            <a:r>
              <a:rPr lang="es-ES" sz="2600" dirty="0" err="1" smtClean="0"/>
              <a:t>Provide</a:t>
            </a:r>
            <a:r>
              <a:rPr lang="es-ES" sz="2600" dirty="0" smtClean="0"/>
              <a:t> </a:t>
            </a:r>
            <a:r>
              <a:rPr lang="es-ES" sz="2600" b="1" dirty="0" err="1"/>
              <a:t>semantic</a:t>
            </a:r>
            <a:r>
              <a:rPr lang="es-ES" sz="2600" b="1" dirty="0"/>
              <a:t> </a:t>
            </a:r>
            <a:r>
              <a:rPr lang="es-ES" sz="2600" b="1" dirty="0" err="1"/>
              <a:t>annotations</a:t>
            </a:r>
            <a:r>
              <a:rPr lang="es-ES" sz="2600" dirty="0"/>
              <a:t> in </a:t>
            </a:r>
            <a:r>
              <a:rPr lang="es-ES" sz="2600" dirty="0" smtClean="0"/>
              <a:t>: </a:t>
            </a:r>
          </a:p>
          <a:p>
            <a:pPr lvl="1"/>
            <a:r>
              <a:rPr lang="en-US" sz="2200" dirty="0" smtClean="0"/>
              <a:t>the  </a:t>
            </a:r>
            <a:r>
              <a:rPr lang="en-US" sz="2200" dirty="0" err="1"/>
              <a:t>getCapabilities</a:t>
            </a:r>
            <a:r>
              <a:rPr lang="en-US" sz="2200" dirty="0"/>
              <a:t>”  operation  response  inside  “</a:t>
            </a:r>
            <a:r>
              <a:rPr lang="en-US" sz="2200" dirty="0" err="1"/>
              <a:t>ServiceIdentification</a:t>
            </a:r>
            <a:r>
              <a:rPr lang="en-US" sz="2200" dirty="0"/>
              <a:t>”  node  to  </a:t>
            </a:r>
            <a:r>
              <a:rPr lang="en-US" sz="2200" b="1" dirty="0"/>
              <a:t>facilitate the classification of  building block </a:t>
            </a:r>
            <a:r>
              <a:rPr lang="en-US" sz="2200" dirty="0"/>
              <a:t>(DS  tools, DM  tools, HF  tools</a:t>
            </a:r>
            <a:r>
              <a:rPr lang="en-US" sz="2200" dirty="0" smtClean="0"/>
              <a:t>). </a:t>
            </a:r>
          </a:p>
          <a:p>
            <a:pPr lvl="1"/>
            <a:r>
              <a:rPr lang="en-US" sz="2200" dirty="0" smtClean="0"/>
              <a:t>“</a:t>
            </a:r>
            <a:r>
              <a:rPr lang="en-US" sz="2200" dirty="0" err="1"/>
              <a:t>describeProcess</a:t>
            </a:r>
            <a:r>
              <a:rPr lang="en-US" sz="2200" dirty="0"/>
              <a:t>” operation response to let  the MAS  </a:t>
            </a:r>
            <a:r>
              <a:rPr lang="en-US" sz="2200" b="1" dirty="0"/>
              <a:t>understand  the  parameter  </a:t>
            </a:r>
            <a:r>
              <a:rPr lang="en-US" sz="2200" b="1" dirty="0" smtClean="0"/>
              <a:t>nature</a:t>
            </a:r>
            <a:r>
              <a:rPr lang="en-US" sz="2200" dirty="0" smtClean="0"/>
              <a:t>.</a:t>
            </a:r>
          </a:p>
          <a:p>
            <a:pPr lvl="1"/>
            <a:endParaRPr lang="es-ES" sz="800" dirty="0"/>
          </a:p>
          <a:p>
            <a:pPr marL="0" lvl="1" indent="0" algn="just">
              <a:buNone/>
            </a:pPr>
            <a:r>
              <a:rPr lang="en-US" sz="2000" b="1" dirty="0"/>
              <a:t>The OGC© recommendations in reference to the semantic annotations (</a:t>
            </a:r>
            <a:r>
              <a:rPr lang="en-US" sz="2000" b="1" dirty="0" err="1"/>
              <a:t>Houbie</a:t>
            </a:r>
            <a:r>
              <a:rPr lang="en-US" sz="2000" b="1" dirty="0"/>
              <a:t>, Duchesne, &amp; </a:t>
            </a:r>
            <a:r>
              <a:rPr lang="en-US" sz="2000" b="1" dirty="0" err="1"/>
              <a:t>Maué</a:t>
            </a:r>
            <a:r>
              <a:rPr lang="en-US" sz="2000" b="1" dirty="0"/>
              <a:t>, Best Practices document – OGC© Web Services with semantic annotations , 2012) was implemented in the service metadata level to use the keywords element as semantic </a:t>
            </a:r>
            <a:r>
              <a:rPr lang="en-US" sz="2000" b="1" dirty="0" smtClean="0"/>
              <a:t>annotations.</a:t>
            </a:r>
            <a:endParaRPr lang="en-US" sz="2000" b="1" dirty="0"/>
          </a:p>
          <a:p>
            <a:pPr lvl="1"/>
            <a:endParaRPr lang="en-US" sz="2200" dirty="0" smtClean="0"/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3419872" y="188640"/>
            <a:ext cx="4176464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/>
              <a:t>WatERP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b="1" dirty="0" smtClean="0"/>
              <a:t>SOA </a:t>
            </a:r>
            <a:r>
              <a:rPr lang="en-US" sz="2400" b="1" dirty="0" smtClean="0"/>
              <a:t>Interface (characteristics)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2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OGC© WPS Experiences</a:t>
            </a:r>
            <a:endParaRPr lang="en-GB" dirty="0"/>
          </a:p>
        </p:txBody>
      </p:sp>
      <p:sp>
        <p:nvSpPr>
          <p:cNvPr id="3" name="2 Rectángulo"/>
          <p:cNvSpPr/>
          <p:nvPr/>
        </p:nvSpPr>
        <p:spPr>
          <a:xfrm>
            <a:off x="251520" y="1484784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GB" sz="2400" dirty="0" smtClean="0"/>
              <a:t>Facilitate the processes creation with the aim of being reused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sz="2400" dirty="0" smtClean="0"/>
              <a:t>Semantic annotations recommend by the OGC© minimizes the semantic lack and they are enough to perform the orchestration. </a:t>
            </a:r>
            <a:r>
              <a:rPr lang="en-US" sz="2400" dirty="0"/>
              <a:t>A specific </a:t>
            </a:r>
            <a:r>
              <a:rPr lang="en-US" sz="2400" dirty="0" err="1"/>
              <a:t>specific</a:t>
            </a:r>
            <a:r>
              <a:rPr lang="en-US" sz="2400" dirty="0"/>
              <a:t> field for this purpose might be interesting to give more semantic power in WPS or other standards OWS</a:t>
            </a:r>
            <a:r>
              <a:rPr lang="en-US" sz="2400" dirty="0" smtClean="0"/>
              <a:t>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sz="2400" dirty="0" smtClean="0"/>
              <a:t>Non-trivial </a:t>
            </a:r>
            <a:r>
              <a:rPr lang="en-GB" sz="2400" dirty="0"/>
              <a:t>use of the extended services frameworks (e.g. apache-</a:t>
            </a:r>
            <a:r>
              <a:rPr lang="en-GB" sz="2400" dirty="0" err="1"/>
              <a:t>CXF</a:t>
            </a:r>
            <a:r>
              <a:rPr lang="en-GB" sz="2400" dirty="0"/>
              <a:t>, axis2, …) with the OGC© </a:t>
            </a:r>
            <a:r>
              <a:rPr lang="en-GB" sz="2400" dirty="0" err="1"/>
              <a:t>WPS</a:t>
            </a:r>
            <a:r>
              <a:rPr lang="en-GB" sz="2400" dirty="0"/>
              <a:t> schema due to the name spaces overlapping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400" dirty="0" smtClean="0"/>
              <a:t>More </a:t>
            </a:r>
            <a:r>
              <a:rPr lang="en-US" sz="2400" dirty="0"/>
              <a:t>options should be considered for exchanging data </a:t>
            </a:r>
            <a:r>
              <a:rPr lang="en-US" sz="2400" dirty="0" smtClean="0"/>
              <a:t>in </a:t>
            </a:r>
            <a:r>
              <a:rPr lang="en-US" sz="2400" dirty="0"/>
              <a:t>standards (e.g. </a:t>
            </a:r>
            <a:r>
              <a:rPr lang="en-US" sz="2400" dirty="0" smtClean="0"/>
              <a:t>REST as an option to SOAP)</a:t>
            </a:r>
          </a:p>
          <a:p>
            <a:pPr marL="285750" indent="-285750" algn="just">
              <a:buFont typeface="Arial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012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3779912" y="44624"/>
            <a:ext cx="3528392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/>
              <a:t>WatERP </a:t>
            </a:r>
            <a:r>
              <a:rPr lang="en-US" sz="2400" b="1" dirty="0" smtClean="0"/>
              <a:t>architecture</a:t>
            </a:r>
            <a:endParaRPr lang="en-US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980728"/>
            <a:ext cx="6408712" cy="492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2375756" y="3356992"/>
            <a:ext cx="1620180" cy="864096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WMS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WFS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7056276" y="2204864"/>
            <a:ext cx="1620180" cy="864096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WMS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WFS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OGC© </a:t>
            </a:r>
            <a:r>
              <a:rPr lang="en-GB" dirty="0" err="1" smtClean="0"/>
              <a:t>WMS</a:t>
            </a:r>
            <a:r>
              <a:rPr lang="en-GB" dirty="0" smtClean="0"/>
              <a:t> &amp; </a:t>
            </a:r>
            <a:r>
              <a:rPr lang="en-GB" dirty="0" err="1" smtClean="0"/>
              <a:t>WFS</a:t>
            </a: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0" y="1269915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OGC© </a:t>
            </a:r>
            <a:r>
              <a:rPr lang="en-GB" dirty="0" err="1" smtClean="0"/>
              <a:t>WMS</a:t>
            </a:r>
            <a:r>
              <a:rPr lang="en-GB" dirty="0" smtClean="0"/>
              <a:t> are being used in WatERP to: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GB" dirty="0" smtClean="0"/>
              <a:t>To </a:t>
            </a:r>
            <a:r>
              <a:rPr lang="en-GB" b="1" dirty="0" smtClean="0"/>
              <a:t>publish geospatial map images </a:t>
            </a:r>
            <a:r>
              <a:rPr lang="en-GB" dirty="0" smtClean="0"/>
              <a:t>(52º North </a:t>
            </a:r>
            <a:r>
              <a:rPr lang="en-GB" dirty="0" err="1" smtClean="0"/>
              <a:t>WMS</a:t>
            </a:r>
            <a:r>
              <a:rPr lang="en-GB" dirty="0" smtClean="0"/>
              <a:t>) in a homogeneous and standardized way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GB" dirty="0" smtClean="0"/>
              <a:t>To </a:t>
            </a:r>
            <a:r>
              <a:rPr lang="en-GB" b="1" dirty="0" smtClean="0"/>
              <a:t>consume standardized maps by the GUI </a:t>
            </a:r>
            <a:r>
              <a:rPr lang="en-GB" dirty="0" smtClean="0"/>
              <a:t>using </a:t>
            </a:r>
            <a:r>
              <a:rPr lang="en-GB" dirty="0" err="1" smtClean="0"/>
              <a:t>OpenLayers</a:t>
            </a:r>
            <a:r>
              <a:rPr lang="en-GB" dirty="0" smtClean="0"/>
              <a:t> framework as </a:t>
            </a:r>
            <a:r>
              <a:rPr lang="en-GB" dirty="0"/>
              <a:t>OGC© </a:t>
            </a:r>
            <a:r>
              <a:rPr lang="en-GB" dirty="0" err="1" smtClean="0"/>
              <a:t>WMS</a:t>
            </a:r>
            <a:r>
              <a:rPr lang="en-GB" dirty="0" smtClean="0"/>
              <a:t> client</a:t>
            </a:r>
          </a:p>
          <a:p>
            <a:pPr algn="just"/>
            <a:r>
              <a:rPr lang="en-GB" dirty="0"/>
              <a:t>OGC© </a:t>
            </a:r>
            <a:r>
              <a:rPr lang="en-GB" dirty="0" err="1"/>
              <a:t>WFS</a:t>
            </a:r>
            <a:r>
              <a:rPr lang="en-GB" dirty="0"/>
              <a:t> are being used </a:t>
            </a:r>
            <a:r>
              <a:rPr lang="en-GB" dirty="0" smtClean="0"/>
              <a:t>in WatERP to</a:t>
            </a:r>
            <a:r>
              <a:rPr lang="en-GB" dirty="0"/>
              <a:t>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GB" dirty="0" smtClean="0"/>
              <a:t>To </a:t>
            </a:r>
            <a:r>
              <a:rPr lang="en-GB" b="1" dirty="0"/>
              <a:t>publish SOS/WaterML2 transportable data through OGC© WFS</a:t>
            </a:r>
            <a:r>
              <a:rPr lang="en-GB" dirty="0"/>
              <a:t>, granting access to other clients either not being able to process SOS/WaterML2 or explicitly using WFS to avoid protocol overhead from WaterML2 (52º North WFS)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GB" dirty="0"/>
              <a:t>To </a:t>
            </a:r>
            <a:r>
              <a:rPr lang="en-GB" b="1" dirty="0"/>
              <a:t>consume standardized geographic features by the GUI </a:t>
            </a:r>
            <a:r>
              <a:rPr lang="en-GB" dirty="0"/>
              <a:t>using </a:t>
            </a:r>
            <a:r>
              <a:rPr lang="en-GB" dirty="0" err="1"/>
              <a:t>OpenLayers</a:t>
            </a:r>
            <a:r>
              <a:rPr lang="en-GB" dirty="0"/>
              <a:t> framework as OGC© </a:t>
            </a:r>
            <a:r>
              <a:rPr lang="en-GB" dirty="0" err="1"/>
              <a:t>WFS</a:t>
            </a:r>
            <a:r>
              <a:rPr lang="en-GB" dirty="0"/>
              <a:t> client with the aim of providing extra information to the maps</a:t>
            </a:r>
          </a:p>
          <a:p>
            <a:pPr marL="342900" indent="-342900" algn="just">
              <a:buFont typeface="Arial" charset="0"/>
              <a:buChar char="•"/>
            </a:pPr>
            <a:endParaRPr lang="en-GB" dirty="0" smtClean="0"/>
          </a:p>
          <a:p>
            <a:pPr algn="just"/>
            <a:r>
              <a:rPr lang="es-ES" b="1" u="sng" dirty="0" err="1" smtClean="0"/>
              <a:t>Experiences</a:t>
            </a:r>
            <a:endParaRPr lang="es-ES" b="1" u="sng" dirty="0" smtClean="0"/>
          </a:p>
          <a:p>
            <a:pPr algn="just"/>
            <a:r>
              <a:rPr lang="en-US" dirty="0"/>
              <a:t>The use of libraries (</a:t>
            </a:r>
            <a:r>
              <a:rPr lang="en-US" dirty="0" smtClean="0"/>
              <a:t>e.g. </a:t>
            </a:r>
            <a:r>
              <a:rPr lang="en-US" dirty="0" err="1"/>
              <a:t>OpenLayers</a:t>
            </a:r>
            <a:r>
              <a:rPr lang="en-US" dirty="0"/>
              <a:t>) to consume information facilitates integration with both standards avoiding typical problems of overlapping namespaces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2607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en-GB" dirty="0" smtClean="0"/>
              <a:t>Water Management Ontology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4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14835" r="11880" b="35338"/>
          <a:stretch/>
        </p:blipFill>
        <p:spPr>
          <a:xfrm>
            <a:off x="-7343" y="3289052"/>
            <a:ext cx="5955273" cy="2588220"/>
          </a:xfrm>
          <a:prstGeom prst="rect">
            <a:avLst/>
          </a:prstGeom>
        </p:spPr>
      </p:pic>
      <p:sp>
        <p:nvSpPr>
          <p:cNvPr id="3" name="Título 2"/>
          <p:cNvSpPr txBox="1">
            <a:spLocks/>
          </p:cNvSpPr>
          <p:nvPr/>
        </p:nvSpPr>
        <p:spPr>
          <a:xfrm>
            <a:off x="3419872" y="44624"/>
            <a:ext cx="4176464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/>
              <a:t>Water Management </a:t>
            </a:r>
            <a:r>
              <a:rPr lang="en-US" sz="2400" b="1" dirty="0" smtClean="0"/>
              <a:t>Ontology (WMO)</a:t>
            </a:r>
            <a:endParaRPr lang="en-US" sz="2400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251520" y="1052736"/>
            <a:ext cx="2592288" cy="1930430"/>
            <a:chOff x="827584" y="922506"/>
            <a:chExt cx="6966774" cy="4982017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646" y="980728"/>
              <a:ext cx="6408712" cy="4923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Elipse"/>
            <p:cNvSpPr/>
            <p:nvPr/>
          </p:nvSpPr>
          <p:spPr>
            <a:xfrm>
              <a:off x="827584" y="922506"/>
              <a:ext cx="1620180" cy="4923795"/>
            </a:xfrm>
            <a:prstGeom prst="ellipse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3024336" y="836712"/>
            <a:ext cx="6119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LcParenBoth"/>
            </a:pPr>
            <a:r>
              <a:rPr lang="en-US" b="1" dirty="0"/>
              <a:t>H</a:t>
            </a:r>
            <a:r>
              <a:rPr lang="en-US" b="1" dirty="0" smtClean="0"/>
              <a:t>uman-made </a:t>
            </a:r>
            <a:r>
              <a:rPr lang="en-US" b="1" dirty="0"/>
              <a:t>interactions and decision </a:t>
            </a:r>
            <a:r>
              <a:rPr lang="en-US" b="1" dirty="0" smtClean="0"/>
              <a:t>making</a:t>
            </a:r>
            <a:r>
              <a:rPr lang="en-US" dirty="0" smtClean="0"/>
              <a:t>;  </a:t>
            </a:r>
          </a:p>
          <a:p>
            <a:pPr marL="400050" indent="-400050">
              <a:buAutoNum type="romanLcParenBoth"/>
            </a:pPr>
            <a:r>
              <a:rPr lang="en-US" dirty="0" smtClean="0"/>
              <a:t>Water </a:t>
            </a:r>
            <a:r>
              <a:rPr lang="en-US" dirty="0"/>
              <a:t>resource availability; </a:t>
            </a:r>
            <a:endParaRPr lang="en-US" dirty="0" smtClean="0"/>
          </a:p>
          <a:p>
            <a:pPr marL="400050" indent="-400050">
              <a:buAutoNum type="romanLcParenBoth"/>
            </a:pPr>
            <a:r>
              <a:rPr lang="en-US" dirty="0"/>
              <a:t>E</a:t>
            </a:r>
            <a:r>
              <a:rPr lang="en-US" dirty="0" smtClean="0"/>
              <a:t>cological</a:t>
            </a:r>
            <a:r>
              <a:rPr lang="en-US" dirty="0"/>
              <a:t>, cultural and social functions of water resources and potential impacts of changes on hydro logical regimes;  </a:t>
            </a:r>
            <a:endParaRPr lang="en-US" dirty="0" smtClean="0"/>
          </a:p>
          <a:p>
            <a:pPr marL="400050" indent="-400050">
              <a:buAutoNum type="romanLcParenBoth"/>
            </a:pPr>
            <a:r>
              <a:rPr lang="en-US" dirty="0"/>
              <a:t>C</a:t>
            </a:r>
            <a:r>
              <a:rPr lang="en-US" dirty="0" smtClean="0"/>
              <a:t>urrent </a:t>
            </a:r>
            <a:r>
              <a:rPr lang="en-US" dirty="0"/>
              <a:t>water infrastructure/assets and the economic value of </a:t>
            </a:r>
            <a:r>
              <a:rPr lang="en-US" dirty="0" smtClean="0"/>
              <a:t>water  </a:t>
            </a:r>
          </a:p>
          <a:p>
            <a:pPr marL="400050" indent="-400050">
              <a:buAutoNum type="romanLcParenBoth"/>
            </a:pPr>
            <a:r>
              <a:rPr lang="en-US" dirty="0"/>
              <a:t>A</a:t>
            </a:r>
            <a:r>
              <a:rPr lang="en-US" dirty="0" smtClean="0"/>
              <a:t>dministrative</a:t>
            </a:r>
            <a:r>
              <a:rPr lang="en-US" dirty="0"/>
              <a:t>, policy or regulatory issues of </a:t>
            </a:r>
            <a:r>
              <a:rPr lang="en-US" dirty="0" smtClean="0"/>
              <a:t>relevance</a:t>
            </a:r>
          </a:p>
          <a:p>
            <a:pPr marL="400050" indent="-400050">
              <a:buAutoNum type="romanLcParenBoth"/>
            </a:pPr>
            <a:r>
              <a:rPr lang="en-US" dirty="0"/>
              <a:t>S</a:t>
            </a:r>
            <a:r>
              <a:rPr lang="en-US" dirty="0" smtClean="0"/>
              <a:t>ectorial </a:t>
            </a:r>
            <a:r>
              <a:rPr lang="en-US" dirty="0"/>
              <a:t>use and water hierarchy.</a:t>
            </a:r>
            <a:endParaRPr lang="en-GB" dirty="0"/>
          </a:p>
        </p:txBody>
      </p:sp>
      <p:sp>
        <p:nvSpPr>
          <p:cNvPr id="8" name="7 Rectángulo"/>
          <p:cNvSpPr/>
          <p:nvPr/>
        </p:nvSpPr>
        <p:spPr>
          <a:xfrm>
            <a:off x="5868144" y="3046308"/>
            <a:ext cx="3312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This  allows alignment of water-physical objects  (“</a:t>
            </a:r>
            <a:r>
              <a:rPr lang="en-US" sz="1600" dirty="0" err="1"/>
              <a:t>FeaturesOfInterest</a:t>
            </a:r>
            <a:r>
              <a:rPr lang="en-US" sz="1600" dirty="0"/>
              <a:t>”) with  decisional concepts. </a:t>
            </a:r>
            <a:r>
              <a:rPr lang="en-US" sz="1600" dirty="0" smtClean="0"/>
              <a:t>This </a:t>
            </a:r>
            <a:r>
              <a:rPr lang="en-US" sz="1600" dirty="0"/>
              <a:t>decisional correspondence is supported by the real-objects situation (“</a:t>
            </a:r>
            <a:r>
              <a:rPr lang="en-US" sz="1600" dirty="0" err="1"/>
              <a:t>FeaturesOfInterest</a:t>
            </a:r>
            <a:r>
              <a:rPr lang="en-US" sz="1600" dirty="0"/>
              <a:t>”) that gathers  hydrological  information by an observation-and-measurement process  described by “observations”, “procedures”, “phenomena” and “results”.</a:t>
            </a:r>
          </a:p>
        </p:txBody>
      </p:sp>
    </p:spTree>
    <p:extLst>
      <p:ext uri="{BB962C8B-B14F-4D97-AF65-F5344CB8AC3E}">
        <p14:creationId xmlns:p14="http://schemas.microsoft.com/office/powerpoint/2010/main" val="13891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WMO Mappings (I)</a:t>
            </a: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251520" y="1340768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Mapping </a:t>
            </a:r>
            <a:r>
              <a:rPr lang="en-GB" sz="2400" dirty="0" smtClean="0"/>
              <a:t>and alignment with </a:t>
            </a:r>
            <a:r>
              <a:rPr lang="en-GB" sz="2400" dirty="0" smtClean="0"/>
              <a:t>WaterML2 schema to </a:t>
            </a:r>
            <a:r>
              <a:rPr lang="en-GB" sz="2400" dirty="0" smtClean="0"/>
              <a:t>support </a:t>
            </a:r>
            <a:r>
              <a:rPr lang="en-GB" sz="2400" dirty="0" smtClean="0"/>
              <a:t>the </a:t>
            </a:r>
            <a:r>
              <a:rPr lang="en-GB" sz="2400" dirty="0" smtClean="0"/>
              <a:t>information exchange </a:t>
            </a:r>
            <a:r>
              <a:rPr lang="en-GB" sz="2400" dirty="0" smtClean="0"/>
              <a:t>in all WatERP infrastructures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GB" sz="2400" b="1" dirty="0" smtClean="0"/>
              <a:t>Geospatial entities of </a:t>
            </a:r>
            <a:r>
              <a:rPr lang="en-GB" sz="2400" b="1" dirty="0" err="1" smtClean="0"/>
              <a:t>GML</a:t>
            </a:r>
            <a:r>
              <a:rPr lang="en-GB" sz="2400" b="1" dirty="0" smtClean="0"/>
              <a:t> </a:t>
            </a:r>
            <a:r>
              <a:rPr lang="en-GB" sz="2400" dirty="0" smtClean="0"/>
              <a:t>(</a:t>
            </a:r>
            <a:r>
              <a:rPr lang="en-GB" sz="2400" i="1" dirty="0" smtClean="0"/>
              <a:t>“Geometry”, </a:t>
            </a:r>
            <a:r>
              <a:rPr lang="en-GB" sz="2400" dirty="0"/>
              <a:t>“</a:t>
            </a:r>
            <a:r>
              <a:rPr lang="en-GB" sz="2400" i="1" dirty="0"/>
              <a:t>Point</a:t>
            </a:r>
            <a:r>
              <a:rPr lang="en-GB" sz="2400" dirty="0"/>
              <a:t>”, “</a:t>
            </a:r>
            <a:r>
              <a:rPr lang="en-GB" sz="2400" i="1" dirty="0"/>
              <a:t>Polygon</a:t>
            </a:r>
            <a:r>
              <a:rPr lang="en-GB" sz="2400" dirty="0"/>
              <a:t>”, “</a:t>
            </a:r>
            <a:r>
              <a:rPr lang="en-GB" sz="2400" i="1" dirty="0" err="1"/>
              <a:t>LinearRing</a:t>
            </a:r>
            <a:r>
              <a:rPr lang="en-GB" sz="2400" dirty="0"/>
              <a:t>”, </a:t>
            </a:r>
            <a:r>
              <a:rPr lang="en-GB" sz="2400" dirty="0" smtClean="0"/>
              <a:t>…) to provide geospatial characteristics </a:t>
            </a:r>
            <a:r>
              <a:rPr lang="en-GB" sz="2400" i="1" dirty="0" smtClean="0"/>
              <a:t>(“</a:t>
            </a:r>
            <a:r>
              <a:rPr lang="en-GB" sz="2400" i="1" dirty="0" err="1" smtClean="0"/>
              <a:t>FeaturesOfInterest</a:t>
            </a:r>
            <a:r>
              <a:rPr lang="en-GB" sz="2400" i="1" dirty="0" smtClean="0"/>
              <a:t>”</a:t>
            </a:r>
            <a:r>
              <a:rPr lang="en-GB" sz="2400" dirty="0" smtClean="0"/>
              <a:t>, </a:t>
            </a:r>
            <a:r>
              <a:rPr lang="en-GB" sz="2400" i="1" dirty="0" smtClean="0"/>
              <a:t>“</a:t>
            </a:r>
            <a:r>
              <a:rPr lang="en-GB" sz="2400" i="1" dirty="0" err="1" smtClean="0"/>
              <a:t>WaterResource</a:t>
            </a:r>
            <a:r>
              <a:rPr lang="en-GB" sz="2400" i="1" dirty="0" smtClean="0"/>
              <a:t>”</a:t>
            </a:r>
            <a:r>
              <a:rPr lang="en-GB" sz="2400" dirty="0" smtClean="0"/>
              <a:t>, …)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GB" sz="2400" b="1" dirty="0" smtClean="0"/>
              <a:t>Time series quality measurement </a:t>
            </a:r>
            <a:r>
              <a:rPr lang="en-GB" sz="2400" dirty="0" smtClean="0"/>
              <a:t>(</a:t>
            </a:r>
            <a:r>
              <a:rPr lang="en-GB" sz="2400" i="1" dirty="0" smtClean="0"/>
              <a:t>“</a:t>
            </a:r>
            <a:r>
              <a:rPr lang="en-GB" sz="2400" i="1" dirty="0" err="1" smtClean="0"/>
              <a:t>ObservationResultQuality</a:t>
            </a:r>
            <a:r>
              <a:rPr lang="en-GB" sz="2400" i="1" dirty="0" smtClean="0"/>
              <a:t>”</a:t>
            </a:r>
            <a:r>
              <a:rPr lang="en-GB" sz="2400" dirty="0" smtClean="0"/>
              <a:t>, </a:t>
            </a:r>
            <a:r>
              <a:rPr lang="en-GB" sz="2400" i="1" dirty="0" smtClean="0"/>
              <a:t>“</a:t>
            </a:r>
            <a:r>
              <a:rPr lang="en-GB" sz="2400" i="1" dirty="0" err="1" smtClean="0"/>
              <a:t>GoodQuality</a:t>
            </a:r>
            <a:r>
              <a:rPr lang="en-GB" sz="2400" i="1" dirty="0" smtClean="0"/>
              <a:t>”</a:t>
            </a:r>
            <a:r>
              <a:rPr lang="en-GB" sz="2400" dirty="0" smtClean="0"/>
              <a:t>, </a:t>
            </a:r>
            <a:r>
              <a:rPr lang="en-GB" sz="2400" i="1" dirty="0" smtClean="0"/>
              <a:t>“</a:t>
            </a:r>
            <a:r>
              <a:rPr lang="en-GB" sz="2400" i="1" dirty="0" err="1" smtClean="0"/>
              <a:t>EstimateQuality</a:t>
            </a:r>
            <a:r>
              <a:rPr lang="en-GB" sz="2400" i="1" dirty="0" smtClean="0"/>
              <a:t>”</a:t>
            </a:r>
            <a:r>
              <a:rPr lang="en-GB" sz="2400" dirty="0" smtClean="0"/>
              <a:t>, …) recommended on last WaterML2 revision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GB" sz="2400" b="1" dirty="0" smtClean="0"/>
              <a:t>Ontological resources mapped </a:t>
            </a:r>
            <a:r>
              <a:rPr lang="en-GB" sz="2400" b="1" dirty="0"/>
              <a:t>with entities </a:t>
            </a:r>
            <a:r>
              <a:rPr lang="en-GB" sz="2400" dirty="0"/>
              <a:t>(</a:t>
            </a:r>
            <a:r>
              <a:rPr lang="en-GB" sz="2400" dirty="0" err="1"/>
              <a:t>e.g</a:t>
            </a:r>
            <a:r>
              <a:rPr lang="en-GB" sz="2400" dirty="0"/>
              <a:t> “</a:t>
            </a:r>
            <a:r>
              <a:rPr lang="en-GB" sz="2400" i="1" dirty="0"/>
              <a:t>Procedure</a:t>
            </a:r>
            <a:r>
              <a:rPr lang="en-GB" sz="2400" dirty="0"/>
              <a:t>” and “</a:t>
            </a:r>
            <a:r>
              <a:rPr lang="en-GB" sz="2400" i="1" dirty="0"/>
              <a:t>Results</a:t>
            </a:r>
            <a:r>
              <a:rPr lang="en-GB" sz="2400" dirty="0"/>
              <a:t>”), </a:t>
            </a:r>
            <a:r>
              <a:rPr lang="en-GB" sz="2400" b="1" dirty="0"/>
              <a:t>and data properties </a:t>
            </a:r>
            <a:r>
              <a:rPr lang="en-GB" sz="2400" dirty="0"/>
              <a:t>(</a:t>
            </a:r>
            <a:r>
              <a:rPr lang="en-GB" sz="2400" dirty="0" err="1"/>
              <a:t>e.g</a:t>
            </a:r>
            <a:r>
              <a:rPr lang="en-GB" sz="2400" dirty="0"/>
              <a:t> “</a:t>
            </a:r>
            <a:r>
              <a:rPr lang="en-GB" sz="2400" i="1" dirty="0"/>
              <a:t>date</a:t>
            </a:r>
            <a:r>
              <a:rPr lang="en-GB" sz="2400" dirty="0"/>
              <a:t>”, “</a:t>
            </a:r>
            <a:r>
              <a:rPr lang="en-GB" sz="2400" i="1" dirty="0" err="1"/>
              <a:t>idPhenomenon</a:t>
            </a:r>
            <a:r>
              <a:rPr lang="en-GB" sz="2400" dirty="0"/>
              <a:t>”, “</a:t>
            </a:r>
            <a:r>
              <a:rPr lang="en-GB" sz="2400" i="1" dirty="0"/>
              <a:t>unit</a:t>
            </a:r>
            <a:r>
              <a:rPr lang="en-GB" sz="2400" dirty="0"/>
              <a:t>”, “</a:t>
            </a:r>
            <a:r>
              <a:rPr lang="en-GB" sz="2400" i="1" dirty="0"/>
              <a:t>value</a:t>
            </a:r>
            <a:r>
              <a:rPr lang="en-GB" sz="2400" dirty="0"/>
              <a:t>”, </a:t>
            </a:r>
            <a:r>
              <a:rPr lang="en-GB" sz="2400" dirty="0" err="1"/>
              <a:t>etc</a:t>
            </a:r>
            <a:r>
              <a:rPr lang="en-GB" sz="2400" dirty="0" smtClean="0"/>
              <a:t>)</a:t>
            </a:r>
          </a:p>
          <a:p>
            <a:pPr algn="just"/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756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WMO Mappings (</a:t>
            </a:r>
            <a:r>
              <a:rPr lang="en-GB" dirty="0" smtClean="0"/>
              <a:t>II)</a:t>
            </a: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251520" y="2492896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SSN ontology has been adapted in regards with the OGC recommendations about O&amp;M system defining a mechanism to obtain the corresponding time series from elements that manages the water supply and distribution chain.</a:t>
            </a:r>
          </a:p>
          <a:p>
            <a:pPr algn="just"/>
            <a:endParaRPr lang="en-GB" sz="2400" dirty="0" smtClean="0"/>
          </a:p>
          <a:p>
            <a:pPr marL="800100" lvl="1" indent="-342900" algn="just">
              <a:buFont typeface="Arial" charset="0"/>
              <a:buChar char="•"/>
            </a:pPr>
            <a:r>
              <a:rPr lang="en-GB" sz="2400" dirty="0" smtClean="0"/>
              <a:t>Mappings applied in </a:t>
            </a:r>
            <a:r>
              <a:rPr lang="en-GB" sz="2400" dirty="0"/>
              <a:t>(</a:t>
            </a:r>
            <a:r>
              <a:rPr lang="en-GB" sz="2400" dirty="0" err="1"/>
              <a:t>e.g</a:t>
            </a:r>
            <a:r>
              <a:rPr lang="en-GB" sz="2400" dirty="0"/>
              <a:t> “</a:t>
            </a:r>
            <a:r>
              <a:rPr lang="en-GB" sz="2400" i="1" dirty="0"/>
              <a:t>Features Of Interest</a:t>
            </a:r>
            <a:r>
              <a:rPr lang="en-GB" sz="2400" dirty="0"/>
              <a:t>”, “Observations”, “</a:t>
            </a:r>
            <a:r>
              <a:rPr lang="en-GB" sz="2400" i="1" dirty="0"/>
              <a:t>Results</a:t>
            </a:r>
            <a:r>
              <a:rPr lang="en-GB" sz="2400" dirty="0"/>
              <a:t>”, “</a:t>
            </a:r>
            <a:r>
              <a:rPr lang="en-GB" sz="2400" i="1" dirty="0"/>
              <a:t>Phenomenon</a:t>
            </a:r>
            <a:r>
              <a:rPr lang="en-GB" sz="2400" dirty="0"/>
              <a:t>”, </a:t>
            </a:r>
            <a:r>
              <a:rPr lang="en-GB" sz="2400" dirty="0" smtClean="0"/>
              <a:t>…)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944903" y="1340768"/>
            <a:ext cx="6825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Semantic Sensor Network ontology</a:t>
            </a:r>
            <a:endParaRPr lang="es-ES" sz="3600" b="1" i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4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WMO Mappings (</a:t>
            </a:r>
            <a:r>
              <a:rPr lang="en-GB" dirty="0" smtClean="0"/>
              <a:t>III)</a:t>
            </a: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251520" y="1563101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Alignment with CUAHSI ontology</a:t>
            </a:r>
          </a:p>
          <a:p>
            <a:pPr algn="just"/>
            <a:endParaRPr lang="en-GB" sz="2400" dirty="0" smtClean="0"/>
          </a:p>
          <a:p>
            <a:pPr marL="800100" lvl="1" indent="-342900" algn="just">
              <a:buFont typeface="Arial" charset="0"/>
              <a:buChar char="•"/>
            </a:pPr>
            <a:r>
              <a:rPr lang="en-GB" sz="2400" dirty="0" smtClean="0"/>
              <a:t>To acquire natural water paths and </a:t>
            </a:r>
            <a:r>
              <a:rPr lang="en-GB" sz="2400" dirty="0"/>
              <a:t>most representative variables are used in order to create the mechanism to include the human-engineered water </a:t>
            </a:r>
            <a:r>
              <a:rPr lang="en-GB" sz="2400" dirty="0" smtClean="0"/>
              <a:t>paths</a:t>
            </a:r>
          </a:p>
          <a:p>
            <a:pPr marL="800100" lvl="1" indent="-342900" algn="just">
              <a:buFont typeface="Arial" charset="0"/>
              <a:buChar char="•"/>
            </a:pPr>
            <a:r>
              <a:rPr lang="en-GB" sz="2400" dirty="0" smtClean="0"/>
              <a:t>Merged </a:t>
            </a:r>
            <a:r>
              <a:rPr lang="en-GB" sz="2400" dirty="0" err="1" smtClean="0"/>
              <a:t>CUASHI</a:t>
            </a:r>
            <a:r>
              <a:rPr lang="en-GB" sz="2400" dirty="0" smtClean="0"/>
              <a:t> phenomena with WatERP phenomena</a:t>
            </a:r>
          </a:p>
        </p:txBody>
      </p:sp>
      <p:pic>
        <p:nvPicPr>
          <p:cNvPr id="5" name="Picture 2" descr="http://www.cuahsi.org/img/Pages/S7FF47VG2WJGTS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 b="17151"/>
          <a:stretch/>
        </p:blipFill>
        <p:spPr bwMode="auto">
          <a:xfrm>
            <a:off x="5660550" y="1055890"/>
            <a:ext cx="3159922" cy="1014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5 Rectángulo"/>
          <p:cNvSpPr/>
          <p:nvPr/>
        </p:nvSpPr>
        <p:spPr>
          <a:xfrm>
            <a:off x="251520" y="415430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Alignment with SWEET ontology</a:t>
            </a:r>
          </a:p>
          <a:p>
            <a:pPr algn="just"/>
            <a:endParaRPr lang="en-GB" sz="2400" dirty="0" smtClean="0"/>
          </a:p>
          <a:p>
            <a:pPr marL="800100" lvl="1" indent="-342900" algn="just">
              <a:buFont typeface="Arial" charset="0"/>
              <a:buChar char="•"/>
            </a:pPr>
            <a:r>
              <a:rPr lang="en-GB" sz="2400" dirty="0" smtClean="0"/>
              <a:t>Environmental and hydrologic processes (</a:t>
            </a:r>
            <a:r>
              <a:rPr lang="en-GB" sz="2400" dirty="0" err="1" smtClean="0"/>
              <a:t>e.g</a:t>
            </a:r>
            <a:r>
              <a:rPr lang="en-GB" sz="2400" dirty="0" smtClean="0"/>
              <a:t> “</a:t>
            </a:r>
            <a:r>
              <a:rPr lang="en-GB" sz="2400" dirty="0" err="1" smtClean="0"/>
              <a:t>WaterManagement</a:t>
            </a:r>
            <a:r>
              <a:rPr lang="en-GB" sz="2400" dirty="0" smtClean="0"/>
              <a:t>”). </a:t>
            </a:r>
          </a:p>
        </p:txBody>
      </p:sp>
      <p:pic>
        <p:nvPicPr>
          <p:cNvPr id="7" name="Picture 4" descr="http://sweet.jpl.nasa.gov/sweet_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242070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629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WMO </a:t>
            </a:r>
            <a:r>
              <a:rPr lang="en-GB" dirty="0" err="1" smtClean="0"/>
              <a:t>Aligment</a:t>
            </a: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251520" y="235017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Alignment with </a:t>
            </a:r>
            <a:r>
              <a:rPr lang="en-GB" sz="2400" dirty="0" smtClean="0"/>
              <a:t>HY_FEATURES </a:t>
            </a:r>
            <a:r>
              <a:rPr lang="en-GB" sz="2400" dirty="0" smtClean="0"/>
              <a:t>information model</a:t>
            </a:r>
            <a:endParaRPr lang="en-GB" sz="2400" dirty="0" smtClean="0"/>
          </a:p>
        </p:txBody>
      </p:sp>
      <p:sp>
        <p:nvSpPr>
          <p:cNvPr id="6" name="3 Rectángulo"/>
          <p:cNvSpPr/>
          <p:nvPr/>
        </p:nvSpPr>
        <p:spPr>
          <a:xfrm>
            <a:off x="267544" y="293946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Taking in consideration </a:t>
            </a:r>
            <a:r>
              <a:rPr lang="en-GB" sz="2400" dirty="0" err="1" smtClean="0"/>
              <a:t>HY_Features</a:t>
            </a:r>
            <a:r>
              <a:rPr lang="en-GB" sz="2400" dirty="0" smtClean="0"/>
              <a:t> definitions. Including information related to “</a:t>
            </a:r>
            <a:r>
              <a:rPr lang="en-GB" sz="2400" dirty="0" err="1" smtClean="0"/>
              <a:t>HY_Hydrofeature</a:t>
            </a:r>
            <a:r>
              <a:rPr lang="en-GB" sz="2400" dirty="0" smtClean="0"/>
              <a:t>” and its sub-</a:t>
            </a:r>
            <a:r>
              <a:rPr lang="en-GB" sz="2400" dirty="0" err="1" smtClean="0"/>
              <a:t>clases</a:t>
            </a:r>
            <a:r>
              <a:rPr lang="en-GB" sz="2400" dirty="0" smtClean="0"/>
              <a:t> (</a:t>
            </a:r>
            <a:r>
              <a:rPr lang="en-GB" sz="2400" dirty="0" err="1" smtClean="0"/>
              <a:t>HY_SurfaceHydrofeature</a:t>
            </a:r>
            <a:r>
              <a:rPr lang="en-GB" sz="2400" dirty="0" smtClean="0"/>
              <a:t>, </a:t>
            </a:r>
            <a:r>
              <a:rPr lang="en-GB" sz="2400" dirty="0" err="1" smtClean="0"/>
              <a:t>HY_SubsurfaceHydroFeature</a:t>
            </a:r>
            <a:r>
              <a:rPr lang="en-GB" sz="2400" dirty="0" smtClean="0"/>
              <a:t>, </a:t>
            </a:r>
            <a:r>
              <a:rPr lang="en-GB" sz="2400" dirty="0" smtClean="0"/>
              <a:t>etc.) </a:t>
            </a:r>
            <a:r>
              <a:rPr lang="en-GB" sz="2400" dirty="0" smtClean="0"/>
              <a:t>with the objective to include this “Feature Of Interest” . </a:t>
            </a:r>
            <a:endParaRPr lang="en-GB" sz="2400" dirty="0" smtClean="0">
              <a:sym typeface="Wingdings" panose="05000000000000000000" pitchFamily="2" charset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96136" y="1143593"/>
            <a:ext cx="2844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HY_FEATURES</a:t>
            </a:r>
            <a:endParaRPr lang="es-ES" sz="3600" b="1" i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78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/>
          <a:lstStyle/>
          <a:p>
            <a:r>
              <a:rPr lang="en-GB" dirty="0" smtClean="0"/>
              <a:t>Need &amp; Pilots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6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3"/>
          </p:nvPr>
        </p:nvSpPr>
        <p:spPr>
          <a:xfrm>
            <a:off x="107504" y="1092101"/>
            <a:ext cx="8928992" cy="4929187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GB" sz="2200" dirty="0" err="1"/>
              <a:t>M</a:t>
            </a:r>
            <a:r>
              <a:rPr lang="en-GB" sz="2200" dirty="0" err="1" smtClean="0"/>
              <a:t>odeling</a:t>
            </a:r>
            <a:r>
              <a:rPr lang="en-GB" sz="2200" dirty="0" smtClean="0"/>
              <a:t> </a:t>
            </a:r>
            <a:r>
              <a:rPr lang="en-GB" sz="2200" dirty="0"/>
              <a:t>natural water paths with </a:t>
            </a:r>
            <a:r>
              <a:rPr lang="en-GB" sz="2200" dirty="0" smtClean="0"/>
              <a:t>human-engineered interactions</a:t>
            </a:r>
            <a:endParaRPr lang="en-GB" sz="2200" dirty="0"/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/>
              <a:t>U</a:t>
            </a:r>
            <a:r>
              <a:rPr lang="en-GB" sz="2200" dirty="0" smtClean="0"/>
              <a:t>sing </a:t>
            </a:r>
            <a:r>
              <a:rPr lang="en-GB" sz="2200" dirty="0"/>
              <a:t>meta-data information (annotation) in order to standardize and make more readable the ontology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/>
              <a:t>U</a:t>
            </a:r>
            <a:r>
              <a:rPr lang="en-GB" sz="2200" dirty="0" smtClean="0"/>
              <a:t>sing Linked </a:t>
            </a:r>
            <a:r>
              <a:rPr lang="en-GB" sz="2200" dirty="0"/>
              <a:t>Data principles (URIs resource identification) in order to make accessible the ontology and then, generate interaction with semantic world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/>
              <a:t>D</a:t>
            </a:r>
            <a:r>
              <a:rPr lang="en-GB" sz="2200" dirty="0" smtClean="0"/>
              <a:t>eveloping </a:t>
            </a:r>
            <a:r>
              <a:rPr lang="en-GB" sz="2200" dirty="0"/>
              <a:t>a mechanism that supports ontology inference over the water ontological resources in the water supply and distribution chain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 smtClean="0"/>
              <a:t>Using </a:t>
            </a:r>
            <a:r>
              <a:rPr lang="en-GB" sz="2200" dirty="0"/>
              <a:t>knowledge discovering mechanism and mappings in order to elaborate a strategy for data provenance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200" dirty="0"/>
              <a:t>M</a:t>
            </a:r>
            <a:r>
              <a:rPr lang="en-GB" sz="2200" dirty="0" smtClean="0"/>
              <a:t>appings </a:t>
            </a:r>
            <a:r>
              <a:rPr lang="en-GB" sz="2200" dirty="0"/>
              <a:t>in WatERP entities (</a:t>
            </a:r>
            <a:r>
              <a:rPr lang="en-GB" sz="2200" dirty="0" err="1"/>
              <a:t>e.g</a:t>
            </a:r>
            <a:r>
              <a:rPr lang="en-GB" sz="2200" dirty="0"/>
              <a:t> “Features Of Interest”, “Observations”, </a:t>
            </a:r>
            <a:r>
              <a:rPr lang="en-GB" sz="2200" dirty="0" err="1"/>
              <a:t>etc</a:t>
            </a:r>
            <a:r>
              <a:rPr lang="en-GB" sz="2200" dirty="0"/>
              <a:t>) and ontological relations (</a:t>
            </a:r>
            <a:r>
              <a:rPr lang="en-GB" sz="2200" dirty="0" err="1"/>
              <a:t>e.g</a:t>
            </a:r>
            <a:r>
              <a:rPr lang="en-GB" sz="2200" dirty="0"/>
              <a:t> “</a:t>
            </a:r>
            <a:r>
              <a:rPr lang="en-GB" sz="2200" dirty="0" err="1"/>
              <a:t>hasObservation</a:t>
            </a:r>
            <a:r>
              <a:rPr lang="en-GB" sz="2200" dirty="0"/>
              <a:t>”).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WMO Principles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3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WMO Experiences</a:t>
            </a:r>
            <a:endParaRPr lang="en-GB" dirty="0"/>
          </a:p>
        </p:txBody>
      </p:sp>
      <p:sp>
        <p:nvSpPr>
          <p:cNvPr id="3" name="2 Rectángulo"/>
          <p:cNvSpPr/>
          <p:nvPr/>
        </p:nvSpPr>
        <p:spPr>
          <a:xfrm>
            <a:off x="323528" y="1615440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GB" sz="2400" dirty="0" smtClean="0"/>
              <a:t>Alignment with OGC </a:t>
            </a:r>
            <a:r>
              <a:rPr lang="en-GB" sz="2400" dirty="0"/>
              <a:t>standards </a:t>
            </a:r>
            <a:r>
              <a:rPr lang="en-GB" sz="2400" dirty="0" smtClean="0"/>
              <a:t>guarantees an </a:t>
            </a:r>
            <a:r>
              <a:rPr lang="en-GB" sz="2400" dirty="0"/>
              <a:t>highest </a:t>
            </a:r>
            <a:r>
              <a:rPr lang="en-GB" sz="2400" dirty="0" smtClean="0"/>
              <a:t>level </a:t>
            </a:r>
            <a:r>
              <a:rPr lang="en-GB" sz="2400" dirty="0"/>
              <a:t>of </a:t>
            </a:r>
            <a:r>
              <a:rPr lang="en-GB" sz="2400" dirty="0" smtClean="0"/>
              <a:t>interoperability.</a:t>
            </a:r>
          </a:p>
          <a:p>
            <a:pPr marL="285750" indent="-285750" algn="just">
              <a:buFont typeface="Arial" charset="0"/>
              <a:buChar char="•"/>
            </a:pPr>
            <a:endParaRPr lang="en-GB" sz="24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GB" sz="2400" dirty="0" smtClean="0"/>
              <a:t>Mapping of WatertML2 schema in an ontological representation allowing reasoning over it.</a:t>
            </a:r>
          </a:p>
          <a:p>
            <a:pPr marL="285750" indent="-285750" algn="just">
              <a:buFont typeface="Arial" charset="0"/>
              <a:buChar char="•"/>
            </a:pPr>
            <a:endParaRPr lang="en-GB" sz="2400" dirty="0" smtClean="0"/>
          </a:p>
          <a:p>
            <a:pPr marL="285750" lvl="1" indent="-285750" algn="just">
              <a:buFont typeface="Arial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 smtClean="0"/>
              <a:t>incorporation of the human-engineered </a:t>
            </a:r>
            <a:r>
              <a:rPr lang="en-GB" sz="2400" dirty="0"/>
              <a:t>water </a:t>
            </a:r>
            <a:r>
              <a:rPr lang="en-GB" sz="2400" dirty="0" smtClean="0"/>
              <a:t>permit to abstract decisional actions over the </a:t>
            </a:r>
            <a:r>
              <a:rPr lang="en-GB" sz="2400" dirty="0" smtClean="0"/>
              <a:t>physical representations of the </a:t>
            </a:r>
            <a:r>
              <a:rPr lang="en-GB" sz="2400" dirty="0" smtClean="0"/>
              <a:t>water supply </a:t>
            </a:r>
            <a:r>
              <a:rPr lang="en-GB" sz="2400" dirty="0" smtClean="0"/>
              <a:t>distribution </a:t>
            </a:r>
            <a:r>
              <a:rPr lang="en-GB" sz="2400" dirty="0" smtClean="0"/>
              <a:t>chain.</a:t>
            </a:r>
          </a:p>
          <a:p>
            <a:pPr marL="0" lvl="1"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135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WaterML2.0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4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WaterML2 Experiences</a:t>
            </a: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72008" y="874449"/>
            <a:ext cx="9036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Usage </a:t>
            </a:r>
            <a:r>
              <a:rPr lang="en-GB" sz="2400" dirty="0"/>
              <a:t>of WaterML2 as standard exchange format for time series and its nature (features of interest, phenomenon and procedure</a:t>
            </a:r>
            <a:r>
              <a:rPr lang="en-GB" sz="2400" dirty="0" smtClean="0"/>
              <a:t>) </a:t>
            </a:r>
            <a:r>
              <a:rPr lang="en-GB" sz="2400" dirty="0"/>
              <a:t>across the whole architecture to maximize </a:t>
            </a:r>
            <a:r>
              <a:rPr lang="en-GB" sz="2400" dirty="0" smtClean="0"/>
              <a:t>interoperability</a:t>
            </a:r>
            <a:endParaRPr lang="en-GB" sz="2400" dirty="0"/>
          </a:p>
          <a:p>
            <a:pPr marL="342900" indent="-342900" algn="just">
              <a:buFont typeface="Arial" charset="0"/>
              <a:buChar char="•"/>
            </a:pPr>
            <a:r>
              <a:rPr lang="en-GB" sz="2400" dirty="0" smtClean="0"/>
              <a:t>WaterML2 is </a:t>
            </a:r>
            <a:r>
              <a:rPr lang="en-GB" sz="2400" dirty="0" smtClean="0"/>
              <a:t>a large schema </a:t>
            </a:r>
            <a:r>
              <a:rPr lang="en-GB" sz="2400" dirty="0" smtClean="0"/>
              <a:t>and it allows to encapsulating  the same information in different ways. Therefore a </a:t>
            </a:r>
            <a:r>
              <a:rPr lang="en-GB" sz="2400" b="1" dirty="0" smtClean="0"/>
              <a:t>WaterML2 subschema </a:t>
            </a:r>
            <a:r>
              <a:rPr lang="en-GB" sz="2400" dirty="0" smtClean="0"/>
              <a:t>for water management was created</a:t>
            </a:r>
            <a:r>
              <a:rPr lang="es-ES" sz="2400" dirty="0" smtClean="0"/>
              <a:t>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sz="2400" b="1" dirty="0"/>
              <a:t>Other options could be considered for exchanging data </a:t>
            </a:r>
            <a:r>
              <a:rPr lang="en-GB" sz="2400" dirty="0" smtClean="0"/>
              <a:t>(</a:t>
            </a:r>
            <a:r>
              <a:rPr lang="en-GB" sz="2400" dirty="0"/>
              <a:t>e.g. JASON as an option to XML)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sz="2400" dirty="0"/>
              <a:t>Non-trivial use of the extended </a:t>
            </a:r>
            <a:r>
              <a:rPr lang="en-GB" sz="2400" b="1" dirty="0"/>
              <a:t>XML frameworks </a:t>
            </a:r>
            <a:r>
              <a:rPr lang="en-GB" sz="2400" dirty="0"/>
              <a:t>(e.g. JAXB…) due to the name spaces overlapping (WatERP implements JAX-Bindings to provide rules that permit overcome conflicts)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sz="2400" dirty="0"/>
              <a:t>Count with </a:t>
            </a:r>
            <a:r>
              <a:rPr lang="en-GB" sz="2400" b="1" dirty="0"/>
              <a:t>libraries</a:t>
            </a:r>
            <a:r>
              <a:rPr lang="en-GB" sz="2400" dirty="0"/>
              <a:t> for the most extended programing languages could be useful for extend the implementation (we have developed a Java library for </a:t>
            </a:r>
            <a:r>
              <a:rPr lang="en-GB" sz="2400" dirty="0" err="1"/>
              <a:t>WaterML</a:t>
            </a:r>
            <a:r>
              <a:rPr lang="en-GB" sz="2400" dirty="0"/>
              <a:t>)</a:t>
            </a:r>
          </a:p>
          <a:p>
            <a:pPr marL="342900" indent="-342900" algn="just">
              <a:buFont typeface="Arial" charset="0"/>
              <a:buChar char="•"/>
            </a:pPr>
            <a:endParaRPr lang="es-ES" sz="2400" dirty="0"/>
          </a:p>
          <a:p>
            <a:pPr marL="342900" indent="-342900" algn="just">
              <a:buFont typeface="Arial" charset="0"/>
              <a:buChar char="•"/>
            </a:pPr>
            <a:endParaRPr lang="en-GB" sz="2400" dirty="0" smtClean="0"/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6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ftersa\Documents\03. ALIM\03. COMERCIAL\PROPUESTAS\2012\FP7 ICT\WATERP  Herram Gestión ICT for Water Efficiency\02 Memoria\INFO GRAFICA\WatERP LOGO 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8" y="2204864"/>
            <a:ext cx="3399131" cy="1230684"/>
          </a:xfrm>
          <a:prstGeom prst="rect">
            <a:avLst/>
          </a:prstGeom>
          <a:noFill/>
        </p:spPr>
      </p:pic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1763688" y="2348880"/>
            <a:ext cx="4824413" cy="295232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GB" sz="1800" b="1" u="sng" dirty="0" smtClean="0"/>
              <a:t>Contact: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800" b="0" dirty="0" smtClean="0"/>
              <a:t>Gabriel Anzaldi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800" b="0" dirty="0" smtClean="0">
                <a:hlinkClick r:id="rId4"/>
              </a:rPr>
              <a:t>ganzaldi@bdigital.org</a:t>
            </a:r>
            <a:r>
              <a:rPr lang="en-GB" sz="1800" b="0" dirty="0" smtClean="0"/>
              <a:t>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800" dirty="0"/>
              <a:t>Phone. +34 93 553 45 </a:t>
            </a:r>
            <a:r>
              <a:rPr lang="en-GB" sz="1800" dirty="0" smtClean="0"/>
              <a:t>40</a:t>
            </a:r>
            <a:endParaRPr lang="en-GB" sz="1800" dirty="0"/>
          </a:p>
          <a:p>
            <a:pPr marL="0" indent="0">
              <a:spcBef>
                <a:spcPts val="300"/>
              </a:spcBef>
              <a:buNone/>
            </a:pPr>
            <a:r>
              <a:rPr lang="en-GB" sz="1800" dirty="0" smtClean="0"/>
              <a:t>M</a:t>
            </a:r>
            <a:r>
              <a:rPr lang="en-GB" sz="1800" dirty="0"/>
              <a:t>. </a:t>
            </a:r>
            <a:r>
              <a:rPr lang="en-GB" sz="1800" dirty="0" smtClean="0"/>
              <a:t>+34 619 </a:t>
            </a:r>
            <a:r>
              <a:rPr lang="en-GB" sz="1800" dirty="0"/>
              <a:t>11 36 </a:t>
            </a:r>
            <a:r>
              <a:rPr lang="en-GB" sz="1800" dirty="0" smtClean="0"/>
              <a:t>72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800" dirty="0" err="1" smtClean="0"/>
              <a:t>gabriel_anzaldi</a:t>
            </a:r>
            <a:endParaRPr lang="en-GB" sz="1800" dirty="0"/>
          </a:p>
          <a:p>
            <a:pPr marL="0" indent="0">
              <a:spcBef>
                <a:spcPts val="300"/>
              </a:spcBef>
              <a:buNone/>
            </a:pPr>
            <a:r>
              <a:rPr lang="en-GB" sz="1800" u="sng" dirty="0" smtClean="0">
                <a:hlinkClick r:id="rId5"/>
              </a:rPr>
              <a:t>@</a:t>
            </a:r>
            <a:r>
              <a:rPr lang="en-GB" sz="1800" u="sng" dirty="0" err="1" smtClean="0">
                <a:hlinkClick r:id="rId5"/>
              </a:rPr>
              <a:t>gabriel_anzaldi</a:t>
            </a:r>
            <a:endParaRPr lang="en-GB" sz="1800" u="sng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s-ES" sz="1800" b="0" dirty="0" smtClean="0">
                <a:hlinkClick r:id="rId6" tooltip="View public profile"/>
              </a:rPr>
              <a:t>es.linkedin.com/in/</a:t>
            </a:r>
            <a:r>
              <a:rPr lang="es-ES" sz="1800" b="0" dirty="0" err="1" smtClean="0">
                <a:hlinkClick r:id="rId6" tooltip="View public profile"/>
              </a:rPr>
              <a:t>gabrielanzaldi</a:t>
            </a:r>
            <a:r>
              <a:rPr lang="es-ES" sz="1800" b="0" dirty="0">
                <a:hlinkClick r:id="rId6" tooltip="View public profile"/>
              </a:rPr>
              <a:t>/</a:t>
            </a:r>
            <a:endParaRPr lang="es-ES" sz="1800" b="0" dirty="0"/>
          </a:p>
          <a:p>
            <a:pPr marL="0" indent="0">
              <a:spcBef>
                <a:spcPts val="300"/>
              </a:spcBef>
              <a:buNone/>
            </a:pPr>
            <a:endParaRPr lang="en-GB" sz="1800" dirty="0"/>
          </a:p>
          <a:p>
            <a:pPr marL="0" indent="0">
              <a:spcBef>
                <a:spcPts val="300"/>
              </a:spcBef>
              <a:buNone/>
            </a:pPr>
            <a:endParaRPr lang="en-GB" sz="1800" dirty="0"/>
          </a:p>
        </p:txBody>
      </p:sp>
      <p:pic>
        <p:nvPicPr>
          <p:cNvPr id="9" name="8 Imagen" descr="http://farm9.staticflickr.com/8179/8032581588_dd2ae004bc_o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658" y="4516902"/>
            <a:ext cx="342419" cy="3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www.brandemia.org/wp-content/uploads/2012/06/twitter_logo_principal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19295" r="21206" b="15992"/>
          <a:stretch/>
        </p:blipFill>
        <p:spPr bwMode="auto">
          <a:xfrm>
            <a:off x="3776808" y="4268763"/>
            <a:ext cx="342418" cy="2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07" y="3911417"/>
            <a:ext cx="376284" cy="376284"/>
          </a:xfrm>
          <a:prstGeom prst="rect">
            <a:avLst/>
          </a:prstGeom>
        </p:spPr>
      </p:pic>
      <p:pic>
        <p:nvPicPr>
          <p:cNvPr id="7" name="Picture 4" descr="http://t3.gstatic.com/images?q=tbn:ANd9GcQyZ0KERAfcvkKXcGEg9n4l6Yoim9Us5zuVgWEWQDMO8g7hzNHicIb77xn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71" y="2852296"/>
            <a:ext cx="487716" cy="49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ncrypted-tbn2.gstatic.com/images?q=tbn:ANd9GcTEsIdupoEGC6zxMy_cRf3bNBZuf602oowgbS1jAswdMTyg4fQkGCQ2iNV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19" y="3240451"/>
            <a:ext cx="388937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www.designdownloader.com/item/pngl/mobile_18/mobile_18-20110811152114-0001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69" y="3536750"/>
            <a:ext cx="496050" cy="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SDEW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905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SDEW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1905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8523" y="188640"/>
            <a:ext cx="6858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</a:rPr>
              <a:t>Thank you very much for your attention!</a:t>
            </a:r>
            <a:endParaRPr lang="en-US" sz="5400" b="1" dirty="0">
              <a:solidFill>
                <a:schemeClr val="tx2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988799" y="3491716"/>
            <a:ext cx="2831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4"/>
              </a:rPr>
              <a:t>http://www.waterp-fp7.eu</a:t>
            </a:r>
            <a:r>
              <a:rPr lang="en-GB" dirty="0" smtClean="0">
                <a:hlinkClick r:id="rId1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9 Rectángulo"/>
          <p:cNvSpPr/>
          <p:nvPr/>
        </p:nvSpPr>
        <p:spPr>
          <a:xfrm>
            <a:off x="6318644" y="3919231"/>
            <a:ext cx="21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5"/>
              </a:rPr>
              <a:t>http://ict4water.eu</a:t>
            </a:r>
            <a:r>
              <a:rPr lang="en-GB" dirty="0" smtClean="0">
                <a:hlinkClick r:id="rId1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5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3779912" y="116632"/>
            <a:ext cx="3528392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/>
              <a:t>Water Domain </a:t>
            </a:r>
            <a:r>
              <a:rPr lang="en-US" sz="2400" b="1" dirty="0" smtClean="0"/>
              <a:t>Motivation</a:t>
            </a:r>
            <a:endParaRPr lang="es-ES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0" y="980728"/>
            <a:ext cx="84604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7"/>
          <a:stretch/>
        </p:blipFill>
        <p:spPr bwMode="auto">
          <a:xfrm>
            <a:off x="2660005" y="4144627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7"/>
          <a:stretch/>
        </p:blipFill>
        <p:spPr bwMode="auto">
          <a:xfrm>
            <a:off x="5328084" y="4221087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7"/>
          <a:stretch/>
        </p:blipFill>
        <p:spPr bwMode="auto">
          <a:xfrm>
            <a:off x="3942184" y="3148539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7"/>
          <a:stretch/>
        </p:blipFill>
        <p:spPr bwMode="auto">
          <a:xfrm>
            <a:off x="7542584" y="3747195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7"/>
          <a:stretch/>
        </p:blipFill>
        <p:spPr bwMode="auto">
          <a:xfrm>
            <a:off x="6660232" y="2348880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31 Elipse"/>
          <p:cNvSpPr/>
          <p:nvPr/>
        </p:nvSpPr>
        <p:spPr>
          <a:xfrm>
            <a:off x="2442658" y="4014503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1 Elipse"/>
          <p:cNvSpPr/>
          <p:nvPr/>
        </p:nvSpPr>
        <p:spPr>
          <a:xfrm>
            <a:off x="3730388" y="3009395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1 Elipse"/>
          <p:cNvSpPr/>
          <p:nvPr/>
        </p:nvSpPr>
        <p:spPr>
          <a:xfrm>
            <a:off x="5159922" y="4007508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1 Elipse"/>
          <p:cNvSpPr/>
          <p:nvPr/>
        </p:nvSpPr>
        <p:spPr>
          <a:xfrm>
            <a:off x="7392199" y="3617072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1 Elipse"/>
          <p:cNvSpPr/>
          <p:nvPr/>
        </p:nvSpPr>
        <p:spPr>
          <a:xfrm>
            <a:off x="6503478" y="2204864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7"/>
          <a:stretch/>
        </p:blipFill>
        <p:spPr bwMode="auto">
          <a:xfrm>
            <a:off x="5328084" y="2998302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31 Elipse"/>
          <p:cNvSpPr/>
          <p:nvPr/>
        </p:nvSpPr>
        <p:spPr>
          <a:xfrm>
            <a:off x="5116288" y="2859158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7"/>
          <a:stretch/>
        </p:blipFill>
        <p:spPr bwMode="auto">
          <a:xfrm>
            <a:off x="1311256" y="3758553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31 Elipse"/>
          <p:cNvSpPr/>
          <p:nvPr/>
        </p:nvSpPr>
        <p:spPr>
          <a:xfrm>
            <a:off x="1093909" y="3628429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http://www.agleader.com/images/uploads/media_library/WM_editor_computer_copy_cop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7"/>
          <a:stretch/>
        </p:blipFill>
        <p:spPr bwMode="auto">
          <a:xfrm>
            <a:off x="2049868" y="3139517"/>
            <a:ext cx="648072" cy="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31 Elipse"/>
          <p:cNvSpPr/>
          <p:nvPr/>
        </p:nvSpPr>
        <p:spPr>
          <a:xfrm>
            <a:off x="1830169" y="2954022"/>
            <a:ext cx="948842" cy="749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1810971" y="3463235"/>
            <a:ext cx="368056" cy="309211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>
            <a:off x="2467363" y="3635462"/>
            <a:ext cx="577916" cy="466594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stCxn id="11" idx="7"/>
          </p:cNvCxnSpPr>
          <p:nvPr/>
        </p:nvCxnSpPr>
        <p:spPr>
          <a:xfrm flipV="1">
            <a:off x="3252545" y="3703180"/>
            <a:ext cx="821426" cy="421035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>
            <a:stCxn id="12" idx="5"/>
          </p:cNvCxnSpPr>
          <p:nvPr/>
        </p:nvCxnSpPr>
        <p:spPr>
          <a:xfrm>
            <a:off x="4540275" y="3648841"/>
            <a:ext cx="879975" cy="36172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>
            <a:endCxn id="20" idx="2"/>
          </p:cNvCxnSpPr>
          <p:nvPr/>
        </p:nvCxnSpPr>
        <p:spPr>
          <a:xfrm flipV="1">
            <a:off x="4540275" y="3233737"/>
            <a:ext cx="576013" cy="4571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endCxn id="15" idx="3"/>
          </p:cNvCxnSpPr>
          <p:nvPr/>
        </p:nvCxnSpPr>
        <p:spPr>
          <a:xfrm flipV="1">
            <a:off x="5992718" y="2844310"/>
            <a:ext cx="649715" cy="137457"/>
          </a:xfrm>
          <a:prstGeom prst="straightConnector1">
            <a:avLst/>
          </a:prstGeom>
          <a:ln w="571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 flipV="1">
            <a:off x="6084181" y="4178158"/>
            <a:ext cx="1368139" cy="8351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>
            <a:endCxn id="15" idx="5"/>
          </p:cNvCxnSpPr>
          <p:nvPr/>
        </p:nvCxnSpPr>
        <p:spPr>
          <a:xfrm flipH="1" flipV="1">
            <a:off x="7313365" y="2844310"/>
            <a:ext cx="278641" cy="928136"/>
          </a:xfrm>
          <a:prstGeom prst="straightConnector1">
            <a:avLst/>
          </a:prstGeom>
          <a:ln w="571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n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4293096"/>
            <a:ext cx="696782" cy="1363950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884" y="4397706"/>
            <a:ext cx="645488" cy="1263542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8811" y="4441526"/>
            <a:ext cx="615030" cy="1203919"/>
          </a:xfrm>
          <a:prstGeom prst="rect">
            <a:avLst/>
          </a:prstGeom>
        </p:spPr>
      </p:pic>
      <p:cxnSp>
        <p:nvCxnSpPr>
          <p:cNvPr id="58" name="Conector recto de flecha 57"/>
          <p:cNvCxnSpPr/>
          <p:nvPr/>
        </p:nvCxnSpPr>
        <p:spPr>
          <a:xfrm flipH="1" flipV="1">
            <a:off x="1640093" y="4311087"/>
            <a:ext cx="164552" cy="605459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 flipV="1">
            <a:off x="2320762" y="4670282"/>
            <a:ext cx="426303" cy="304789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>
            <a:stCxn id="55" idx="0"/>
          </p:cNvCxnSpPr>
          <p:nvPr/>
        </p:nvCxnSpPr>
        <p:spPr>
          <a:xfrm flipH="1" flipV="1">
            <a:off x="4347709" y="3677978"/>
            <a:ext cx="37919" cy="7197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>
            <a:endCxn id="13" idx="2"/>
          </p:cNvCxnSpPr>
          <p:nvPr/>
        </p:nvCxnSpPr>
        <p:spPr>
          <a:xfrm flipV="1">
            <a:off x="4538029" y="4382087"/>
            <a:ext cx="621893" cy="16801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>
            <a:endCxn id="20" idx="5"/>
          </p:cNvCxnSpPr>
          <p:nvPr/>
        </p:nvCxnSpPr>
        <p:spPr>
          <a:xfrm flipH="1" flipV="1">
            <a:off x="5926175" y="3498604"/>
            <a:ext cx="904252" cy="1427868"/>
          </a:xfrm>
          <a:prstGeom prst="straightConnector1">
            <a:avLst/>
          </a:prstGeom>
          <a:ln w="571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>
            <a:endCxn id="14" idx="4"/>
          </p:cNvCxnSpPr>
          <p:nvPr/>
        </p:nvCxnSpPr>
        <p:spPr>
          <a:xfrm flipV="1">
            <a:off x="7355709" y="4366230"/>
            <a:ext cx="510911" cy="772762"/>
          </a:xfrm>
          <a:prstGeom prst="straightConnector1">
            <a:avLst/>
          </a:prstGeom>
          <a:ln w="571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24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Pilots implementations</a:t>
            </a:r>
            <a:endParaRPr lang="en-GB" dirty="0"/>
          </a:p>
        </p:txBody>
      </p:sp>
      <p:grpSp>
        <p:nvGrpSpPr>
          <p:cNvPr id="4" name="3 Grupo"/>
          <p:cNvGrpSpPr/>
          <p:nvPr/>
        </p:nvGrpSpPr>
        <p:grpSpPr>
          <a:xfrm>
            <a:off x="323528" y="1124744"/>
            <a:ext cx="8352928" cy="4176464"/>
            <a:chOff x="395536" y="836712"/>
            <a:chExt cx="8352928" cy="4176464"/>
          </a:xfrm>
        </p:grpSpPr>
        <p:pic>
          <p:nvPicPr>
            <p:cNvPr id="5" name="Picture 4" descr="http://t1.gstatic.com/images?q=tbn:ANd9GcS5ewZgoj9XefThxI-IbRYjf6UDQiISAx2CMRO26T9KlIVRP5n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104" y="1556792"/>
              <a:ext cx="3084908" cy="3312368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5976" y="1124744"/>
              <a:ext cx="3810000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6 Elipse"/>
            <p:cNvSpPr/>
            <p:nvPr/>
          </p:nvSpPr>
          <p:spPr>
            <a:xfrm>
              <a:off x="1907704" y="2564904"/>
              <a:ext cx="1440160" cy="1368152"/>
            </a:xfrm>
            <a:prstGeom prst="ellipse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81225" y="3651498"/>
              <a:ext cx="974751" cy="1289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980728"/>
              <a:ext cx="1403648" cy="120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9 Conector recto"/>
            <p:cNvCxnSpPr/>
            <p:nvPr/>
          </p:nvCxnSpPr>
          <p:spPr>
            <a:xfrm>
              <a:off x="899592" y="1916832"/>
              <a:ext cx="1224136" cy="1944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971600" y="1916832"/>
              <a:ext cx="2016224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Rectángulo"/>
            <p:cNvSpPr/>
            <p:nvPr/>
          </p:nvSpPr>
          <p:spPr>
            <a:xfrm>
              <a:off x="395536" y="908720"/>
              <a:ext cx="4032448" cy="410445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4716016" y="908720"/>
              <a:ext cx="4032448" cy="410445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Elipse"/>
            <p:cNvSpPr/>
            <p:nvPr/>
          </p:nvSpPr>
          <p:spPr>
            <a:xfrm>
              <a:off x="6300192" y="3860875"/>
              <a:ext cx="432048" cy="432221"/>
            </a:xfrm>
            <a:prstGeom prst="ellipse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4536" y="980728"/>
              <a:ext cx="1403648" cy="120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15 Conector recto"/>
            <p:cNvCxnSpPr>
              <a:endCxn id="14" idx="7"/>
            </p:cNvCxnSpPr>
            <p:nvPr/>
          </p:nvCxnSpPr>
          <p:spPr>
            <a:xfrm>
              <a:off x="5652120" y="1628800"/>
              <a:ext cx="1016848" cy="2295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>
              <a:endCxn id="14" idx="2"/>
            </p:cNvCxnSpPr>
            <p:nvPr/>
          </p:nvCxnSpPr>
          <p:spPr>
            <a:xfrm>
              <a:off x="5508104" y="1628800"/>
              <a:ext cx="792088" cy="24481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Rectángulo"/>
            <p:cNvSpPr/>
            <p:nvPr/>
          </p:nvSpPr>
          <p:spPr>
            <a:xfrm>
              <a:off x="1331640" y="908720"/>
              <a:ext cx="316835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TER-</a:t>
              </a:r>
              <a:r>
                <a:rPr lang="en-US" sz="20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Llobregat</a:t>
              </a:r>
              <a:endPara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  <a:p>
              <a:pPr algn="r"/>
              <a:r>
                <a:rPr lang="en-US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(Spain, Barcelona Area)</a:t>
              </a:r>
              <a:endPara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364088" y="836712"/>
              <a:ext cx="33843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s-ES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City of </a:t>
              </a:r>
              <a:r>
                <a:rPr lang="es-ES" sz="20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Karlsruhe</a:t>
              </a:r>
              <a:endPara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 algn="r"/>
              <a:r>
                <a:rPr lang="es-ES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(</a:t>
              </a:r>
              <a:r>
                <a:rPr lang="es-ES" sz="20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Germany</a:t>
              </a:r>
              <a:r>
                <a:rPr lang="es-ES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, </a:t>
              </a:r>
              <a:r>
                <a:rPr lang="es-ES" sz="20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Baden-Wurtemberg</a:t>
              </a:r>
              <a:r>
                <a:rPr lang="es-ES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)</a:t>
              </a:r>
              <a:endParaRPr lang="es-E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pic>
          <p:nvPicPr>
            <p:cNvPr id="20" name="Picture 2" descr="http://upload.wikimedia.org/wikipedia/commons/thumb/3/3d/ZKM_Kubus_.jpg/220px-ZKM_Kubus_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40352" y="3717032"/>
              <a:ext cx="792088" cy="1149184"/>
            </a:xfrm>
            <a:prstGeom prst="rect">
              <a:avLst/>
            </a:prstGeom>
            <a:noFill/>
          </p:spPr>
        </p:pic>
        <p:pic>
          <p:nvPicPr>
            <p:cNvPr id="21" name="Picture 4" descr="Agència Catalana de l'Aigu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03648" y="4293096"/>
              <a:ext cx="1944216" cy="631211"/>
            </a:xfrm>
            <a:prstGeom prst="rect">
              <a:avLst/>
            </a:prstGeom>
            <a:noFill/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88024" y="4560952"/>
              <a:ext cx="1800200" cy="380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Rectángulo"/>
          <p:cNvSpPr/>
          <p:nvPr/>
        </p:nvSpPr>
        <p:spPr>
          <a:xfrm>
            <a:off x="532554" y="5301208"/>
            <a:ext cx="35353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Water Authority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227040" y="5301208"/>
            <a:ext cx="28733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Water Utility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4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Description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TER-</a:t>
            </a:r>
            <a:r>
              <a:rPr lang="en-GB" dirty="0" err="1" smtClean="0"/>
              <a:t>Llobregat</a:t>
            </a:r>
            <a:r>
              <a:rPr lang="en-GB" dirty="0" smtClean="0"/>
              <a:t>  Pilot</a:t>
            </a:r>
            <a:endParaRPr lang="en-GB" dirty="0"/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60486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875901"/>
            <a:ext cx="2915816" cy="301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287129" y="3900237"/>
            <a:ext cx="280831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 smtClean="0"/>
              <a:t>Constrains: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Environmental flows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Hydroelectric power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Flood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Recreational needs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Consumptive usage (agricultural, domestic)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Description </a:t>
            </a:r>
            <a:br>
              <a:rPr lang="en-GB" dirty="0"/>
            </a:br>
            <a:r>
              <a:rPr lang="en-GB" dirty="0"/>
              <a:t>City of </a:t>
            </a:r>
            <a:r>
              <a:rPr lang="en-GB" dirty="0" smtClean="0"/>
              <a:t>Karlsruhe  </a:t>
            </a:r>
            <a:r>
              <a:rPr lang="en-GB" dirty="0"/>
              <a:t>Pilot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7416824" cy="525658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27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/>
          <a:lstStyle/>
          <a:p>
            <a:r>
              <a:rPr lang="en-GB" dirty="0" smtClean="0"/>
              <a:t>Architecture Implemented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6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3779912" y="-27384"/>
            <a:ext cx="3528392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/>
              <a:t>WatERP </a:t>
            </a:r>
            <a:r>
              <a:rPr lang="en-US" sz="2400" b="1" dirty="0" smtClean="0"/>
              <a:t>concept</a:t>
            </a:r>
            <a:endParaRPr lang="en-US" sz="24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69888000"/>
              </p:ext>
            </p:extLst>
          </p:nvPr>
        </p:nvGraphicFramePr>
        <p:xfrm>
          <a:off x="1043608" y="1052736"/>
          <a:ext cx="70804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39" y="3429000"/>
            <a:ext cx="2096266" cy="7985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06" y="852068"/>
            <a:ext cx="1214864" cy="91114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70" y="884411"/>
            <a:ext cx="1118555" cy="11336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032463" cy="635145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3215866" y="2418599"/>
            <a:ext cx="2852433" cy="2536321"/>
            <a:chOff x="3215866" y="2418599"/>
            <a:chExt cx="2852433" cy="2536321"/>
          </a:xfrm>
        </p:grpSpPr>
        <p:sp>
          <p:nvSpPr>
            <p:cNvPr id="6" name="5 CuadroTexto"/>
            <p:cNvSpPr txBox="1"/>
            <p:nvPr/>
          </p:nvSpPr>
          <p:spPr>
            <a:xfrm rot="1003309">
              <a:off x="3290772" y="2434274"/>
              <a:ext cx="2777527" cy="2520646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/>
              </a:prstTxWarp>
              <a:spAutoFit/>
            </a:bodyPr>
            <a:lstStyle/>
            <a:p>
              <a:r>
                <a:rPr lang="en-GB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WaterML</a:t>
              </a:r>
              <a:r>
                <a:rPr lang="en-GB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2.0</a:t>
              </a:r>
              <a:endPara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 rot="11813229">
              <a:off x="3215866" y="2418599"/>
              <a:ext cx="2645162" cy="2520646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/>
              </a:prstTxWarp>
              <a:spAutoFit/>
            </a:bodyPr>
            <a:lstStyle/>
            <a:p>
              <a:r>
                <a:rPr lang="en-GB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WaterML</a:t>
              </a:r>
              <a:r>
                <a:rPr lang="en-GB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2.0</a:t>
              </a:r>
              <a:endPara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4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P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E0FADDC93027847AEFA9DAFBF4A3FC8" ma:contentTypeVersion="3" ma:contentTypeDescription="Crear nuevo documento." ma:contentTypeScope="" ma:versionID="833dc5cae6025cc031f5f3ae491b8688">
  <xsd:schema xmlns:xsd="http://www.w3.org/2001/XMLSchema" xmlns:p="http://schemas.microsoft.com/office/2006/metadata/properties" xmlns:ns2="ce0d547e-0991-4743-bd90-a685a3b371a9" targetNamespace="http://schemas.microsoft.com/office/2006/metadata/properties" ma:root="true" ma:fieldsID="b0a1dce78df474b85475436419ccecac" ns2:_="">
    <xsd:import namespace="ce0d547e-0991-4743-bd90-a685a3b371a9"/>
    <xsd:element name="properties">
      <xsd:complexType>
        <xsd:sequence>
          <xsd:element name="documentManagement">
            <xsd:complexType>
              <xsd:all>
                <xsd:element ref="ns2:Format"/>
                <xsd:element ref="ns2:Grup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e0d547e-0991-4743-bd90-a685a3b371a9" elementFormDefault="qualified">
    <xsd:import namespace="http://schemas.microsoft.com/office/2006/documentManagement/types"/>
    <xsd:element name="Format" ma:index="8" ma:displayName="Format" ma:default="word" ma:format="Dropdown" ma:internalName="Format">
      <xsd:simpleType>
        <xsd:restriction base="dms:Choice">
          <xsd:enumeration value="word"/>
          <xsd:enumeration value="pdf"/>
          <xsd:enumeration value="ppt"/>
          <xsd:enumeration value="html"/>
          <xsd:enumeration value="jwl"/>
          <xsd:enumeration value="txt"/>
        </xsd:restriction>
      </xsd:simpleType>
    </xsd:element>
    <xsd:element name="Grup" ma:index="9" ma:displayName="Grup" ma:format="Dropdown" ma:internalName="Grup">
      <xsd:simpleType>
        <xsd:restriction base="dms:Choice">
          <xsd:enumeration value="Catàlegs i fitxes corporatives"/>
          <xsd:enumeration value="Plantilles - Català"/>
          <xsd:enumeration value="Plantillas - Castellà"/>
          <xsd:enumeration value="Plantilles - Anglè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Format xmlns="ce0d547e-0991-4743-bd90-a685a3b371a9">ppt</Format>
    <Grup xmlns="ce0d547e-0991-4743-bd90-a685a3b371a9">Plantilles - Anglès</Grup>
  </documentManagement>
</p:properties>
</file>

<file path=customXml/itemProps1.xml><?xml version="1.0" encoding="utf-8"?>
<ds:datastoreItem xmlns:ds="http://schemas.openxmlformats.org/officeDocument/2006/customXml" ds:itemID="{8556825D-DFAA-4D47-9ADA-35937AE96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0d547e-0991-4743-bd90-a685a3b371a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AFB7E42-31EE-4436-949C-4C1872677F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5ADA28-411D-483F-ADBA-0290F8569C4E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ce0d547e-0991-4743-bd90-a685a3b371a9"/>
    <ds:schemaRef ds:uri="http://purl.org/dc/elements/1.1/"/>
    <ds:schemaRef ds:uri="http://purl.org/dc/dcmitype/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WatERPTemplate</Template>
  <TotalTime>18442</TotalTime>
  <Words>1650</Words>
  <Application>Microsoft Office PowerPoint</Application>
  <PresentationFormat>Presentación en pantalla (4:3)</PresentationFormat>
  <Paragraphs>236</Paragraphs>
  <Slides>34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WatERPTemplate</vt:lpstr>
      <vt:lpstr>Hydrology Domain Working Group  Standardization of Water Data Exchange: WaterML 2.0 and Beyond </vt:lpstr>
      <vt:lpstr>Index</vt:lpstr>
      <vt:lpstr>Need &amp; Pilots</vt:lpstr>
      <vt:lpstr>Presentación de PowerPoint</vt:lpstr>
      <vt:lpstr>Pilots implementations</vt:lpstr>
      <vt:lpstr>Description  TER-Llobregat  Pilot</vt:lpstr>
      <vt:lpstr>Description  City of Karlsruhe  Pilot</vt:lpstr>
      <vt:lpstr>Architecture Implemented</vt:lpstr>
      <vt:lpstr>Presentación de PowerPoint</vt:lpstr>
      <vt:lpstr>Presentación de PowerPoint</vt:lpstr>
      <vt:lpstr>Presentación de PowerPoint</vt:lpstr>
      <vt:lpstr>OGC© OWS Uses and Experiences</vt:lpstr>
      <vt:lpstr>Presentación de PowerPoint</vt:lpstr>
      <vt:lpstr>OGC© SOS</vt:lpstr>
      <vt:lpstr>OGC© SOS Experiences</vt:lpstr>
      <vt:lpstr>Presentación de PowerPoint</vt:lpstr>
      <vt:lpstr>OGC© WPS</vt:lpstr>
      <vt:lpstr>Presentación de PowerPoint</vt:lpstr>
      <vt:lpstr>Presentación de PowerPoint</vt:lpstr>
      <vt:lpstr>Presentación de PowerPoint</vt:lpstr>
      <vt:lpstr>OGC© WPS Experiences</vt:lpstr>
      <vt:lpstr>Presentación de PowerPoint</vt:lpstr>
      <vt:lpstr>OGC© WMS &amp; WFS</vt:lpstr>
      <vt:lpstr>Water Management Ontology</vt:lpstr>
      <vt:lpstr>Presentación de PowerPoint</vt:lpstr>
      <vt:lpstr>WMO Mappings (I)</vt:lpstr>
      <vt:lpstr>WMO Mappings (II)</vt:lpstr>
      <vt:lpstr>WMO Mappings (III)</vt:lpstr>
      <vt:lpstr>WMO Aligment</vt:lpstr>
      <vt:lpstr>WMO Principles</vt:lpstr>
      <vt:lpstr>WMO Experiences</vt:lpstr>
      <vt:lpstr>WaterML2.0</vt:lpstr>
      <vt:lpstr>WaterML2 Experiences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erubion</dc:creator>
  <cp:lastModifiedBy>Gabriel Anzaldi Varas</cp:lastModifiedBy>
  <cp:revision>862</cp:revision>
  <cp:lastPrinted>2014-08-14T18:25:45Z</cp:lastPrinted>
  <dcterms:created xsi:type="dcterms:W3CDTF">2013-01-23T09:42:55Z</dcterms:created>
  <dcterms:modified xsi:type="dcterms:W3CDTF">2014-08-16T11:56:39Z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0x0101004E0FADDC93027847AEFA9DAFBF4A3FC8</vt:lpwstr>
  </property>
  <property fmtid="{D5CDD505-2E9C-101B-9397-08002B2CF9AE}" pid="3" name="TemplateUrl">
    <vt:lpwstr/>
  </property>
  <property fmtid="{D5CDD505-2E9C-101B-9397-08002B2CF9AE}" pid="4" name="Order">
    <vt:r8>7200</vt:r8>
  </property>
  <property fmtid="{D5CDD505-2E9C-101B-9397-08002B2CF9AE}" pid="5" name="_SourceUrl">
    <vt:lpwstr/>
  </property>
  <property fmtid="{D5CDD505-2E9C-101B-9397-08002B2CF9AE}" pid="6" name="xd_ProgID">
    <vt:lpwstr/>
  </property>
  <property fmtid="{D5CDD505-2E9C-101B-9397-08002B2CF9AE}" pid="7" name="_CopySource">
    <vt:lpwstr>http://www.diggle.bdigital.org/identitat_visual/Plantilles dedocuments/cat/plantilla ppt català.pptx</vt:lpwstr>
  </property>
</Properties>
</file>