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14"/>
  </p:notesMasterIdLst>
  <p:handoutMasterIdLst>
    <p:handoutMasterId r:id="rId15"/>
  </p:handoutMasterIdLst>
  <p:sldIdLst>
    <p:sldId id="256" r:id="rId2"/>
    <p:sldId id="264" r:id="rId3"/>
    <p:sldId id="265" r:id="rId4"/>
    <p:sldId id="266" r:id="rId5"/>
    <p:sldId id="267" r:id="rId6"/>
    <p:sldId id="268" r:id="rId7"/>
    <p:sldId id="269" r:id="rId8"/>
    <p:sldId id="279" r:id="rId9"/>
    <p:sldId id="280" r:id="rId10"/>
    <p:sldId id="274" r:id="rId11"/>
    <p:sldId id="276" r:id="rId12"/>
    <p:sldId id="278" r:id="rId13"/>
  </p:sldIdLst>
  <p:sldSz cx="9144000" cy="6858000" type="screen4x3"/>
  <p:notesSz cx="6904038" cy="9220200"/>
  <p:defaultTextStyle>
    <a:defPPr>
      <a:defRPr lang="en-US"/>
    </a:defPPr>
    <a:lvl1pPr algn="l" rtl="0" fontAlgn="base">
      <a:spcBef>
        <a:spcPct val="0"/>
      </a:spcBef>
      <a:spcAft>
        <a:spcPct val="0"/>
      </a:spcAft>
      <a:defRPr sz="1000" b="1" kern="1200">
        <a:solidFill>
          <a:schemeClr val="tx1"/>
        </a:solidFill>
        <a:latin typeface="CG Times" charset="0"/>
        <a:ea typeface="MS PGothic" pitchFamily="34" charset="-128"/>
        <a:cs typeface="+mn-cs"/>
      </a:defRPr>
    </a:lvl1pPr>
    <a:lvl2pPr marL="457200" algn="l" rtl="0" fontAlgn="base">
      <a:spcBef>
        <a:spcPct val="0"/>
      </a:spcBef>
      <a:spcAft>
        <a:spcPct val="0"/>
      </a:spcAft>
      <a:defRPr sz="1000" b="1" kern="1200">
        <a:solidFill>
          <a:schemeClr val="tx1"/>
        </a:solidFill>
        <a:latin typeface="CG Times" charset="0"/>
        <a:ea typeface="MS PGothic" pitchFamily="34" charset="-128"/>
        <a:cs typeface="+mn-cs"/>
      </a:defRPr>
    </a:lvl2pPr>
    <a:lvl3pPr marL="914400" algn="l" rtl="0" fontAlgn="base">
      <a:spcBef>
        <a:spcPct val="0"/>
      </a:spcBef>
      <a:spcAft>
        <a:spcPct val="0"/>
      </a:spcAft>
      <a:defRPr sz="1000" b="1" kern="1200">
        <a:solidFill>
          <a:schemeClr val="tx1"/>
        </a:solidFill>
        <a:latin typeface="CG Times" charset="0"/>
        <a:ea typeface="MS PGothic" pitchFamily="34" charset="-128"/>
        <a:cs typeface="+mn-cs"/>
      </a:defRPr>
    </a:lvl3pPr>
    <a:lvl4pPr marL="1371600" algn="l" rtl="0" fontAlgn="base">
      <a:spcBef>
        <a:spcPct val="0"/>
      </a:spcBef>
      <a:spcAft>
        <a:spcPct val="0"/>
      </a:spcAft>
      <a:defRPr sz="1000" b="1" kern="1200">
        <a:solidFill>
          <a:schemeClr val="tx1"/>
        </a:solidFill>
        <a:latin typeface="CG Times" charset="0"/>
        <a:ea typeface="MS PGothic" pitchFamily="34" charset="-128"/>
        <a:cs typeface="+mn-cs"/>
      </a:defRPr>
    </a:lvl4pPr>
    <a:lvl5pPr marL="1828800" algn="l" rtl="0" fontAlgn="base">
      <a:spcBef>
        <a:spcPct val="0"/>
      </a:spcBef>
      <a:spcAft>
        <a:spcPct val="0"/>
      </a:spcAft>
      <a:defRPr sz="1000" b="1" kern="1200">
        <a:solidFill>
          <a:schemeClr val="tx1"/>
        </a:solidFill>
        <a:latin typeface="CG Times" charset="0"/>
        <a:ea typeface="MS PGothic" pitchFamily="34" charset="-128"/>
        <a:cs typeface="+mn-cs"/>
      </a:defRPr>
    </a:lvl5pPr>
    <a:lvl6pPr marL="2286000" algn="l" defTabSz="914400" rtl="0" eaLnBrk="1" latinLnBrk="0" hangingPunct="1">
      <a:defRPr sz="1000" b="1" kern="1200">
        <a:solidFill>
          <a:schemeClr val="tx1"/>
        </a:solidFill>
        <a:latin typeface="CG Times" charset="0"/>
        <a:ea typeface="MS PGothic" pitchFamily="34" charset="-128"/>
        <a:cs typeface="+mn-cs"/>
      </a:defRPr>
    </a:lvl6pPr>
    <a:lvl7pPr marL="2743200" algn="l" defTabSz="914400" rtl="0" eaLnBrk="1" latinLnBrk="0" hangingPunct="1">
      <a:defRPr sz="1000" b="1" kern="1200">
        <a:solidFill>
          <a:schemeClr val="tx1"/>
        </a:solidFill>
        <a:latin typeface="CG Times" charset="0"/>
        <a:ea typeface="MS PGothic" pitchFamily="34" charset="-128"/>
        <a:cs typeface="+mn-cs"/>
      </a:defRPr>
    </a:lvl7pPr>
    <a:lvl8pPr marL="3200400" algn="l" defTabSz="914400" rtl="0" eaLnBrk="1" latinLnBrk="0" hangingPunct="1">
      <a:defRPr sz="1000" b="1" kern="1200">
        <a:solidFill>
          <a:schemeClr val="tx1"/>
        </a:solidFill>
        <a:latin typeface="CG Times" charset="0"/>
        <a:ea typeface="MS PGothic" pitchFamily="34" charset="-128"/>
        <a:cs typeface="+mn-cs"/>
      </a:defRPr>
    </a:lvl8pPr>
    <a:lvl9pPr marL="3657600" algn="l" defTabSz="914400" rtl="0" eaLnBrk="1" latinLnBrk="0" hangingPunct="1">
      <a:defRPr sz="1000" b="1" kern="1200">
        <a:solidFill>
          <a:schemeClr val="tx1"/>
        </a:solidFill>
        <a:latin typeface="CG Times" charset="0"/>
        <a:ea typeface="MS PGothic" pitchFamily="34" charset="-128"/>
        <a:cs typeface="+mn-cs"/>
      </a:defRPr>
    </a:lvl9pPr>
  </p:defaultTextStyle>
  <p:extLst>
    <p:ext uri="{EFAFB233-063F-42B5-8137-9DF3F51BA10A}">
      <p15:sldGuideLst xmlns:p15="http://schemas.microsoft.com/office/powerpoint/2012/main">
        <p15:guide id="1" orient="horz" pos="1968">
          <p15:clr>
            <a:srgbClr val="A4A3A4"/>
          </p15:clr>
        </p15:guide>
        <p15:guide id="2" pos="4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00"/>
    <a:srgbClr val="000066"/>
    <a:srgbClr val="FFFF99"/>
    <a:srgbClr val="969696"/>
    <a:srgbClr val="CCFFFF"/>
    <a:srgbClr val="5C090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94660"/>
  </p:normalViewPr>
  <p:slideViewPr>
    <p:cSldViewPr showGuides="1">
      <p:cViewPr varScale="1">
        <p:scale>
          <a:sx n="70" d="100"/>
          <a:sy n="70" d="100"/>
        </p:scale>
        <p:origin x="1152" y="53"/>
      </p:cViewPr>
      <p:guideLst>
        <p:guide orient="horz" pos="1968"/>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spPr>
              <a:noFill/>
              <a:ln>
                <a:noFill/>
              </a:ln>
              <a:effectLst/>
            </c:spPr>
            <c:txPr>
              <a:bodyPr/>
              <a:lstStyle/>
              <a:p>
                <a:pPr>
                  <a:defRPr sz="1400" baseline="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'[Chart in Microsoft PowerPoint]Sheet1'!$A$16:$A$20</c:f>
              <c:strCache>
                <c:ptCount val="5"/>
                <c:pt idx="0">
                  <c:v>Commercial</c:v>
                </c:pt>
                <c:pt idx="1">
                  <c:v>Government </c:v>
                </c:pt>
                <c:pt idx="2">
                  <c:v>Academic</c:v>
                </c:pt>
                <c:pt idx="3">
                  <c:v>Research</c:v>
                </c:pt>
                <c:pt idx="4">
                  <c:v>Not For Profit</c:v>
                </c:pt>
              </c:strCache>
            </c:strRef>
          </c:cat>
          <c:val>
            <c:numRef>
              <c:f>'[Chart in Microsoft PowerPoint]Sheet1'!$B$16:$B$20</c:f>
              <c:numCache>
                <c:formatCode>General</c:formatCode>
                <c:ptCount val="5"/>
                <c:pt idx="0">
                  <c:v>178</c:v>
                </c:pt>
                <c:pt idx="1">
                  <c:v>75</c:v>
                </c:pt>
                <c:pt idx="2">
                  <c:v>97</c:v>
                </c:pt>
                <c:pt idx="3">
                  <c:v>23</c:v>
                </c:pt>
                <c:pt idx="4">
                  <c:v>36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0376388220238895"/>
          <c:y val="0.14882243475718601"/>
          <c:w val="0.26166022705296099"/>
          <c:h val="0.58812530693563703"/>
        </c:manualLayout>
      </c:layout>
      <c:overlay val="0"/>
      <c:txPr>
        <a:bodyPr/>
        <a:lstStyle/>
        <a:p>
          <a:pPr>
            <a:defRPr sz="12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spPr/>
              <c:txPr>
                <a:bodyPr/>
                <a:lstStyle/>
                <a:p>
                  <a:pPr>
                    <a:defRPr sz="1400" baseline="0">
                      <a:solidFill>
                        <a:schemeClr val="bg1"/>
                      </a:solidFill>
                    </a:defRPr>
                  </a:pPr>
                  <a:endParaRPr lang="en-US"/>
                </a:p>
              </c:txPr>
              <c:showLegendKey val="0"/>
              <c:showVal val="1"/>
              <c:showCatName val="0"/>
              <c:showSerName val="0"/>
              <c:showPercent val="0"/>
              <c:showBubbleSize val="0"/>
            </c:dLbl>
            <c:dLbl>
              <c:idx val="1"/>
              <c:layout>
                <c:manualLayout>
                  <c:x val="0.108234470691164"/>
                  <c:y val="-0.14129811898512701"/>
                </c:manualLayout>
              </c:layout>
              <c:spPr/>
              <c:txPr>
                <a:bodyPr/>
                <a:lstStyle/>
                <a:p>
                  <a:pPr>
                    <a:defRPr sz="1400" baseline="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1400" baseline="0">
                      <a:solidFill>
                        <a:schemeClr val="bg1"/>
                      </a:solidFill>
                    </a:defRPr>
                  </a:pPr>
                  <a:endParaRPr lang="en-US"/>
                </a:p>
              </c:txPr>
              <c:showLegendKey val="0"/>
              <c:showVal val="1"/>
              <c:showCatName val="0"/>
              <c:showSerName val="0"/>
              <c:showPercent val="0"/>
              <c:showBubbleSize val="0"/>
            </c:dLbl>
            <c:dLbl>
              <c:idx val="3"/>
              <c:spPr/>
              <c:txPr>
                <a:bodyPr/>
                <a:lstStyle/>
                <a:p>
                  <a:pPr>
                    <a:defRPr sz="1400" baseline="0">
                      <a:solidFill>
                        <a:schemeClr val="bg1"/>
                      </a:solidFill>
                    </a:defRPr>
                  </a:pPr>
                  <a:endParaRPr lang="en-US"/>
                </a:p>
              </c:txPr>
              <c:showLegendKey val="0"/>
              <c:showVal val="1"/>
              <c:showCatName val="0"/>
              <c:showSerName val="0"/>
              <c:showPercent val="0"/>
              <c:showBubbleSize val="0"/>
            </c:dLbl>
            <c:spPr>
              <a:noFill/>
              <a:ln>
                <a:noFill/>
              </a:ln>
              <a:effectLst/>
            </c:spPr>
            <c:txPr>
              <a:bodyPr/>
              <a:lstStyle/>
              <a:p>
                <a:pPr>
                  <a:defRPr sz="1400" baseline="0"/>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6"/>
                <c:pt idx="0">
                  <c:v>Europe</c:v>
                </c:pt>
                <c:pt idx="1">
                  <c:v>N. America</c:v>
                </c:pt>
                <c:pt idx="2">
                  <c:v>Asia / Pacific</c:v>
                </c:pt>
                <c:pt idx="3">
                  <c:v>Middle East</c:v>
                </c:pt>
                <c:pt idx="4">
                  <c:v>Africa</c:v>
                </c:pt>
                <c:pt idx="5">
                  <c:v>S. America</c:v>
                </c:pt>
              </c:strCache>
            </c:strRef>
          </c:cat>
          <c:val>
            <c:numRef>
              <c:f>Sheet1!$B$2:$B$7</c:f>
              <c:numCache>
                <c:formatCode>General</c:formatCode>
                <c:ptCount val="6"/>
                <c:pt idx="0">
                  <c:v>207</c:v>
                </c:pt>
                <c:pt idx="1">
                  <c:v>173</c:v>
                </c:pt>
                <c:pt idx="2">
                  <c:v>68</c:v>
                </c:pt>
                <c:pt idx="3">
                  <c:v>8</c:v>
                </c:pt>
                <c:pt idx="4">
                  <c:v>5</c:v>
                </c:pt>
                <c:pt idx="5">
                  <c:v>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864469992894102"/>
          <c:y val="0.22011326029898401"/>
          <c:w val="0.21738033919468999"/>
          <c:h val="0.49093289969188603"/>
        </c:manualLayout>
      </c:layout>
      <c:overlay val="0"/>
      <c:txPr>
        <a:bodyPr/>
        <a:lstStyle/>
        <a:p>
          <a:pPr>
            <a:defRPr sz="1600"/>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22" name="Rectangle 2"/>
          <p:cNvSpPr>
            <a:spLocks noGrp="1" noChangeArrowheads="1"/>
          </p:cNvSpPr>
          <p:nvPr>
            <p:ph type="hdr" sz="quarter"/>
          </p:nvPr>
        </p:nvSpPr>
        <p:spPr bwMode="auto">
          <a:xfrm>
            <a:off x="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414723" name="Rectangle 3"/>
          <p:cNvSpPr>
            <a:spLocks noGrp="1" noChangeArrowheads="1"/>
          </p:cNvSpPr>
          <p:nvPr>
            <p:ph type="dt" sz="quarter" idx="1"/>
          </p:nvPr>
        </p:nvSpPr>
        <p:spPr bwMode="auto">
          <a:xfrm>
            <a:off x="391160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algn="r" defTabSz="920750" eaLnBrk="0" hangingPunct="0">
              <a:defRPr sz="1200">
                <a:latin typeface="Arial" charset="0"/>
                <a:ea typeface="+mn-ea"/>
                <a:cs typeface="+mn-cs"/>
              </a:defRPr>
            </a:lvl1pPr>
          </a:lstStyle>
          <a:p>
            <a:pPr>
              <a:defRPr/>
            </a:pPr>
            <a:endParaRPr lang="en-US"/>
          </a:p>
        </p:txBody>
      </p:sp>
      <p:sp>
        <p:nvSpPr>
          <p:cNvPr id="414724" name="Rectangle 4"/>
          <p:cNvSpPr>
            <a:spLocks noGrp="1" noChangeArrowheads="1"/>
          </p:cNvSpPr>
          <p:nvPr>
            <p:ph type="ftr" sz="quarter" idx="2"/>
          </p:nvPr>
        </p:nvSpPr>
        <p:spPr bwMode="auto">
          <a:xfrm>
            <a:off x="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414725" name="Rectangle 5"/>
          <p:cNvSpPr>
            <a:spLocks noGrp="1" noChangeArrowheads="1"/>
          </p:cNvSpPr>
          <p:nvPr>
            <p:ph type="sldNum" sz="quarter" idx="3"/>
          </p:nvPr>
        </p:nvSpPr>
        <p:spPr bwMode="auto">
          <a:xfrm>
            <a:off x="391160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algn="r" defTabSz="920750" eaLnBrk="0" hangingPunct="0">
              <a:defRPr sz="1200">
                <a:latin typeface="Arial" pitchFamily="34" charset="0"/>
              </a:defRPr>
            </a:lvl1pPr>
          </a:lstStyle>
          <a:p>
            <a:pPr>
              <a:defRPr/>
            </a:pPr>
            <a:fld id="{AA11377C-5D62-444C-A046-781F54E350EF}" type="slidenum">
              <a:rPr lang="en-US"/>
              <a:pPr>
                <a:defRPr/>
              </a:pPr>
              <a:t>‹#›</a:t>
            </a:fld>
            <a:endParaRPr lang="en-US"/>
          </a:p>
        </p:txBody>
      </p:sp>
    </p:spTree>
    <p:extLst>
      <p:ext uri="{BB962C8B-B14F-4D97-AF65-F5344CB8AC3E}">
        <p14:creationId xmlns:p14="http://schemas.microsoft.com/office/powerpoint/2010/main" val="3594713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1160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algn="r" defTabSz="920750" eaLnBrk="0" hangingPunct="0">
              <a:defRPr sz="1200">
                <a:latin typeface="Arial" charset="0"/>
                <a:ea typeface="+mn-ea"/>
                <a:cs typeface="+mn-cs"/>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7763"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20750" y="4379913"/>
            <a:ext cx="5062538" cy="4148137"/>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5126" name="Rectangle 6"/>
          <p:cNvSpPr>
            <a:spLocks noGrp="1" noChangeArrowheads="1"/>
          </p:cNvSpPr>
          <p:nvPr>
            <p:ph type="ftr" sz="quarter" idx="4"/>
          </p:nvPr>
        </p:nvSpPr>
        <p:spPr bwMode="auto">
          <a:xfrm>
            <a:off x="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1160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algn="r" defTabSz="920750" eaLnBrk="0" hangingPunct="0">
              <a:defRPr sz="1200">
                <a:latin typeface="Arial" pitchFamily="34" charset="0"/>
              </a:defRPr>
            </a:lvl1pPr>
          </a:lstStyle>
          <a:p>
            <a:pPr>
              <a:defRPr/>
            </a:pPr>
            <a:fld id="{A46F33C5-2FE3-480B-944B-ED02EA43F960}" type="slidenum">
              <a:rPr lang="en-US"/>
              <a:pPr>
                <a:defRPr/>
              </a:pPr>
              <a:t>‹#›</a:t>
            </a:fld>
            <a:endParaRPr lang="en-US"/>
          </a:p>
        </p:txBody>
      </p:sp>
    </p:spTree>
    <p:extLst>
      <p:ext uri="{BB962C8B-B14F-4D97-AF65-F5344CB8AC3E}">
        <p14:creationId xmlns:p14="http://schemas.microsoft.com/office/powerpoint/2010/main" val="2084934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742950" indent="-28575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11430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6002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20574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6F33C5-2FE3-480B-944B-ED02EA43F960}" type="slidenum">
              <a:rPr lang="en-US" smtClean="0"/>
              <a:pPr>
                <a:defRPr/>
              </a:pPr>
              <a:t>2</a:t>
            </a:fld>
            <a:endParaRPr lang="en-US"/>
          </a:p>
        </p:txBody>
      </p:sp>
    </p:spTree>
    <p:extLst>
      <p:ext uri="{BB962C8B-B14F-4D97-AF65-F5344CB8AC3E}">
        <p14:creationId xmlns:p14="http://schemas.microsoft.com/office/powerpoint/2010/main" val="232332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NewBaskerville-Roman"/>
              </a:rPr>
              <a:t>Prevents a single, self-interested party from controlling a standard</a:t>
            </a:r>
          </a:p>
          <a:p>
            <a:pPr lvl="3"/>
            <a:endParaRPr lang="en-US" smtClean="0">
              <a:latin typeface="NewBaskerville-Roman"/>
            </a:endParaRPr>
          </a:p>
          <a:p>
            <a:r>
              <a:rPr lang="en-US" smtClean="0">
                <a:latin typeface="NewBaskerville-Roman"/>
              </a:rPr>
              <a:t>Facilitates competition by lowering the cost of entry</a:t>
            </a:r>
          </a:p>
          <a:p>
            <a:pPr lvl="1"/>
            <a:endParaRPr lang="en-US" smtClean="0">
              <a:latin typeface="NewBaskerville-Roman"/>
            </a:endParaRPr>
          </a:p>
          <a:p>
            <a:r>
              <a:rPr lang="en-US" smtClean="0">
                <a:latin typeface="NewBaskerville-Roman"/>
              </a:rPr>
              <a:t>Stimulates innovation beyond the standard by companies that seek to differentiate themselves. </a:t>
            </a:r>
          </a:p>
          <a:p>
            <a:pPr lvl="1"/>
            <a:endParaRPr lang="en-US" smtClean="0">
              <a:latin typeface="NewBaskerville-Roman"/>
            </a:endParaRPr>
          </a:p>
          <a:p>
            <a:r>
              <a:rPr lang="en-US" smtClean="0">
                <a:latin typeface="NewBaskerville-Roman"/>
              </a:rPr>
              <a:t>Customers value the interoperability that open standards provide and generally benefit from not being locked into a particular supplier.</a:t>
            </a:r>
          </a:p>
          <a:p>
            <a:endParaRPr lang="en-US" smtClean="0">
              <a:latin typeface="Arial"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CD67246-561D-49C0-B892-AB90AAFFD92F}" type="slidenum">
              <a:rPr lang="en-US" smtClean="0"/>
              <a:pPr eaLnBrk="1" hangingPunct="1"/>
              <a:t>3</a:t>
            </a:fld>
            <a:endParaRPr lang="en-US" smtClean="0"/>
          </a:p>
        </p:txBody>
      </p:sp>
    </p:spTree>
    <p:extLst>
      <p:ext uri="{BB962C8B-B14F-4D97-AF65-F5344CB8AC3E}">
        <p14:creationId xmlns:p14="http://schemas.microsoft.com/office/powerpoint/2010/main" val="18789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EBCC4E-3281-4868-A816-29908C3311B7}" type="slidenum">
              <a:rPr lang="en-US" smtClean="0"/>
              <a:pPr eaLnBrk="1" hangingPunct="1"/>
              <a:t>4</a:t>
            </a:fld>
            <a:endParaRPr lang="en-US" smtClean="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lIns="91432" tIns="45716" rIns="91432" bIns="45716"/>
          <a:lstStyle/>
          <a:p>
            <a:r>
              <a:rPr lang="en-US" smtClean="0">
                <a:latin typeface="Arial" pitchFamily="34" charset="0"/>
              </a:rPr>
              <a:t>The </a:t>
            </a:r>
            <a:r>
              <a:rPr lang="en-US" smtClean="0">
                <a:latin typeface="Arial" pitchFamily="34" charset="0"/>
                <a:cs typeface="Times New Roman" pitchFamily="18" charset="0"/>
              </a:rPr>
              <a:t>OGC is a not for profit consortium dedicated to the development of specifications that enable geospatial technologies to “plug and play” across any device, platform or network. </a:t>
            </a:r>
            <a:r>
              <a:rPr lang="en-US" smtClean="0">
                <a:latin typeface="Palatino Linotype" pitchFamily="18" charset="0"/>
                <a:cs typeface="Times New Roman" pitchFamily="18" charset="0"/>
              </a:rPr>
              <a:t>The OGC consists of 380+ members - geospatial technology software vendors, systems integrators, government agencies and universities  - participating in a consensus process to develop, test, and document publicly available interface specifications and encodings for the geospatial industry. Open interfaces and protocols defined by OpenGIS® Specifications are designed to support interoperable solutions that "geo-enable" the Web, wireless and location-based services, and mainstream IT, and to empower technology developers to make complex spatial information and services accessible and useful to all kinds of applications.</a:t>
            </a:r>
          </a:p>
          <a:p>
            <a:endParaRPr lang="en-US" smtClean="0">
              <a:latin typeface="Arial" pitchFamily="34" charset="0"/>
            </a:endParaRPr>
          </a:p>
        </p:txBody>
      </p:sp>
    </p:spTree>
    <p:extLst>
      <p:ext uri="{BB962C8B-B14F-4D97-AF65-F5344CB8AC3E}">
        <p14:creationId xmlns:p14="http://schemas.microsoft.com/office/powerpoint/2010/main" val="153791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3CC68FD-3D5C-4AE8-81C2-0029F30F0D8F}" type="slidenum">
              <a:rPr lang="en-US" smtClean="0">
                <a:ea typeface="ＭＳ Ｐゴシック" pitchFamily="-65" charset="-128"/>
              </a:rPr>
              <a:pPr/>
              <a:t>5</a:t>
            </a:fld>
            <a:endParaRPr lang="en-US" dirty="0" smtClean="0">
              <a:ea typeface="ＭＳ Ｐゴシック" pitchFamily="-65"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4480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3CC68FD-3D5C-4AE8-81C2-0029F30F0D8F}" type="slidenum">
              <a:rPr lang="en-US" smtClean="0">
                <a:ea typeface="ＭＳ Ｐゴシック" pitchFamily="-65" charset="-128"/>
              </a:rPr>
              <a:pPr/>
              <a:t>6</a:t>
            </a:fld>
            <a:endParaRPr lang="en-US" dirty="0" smtClean="0">
              <a:ea typeface="ＭＳ Ｐゴシック" pitchFamily="-65"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788097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E5AF6-4B47-4108-A87A-B19314FE907E}" type="slidenum">
              <a:rPr lang="en-US"/>
              <a:pPr/>
              <a:t>7</a:t>
            </a:fld>
            <a:endParaRPr lang="en-US"/>
          </a:p>
        </p:txBody>
      </p:sp>
      <p:sp>
        <p:nvSpPr>
          <p:cNvPr id="1608706" name="Rectangle 2"/>
          <p:cNvSpPr>
            <a:spLocks noGrp="1" noRot="1" noChangeAspect="1" noChangeArrowheads="1" noTextEdit="1"/>
          </p:cNvSpPr>
          <p:nvPr>
            <p:ph type="sldImg"/>
          </p:nvPr>
        </p:nvSpPr>
        <p:spPr>
          <a:ln/>
        </p:spPr>
      </p:sp>
      <p:sp>
        <p:nvSpPr>
          <p:cNvPr id="1608707" name="Rectangle 3"/>
          <p:cNvSpPr>
            <a:spLocks noGrp="1" noChangeArrowheads="1"/>
          </p:cNvSpPr>
          <p:nvPr>
            <p:ph type="body" idx="1"/>
          </p:nvPr>
        </p:nvSpPr>
        <p:spPr/>
        <p:txBody>
          <a:bodyPr/>
          <a:lstStyle/>
          <a:p>
            <a:r>
              <a:rPr lang="en-US">
                <a:cs typeface="Times New Roman" charset="0"/>
              </a:rPr>
              <a:t>Thus, OGC envisions the full integration of geospatial data and geoprocessing resources into mainstream computing and the widespread use of interoperable, commercial geoprocessing software throughout the information infrastructure.</a:t>
            </a:r>
            <a:r>
              <a:rPr lang="en-US"/>
              <a:t> The work of the OGC is accomplished by our members working collaboratively to define, test, and publish open standards that enable geospatial interoperability. There are many market reasons for this:</a:t>
            </a:r>
          </a:p>
          <a:p>
            <a:pPr>
              <a:spcBef>
                <a:spcPts val="500"/>
              </a:spcBef>
              <a:spcAft>
                <a:spcPts val="500"/>
              </a:spcAft>
            </a:pPr>
            <a:endParaRPr lang="en-US" sz="1300">
              <a:solidFill>
                <a:srgbClr val="000000"/>
              </a:solidFill>
            </a:endParaRPr>
          </a:p>
          <a:p>
            <a:pPr>
              <a:spcBef>
                <a:spcPts val="500"/>
              </a:spcBef>
              <a:spcAft>
                <a:spcPts val="500"/>
              </a:spcAft>
            </a:pPr>
            <a:r>
              <a:rPr lang="en-US" sz="1300">
                <a:solidFill>
                  <a:srgbClr val="000000"/>
                </a:solidFill>
              </a:rPr>
              <a:t>1. Users need to integrate geographic information contained in heterogeneous data stores whose incompatible formats and data </a:t>
            </a:r>
            <a:r>
              <a:rPr lang="en-US" sz="1300"/>
              <a:t>structures have prevented interoperability. This incompatibility has limited use of the technology in enterprise and Internet computing environments, and the time, cost, and expertise required for data conversion have slowed adoption of geoprocessing across all market segments. </a:t>
            </a:r>
          </a:p>
          <a:p>
            <a:pPr>
              <a:spcBef>
                <a:spcPts val="500"/>
              </a:spcBef>
              <a:spcAft>
                <a:spcPts val="500"/>
              </a:spcAft>
            </a:pPr>
            <a:endParaRPr lang="en-US" sz="1300"/>
          </a:p>
          <a:p>
            <a:pPr>
              <a:spcBef>
                <a:spcPts val="500"/>
              </a:spcBef>
              <a:spcAft>
                <a:spcPts val="500"/>
              </a:spcAft>
            </a:pPr>
            <a:r>
              <a:rPr lang="en-US" sz="1300"/>
              <a:t>2. The larger community needs improved access to public and private geospatial and location based sources, with preservation of the data’s semantics. </a:t>
            </a:r>
          </a:p>
          <a:p>
            <a:pPr>
              <a:spcBef>
                <a:spcPts val="500"/>
              </a:spcBef>
              <a:spcAft>
                <a:spcPts val="500"/>
              </a:spcAft>
            </a:pPr>
            <a:endParaRPr lang="en-US" sz="1300"/>
          </a:p>
          <a:p>
            <a:pPr>
              <a:spcBef>
                <a:spcPts val="500"/>
              </a:spcBef>
              <a:spcAft>
                <a:spcPts val="500"/>
              </a:spcAft>
            </a:pPr>
            <a:r>
              <a:rPr lang="en-US" sz="1300"/>
              <a:t>3. Agencies and vendors need to develop standardized approaches for specifying geoprocessing requirements for information system procurements. </a:t>
            </a:r>
          </a:p>
          <a:p>
            <a:pPr>
              <a:spcBef>
                <a:spcPts val="500"/>
              </a:spcBef>
              <a:spcAft>
                <a:spcPts val="500"/>
              </a:spcAft>
            </a:pPr>
            <a:endParaRPr lang="en-US" sz="1300"/>
          </a:p>
          <a:p>
            <a:pPr>
              <a:spcBef>
                <a:spcPts val="500"/>
              </a:spcBef>
              <a:spcAft>
                <a:spcPts val="500"/>
              </a:spcAft>
            </a:pPr>
            <a:r>
              <a:rPr lang="en-US" sz="1300"/>
              <a:t>4. The IT industry needs to incorporate geospatial and location based information and geoprocessing resources into national and enterprise information infrastructures, in order that these resources may be found and used as easily as any other network-resident data and processing resources. </a:t>
            </a:r>
          </a:p>
          <a:p>
            <a:pPr>
              <a:spcBef>
                <a:spcPts val="500"/>
              </a:spcBef>
              <a:spcAft>
                <a:spcPts val="500"/>
              </a:spcAft>
            </a:pPr>
            <a:endParaRPr lang="en-US" sz="1300"/>
          </a:p>
          <a:p>
            <a:pPr>
              <a:spcBef>
                <a:spcPts val="500"/>
              </a:spcBef>
              <a:spcAft>
                <a:spcPts val="500"/>
              </a:spcAft>
            </a:pPr>
            <a:r>
              <a:rPr lang="en-US" sz="1300"/>
              <a:t>5. Users need to preserve the value of their legacy geoprocessing systems and legacy geospatial content while incorporating new geoprocessing capabilities and spatially enabled content sources.</a:t>
            </a:r>
            <a:r>
              <a:rPr lang="en-US"/>
              <a:t> </a:t>
            </a:r>
          </a:p>
          <a:p>
            <a:endParaRPr lang="en-US"/>
          </a:p>
          <a:p>
            <a:r>
              <a:rPr lang="en-US"/>
              <a:t>Note in the slide that implementing the vision requires both catalogs, or registries, and servers. The catalogs function something like search engines, or like automated service brokers, to help the user or the user's software process quickly discover geospatial data and services hosted on remote servers.</a:t>
            </a:r>
          </a:p>
        </p:txBody>
      </p:sp>
    </p:spTree>
    <p:extLst>
      <p:ext uri="{BB962C8B-B14F-4D97-AF65-F5344CB8AC3E}">
        <p14:creationId xmlns:p14="http://schemas.microsoft.com/office/powerpoint/2010/main" val="1376714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E9A220-0DFC-4683-8829-77C89720CA4A}" type="slidenum">
              <a:rPr lang="en-US" smtClean="0"/>
              <a:pPr>
                <a:defRPr/>
              </a:pPr>
              <a:t>10</a:t>
            </a:fld>
            <a:endParaRPr lang="en-US" dirty="0"/>
          </a:p>
        </p:txBody>
      </p:sp>
    </p:spTree>
    <p:extLst>
      <p:ext uri="{BB962C8B-B14F-4D97-AF65-F5344CB8AC3E}">
        <p14:creationId xmlns:p14="http://schemas.microsoft.com/office/powerpoint/2010/main" val="2937897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E9A220-0DFC-4683-8829-77C89720CA4A}" type="slidenum">
              <a:rPr lang="en-US" smtClean="0"/>
              <a:pPr>
                <a:defRPr/>
              </a:pPr>
              <a:t>12</a:t>
            </a:fld>
            <a:endParaRPr lang="en-US" dirty="0"/>
          </a:p>
        </p:txBody>
      </p:sp>
    </p:spTree>
    <p:extLst>
      <p:ext uri="{BB962C8B-B14F-4D97-AF65-F5344CB8AC3E}">
        <p14:creationId xmlns:p14="http://schemas.microsoft.com/office/powerpoint/2010/main" val="1127516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8739188" y="214313"/>
            <a:ext cx="746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med" len="lg"/>
                <a:tailEnd/>
              </a14:hiddenLine>
            </a:ext>
          </a:extLst>
        </p:spPr>
        <p:txBody>
          <a:bodyPr wrap="none" lIns="0" rIns="0">
            <a:spAutoFit/>
          </a:bodyPr>
          <a:lstStyle>
            <a:lvl1pPr eaLnBrk="0" hangingPunct="0">
              <a:defRPr sz="1000" b="1">
                <a:solidFill>
                  <a:schemeClr val="tx1"/>
                </a:solidFill>
                <a:latin typeface="CG Times" charset="0"/>
                <a:ea typeface="MS PGothic" pitchFamily="34" charset="-128"/>
              </a:defRPr>
            </a:lvl1pPr>
            <a:lvl2pPr marL="742950" indent="-285750" eaLnBrk="0" hangingPunct="0">
              <a:defRPr sz="1000" b="1">
                <a:solidFill>
                  <a:schemeClr val="tx1"/>
                </a:solidFill>
                <a:latin typeface="CG Times" charset="0"/>
                <a:ea typeface="MS PGothic" pitchFamily="34" charset="-128"/>
              </a:defRPr>
            </a:lvl2pPr>
            <a:lvl3pPr marL="1143000" indent="-228600" eaLnBrk="0" hangingPunct="0">
              <a:defRPr sz="1000" b="1">
                <a:solidFill>
                  <a:schemeClr val="tx1"/>
                </a:solidFill>
                <a:latin typeface="CG Times" charset="0"/>
                <a:ea typeface="MS PGothic" pitchFamily="34" charset="-128"/>
              </a:defRPr>
            </a:lvl3pPr>
            <a:lvl4pPr marL="1600200" indent="-228600" eaLnBrk="0" hangingPunct="0">
              <a:defRPr sz="1000" b="1">
                <a:solidFill>
                  <a:schemeClr val="tx1"/>
                </a:solidFill>
                <a:latin typeface="CG Times" charset="0"/>
                <a:ea typeface="MS PGothic" pitchFamily="34" charset="-128"/>
              </a:defRPr>
            </a:lvl4pPr>
            <a:lvl5pPr marL="2057400" indent="-228600" eaLnBrk="0" hangingPunct="0">
              <a:defRPr sz="1000" b="1">
                <a:solidFill>
                  <a:schemeClr val="tx1"/>
                </a:solidFill>
                <a:latin typeface="CG Times" charset="0"/>
                <a:ea typeface="MS PGothic" pitchFamily="34" charset="-128"/>
              </a:defRPr>
            </a:lvl5pPr>
            <a:lvl6pPr marL="2514600" indent="-228600" eaLnBrk="0" fontAlgn="base" hangingPunct="0">
              <a:spcBef>
                <a:spcPct val="0"/>
              </a:spcBef>
              <a:spcAft>
                <a:spcPct val="0"/>
              </a:spcAft>
              <a:defRPr sz="1000" b="1">
                <a:solidFill>
                  <a:schemeClr val="tx1"/>
                </a:solidFill>
                <a:latin typeface="CG Times" charset="0"/>
                <a:ea typeface="MS PGothic" pitchFamily="34" charset="-128"/>
              </a:defRPr>
            </a:lvl6pPr>
            <a:lvl7pPr marL="2971800" indent="-228600" eaLnBrk="0" fontAlgn="base" hangingPunct="0">
              <a:spcBef>
                <a:spcPct val="0"/>
              </a:spcBef>
              <a:spcAft>
                <a:spcPct val="0"/>
              </a:spcAft>
              <a:defRPr sz="1000" b="1">
                <a:solidFill>
                  <a:schemeClr val="tx1"/>
                </a:solidFill>
                <a:latin typeface="CG Times" charset="0"/>
                <a:ea typeface="MS PGothic" pitchFamily="34" charset="-128"/>
              </a:defRPr>
            </a:lvl7pPr>
            <a:lvl8pPr marL="3429000" indent="-228600" eaLnBrk="0" fontAlgn="base" hangingPunct="0">
              <a:spcBef>
                <a:spcPct val="0"/>
              </a:spcBef>
              <a:spcAft>
                <a:spcPct val="0"/>
              </a:spcAft>
              <a:defRPr sz="1000" b="1">
                <a:solidFill>
                  <a:schemeClr val="tx1"/>
                </a:solidFill>
                <a:latin typeface="CG Times" charset="0"/>
                <a:ea typeface="MS PGothic" pitchFamily="34" charset="-128"/>
              </a:defRPr>
            </a:lvl8pPr>
            <a:lvl9pPr marL="3886200" indent="-228600" eaLnBrk="0" fontAlgn="base" hangingPunct="0">
              <a:spcBef>
                <a:spcPct val="0"/>
              </a:spcBef>
              <a:spcAft>
                <a:spcPct val="0"/>
              </a:spcAft>
              <a:defRPr sz="1000" b="1">
                <a:solidFill>
                  <a:schemeClr val="tx1"/>
                </a:solidFill>
                <a:latin typeface="CG Times" charset="0"/>
                <a:ea typeface="MS PGothic" pitchFamily="34" charset="-128"/>
              </a:defRPr>
            </a:lvl9pPr>
          </a:lstStyle>
          <a:p>
            <a:pPr>
              <a:defRPr/>
            </a:pPr>
            <a:r>
              <a:rPr lang="en-US" sz="800" smtClean="0">
                <a:solidFill>
                  <a:srgbClr val="FFFFFF"/>
                </a:solidFill>
                <a:latin typeface="Arial" pitchFamily="34" charset="0"/>
              </a:rPr>
              <a:t>®</a:t>
            </a:r>
          </a:p>
        </p:txBody>
      </p:sp>
      <p:pic>
        <p:nvPicPr>
          <p:cNvPr id="5" name="Picture 10" descr="OGC header 2010122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icture 7.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6096000"/>
            <a:ext cx="1381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875" name="Rectangle 3"/>
          <p:cNvSpPr>
            <a:spLocks noGrp="1" noChangeArrowheads="1"/>
          </p:cNvSpPr>
          <p:nvPr>
            <p:ph type="ctrTitle"/>
          </p:nvPr>
        </p:nvSpPr>
        <p:spPr>
          <a:xfrm>
            <a:off x="762000" y="3276600"/>
            <a:ext cx="7772400" cy="1143000"/>
          </a:xfrm>
        </p:spPr>
        <p:txBody>
          <a:bodyPr/>
          <a:lstStyle>
            <a:lvl1pPr>
              <a:defRPr sz="3200">
                <a:latin typeface="Arial Black" pitchFamily="34" charset="0"/>
              </a:defRPr>
            </a:lvl1pPr>
          </a:lstStyle>
          <a:p>
            <a:r>
              <a:rPr lang="en-US" dirty="0" smtClean="0"/>
              <a:t>Click to edit Master title style</a:t>
            </a:r>
            <a:endParaRPr lang="en-US" dirty="0"/>
          </a:p>
        </p:txBody>
      </p:sp>
      <p:sp>
        <p:nvSpPr>
          <p:cNvPr id="463876" name="Rectangle 4"/>
          <p:cNvSpPr>
            <a:spLocks noGrp="1" noChangeArrowheads="1"/>
          </p:cNvSpPr>
          <p:nvPr>
            <p:ph type="subTitle" idx="1"/>
          </p:nvPr>
        </p:nvSpPr>
        <p:spPr>
          <a:xfrm>
            <a:off x="1447800" y="4572000"/>
            <a:ext cx="6400800" cy="1371600"/>
          </a:xfrm>
        </p:spPr>
        <p:txBody>
          <a:bodyPr/>
          <a:lstStyle>
            <a:lvl1pPr marL="0" indent="0" algn="ctr">
              <a:buFontTx/>
              <a:buNone/>
              <a:defRPr sz="1800">
                <a:solidFill>
                  <a:srgbClr val="092E5C"/>
                </a:solidFill>
              </a:defRPr>
            </a:lvl1pPr>
          </a:lstStyle>
          <a:p>
            <a:r>
              <a:rPr lang="en-US" dirty="0" smtClean="0"/>
              <a:t>Click to edit Master subtitle style</a:t>
            </a:r>
            <a:endParaRPr lang="en-US" dirty="0"/>
          </a:p>
        </p:txBody>
      </p:sp>
      <p:sp>
        <p:nvSpPr>
          <p:cNvPr id="9" name="Rectangle 2"/>
          <p:cNvSpPr>
            <a:spLocks noGrp="1" noChangeArrowheads="1"/>
          </p:cNvSpPr>
          <p:nvPr>
            <p:ph type="ftr" sz="quarter" idx="10"/>
          </p:nvPr>
        </p:nvSpPr>
        <p:spPr>
          <a:xfrm>
            <a:off x="3009900" y="6400800"/>
            <a:ext cx="3276600" cy="304800"/>
          </a:xfrm>
        </p:spPr>
        <p:txBody>
          <a:bodyPr/>
          <a:lstStyle>
            <a:lvl1pPr>
              <a:defRPr>
                <a:effectLst>
                  <a:outerShdw blurRad="38100" dist="38100" dir="2700000" algn="tl">
                    <a:srgbClr val="C0C0C0"/>
                  </a:outerShdw>
                </a:effectLst>
              </a:defRPr>
            </a:lvl1pPr>
          </a:lstStyle>
          <a:p>
            <a:pPr>
              <a:defRPr/>
            </a:pPr>
            <a:r>
              <a:rPr lang="en-US"/>
              <a:t>Copyright © 2013 Open Geospatial Consortium</a:t>
            </a:r>
          </a:p>
        </p:txBody>
      </p:sp>
    </p:spTree>
    <p:extLst>
      <p:ext uri="{BB962C8B-B14F-4D97-AF65-F5344CB8AC3E}">
        <p14:creationId xmlns:p14="http://schemas.microsoft.com/office/powerpoint/2010/main" val="498950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Copyright © 2013 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4E549531-ED37-4B57-8005-7FF815EC5EAF}" type="slidenum">
              <a:rPr lang="en-US"/>
              <a:pPr>
                <a:defRPr/>
              </a:pPr>
              <a:t>‹#›</a:t>
            </a:fld>
            <a:endParaRPr lang="en-US"/>
          </a:p>
        </p:txBody>
      </p:sp>
    </p:spTree>
    <p:extLst>
      <p:ext uri="{BB962C8B-B14F-4D97-AF65-F5344CB8AC3E}">
        <p14:creationId xmlns:p14="http://schemas.microsoft.com/office/powerpoint/2010/main" val="85229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136525"/>
            <a:ext cx="2170112" cy="6034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775" y="136525"/>
            <a:ext cx="6361113" cy="603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Copyright © 2013 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8D68ADE3-EFED-4183-A793-D63E94A17B93}" type="slidenum">
              <a:rPr lang="en-US"/>
              <a:pPr>
                <a:defRPr/>
              </a:pPr>
              <a:t>‹#›</a:t>
            </a:fld>
            <a:endParaRPr lang="en-US"/>
          </a:p>
        </p:txBody>
      </p:sp>
    </p:spTree>
    <p:extLst>
      <p:ext uri="{BB962C8B-B14F-4D97-AF65-F5344CB8AC3E}">
        <p14:creationId xmlns:p14="http://schemas.microsoft.com/office/powerpoint/2010/main" val="294842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Copyright © 2013 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75543A99-9B82-4142-837B-BC5E3156BCF6}" type="slidenum">
              <a:rPr lang="en-US"/>
              <a:pPr>
                <a:defRPr/>
              </a:pPr>
              <a:t>‹#›</a:t>
            </a:fld>
            <a:endParaRPr lang="en-US"/>
          </a:p>
        </p:txBody>
      </p:sp>
    </p:spTree>
    <p:extLst>
      <p:ext uri="{BB962C8B-B14F-4D97-AF65-F5344CB8AC3E}">
        <p14:creationId xmlns:p14="http://schemas.microsoft.com/office/powerpoint/2010/main" val="282118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Copyright © 2013 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709425BA-91E2-46F7-AEEE-A39573C29B1C}" type="slidenum">
              <a:rPr lang="en-US"/>
              <a:pPr>
                <a:defRPr/>
              </a:pPr>
              <a:t>‹#›</a:t>
            </a:fld>
            <a:endParaRPr lang="en-US"/>
          </a:p>
        </p:txBody>
      </p:sp>
    </p:spTree>
    <p:extLst>
      <p:ext uri="{BB962C8B-B14F-4D97-AF65-F5344CB8AC3E}">
        <p14:creationId xmlns:p14="http://schemas.microsoft.com/office/powerpoint/2010/main" val="20850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Copyright © 2013 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24F817A6-EEBA-46F5-968A-05B70156361D}" type="slidenum">
              <a:rPr lang="en-US"/>
              <a:pPr>
                <a:defRPr/>
              </a:pPr>
              <a:t>‹#›</a:t>
            </a:fld>
            <a:endParaRPr lang="en-US"/>
          </a:p>
        </p:txBody>
      </p:sp>
    </p:spTree>
    <p:extLst>
      <p:ext uri="{BB962C8B-B14F-4D97-AF65-F5344CB8AC3E}">
        <p14:creationId xmlns:p14="http://schemas.microsoft.com/office/powerpoint/2010/main" val="26414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Copyright © 2013 Open Geospatial Consortium</a:t>
            </a:r>
          </a:p>
        </p:txBody>
      </p:sp>
      <p:sp>
        <p:nvSpPr>
          <p:cNvPr id="8" name="Rectangle 6"/>
          <p:cNvSpPr>
            <a:spLocks noGrp="1" noChangeArrowheads="1"/>
          </p:cNvSpPr>
          <p:nvPr>
            <p:ph type="sldNum" sz="quarter" idx="11"/>
          </p:nvPr>
        </p:nvSpPr>
        <p:spPr>
          <a:ln/>
        </p:spPr>
        <p:txBody>
          <a:bodyPr/>
          <a:lstStyle>
            <a:lvl1pPr>
              <a:defRPr/>
            </a:lvl1pPr>
          </a:lstStyle>
          <a:p>
            <a:pPr>
              <a:defRPr/>
            </a:pPr>
            <a:fld id="{1B5BF9BA-2C6B-411A-BCB9-303C89EB4677}" type="slidenum">
              <a:rPr lang="en-US"/>
              <a:pPr>
                <a:defRPr/>
              </a:pPr>
              <a:t>‹#›</a:t>
            </a:fld>
            <a:endParaRPr lang="en-US"/>
          </a:p>
        </p:txBody>
      </p:sp>
    </p:spTree>
    <p:extLst>
      <p:ext uri="{BB962C8B-B14F-4D97-AF65-F5344CB8AC3E}">
        <p14:creationId xmlns:p14="http://schemas.microsoft.com/office/powerpoint/2010/main" val="2376852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Copyright © 2013 Open Geospatial Consortium</a:t>
            </a:r>
          </a:p>
        </p:txBody>
      </p:sp>
      <p:sp>
        <p:nvSpPr>
          <p:cNvPr id="4" name="Rectangle 6"/>
          <p:cNvSpPr>
            <a:spLocks noGrp="1" noChangeArrowheads="1"/>
          </p:cNvSpPr>
          <p:nvPr>
            <p:ph type="sldNum" sz="quarter" idx="11"/>
          </p:nvPr>
        </p:nvSpPr>
        <p:spPr>
          <a:ln/>
        </p:spPr>
        <p:txBody>
          <a:bodyPr/>
          <a:lstStyle>
            <a:lvl1pPr>
              <a:defRPr/>
            </a:lvl1pPr>
          </a:lstStyle>
          <a:p>
            <a:pPr>
              <a:defRPr/>
            </a:pPr>
            <a:fld id="{6BAE8E77-EC04-47F4-AEAA-E0275F502F35}" type="slidenum">
              <a:rPr lang="en-US"/>
              <a:pPr>
                <a:defRPr/>
              </a:pPr>
              <a:t>‹#›</a:t>
            </a:fld>
            <a:endParaRPr lang="en-US"/>
          </a:p>
        </p:txBody>
      </p:sp>
    </p:spTree>
    <p:extLst>
      <p:ext uri="{BB962C8B-B14F-4D97-AF65-F5344CB8AC3E}">
        <p14:creationId xmlns:p14="http://schemas.microsoft.com/office/powerpoint/2010/main" val="401499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Copyright © 2013 Open Geospatial Consortium</a:t>
            </a:r>
          </a:p>
        </p:txBody>
      </p:sp>
      <p:sp>
        <p:nvSpPr>
          <p:cNvPr id="3" name="Rectangle 6"/>
          <p:cNvSpPr>
            <a:spLocks noGrp="1" noChangeArrowheads="1"/>
          </p:cNvSpPr>
          <p:nvPr>
            <p:ph type="sldNum" sz="quarter" idx="11"/>
          </p:nvPr>
        </p:nvSpPr>
        <p:spPr>
          <a:ln/>
        </p:spPr>
        <p:txBody>
          <a:bodyPr/>
          <a:lstStyle>
            <a:lvl1pPr>
              <a:defRPr/>
            </a:lvl1pPr>
          </a:lstStyle>
          <a:p>
            <a:pPr>
              <a:defRPr/>
            </a:pPr>
            <a:fld id="{782CB325-3C57-47EC-85DF-0954CE97AD03}" type="slidenum">
              <a:rPr lang="en-US"/>
              <a:pPr>
                <a:defRPr/>
              </a:pPr>
              <a:t>‹#›</a:t>
            </a:fld>
            <a:endParaRPr lang="en-US"/>
          </a:p>
        </p:txBody>
      </p:sp>
    </p:spTree>
    <p:extLst>
      <p:ext uri="{BB962C8B-B14F-4D97-AF65-F5344CB8AC3E}">
        <p14:creationId xmlns:p14="http://schemas.microsoft.com/office/powerpoint/2010/main" val="978648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Copyright © 2013 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CCF31F9F-E245-423F-AF1C-65DF7C89E2AA}" type="slidenum">
              <a:rPr lang="en-US"/>
              <a:pPr>
                <a:defRPr/>
              </a:pPr>
              <a:t>‹#›</a:t>
            </a:fld>
            <a:endParaRPr lang="en-US"/>
          </a:p>
        </p:txBody>
      </p:sp>
    </p:spTree>
    <p:extLst>
      <p:ext uri="{BB962C8B-B14F-4D97-AF65-F5344CB8AC3E}">
        <p14:creationId xmlns:p14="http://schemas.microsoft.com/office/powerpoint/2010/main" val="426791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Copyright © 2013 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D3928215-179C-47E2-A399-BBA1D41872F5}" type="slidenum">
              <a:rPr lang="en-US"/>
              <a:pPr>
                <a:defRPr/>
              </a:pPr>
              <a:t>‹#›</a:t>
            </a:fld>
            <a:endParaRPr lang="en-US"/>
          </a:p>
        </p:txBody>
      </p:sp>
    </p:spTree>
    <p:extLst>
      <p:ext uri="{BB962C8B-B14F-4D97-AF65-F5344CB8AC3E}">
        <p14:creationId xmlns:p14="http://schemas.microsoft.com/office/powerpoint/2010/main" val="7543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125" y="776288"/>
            <a:ext cx="84550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850" name="Rectangle 2"/>
          <p:cNvSpPr>
            <a:spLocks noGrp="1" noChangeArrowheads="1"/>
          </p:cNvSpPr>
          <p:nvPr>
            <p:ph type="title"/>
          </p:nvPr>
        </p:nvSpPr>
        <p:spPr bwMode="auto">
          <a:xfrm>
            <a:off x="231775" y="136525"/>
            <a:ext cx="8683625"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46075" y="1279525"/>
            <a:ext cx="845820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62852" name="Rectangle 4"/>
          <p:cNvSpPr>
            <a:spLocks noGrp="1" noChangeArrowheads="1"/>
          </p:cNvSpPr>
          <p:nvPr>
            <p:ph type="ftr" sz="quarter" idx="3"/>
          </p:nvPr>
        </p:nvSpPr>
        <p:spPr bwMode="auto">
          <a:xfrm>
            <a:off x="2973388" y="6553200"/>
            <a:ext cx="320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0">
                <a:solidFill>
                  <a:srgbClr val="092E5C"/>
                </a:solidFill>
                <a:latin typeface="Arial" pitchFamily="34" charset="0"/>
              </a:defRPr>
            </a:lvl1pPr>
          </a:lstStyle>
          <a:p>
            <a:pPr>
              <a:defRPr/>
            </a:pPr>
            <a:r>
              <a:rPr lang="en-US"/>
              <a:t>Copyright © 2013 Open Geospatial Consortium</a:t>
            </a:r>
          </a:p>
        </p:txBody>
      </p:sp>
      <p:sp>
        <p:nvSpPr>
          <p:cNvPr id="462854" name="Rectangle 6"/>
          <p:cNvSpPr>
            <a:spLocks noGrp="1" noChangeArrowheads="1"/>
          </p:cNvSpPr>
          <p:nvPr>
            <p:ph type="sldNum" sz="quarter" idx="4"/>
          </p:nvPr>
        </p:nvSpPr>
        <p:spPr bwMode="auto">
          <a:xfrm>
            <a:off x="68961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b="0">
                <a:solidFill>
                  <a:srgbClr val="092E5C"/>
                </a:solidFill>
                <a:latin typeface="Arial" pitchFamily="34" charset="0"/>
              </a:defRPr>
            </a:lvl1pPr>
          </a:lstStyle>
          <a:p>
            <a:pPr>
              <a:defRPr/>
            </a:pPr>
            <a:fld id="{692C2F6B-4000-491F-BAD7-AFB1AEADC86C}" type="slidenum">
              <a:rPr lang="en-US"/>
              <a:pPr>
                <a:defRPr/>
              </a:pPr>
              <a:t>‹#›</a:t>
            </a:fld>
            <a:endParaRPr lang="en-US"/>
          </a:p>
        </p:txBody>
      </p:sp>
      <p:sp>
        <p:nvSpPr>
          <p:cNvPr id="1031" name="Text Box 16"/>
          <p:cNvSpPr txBox="1">
            <a:spLocks noChangeArrowheads="1"/>
          </p:cNvSpPr>
          <p:nvPr/>
        </p:nvSpPr>
        <p:spPr bwMode="auto">
          <a:xfrm>
            <a:off x="333375" y="6219825"/>
            <a:ext cx="11572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a:defRPr/>
            </a:pPr>
            <a:r>
              <a:rPr lang="en-US" sz="4000" smtClean="0">
                <a:solidFill>
                  <a:schemeClr val="tx2"/>
                </a:solidFill>
                <a:latin typeface="Times New Roman" charset="0"/>
              </a:rPr>
              <a:t>OGC</a:t>
            </a:r>
          </a:p>
        </p:txBody>
      </p:sp>
      <p:sp>
        <p:nvSpPr>
          <p:cNvPr id="1032" name="Text Box 20"/>
          <p:cNvSpPr txBox="1">
            <a:spLocks noChangeArrowheads="1"/>
          </p:cNvSpPr>
          <p:nvPr/>
        </p:nvSpPr>
        <p:spPr bwMode="auto">
          <a:xfrm>
            <a:off x="1498600" y="6270625"/>
            <a:ext cx="936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med" len="lg"/>
                <a:tailEnd/>
              </a14:hiddenLine>
            </a:ext>
          </a:extLst>
        </p:spPr>
        <p:txBody>
          <a:bodyPr wrap="none" lIns="0" rIns="0">
            <a:spAutoFit/>
          </a:bodyPr>
          <a:lstStyle>
            <a:lvl1pPr eaLnBrk="0" hangingPunct="0">
              <a:defRPr sz="1000" b="1">
                <a:solidFill>
                  <a:schemeClr val="tx1"/>
                </a:solidFill>
                <a:latin typeface="CG Times" charset="0"/>
                <a:ea typeface="MS PGothic" pitchFamily="34" charset="-128"/>
              </a:defRPr>
            </a:lvl1pPr>
            <a:lvl2pPr marL="742950" indent="-285750" eaLnBrk="0" hangingPunct="0">
              <a:defRPr sz="1000" b="1">
                <a:solidFill>
                  <a:schemeClr val="tx1"/>
                </a:solidFill>
                <a:latin typeface="CG Times" charset="0"/>
                <a:ea typeface="MS PGothic" pitchFamily="34" charset="-128"/>
              </a:defRPr>
            </a:lvl2pPr>
            <a:lvl3pPr marL="1143000" indent="-228600" eaLnBrk="0" hangingPunct="0">
              <a:defRPr sz="1000" b="1">
                <a:solidFill>
                  <a:schemeClr val="tx1"/>
                </a:solidFill>
                <a:latin typeface="CG Times" charset="0"/>
                <a:ea typeface="MS PGothic" pitchFamily="34" charset="-128"/>
              </a:defRPr>
            </a:lvl3pPr>
            <a:lvl4pPr marL="1600200" indent="-228600" eaLnBrk="0" hangingPunct="0">
              <a:defRPr sz="1000" b="1">
                <a:solidFill>
                  <a:schemeClr val="tx1"/>
                </a:solidFill>
                <a:latin typeface="CG Times" charset="0"/>
                <a:ea typeface="MS PGothic" pitchFamily="34" charset="-128"/>
              </a:defRPr>
            </a:lvl4pPr>
            <a:lvl5pPr marL="2057400" indent="-228600" eaLnBrk="0" hangingPunct="0">
              <a:defRPr sz="1000" b="1">
                <a:solidFill>
                  <a:schemeClr val="tx1"/>
                </a:solidFill>
                <a:latin typeface="CG Times" charset="0"/>
                <a:ea typeface="MS PGothic" pitchFamily="34" charset="-128"/>
              </a:defRPr>
            </a:lvl5pPr>
            <a:lvl6pPr marL="2514600" indent="-228600" eaLnBrk="0" fontAlgn="base" hangingPunct="0">
              <a:spcBef>
                <a:spcPct val="0"/>
              </a:spcBef>
              <a:spcAft>
                <a:spcPct val="0"/>
              </a:spcAft>
              <a:defRPr sz="1000" b="1">
                <a:solidFill>
                  <a:schemeClr val="tx1"/>
                </a:solidFill>
                <a:latin typeface="CG Times" charset="0"/>
                <a:ea typeface="MS PGothic" pitchFamily="34" charset="-128"/>
              </a:defRPr>
            </a:lvl6pPr>
            <a:lvl7pPr marL="2971800" indent="-228600" eaLnBrk="0" fontAlgn="base" hangingPunct="0">
              <a:spcBef>
                <a:spcPct val="0"/>
              </a:spcBef>
              <a:spcAft>
                <a:spcPct val="0"/>
              </a:spcAft>
              <a:defRPr sz="1000" b="1">
                <a:solidFill>
                  <a:schemeClr val="tx1"/>
                </a:solidFill>
                <a:latin typeface="CG Times" charset="0"/>
                <a:ea typeface="MS PGothic" pitchFamily="34" charset="-128"/>
              </a:defRPr>
            </a:lvl7pPr>
            <a:lvl8pPr marL="3429000" indent="-228600" eaLnBrk="0" fontAlgn="base" hangingPunct="0">
              <a:spcBef>
                <a:spcPct val="0"/>
              </a:spcBef>
              <a:spcAft>
                <a:spcPct val="0"/>
              </a:spcAft>
              <a:defRPr sz="1000" b="1">
                <a:solidFill>
                  <a:schemeClr val="tx1"/>
                </a:solidFill>
                <a:latin typeface="CG Times" charset="0"/>
                <a:ea typeface="MS PGothic" pitchFamily="34" charset="-128"/>
              </a:defRPr>
            </a:lvl8pPr>
            <a:lvl9pPr marL="3886200" indent="-228600" eaLnBrk="0" fontAlgn="base" hangingPunct="0">
              <a:spcBef>
                <a:spcPct val="0"/>
              </a:spcBef>
              <a:spcAft>
                <a:spcPct val="0"/>
              </a:spcAft>
              <a:defRPr sz="1000" b="1">
                <a:solidFill>
                  <a:schemeClr val="tx1"/>
                </a:solidFill>
                <a:latin typeface="CG Times" charset="0"/>
                <a:ea typeface="MS PGothic" pitchFamily="34" charset="-128"/>
              </a:defRPr>
            </a:lvl9pPr>
          </a:lstStyle>
          <a:p>
            <a:pPr>
              <a:defRPr/>
            </a:pPr>
            <a:r>
              <a:rPr lang="en-US" smtClean="0">
                <a:solidFill>
                  <a:schemeClr val="tx2"/>
                </a:solidFill>
                <a:latin typeface="Arial" pitchFamily="34" charset="0"/>
              </a:rPr>
              <a:t>®</a:t>
            </a:r>
          </a:p>
        </p:txBody>
      </p:sp>
    </p:spTree>
  </p:cSld>
  <p:clrMap bg1="lt1" tx1="dk1" bg2="lt2" tx2="dk2" accent1="accent1" accent2="accent2" accent3="accent3" accent4="accent4" accent5="accent5" accent6="accent6" hlink="hlink" folHlink="folHlink"/>
  <p:sldLayoutIdLst>
    <p:sldLayoutId id="2147483738"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hf sldNum="0" hdr="0" dt="0"/>
  <p:txStyles>
    <p:titleStyle>
      <a:lvl1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mj-lt"/>
          <a:ea typeface="MS PGothic" pitchFamily="34" charset="-128"/>
          <a:cs typeface="MS PGothic" charset="0"/>
        </a:defRPr>
      </a:lvl1pPr>
      <a:lvl2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2pPr>
      <a:lvl3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3pPr>
      <a:lvl4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4pPr>
      <a:lvl5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5pPr>
      <a:lvl6pPr marL="4572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6pPr>
      <a:lvl7pPr marL="9144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7pPr>
      <a:lvl8pPr marL="13716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8pPr>
      <a:lvl9pPr marL="18288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9pPr>
    </p:titleStyle>
    <p:bodyStyle>
      <a:lvl1pPr marL="233363" indent="-233363" algn="l" rtl="0" eaLnBrk="0" fontAlgn="base" hangingPunct="0">
        <a:spcBef>
          <a:spcPct val="20000"/>
        </a:spcBef>
        <a:spcAft>
          <a:spcPct val="0"/>
        </a:spcAft>
        <a:buClr>
          <a:srgbClr val="092E5C"/>
        </a:buClr>
        <a:buChar char="•"/>
        <a:defRPr sz="2400">
          <a:solidFill>
            <a:schemeClr val="tx2"/>
          </a:solidFill>
          <a:latin typeface="+mn-lt"/>
          <a:ea typeface="MS PGothic" pitchFamily="34" charset="-128"/>
          <a:cs typeface="MS PGothic" charset="0"/>
        </a:defRPr>
      </a:lvl1pPr>
      <a:lvl2pPr marL="569913" indent="-222250" algn="l" rtl="0" eaLnBrk="0" fontAlgn="base" hangingPunct="0">
        <a:spcBef>
          <a:spcPct val="20000"/>
        </a:spcBef>
        <a:spcAft>
          <a:spcPct val="0"/>
        </a:spcAft>
        <a:buClr>
          <a:srgbClr val="092E5C"/>
        </a:buClr>
        <a:buChar char="–"/>
        <a:defRPr sz="2000">
          <a:solidFill>
            <a:schemeClr val="tx2"/>
          </a:solidFill>
          <a:latin typeface="+mn-lt"/>
          <a:ea typeface="MS PGothic" pitchFamily="34" charset="-128"/>
          <a:cs typeface="MS PGothic" charset="0"/>
        </a:defRPr>
      </a:lvl2pPr>
      <a:lvl3pPr marL="912813" indent="-228600" algn="l" rtl="0" eaLnBrk="0" fontAlgn="base" hangingPunct="0">
        <a:spcBef>
          <a:spcPct val="20000"/>
        </a:spcBef>
        <a:spcAft>
          <a:spcPct val="0"/>
        </a:spcAft>
        <a:buClr>
          <a:srgbClr val="092E5C"/>
        </a:buClr>
        <a:buChar char="•"/>
        <a:defRPr>
          <a:solidFill>
            <a:schemeClr val="tx2"/>
          </a:solidFill>
          <a:latin typeface="+mn-lt"/>
          <a:ea typeface="MS PGothic" pitchFamily="34" charset="-128"/>
          <a:cs typeface="MS PGothic" charset="0"/>
        </a:defRPr>
      </a:lvl3pPr>
      <a:lvl4pPr marL="12557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4pPr>
      <a:lvl5pPr marL="15986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5pPr>
      <a:lvl6pPr marL="2055813" indent="-228600" algn="l" rtl="0" eaLnBrk="0" fontAlgn="base" hangingPunct="0">
        <a:spcBef>
          <a:spcPct val="20000"/>
        </a:spcBef>
        <a:spcAft>
          <a:spcPct val="0"/>
        </a:spcAft>
        <a:buClr>
          <a:srgbClr val="092E5C"/>
        </a:buClr>
        <a:buChar char="»"/>
        <a:defRPr sz="1600">
          <a:solidFill>
            <a:schemeClr val="tx2"/>
          </a:solidFill>
          <a:latin typeface="+mn-lt"/>
        </a:defRPr>
      </a:lvl6pPr>
      <a:lvl7pPr marL="2513013" indent="-228600" algn="l" rtl="0" eaLnBrk="0" fontAlgn="base" hangingPunct="0">
        <a:spcBef>
          <a:spcPct val="20000"/>
        </a:spcBef>
        <a:spcAft>
          <a:spcPct val="0"/>
        </a:spcAft>
        <a:buClr>
          <a:srgbClr val="092E5C"/>
        </a:buClr>
        <a:buChar char="»"/>
        <a:defRPr sz="1600">
          <a:solidFill>
            <a:schemeClr val="tx2"/>
          </a:solidFill>
          <a:latin typeface="+mn-lt"/>
        </a:defRPr>
      </a:lvl7pPr>
      <a:lvl8pPr marL="2970213" indent="-228600" algn="l" rtl="0" eaLnBrk="0" fontAlgn="base" hangingPunct="0">
        <a:spcBef>
          <a:spcPct val="20000"/>
        </a:spcBef>
        <a:spcAft>
          <a:spcPct val="0"/>
        </a:spcAft>
        <a:buClr>
          <a:srgbClr val="092E5C"/>
        </a:buClr>
        <a:buChar char="»"/>
        <a:defRPr sz="1600">
          <a:solidFill>
            <a:schemeClr val="tx2"/>
          </a:solidFill>
          <a:latin typeface="+mn-lt"/>
        </a:defRPr>
      </a:lvl8pPr>
      <a:lvl9pPr marL="3427413" indent="-228600" algn="l" rtl="0" eaLnBrk="0" fontAlgn="base" hangingPunct="0">
        <a:spcBef>
          <a:spcPct val="20000"/>
        </a:spcBef>
        <a:spcAft>
          <a:spcPct val="0"/>
        </a:spcAft>
        <a:buClr>
          <a:srgbClr val="092E5C"/>
        </a:buClr>
        <a:buChar char="»"/>
        <a:defRPr sz="1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www.opengeospatial.org/resource/product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external.opengis.org/twiki_public/bin/view/HydrologyDWG/WebHome"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Grp="1" noChangeArrowheads="1"/>
          </p:cNvSpPr>
          <p:nvPr>
            <p:ph type="ctrTitle"/>
          </p:nvPr>
        </p:nvSpPr>
        <p:spPr>
          <a:xfrm>
            <a:off x="1295400" y="1219200"/>
            <a:ext cx="7772400" cy="1143000"/>
          </a:xfrm>
        </p:spPr>
        <p:txBody>
          <a:bodyPr>
            <a:noAutofit/>
          </a:bodyPr>
          <a:lstStyle/>
          <a:p>
            <a:pPr>
              <a:lnSpc>
                <a:spcPct val="100000"/>
              </a:lnSpc>
              <a:spcBef>
                <a:spcPts val="1200"/>
              </a:spcBef>
              <a:defRPr/>
            </a:pPr>
            <a:r>
              <a:rPr lang="en-US" altLang="en-US" sz="2800" b="1" dirty="0" smtClean="0">
                <a:effectLst/>
                <a:latin typeface="+mj-lt"/>
              </a:rPr>
              <a:t>OGC/WMO</a:t>
            </a:r>
            <a:br>
              <a:rPr lang="en-US" altLang="en-US" sz="2800" b="1" dirty="0" smtClean="0">
                <a:effectLst/>
                <a:latin typeface="+mj-lt"/>
              </a:rPr>
            </a:br>
            <a:r>
              <a:rPr lang="en-US" altLang="en-US" sz="2800" b="1" dirty="0" smtClean="0">
                <a:effectLst/>
                <a:latin typeface="+mj-lt"/>
              </a:rPr>
              <a:t>Hydrology Domain Working Group</a:t>
            </a:r>
          </a:p>
        </p:txBody>
      </p:sp>
      <p:sp>
        <p:nvSpPr>
          <p:cNvPr id="3075" name="Rectangle 3"/>
          <p:cNvSpPr>
            <a:spLocks noGrp="1" noChangeArrowheads="1"/>
          </p:cNvSpPr>
          <p:nvPr>
            <p:ph type="subTitle" idx="1"/>
          </p:nvPr>
        </p:nvSpPr>
        <p:spPr>
          <a:xfrm>
            <a:off x="1447800" y="4267200"/>
            <a:ext cx="6400800" cy="1371600"/>
          </a:xfrm>
        </p:spPr>
        <p:txBody>
          <a:bodyPr/>
          <a:lstStyle/>
          <a:p>
            <a:r>
              <a:rPr lang="en-US" altLang="en-US" sz="2000" dirty="0" smtClean="0">
                <a:cs typeface="Arial" pitchFamily="34" charset="0"/>
              </a:rPr>
              <a:t>HIC’2014 Seminar. Introduction.</a:t>
            </a:r>
          </a:p>
          <a:p>
            <a:endParaRPr lang="en-US" altLang="en-US" sz="2000" dirty="0" smtClean="0">
              <a:cs typeface="Arial" pitchFamily="34" charset="0"/>
            </a:endParaRPr>
          </a:p>
          <a:p>
            <a:endParaRPr lang="en-US" altLang="en-US" sz="2000" dirty="0">
              <a:cs typeface="Arial" pitchFamily="34" charset="0"/>
            </a:endParaRPr>
          </a:p>
          <a:p>
            <a:endParaRPr lang="en-US" altLang="en-US" sz="2000" dirty="0" smtClean="0">
              <a:cs typeface="Arial" pitchFamily="34" charset="0"/>
            </a:endParaRPr>
          </a:p>
          <a:p>
            <a:r>
              <a:rPr lang="en-US" altLang="en-US" sz="2000" dirty="0" smtClean="0">
                <a:cs typeface="Arial" pitchFamily="34" charset="0"/>
              </a:rPr>
              <a:t> </a:t>
            </a:r>
            <a:r>
              <a:rPr lang="en-US" altLang="en-US" sz="2000" dirty="0">
                <a:cs typeface="Arial" pitchFamily="34" charset="0"/>
              </a:rPr>
              <a:t>August 16, 2014 </a:t>
            </a:r>
            <a:endParaRPr lang="en-US" altLang="en-US" sz="2000" dirty="0" smtClean="0">
              <a:cs typeface="Arial" pitchFamily="34" charset="0"/>
            </a:endParaRPr>
          </a:p>
          <a:p>
            <a:r>
              <a:rPr lang="en-US" altLang="en-US" sz="2000" dirty="0" smtClean="0">
                <a:cs typeface="Arial" pitchFamily="34" charset="0"/>
              </a:rPr>
              <a:t>CCNY, </a:t>
            </a:r>
            <a:r>
              <a:rPr lang="en-US" altLang="en-US" sz="2000" dirty="0">
                <a:cs typeface="Arial" pitchFamily="34" charset="0"/>
              </a:rPr>
              <a:t>New </a:t>
            </a:r>
            <a:r>
              <a:rPr lang="en-US" altLang="en-US" sz="2000" dirty="0" smtClean="0">
                <a:cs typeface="Arial" pitchFamily="34" charset="0"/>
              </a:rPr>
              <a:t>York</a:t>
            </a:r>
            <a:endParaRPr lang="en-US" altLang="en-US" sz="2000" dirty="0">
              <a:cs typeface="Arial" pitchFamily="34" charset="0"/>
            </a:endParaRPr>
          </a:p>
          <a:p>
            <a:pPr>
              <a:spcBef>
                <a:spcPct val="0"/>
              </a:spcBef>
            </a:pPr>
            <a:endParaRPr lang="en-US" altLang="en-US" sz="2000" dirty="0">
              <a:cs typeface="Arial" pitchFamily="34" charset="0"/>
            </a:endParaRPr>
          </a:p>
        </p:txBody>
      </p:sp>
      <p:pic>
        <p:nvPicPr>
          <p:cNvPr id="8" name="Picture 7" descr="wmologo.jpeg"/>
          <p:cNvPicPr>
            <a:picLocks noChangeAspect="1"/>
          </p:cNvPicPr>
          <p:nvPr/>
        </p:nvPicPr>
        <p:blipFill>
          <a:blip r:embed="rId2"/>
          <a:stretch>
            <a:fillRect/>
          </a:stretch>
        </p:blipFill>
        <p:spPr>
          <a:xfrm>
            <a:off x="8278274" y="5949280"/>
            <a:ext cx="826527" cy="864096"/>
          </a:xfrm>
          <a:prstGeom prst="rect">
            <a:avLst/>
          </a:prstGeom>
        </p:spPr>
      </p:pic>
      <p:sp>
        <p:nvSpPr>
          <p:cNvPr id="2" name="TextBox 1"/>
          <p:cNvSpPr txBox="1"/>
          <p:nvPr/>
        </p:nvSpPr>
        <p:spPr>
          <a:xfrm>
            <a:off x="1981200" y="4800600"/>
            <a:ext cx="5410200" cy="762000"/>
          </a:xfrm>
          <a:prstGeom prst="rect">
            <a:avLst/>
          </a:prstGeom>
          <a:noFill/>
        </p:spPr>
        <p:txBody>
          <a:bodyPr wrap="none" rtlCol="0">
            <a:noAutofit/>
          </a:bodyPr>
          <a:lstStyle/>
          <a:p>
            <a:pPr algn="ctr"/>
            <a:r>
              <a:rPr lang="en-US" sz="1600" i="1" dirty="0" err="1" smtClean="0"/>
              <a:t>Ilya</a:t>
            </a:r>
            <a:r>
              <a:rPr lang="en-US" sz="1600" i="1" dirty="0" smtClean="0"/>
              <a:t> </a:t>
            </a:r>
            <a:r>
              <a:rPr lang="en-US" sz="1600" i="1" dirty="0" err="1" smtClean="0"/>
              <a:t>Zaslavsky</a:t>
            </a:r>
            <a:r>
              <a:rPr lang="en-US" sz="1600" i="1" dirty="0" smtClean="0"/>
              <a:t> (USA), Tony Boston (Australia), </a:t>
            </a:r>
            <a:r>
              <a:rPr lang="en-US" sz="1600" i="1" dirty="0" err="1" smtClean="0"/>
              <a:t>Silvano</a:t>
            </a:r>
            <a:r>
              <a:rPr lang="en-US" sz="1600" i="1" dirty="0" smtClean="0"/>
              <a:t> </a:t>
            </a:r>
            <a:r>
              <a:rPr lang="en-US" sz="1600" i="1" dirty="0" err="1" smtClean="0"/>
              <a:t>Pecora</a:t>
            </a:r>
            <a:r>
              <a:rPr lang="en-US" sz="1600" i="1" dirty="0" smtClean="0"/>
              <a:t> (Italy)</a:t>
            </a:r>
          </a:p>
          <a:p>
            <a:pPr algn="ctr"/>
            <a:r>
              <a:rPr lang="en-US" sz="1600" i="1" dirty="0" smtClean="0"/>
              <a:t>HDWG Co-Chairs</a:t>
            </a:r>
          </a:p>
        </p:txBody>
      </p:sp>
      <p:sp>
        <p:nvSpPr>
          <p:cNvPr id="3" name="TextBox 2"/>
          <p:cNvSpPr txBox="1"/>
          <p:nvPr/>
        </p:nvSpPr>
        <p:spPr>
          <a:xfrm>
            <a:off x="1349829" y="3048000"/>
            <a:ext cx="6651171" cy="1143000"/>
          </a:xfrm>
          <a:prstGeom prst="rect">
            <a:avLst/>
          </a:prstGeom>
          <a:noFill/>
        </p:spPr>
        <p:txBody>
          <a:bodyPr wrap="none" rtlCol="0">
            <a:noAutofit/>
          </a:bodyPr>
          <a:lstStyle/>
          <a:p>
            <a:pPr algn="ctr" eaLnBrk="0" hangingPunct="0">
              <a:spcBef>
                <a:spcPts val="1200"/>
              </a:spcBef>
              <a:defRPr/>
            </a:pPr>
            <a:r>
              <a:rPr lang="en-US" sz="2800" dirty="0">
                <a:solidFill>
                  <a:srgbClr val="092E5C"/>
                </a:solidFill>
                <a:effectLst>
                  <a:outerShdw blurRad="38100" dist="38100" dir="2700000" algn="tl">
                    <a:srgbClr val="C0C0C0"/>
                  </a:outerShdw>
                </a:effectLst>
                <a:latin typeface="Arial Black" pitchFamily="34" charset="0"/>
                <a:cs typeface="MS PGothic" charset="0"/>
              </a:rPr>
              <a:t>Standardization of Water Data Exchange: </a:t>
            </a:r>
            <a:br>
              <a:rPr lang="en-US" sz="2800" dirty="0">
                <a:solidFill>
                  <a:srgbClr val="092E5C"/>
                </a:solidFill>
                <a:effectLst>
                  <a:outerShdw blurRad="38100" dist="38100" dir="2700000" algn="tl">
                    <a:srgbClr val="C0C0C0"/>
                  </a:outerShdw>
                </a:effectLst>
                <a:latin typeface="Arial Black" pitchFamily="34" charset="0"/>
                <a:cs typeface="MS PGothic" charset="0"/>
              </a:rPr>
            </a:br>
            <a:r>
              <a:rPr lang="en-US" sz="2800" dirty="0">
                <a:solidFill>
                  <a:srgbClr val="092E5C"/>
                </a:solidFill>
                <a:effectLst>
                  <a:outerShdw blurRad="38100" dist="38100" dir="2700000" algn="tl">
                    <a:srgbClr val="C0C0C0"/>
                  </a:outerShdw>
                </a:effectLst>
                <a:latin typeface="Arial Black" pitchFamily="34" charset="0"/>
                <a:cs typeface="MS PGothic" charset="0"/>
              </a:rPr>
              <a:t>WaterML2.0 and Beyond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rrowheads="1"/>
          </p:cNvPicPr>
          <p:nvPr/>
        </p:nvPicPr>
        <p:blipFill>
          <a:blip r:embed="rId3" cstate="print"/>
          <a:srcRect/>
          <a:stretch>
            <a:fillRect/>
          </a:stretch>
        </p:blipFill>
        <p:spPr bwMode="auto">
          <a:xfrm>
            <a:off x="152400" y="758825"/>
            <a:ext cx="8839200" cy="503238"/>
          </a:xfrm>
          <a:prstGeom prst="rect">
            <a:avLst/>
          </a:prstGeom>
          <a:noFill/>
          <a:ln w="9525">
            <a:noFill/>
            <a:miter lim="800000"/>
            <a:headEnd/>
            <a:tailEnd/>
          </a:ln>
        </p:spPr>
      </p:pic>
      <p:sp>
        <p:nvSpPr>
          <p:cNvPr id="64516" name="Rectangle 5"/>
          <p:cNvSpPr>
            <a:spLocks/>
          </p:cNvSpPr>
          <p:nvPr/>
        </p:nvSpPr>
        <p:spPr bwMode="auto">
          <a:xfrm>
            <a:off x="1312863" y="1196975"/>
            <a:ext cx="6518275" cy="303213"/>
          </a:xfrm>
          <a:prstGeom prst="rect">
            <a:avLst/>
          </a:prstGeom>
          <a:noFill/>
          <a:ln w="12700">
            <a:noFill/>
            <a:miter lim="800000"/>
            <a:headEnd/>
            <a:tailEnd/>
          </a:ln>
        </p:spPr>
        <p:txBody>
          <a:bodyPr lIns="0" tIns="0" rIns="40638" bIns="0">
            <a:prstTxWarp prst="textNoShape">
              <a:avLst/>
            </a:prstTxWarp>
          </a:bodyPr>
          <a:lstStyle/>
          <a:p>
            <a:pPr marL="39688"/>
            <a:r>
              <a:rPr lang="en-US" sz="1500" u="sng" dirty="0">
                <a:solidFill>
                  <a:prstClr val="black"/>
                </a:solidFill>
                <a:latin typeface="Lucida Grande" charset="0"/>
                <a:ea typeface="Lucida Grande" charset="0"/>
                <a:cs typeface="Lucida Grande" charset="0"/>
                <a:sym typeface="Lucida Grande" charset="0"/>
                <a:hlinkClick r:id="rId4"/>
              </a:rPr>
              <a:t>http://www.opengeospatial.org/resource/products</a:t>
            </a:r>
            <a:endParaRPr lang="en-US" sz="1500" u="sng" dirty="0">
              <a:solidFill>
                <a:prstClr val="black"/>
              </a:solidFill>
              <a:latin typeface="Lucida Grande" charset="0"/>
              <a:ea typeface="Lucida Grande" charset="0"/>
              <a:cs typeface="Lucida Grande" charset="0"/>
              <a:sym typeface="Lucida Grande" charset="0"/>
            </a:endParaRPr>
          </a:p>
        </p:txBody>
      </p:sp>
      <p:pic>
        <p:nvPicPr>
          <p:cNvPr id="64517" name="Picture 6"/>
          <p:cNvPicPr>
            <a:picLocks noChangeAspect="1" noChangeArrowheads="1"/>
          </p:cNvPicPr>
          <p:nvPr/>
        </p:nvPicPr>
        <p:blipFill>
          <a:blip r:embed="rId5" cstate="print"/>
          <a:srcRect/>
          <a:stretch>
            <a:fillRect/>
          </a:stretch>
        </p:blipFill>
        <p:spPr bwMode="auto">
          <a:xfrm>
            <a:off x="179512" y="1484784"/>
            <a:ext cx="5867400" cy="4205288"/>
          </a:xfrm>
          <a:prstGeom prst="rect">
            <a:avLst/>
          </a:prstGeom>
          <a:noFill/>
          <a:ln w="9525">
            <a:solidFill>
              <a:schemeClr val="tx1"/>
            </a:solidFill>
            <a:round/>
            <a:headEnd/>
            <a:tailEnd/>
          </a:ln>
        </p:spPr>
      </p:pic>
      <p:pic>
        <p:nvPicPr>
          <p:cNvPr id="64518" name="Picture 7"/>
          <p:cNvPicPr>
            <a:picLocks noChangeAspect="1" noChangeArrowheads="1"/>
          </p:cNvPicPr>
          <p:nvPr/>
        </p:nvPicPr>
        <p:blipFill>
          <a:blip r:embed="rId6" cstate="print"/>
          <a:srcRect/>
          <a:stretch>
            <a:fillRect/>
          </a:stretch>
        </p:blipFill>
        <p:spPr bwMode="auto">
          <a:xfrm>
            <a:off x="3295650" y="2724150"/>
            <a:ext cx="5526088" cy="3660775"/>
          </a:xfrm>
          <a:prstGeom prst="rect">
            <a:avLst/>
          </a:prstGeom>
          <a:noFill/>
          <a:ln w="9525">
            <a:solidFill>
              <a:schemeClr val="tx1"/>
            </a:solidFill>
            <a:round/>
            <a:headEnd/>
            <a:tailEnd/>
          </a:ln>
        </p:spPr>
      </p:pic>
      <p:sp>
        <p:nvSpPr>
          <p:cNvPr id="9" name="Rectangle 2"/>
          <p:cNvSpPr>
            <a:spLocks noGrp="1" noChangeArrowheads="1"/>
          </p:cNvSpPr>
          <p:nvPr>
            <p:ph type="title"/>
          </p:nvPr>
        </p:nvSpPr>
        <p:spPr>
          <a:xfrm>
            <a:off x="231775" y="136525"/>
            <a:ext cx="8683625" cy="685800"/>
          </a:xfrm>
        </p:spPr>
        <p:txBody>
          <a:bodyPr/>
          <a:lstStyle/>
          <a:p>
            <a:r>
              <a:rPr lang="en-US" dirty="0" smtClean="0"/>
              <a:t>700</a:t>
            </a:r>
            <a:r>
              <a:rPr lang="en-US" sz="3200" dirty="0" smtClean="0"/>
              <a:t>+ implementing and certified products</a:t>
            </a:r>
            <a:endParaRPr lang="en-US" sz="3200" dirty="0"/>
          </a:p>
        </p:txBody>
      </p:sp>
    </p:spTree>
    <p:extLst>
      <p:ext uri="{BB962C8B-B14F-4D97-AF65-F5344CB8AC3E}">
        <p14:creationId xmlns:p14="http://schemas.microsoft.com/office/powerpoint/2010/main" val="162840695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AU" dirty="0" smtClean="0"/>
              <a:t>The World Meteorological Organization (WMO)</a:t>
            </a:r>
            <a:endParaRPr lang="en-AU" dirty="0"/>
          </a:p>
        </p:txBody>
      </p:sp>
      <p:sp>
        <p:nvSpPr>
          <p:cNvPr id="8195" name="Content Placeholder 2"/>
          <p:cNvSpPr>
            <a:spLocks noGrp="1"/>
          </p:cNvSpPr>
          <p:nvPr>
            <p:ph idx="1"/>
          </p:nvPr>
        </p:nvSpPr>
        <p:spPr/>
        <p:txBody>
          <a:bodyPr>
            <a:normAutofit/>
          </a:bodyPr>
          <a:lstStyle/>
          <a:p>
            <a:pPr>
              <a:buFontTx/>
              <a:buNone/>
            </a:pPr>
            <a:r>
              <a:rPr lang="en-AU" sz="2800" dirty="0" smtClean="0"/>
              <a:t>‘... the UN system's authoritative voice on the state and behaviour of the Earth's atmosphere, its interaction with the oceans, the climate it produces and the resulting </a:t>
            </a:r>
            <a:r>
              <a:rPr lang="en-AU" sz="2800" b="1" dirty="0" smtClean="0"/>
              <a:t>distribution of water resources</a:t>
            </a:r>
            <a:r>
              <a:rPr lang="en-AU" sz="2800" dirty="0" smtClean="0"/>
              <a:t>’</a:t>
            </a:r>
          </a:p>
          <a:p>
            <a:endParaRPr lang="en-AU" sz="2800" dirty="0" smtClean="0"/>
          </a:p>
          <a:p>
            <a:pPr>
              <a:buFontTx/>
              <a:buNone/>
            </a:pPr>
            <a:r>
              <a:rPr lang="en-AU" sz="2800" dirty="0" smtClean="0"/>
              <a:t>‘... facilitates the free and unrestricted exchange</a:t>
            </a:r>
            <a:br>
              <a:rPr lang="en-AU" sz="2800" dirty="0" smtClean="0"/>
            </a:br>
            <a:r>
              <a:rPr lang="en-AU" sz="2800" dirty="0" smtClean="0"/>
              <a:t> of data and information, products and services in real- or near-real time ...’</a:t>
            </a:r>
          </a:p>
        </p:txBody>
      </p:sp>
      <p:pic>
        <p:nvPicPr>
          <p:cNvPr id="4" name="Picture 3" descr="wmologo.jpeg"/>
          <p:cNvPicPr>
            <a:picLocks noChangeAspect="1"/>
          </p:cNvPicPr>
          <p:nvPr/>
        </p:nvPicPr>
        <p:blipFill>
          <a:blip r:embed="rId2"/>
          <a:stretch>
            <a:fillRect/>
          </a:stretch>
        </p:blipFill>
        <p:spPr>
          <a:xfrm>
            <a:off x="8278274" y="5949280"/>
            <a:ext cx="826527" cy="864096"/>
          </a:xfrm>
          <a:prstGeom prst="rect">
            <a:avLst/>
          </a:prstGeom>
        </p:spPr>
      </p:pic>
    </p:spTree>
    <p:extLst>
      <p:ext uri="{BB962C8B-B14F-4D97-AF65-F5344CB8AC3E}">
        <p14:creationId xmlns:p14="http://schemas.microsoft.com/office/powerpoint/2010/main" val="3991590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Standardization for Water Data</a:t>
            </a:r>
            <a:endParaRPr lang="en-US" dirty="0"/>
          </a:p>
        </p:txBody>
      </p:sp>
      <p:sp>
        <p:nvSpPr>
          <p:cNvPr id="3" name="Content Placeholder 2"/>
          <p:cNvSpPr>
            <a:spLocks noGrp="1"/>
          </p:cNvSpPr>
          <p:nvPr>
            <p:ph idx="1"/>
          </p:nvPr>
        </p:nvSpPr>
        <p:spPr>
          <a:xfrm>
            <a:off x="346075" y="1279525"/>
            <a:ext cx="7106245" cy="1717427"/>
          </a:xfrm>
        </p:spPr>
        <p:txBody>
          <a:bodyPr/>
          <a:lstStyle/>
          <a:p>
            <a:pPr defTabSz="914144" eaLnBrk="1" fontAlgn="auto" hangingPunct="1">
              <a:spcBef>
                <a:spcPts val="0"/>
              </a:spcBef>
              <a:spcAft>
                <a:spcPts val="0"/>
              </a:spcAft>
              <a:buClrTx/>
              <a:defRPr/>
            </a:pPr>
            <a:r>
              <a:rPr lang="en-US" sz="2800" dirty="0">
                <a:solidFill>
                  <a:srgbClr val="FF0000"/>
                </a:solidFill>
              </a:rPr>
              <a:t>Hydrology Domain Working </a:t>
            </a:r>
            <a:r>
              <a:rPr lang="en-US" sz="2800" dirty="0" smtClean="0">
                <a:solidFill>
                  <a:srgbClr val="FF0000"/>
                </a:solidFill>
              </a:rPr>
              <a:t>Group</a:t>
            </a:r>
          </a:p>
          <a:p>
            <a:pPr lvl="1" defTabSz="914144" eaLnBrk="1" fontAlgn="auto" hangingPunct="1">
              <a:spcBef>
                <a:spcPts val="0"/>
              </a:spcBef>
              <a:spcAft>
                <a:spcPts val="0"/>
              </a:spcAft>
              <a:buClrTx/>
              <a:defRPr/>
            </a:pPr>
            <a:r>
              <a:rPr lang="en-US" sz="2400" dirty="0" smtClean="0">
                <a:solidFill>
                  <a:srgbClr val="000000"/>
                </a:solidFill>
              </a:rPr>
              <a:t>standards </a:t>
            </a:r>
            <a:r>
              <a:rPr lang="en-US" sz="2400" dirty="0">
                <a:solidFill>
                  <a:srgbClr val="000000"/>
                </a:solidFill>
              </a:rPr>
              <a:t>for water </a:t>
            </a:r>
            <a:r>
              <a:rPr lang="en-US" sz="2400" dirty="0" smtClean="0">
                <a:solidFill>
                  <a:srgbClr val="000000"/>
                </a:solidFill>
              </a:rPr>
              <a:t>data: </a:t>
            </a:r>
            <a:r>
              <a:rPr lang="en-US" sz="2400" b="1" dirty="0" err="1" smtClean="0">
                <a:solidFill>
                  <a:srgbClr val="000000"/>
                </a:solidFill>
              </a:rPr>
              <a:t>WaterML</a:t>
            </a:r>
            <a:r>
              <a:rPr lang="en-US" sz="2400" b="1" dirty="0" smtClean="0">
                <a:solidFill>
                  <a:srgbClr val="000000"/>
                </a:solidFill>
              </a:rPr>
              <a:t> 2.0 suite</a:t>
            </a:r>
          </a:p>
          <a:p>
            <a:pPr lvl="1" defTabSz="914144" eaLnBrk="1" fontAlgn="auto" hangingPunct="1">
              <a:spcBef>
                <a:spcPts val="0"/>
              </a:spcBef>
              <a:spcAft>
                <a:spcPts val="0"/>
              </a:spcAft>
              <a:buClrTx/>
              <a:defRPr/>
            </a:pPr>
            <a:r>
              <a:rPr lang="en-US" sz="2400" dirty="0" smtClean="0">
                <a:solidFill>
                  <a:srgbClr val="000000"/>
                </a:solidFill>
              </a:rPr>
              <a:t>organizing </a:t>
            </a:r>
            <a:r>
              <a:rPr lang="en-US" sz="2400" dirty="0">
                <a:solidFill>
                  <a:srgbClr val="000000"/>
                </a:solidFill>
              </a:rPr>
              <a:t>Interoperability Experiments (</a:t>
            </a:r>
            <a:r>
              <a:rPr lang="en-US" sz="2400" dirty="0" smtClean="0">
                <a:solidFill>
                  <a:srgbClr val="000000"/>
                </a:solidFill>
              </a:rPr>
              <a:t>IEs)</a:t>
            </a:r>
            <a:r>
              <a:rPr lang="en-US" sz="2400" dirty="0">
                <a:solidFill>
                  <a:srgbClr val="000000"/>
                </a:solidFill>
              </a:rPr>
              <a:t> </a:t>
            </a:r>
            <a:r>
              <a:rPr lang="en-US" sz="2400" dirty="0" smtClean="0">
                <a:solidFill>
                  <a:srgbClr val="000000"/>
                </a:solidFill>
              </a:rPr>
              <a:t>                focused </a:t>
            </a:r>
            <a:r>
              <a:rPr lang="en-US" sz="2400" dirty="0">
                <a:solidFill>
                  <a:srgbClr val="000000"/>
                </a:solidFill>
              </a:rPr>
              <a:t>on different sub-domains of water</a:t>
            </a:r>
          </a:p>
          <a:p>
            <a:pPr marL="347663" lvl="1" indent="0">
              <a:buNone/>
            </a:pPr>
            <a:endParaRPr lang="en-US" dirty="0" smtClean="0">
              <a:solidFill>
                <a:srgbClr val="000000"/>
              </a:solidFill>
            </a:endParaRPr>
          </a:p>
          <a:p>
            <a:pPr marL="0" indent="0">
              <a:buNone/>
            </a:pPr>
            <a:endParaRPr lang="en-US" sz="2000" dirty="0" smtClean="0">
              <a:solidFill>
                <a:srgbClr val="000000"/>
              </a:solidFill>
            </a:endParaRPr>
          </a:p>
          <a:p>
            <a:pPr marL="0" indent="0">
              <a:buNone/>
            </a:pPr>
            <a:endParaRPr lang="en-US" sz="2000" dirty="0" smtClean="0">
              <a:solidFill>
                <a:srgbClr val="000000"/>
              </a:solidFill>
            </a:endParaRPr>
          </a:p>
          <a:p>
            <a:r>
              <a:rPr lang="en-US" sz="2000" dirty="0" smtClean="0">
                <a:solidFill>
                  <a:srgbClr val="000000"/>
                </a:solidFill>
              </a:rPr>
              <a:t>Chairs</a:t>
            </a:r>
            <a:r>
              <a:rPr lang="en-US" sz="2000" dirty="0">
                <a:solidFill>
                  <a:srgbClr val="000000"/>
                </a:solidFill>
              </a:rPr>
              <a:t>: </a:t>
            </a:r>
            <a:endParaRPr lang="en-US" sz="2000" dirty="0" smtClean="0">
              <a:solidFill>
                <a:srgbClr val="000000"/>
              </a:solidFill>
            </a:endParaRPr>
          </a:p>
          <a:p>
            <a:pPr lvl="1"/>
            <a:r>
              <a:rPr lang="en-US" dirty="0" err="1" smtClean="0">
                <a:solidFill>
                  <a:srgbClr val="000000"/>
                </a:solidFill>
              </a:rPr>
              <a:t>Ilya</a:t>
            </a:r>
            <a:r>
              <a:rPr lang="en-US" dirty="0" smtClean="0">
                <a:solidFill>
                  <a:srgbClr val="000000"/>
                </a:solidFill>
              </a:rPr>
              <a:t> </a:t>
            </a:r>
            <a:r>
              <a:rPr lang="en-US" dirty="0" err="1">
                <a:solidFill>
                  <a:srgbClr val="000000"/>
                </a:solidFill>
              </a:rPr>
              <a:t>Zaslavsky</a:t>
            </a:r>
            <a:r>
              <a:rPr lang="en-US" dirty="0">
                <a:solidFill>
                  <a:srgbClr val="000000"/>
                </a:solidFill>
              </a:rPr>
              <a:t> (USA</a:t>
            </a:r>
            <a:r>
              <a:rPr lang="en-US" dirty="0" smtClean="0">
                <a:solidFill>
                  <a:srgbClr val="000000"/>
                </a:solidFill>
              </a:rPr>
              <a:t>)</a:t>
            </a:r>
          </a:p>
          <a:p>
            <a:pPr lvl="1"/>
            <a:r>
              <a:rPr lang="en-US" dirty="0" smtClean="0">
                <a:solidFill>
                  <a:srgbClr val="000000"/>
                </a:solidFill>
              </a:rPr>
              <a:t>Tony Boston (Australia)</a:t>
            </a:r>
          </a:p>
          <a:p>
            <a:pPr lvl="1"/>
            <a:r>
              <a:rPr lang="en-US" dirty="0" err="1" smtClean="0">
                <a:solidFill>
                  <a:srgbClr val="000000"/>
                </a:solidFill>
              </a:rPr>
              <a:t>Silvano</a:t>
            </a:r>
            <a:r>
              <a:rPr lang="en-US" dirty="0" smtClean="0">
                <a:solidFill>
                  <a:srgbClr val="000000"/>
                </a:solidFill>
              </a:rPr>
              <a:t> </a:t>
            </a:r>
            <a:r>
              <a:rPr lang="en-US" dirty="0" err="1" smtClean="0">
                <a:solidFill>
                  <a:srgbClr val="000000"/>
                </a:solidFill>
              </a:rPr>
              <a:t>Pecora</a:t>
            </a:r>
            <a:r>
              <a:rPr lang="en-US" dirty="0" smtClean="0">
                <a:solidFill>
                  <a:srgbClr val="000000"/>
                </a:solidFill>
              </a:rPr>
              <a:t> (Italy) </a:t>
            </a:r>
            <a:r>
              <a:rPr lang="en-US" dirty="0">
                <a:solidFill>
                  <a:srgbClr val="000000"/>
                </a:solidFill>
              </a:rPr>
              <a:t/>
            </a:r>
            <a:br>
              <a:rPr lang="en-US" dirty="0">
                <a:solidFill>
                  <a:srgbClr val="000000"/>
                </a:solidFill>
              </a:rPr>
            </a:br>
            <a:r>
              <a:rPr lang="en-US" sz="2400" dirty="0">
                <a:solidFill>
                  <a:srgbClr val="000000"/>
                </a:solidFill>
              </a:rPr>
              <a:t>	</a:t>
            </a:r>
            <a:endParaRPr lang="en-US" sz="2400" b="1" dirty="0"/>
          </a:p>
        </p:txBody>
      </p:sp>
      <p:pic>
        <p:nvPicPr>
          <p:cNvPr id="5" name="Picture 4" descr="wmologo.jpeg"/>
          <p:cNvPicPr>
            <a:picLocks noChangeAspect="1"/>
          </p:cNvPicPr>
          <p:nvPr/>
        </p:nvPicPr>
        <p:blipFill>
          <a:blip r:embed="rId3"/>
          <a:stretch>
            <a:fillRect/>
          </a:stretch>
        </p:blipFill>
        <p:spPr>
          <a:xfrm>
            <a:off x="8278274" y="5949280"/>
            <a:ext cx="826527" cy="864096"/>
          </a:xfrm>
          <a:prstGeom prst="rect">
            <a:avLst/>
          </a:prstGeom>
        </p:spPr>
      </p:pic>
      <p:grpSp>
        <p:nvGrpSpPr>
          <p:cNvPr id="32" name="Group 31"/>
          <p:cNvGrpSpPr/>
          <p:nvPr/>
        </p:nvGrpSpPr>
        <p:grpSpPr>
          <a:xfrm>
            <a:off x="4355976" y="3014896"/>
            <a:ext cx="4437952" cy="3294424"/>
            <a:chOff x="4598544" y="3327176"/>
            <a:chExt cx="4437952" cy="3294424"/>
          </a:xfrm>
        </p:grpSpPr>
        <p:sp>
          <p:nvSpPr>
            <p:cNvPr id="26" name="TextBox 9"/>
            <p:cNvSpPr txBox="1">
              <a:spLocks noChangeArrowheads="1"/>
            </p:cNvSpPr>
            <p:nvPr/>
          </p:nvSpPr>
          <p:spPr bwMode="auto">
            <a:xfrm>
              <a:off x="5593055" y="3327176"/>
              <a:ext cx="2747612" cy="399978"/>
            </a:xfrm>
            <a:prstGeom prst="rect">
              <a:avLst/>
            </a:prstGeom>
            <a:noFill/>
            <a:ln w="9525">
              <a:noFill/>
              <a:miter lim="800000"/>
              <a:headEnd/>
              <a:tailEnd/>
            </a:ln>
          </p:spPr>
          <p:txBody>
            <a:bodyPr wrap="none" lIns="91313" tIns="45655" rIns="91313" bIns="45655">
              <a:spAutoFit/>
            </a:bodyPr>
            <a:lstStyle/>
            <a:p>
              <a:pPr algn="l" defTabSz="914144" eaLnBrk="1" fontAlgn="auto" hangingPunct="1">
                <a:spcBef>
                  <a:spcPts val="0"/>
                </a:spcBef>
                <a:spcAft>
                  <a:spcPts val="0"/>
                </a:spcAft>
                <a:buClrTx/>
                <a:defRPr/>
              </a:pPr>
              <a:r>
                <a:rPr lang="en-US" sz="2000" dirty="0" smtClean="0">
                  <a:solidFill>
                    <a:srgbClr val="FF0000"/>
                  </a:solidFill>
                  <a:cs typeface="+mn-cs"/>
                </a:rPr>
                <a:t>Iterative Development</a:t>
              </a: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8544" y="3727146"/>
              <a:ext cx="4437952" cy="2894454"/>
            </a:xfrm>
            <a:prstGeom prst="rect">
              <a:avLst/>
            </a:prstGeom>
          </p:spPr>
        </p:pic>
      </p:grpSp>
      <p:sp>
        <p:nvSpPr>
          <p:cNvPr id="28" name="Rectangle 27"/>
          <p:cNvSpPr/>
          <p:nvPr/>
        </p:nvSpPr>
        <p:spPr>
          <a:xfrm>
            <a:off x="251520" y="3745254"/>
            <a:ext cx="3672408" cy="1988002"/>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44" eaLnBrk="1" fontAlgn="auto" hangingPunct="1">
              <a:spcBef>
                <a:spcPts val="0"/>
              </a:spcBef>
              <a:spcAft>
                <a:spcPts val="0"/>
              </a:spcAft>
              <a:buClrTx/>
            </a:pPr>
            <a:endParaRPr lang="en-US" sz="1800">
              <a:solidFill>
                <a:prstClr val="white"/>
              </a:solidFill>
            </a:endParaRPr>
          </a:p>
        </p:txBody>
      </p:sp>
      <p:sp>
        <p:nvSpPr>
          <p:cNvPr id="31" name="TextBox 30"/>
          <p:cNvSpPr txBox="1"/>
          <p:nvPr/>
        </p:nvSpPr>
        <p:spPr>
          <a:xfrm>
            <a:off x="1852141" y="6453336"/>
            <a:ext cx="6104235" cy="307645"/>
          </a:xfrm>
          <a:prstGeom prst="rect">
            <a:avLst/>
          </a:prstGeom>
          <a:noFill/>
        </p:spPr>
        <p:txBody>
          <a:bodyPr wrap="none" lIns="91313" tIns="45655" rIns="91313" bIns="45655">
            <a:spAutoFit/>
          </a:bodyPr>
          <a:lstStyle/>
          <a:p>
            <a:pPr algn="l" defTabSz="914144" eaLnBrk="1" fontAlgn="auto" hangingPunct="1">
              <a:spcBef>
                <a:spcPts val="0"/>
              </a:spcBef>
              <a:spcAft>
                <a:spcPts val="0"/>
              </a:spcAft>
              <a:buClrTx/>
              <a:defRPr/>
            </a:pPr>
            <a:r>
              <a:rPr lang="en-US" sz="1400" dirty="0">
                <a:solidFill>
                  <a:srgbClr val="000000"/>
                </a:solidFill>
                <a:cs typeface="+mn-cs"/>
                <a:hlinkClick r:id="rId5"/>
              </a:rPr>
              <a:t>http://external.opengis.org/twiki_public/bin/view/HydrologyDWG/WebHome</a:t>
            </a:r>
            <a:endParaRPr lang="en-US" sz="1400" dirty="0">
              <a:solidFill>
                <a:srgbClr val="000000"/>
              </a:solidFill>
              <a:cs typeface="+mn-cs"/>
            </a:endParaRPr>
          </a:p>
        </p:txBody>
      </p:sp>
    </p:spTree>
    <p:extLst>
      <p:ext uri="{BB962C8B-B14F-4D97-AF65-F5344CB8AC3E}">
        <p14:creationId xmlns:p14="http://schemas.microsoft.com/office/powerpoint/2010/main" val="1652597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p:txBody>
          <a:bodyPr/>
          <a:lstStyle/>
          <a:p>
            <a:pPr>
              <a:defRPr/>
            </a:pPr>
            <a:r>
              <a:rPr lang="de-DE" altLang="en-US" dirty="0" smtClean="0"/>
              <a:t>Agenda</a:t>
            </a:r>
            <a:endParaRPr lang="en-US" altLang="en-US" dirty="0" smtClean="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41989364"/>
              </p:ext>
            </p:extLst>
          </p:nvPr>
        </p:nvGraphicFramePr>
        <p:xfrm>
          <a:off x="838200" y="990600"/>
          <a:ext cx="8229600" cy="4866132"/>
        </p:xfrm>
        <a:graphic>
          <a:graphicData uri="http://schemas.openxmlformats.org/drawingml/2006/table">
            <a:tbl>
              <a:tblPr/>
              <a:tblGrid>
                <a:gridCol w="712177"/>
                <a:gridCol w="5155223"/>
                <a:gridCol w="2362200"/>
              </a:tblGrid>
              <a:tr h="168658">
                <a:tc>
                  <a:txBody>
                    <a:bodyPr/>
                    <a:lstStyle/>
                    <a:p>
                      <a:pPr algn="l" fontAlgn="t"/>
                      <a:r>
                        <a:rPr lang="en-US" sz="1400" dirty="0">
                          <a:solidFill>
                            <a:srgbClr val="000000"/>
                          </a:solidFill>
                          <a:effectLst/>
                        </a:rPr>
                        <a:t>Time</a:t>
                      </a:r>
                    </a:p>
                  </a:txBody>
                  <a:tcPr marL="42165" marR="42165" marT="21082" marB="21082">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a:noFill/>
                    </a:lnT>
                    <a:lnB w="7620" cap="flat" cmpd="sng" algn="ctr">
                      <a:solidFill>
                        <a:srgbClr val="EEEEEE"/>
                      </a:solidFill>
                      <a:prstDash val="solid"/>
                      <a:round/>
                      <a:headEnd type="none" w="med" len="med"/>
                      <a:tailEnd type="none" w="med" len="med"/>
                    </a:lnB>
                    <a:solidFill>
                      <a:srgbClr val="D6D3CF"/>
                    </a:solidFill>
                  </a:tcPr>
                </a:tc>
                <a:tc>
                  <a:txBody>
                    <a:bodyPr/>
                    <a:lstStyle/>
                    <a:p>
                      <a:pPr algn="l" fontAlgn="t"/>
                      <a:r>
                        <a:rPr lang="en-US" sz="1400">
                          <a:solidFill>
                            <a:srgbClr val="000000"/>
                          </a:solidFill>
                          <a:effectLst/>
                        </a:rPr>
                        <a:t>Topic</a:t>
                      </a:r>
                    </a:p>
                  </a:txBody>
                  <a:tcPr marL="42165" marR="42165" marT="21082" marB="21082">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a:noFill/>
                    </a:lnT>
                    <a:lnB w="7620" cap="flat" cmpd="sng" algn="ctr">
                      <a:solidFill>
                        <a:srgbClr val="EEEEEE"/>
                      </a:solidFill>
                      <a:prstDash val="solid"/>
                      <a:round/>
                      <a:headEnd type="none" w="med" len="med"/>
                      <a:tailEnd type="none" w="med" len="med"/>
                    </a:lnB>
                    <a:solidFill>
                      <a:srgbClr val="D6D3CF"/>
                    </a:solidFill>
                  </a:tcPr>
                </a:tc>
                <a:tc>
                  <a:txBody>
                    <a:bodyPr/>
                    <a:lstStyle/>
                    <a:p>
                      <a:pPr algn="l" fontAlgn="t"/>
                      <a:r>
                        <a:rPr lang="en-US" sz="1400">
                          <a:solidFill>
                            <a:srgbClr val="000000"/>
                          </a:solidFill>
                          <a:effectLst/>
                        </a:rPr>
                        <a:t>Presenter(s)</a:t>
                      </a:r>
                    </a:p>
                  </a:txBody>
                  <a:tcPr marL="42165" marR="42165" marT="21082" marB="21082">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a:noFill/>
                    </a:lnT>
                    <a:lnB w="7620" cap="flat" cmpd="sng" algn="ctr">
                      <a:solidFill>
                        <a:srgbClr val="EEEEEE"/>
                      </a:solidFill>
                      <a:prstDash val="solid"/>
                      <a:round/>
                      <a:headEnd type="none" w="med" len="med"/>
                      <a:tailEnd type="none" w="med" len="med"/>
                    </a:lnB>
                    <a:solidFill>
                      <a:srgbClr val="D6D3CF"/>
                    </a:solidFill>
                  </a:tcPr>
                </a:tc>
              </a:tr>
              <a:tr h="295152">
                <a:tc>
                  <a:txBody>
                    <a:bodyPr/>
                    <a:lstStyle/>
                    <a:p>
                      <a:pPr fontAlgn="t"/>
                      <a:r>
                        <a:rPr lang="en-US" sz="1400">
                          <a:effectLst/>
                        </a:rPr>
                        <a:t>09:00</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c>
                  <a:txBody>
                    <a:bodyPr/>
                    <a:lstStyle/>
                    <a:p>
                      <a:pPr fontAlgn="t"/>
                      <a:r>
                        <a:rPr lang="en-US" sz="1400" dirty="0">
                          <a:effectLst/>
                        </a:rPr>
                        <a:t>Welcome and Introduction</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c>
                  <a:txBody>
                    <a:bodyPr/>
                    <a:lstStyle/>
                    <a:p>
                      <a:pPr fontAlgn="t"/>
                      <a:r>
                        <a:rPr lang="en-US" sz="1400">
                          <a:effectLst/>
                        </a:rPr>
                        <a:t>Ilya Zaslavsky, Tony Boston</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r>
              <a:tr h="227200">
                <a:tc>
                  <a:txBody>
                    <a:bodyPr/>
                    <a:lstStyle/>
                    <a:p>
                      <a:pPr fontAlgn="t"/>
                      <a:r>
                        <a:rPr lang="en-US" sz="1400">
                          <a:effectLst/>
                        </a:rPr>
                        <a:t>09:15</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400" dirty="0">
                          <a:effectLst/>
                        </a:rPr>
                        <a:t>Hydrology Domain Working </a:t>
                      </a:r>
                      <a:r>
                        <a:rPr lang="en-US" sz="1400" dirty="0" smtClean="0">
                          <a:effectLst/>
                        </a:rPr>
                        <a:t>Group:  </a:t>
                      </a:r>
                      <a:r>
                        <a:rPr lang="en-US" sz="1400" dirty="0">
                          <a:effectLst/>
                        </a:rPr>
                        <a:t>history</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400">
                          <a:effectLst/>
                        </a:rPr>
                        <a:t>Uli Looser</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r>
              <a:tr h="295152">
                <a:tc>
                  <a:txBody>
                    <a:bodyPr/>
                    <a:lstStyle/>
                    <a:p>
                      <a:pPr fontAlgn="t"/>
                      <a:r>
                        <a:rPr lang="en-US" sz="1400">
                          <a:effectLst/>
                        </a:rPr>
                        <a:t>09:35</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c>
                  <a:txBody>
                    <a:bodyPr/>
                    <a:lstStyle/>
                    <a:p>
                      <a:pPr fontAlgn="t"/>
                      <a:r>
                        <a:rPr lang="en-US" sz="1400" dirty="0">
                          <a:effectLst/>
                        </a:rPr>
                        <a:t>Web services for hydrological sciences</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c>
                  <a:txBody>
                    <a:bodyPr/>
                    <a:lstStyle/>
                    <a:p>
                      <a:pPr fontAlgn="t"/>
                      <a:r>
                        <a:rPr lang="en-US" sz="1400">
                          <a:effectLst/>
                        </a:rPr>
                        <a:t>Dave Blodgett</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r>
              <a:tr h="295152">
                <a:tc>
                  <a:txBody>
                    <a:bodyPr/>
                    <a:lstStyle/>
                    <a:p>
                      <a:pPr fontAlgn="t"/>
                      <a:r>
                        <a:rPr lang="en-US" sz="1400">
                          <a:effectLst/>
                        </a:rPr>
                        <a:t>10:20</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400">
                          <a:effectLst/>
                        </a:rPr>
                        <a:t>Overview of hydrology suite of standards</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400">
                          <a:effectLst/>
                        </a:rPr>
                        <a:t>Irina Dornblut</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r>
              <a:tr h="219572">
                <a:tc>
                  <a:txBody>
                    <a:bodyPr/>
                    <a:lstStyle/>
                    <a:p>
                      <a:pPr marL="0" algn="l" defTabSz="914400" rtl="0" eaLnBrk="1" fontAlgn="t" latinLnBrk="0" hangingPunct="1"/>
                      <a:r>
                        <a:rPr lang="en-US" sz="1400" i="1" kern="1200">
                          <a:solidFill>
                            <a:srgbClr val="0070C0"/>
                          </a:solidFill>
                          <a:effectLst/>
                          <a:latin typeface="+mn-lt"/>
                          <a:ea typeface="+mn-ea"/>
                          <a:cs typeface="+mn-cs"/>
                        </a:rPr>
                        <a:t>10:50</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c>
                  <a:txBody>
                    <a:bodyPr/>
                    <a:lstStyle/>
                    <a:p>
                      <a:pPr marL="0" algn="l" defTabSz="914400" rtl="0" eaLnBrk="1" fontAlgn="t" latinLnBrk="0" hangingPunct="1"/>
                      <a:r>
                        <a:rPr lang="en-US" sz="1400" i="1" kern="1200" dirty="0">
                          <a:solidFill>
                            <a:srgbClr val="0070C0"/>
                          </a:solidFill>
                          <a:effectLst/>
                          <a:latin typeface="+mn-lt"/>
                          <a:ea typeface="+mn-ea"/>
                          <a:cs typeface="+mn-cs"/>
                        </a:rPr>
                        <a:t>Break</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c>
                  <a:txBody>
                    <a:bodyPr/>
                    <a:lstStyle/>
                    <a:p>
                      <a:pPr fontAlgn="t"/>
                      <a:r>
                        <a:rPr lang="en-US" sz="1400">
                          <a:effectLst/>
                        </a:rPr>
                        <a:t> </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r>
              <a:tr h="268848">
                <a:tc>
                  <a:txBody>
                    <a:bodyPr/>
                    <a:lstStyle/>
                    <a:p>
                      <a:pPr fontAlgn="t"/>
                      <a:r>
                        <a:rPr lang="en-US" sz="1400">
                          <a:effectLst/>
                        </a:rPr>
                        <a:t>11:00</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400">
                          <a:effectLst/>
                        </a:rPr>
                        <a:t>Hydrology profile of the OGC Sensor Observation Service</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400">
                          <a:effectLst/>
                        </a:rPr>
                        <a:t>Dave Blodgett</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r>
              <a:tr h="295152">
                <a:tc>
                  <a:txBody>
                    <a:bodyPr/>
                    <a:lstStyle/>
                    <a:p>
                      <a:pPr fontAlgn="t"/>
                      <a:r>
                        <a:rPr lang="en-US" sz="1400">
                          <a:effectLst/>
                        </a:rPr>
                        <a:t>11:15</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c>
                  <a:txBody>
                    <a:bodyPr/>
                    <a:lstStyle/>
                    <a:p>
                      <a:pPr fontAlgn="t"/>
                      <a:r>
                        <a:rPr lang="en-US" sz="1400">
                          <a:effectLst/>
                        </a:rPr>
                        <a:t>WaterML 2.0 Part 1 Standards</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c>
                  <a:txBody>
                    <a:bodyPr/>
                    <a:lstStyle/>
                    <a:p>
                      <a:pPr fontAlgn="t"/>
                      <a:r>
                        <a:rPr lang="en-US" sz="1400">
                          <a:effectLst/>
                        </a:rPr>
                        <a:t>Paul Sheahan</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r>
              <a:tr h="314448">
                <a:tc>
                  <a:txBody>
                    <a:bodyPr/>
                    <a:lstStyle/>
                    <a:p>
                      <a:pPr fontAlgn="t"/>
                      <a:r>
                        <a:rPr lang="en-US" sz="1400">
                          <a:effectLst/>
                        </a:rPr>
                        <a:t>11:45</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400">
                          <a:effectLst/>
                        </a:rPr>
                        <a:t>WaterML 2.0 Part 1 Services demonstrations</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400" dirty="0">
                          <a:effectLst/>
                        </a:rPr>
                        <a:t>Dave </a:t>
                      </a:r>
                      <a:r>
                        <a:rPr lang="en-US" sz="1400" dirty="0" smtClean="0">
                          <a:effectLst/>
                        </a:rPr>
                        <a:t>Briar, </a:t>
                      </a:r>
                      <a:r>
                        <a:rPr lang="en-US" sz="1400" dirty="0" err="1" smtClean="0">
                          <a:effectLst/>
                        </a:rPr>
                        <a:t>Boyan</a:t>
                      </a:r>
                      <a:r>
                        <a:rPr lang="en-US" sz="1400" dirty="0" smtClean="0">
                          <a:effectLst/>
                        </a:rPr>
                        <a:t> </a:t>
                      </a:r>
                      <a:r>
                        <a:rPr lang="en-US" sz="1400" dirty="0" err="1">
                          <a:effectLst/>
                        </a:rPr>
                        <a:t>Brodaric</a:t>
                      </a:r>
                      <a:endParaRPr lang="en-US" sz="1400" dirty="0">
                        <a:effectLst/>
                      </a:endParaRP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r>
              <a:tr h="168658">
                <a:tc>
                  <a:txBody>
                    <a:bodyPr/>
                    <a:lstStyle/>
                    <a:p>
                      <a:pPr fontAlgn="t"/>
                      <a:r>
                        <a:rPr lang="en-US" sz="1400">
                          <a:solidFill>
                            <a:srgbClr val="0070C0"/>
                          </a:solidFill>
                          <a:effectLst/>
                        </a:rPr>
                        <a:t>12:30</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c>
                  <a:txBody>
                    <a:bodyPr/>
                    <a:lstStyle/>
                    <a:p>
                      <a:pPr fontAlgn="t"/>
                      <a:r>
                        <a:rPr lang="en-US" sz="1400" i="1" dirty="0">
                          <a:solidFill>
                            <a:srgbClr val="0070C0"/>
                          </a:solidFill>
                          <a:effectLst/>
                        </a:rPr>
                        <a:t>Lunch (on your own)</a:t>
                      </a:r>
                      <a:endParaRPr lang="en-US" sz="1400" dirty="0">
                        <a:solidFill>
                          <a:srgbClr val="0070C0"/>
                        </a:solidFill>
                        <a:effectLst/>
                      </a:endParaRP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c>
                  <a:txBody>
                    <a:bodyPr/>
                    <a:lstStyle/>
                    <a:p>
                      <a:pPr fontAlgn="t"/>
                      <a:r>
                        <a:rPr lang="en-US" sz="1400">
                          <a:effectLst/>
                        </a:rPr>
                        <a:t> </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r>
              <a:tr h="295152">
                <a:tc>
                  <a:txBody>
                    <a:bodyPr/>
                    <a:lstStyle/>
                    <a:p>
                      <a:pPr fontAlgn="t"/>
                      <a:r>
                        <a:rPr lang="en-US" sz="1400">
                          <a:effectLst/>
                        </a:rPr>
                        <a:t>1:30</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400">
                          <a:effectLst/>
                        </a:rPr>
                        <a:t>Ratings and Gaugings (WaterML 2.0 Part II)</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400">
                          <a:effectLst/>
                        </a:rPr>
                        <a:t>Paul Sheahan</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r>
              <a:tr h="271648">
                <a:tc>
                  <a:txBody>
                    <a:bodyPr/>
                    <a:lstStyle/>
                    <a:p>
                      <a:pPr fontAlgn="t"/>
                      <a:r>
                        <a:rPr lang="en-US" sz="1400">
                          <a:effectLst/>
                        </a:rPr>
                        <a:t>2:00</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c>
                  <a:txBody>
                    <a:bodyPr/>
                    <a:lstStyle/>
                    <a:p>
                      <a:pPr fontAlgn="t"/>
                      <a:r>
                        <a:rPr lang="en-US" sz="1400">
                          <a:effectLst/>
                        </a:rPr>
                        <a:t>Standard representation and encoding of hydrogeologic features</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c>
                  <a:txBody>
                    <a:bodyPr/>
                    <a:lstStyle/>
                    <a:p>
                      <a:pPr fontAlgn="t"/>
                      <a:r>
                        <a:rPr lang="en-US" sz="1400">
                          <a:effectLst/>
                        </a:rPr>
                        <a:t>Boyan Broderic</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r>
              <a:tr h="168658">
                <a:tc>
                  <a:txBody>
                    <a:bodyPr/>
                    <a:lstStyle/>
                    <a:p>
                      <a:pPr marL="0" algn="l" defTabSz="914400" rtl="0" eaLnBrk="1" fontAlgn="t" latinLnBrk="0" hangingPunct="1"/>
                      <a:r>
                        <a:rPr lang="en-US" sz="1400" i="1" kern="1200">
                          <a:solidFill>
                            <a:srgbClr val="0070C0"/>
                          </a:solidFill>
                          <a:effectLst/>
                          <a:latin typeface="+mn-lt"/>
                          <a:ea typeface="+mn-ea"/>
                          <a:cs typeface="+mn-cs"/>
                        </a:rPr>
                        <a:t>3:00</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1400" i="1" kern="1200" dirty="0">
                          <a:solidFill>
                            <a:srgbClr val="0070C0"/>
                          </a:solidFill>
                          <a:effectLst/>
                          <a:latin typeface="+mn-lt"/>
                          <a:ea typeface="+mn-ea"/>
                          <a:cs typeface="+mn-cs"/>
                        </a:rPr>
                        <a:t>Break</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400">
                          <a:effectLst/>
                        </a:rPr>
                        <a:t> </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r>
              <a:tr h="277876">
                <a:tc>
                  <a:txBody>
                    <a:bodyPr/>
                    <a:lstStyle/>
                    <a:p>
                      <a:pPr fontAlgn="t"/>
                      <a:r>
                        <a:rPr lang="en-US" sz="1400">
                          <a:effectLst/>
                        </a:rPr>
                        <a:t>3:15</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c>
                  <a:txBody>
                    <a:bodyPr/>
                    <a:lstStyle/>
                    <a:p>
                      <a:pPr fontAlgn="t"/>
                      <a:r>
                        <a:rPr lang="en-US" sz="1400">
                          <a:effectLst/>
                        </a:rPr>
                        <a:t>Federating regional and national data services; GEOSS projects</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c>
                  <a:txBody>
                    <a:bodyPr/>
                    <a:lstStyle/>
                    <a:p>
                      <a:pPr fontAlgn="t"/>
                      <a:r>
                        <a:rPr lang="en-US" sz="1400">
                          <a:effectLst/>
                        </a:rPr>
                        <a:t>David Arctur</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r>
              <a:tr h="421646">
                <a:tc>
                  <a:txBody>
                    <a:bodyPr/>
                    <a:lstStyle/>
                    <a:p>
                      <a:pPr fontAlgn="t"/>
                      <a:r>
                        <a:rPr lang="en-US" sz="1400">
                          <a:effectLst/>
                        </a:rPr>
                        <a:t>4:00</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400">
                          <a:effectLst/>
                        </a:rPr>
                        <a:t>Hydrological information exchange to support water management</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400">
                          <a:effectLst/>
                        </a:rPr>
                        <a:t>Gabriel Anzaldi</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r>
              <a:tr h="168658">
                <a:tc>
                  <a:txBody>
                    <a:bodyPr/>
                    <a:lstStyle/>
                    <a:p>
                      <a:pPr fontAlgn="t"/>
                      <a:r>
                        <a:rPr lang="en-US" sz="1400">
                          <a:effectLst/>
                        </a:rPr>
                        <a:t>4:20</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c>
                  <a:txBody>
                    <a:bodyPr/>
                    <a:lstStyle/>
                    <a:p>
                      <a:pPr fontAlgn="t"/>
                      <a:r>
                        <a:rPr lang="en-US" sz="1400">
                          <a:effectLst/>
                        </a:rPr>
                        <a:t>Discussion</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c>
                  <a:txBody>
                    <a:bodyPr/>
                    <a:lstStyle/>
                    <a:p>
                      <a:pPr fontAlgn="t"/>
                      <a:r>
                        <a:rPr lang="en-US" sz="1400">
                          <a:effectLst/>
                        </a:rPr>
                        <a:t>All</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7F7F6"/>
                    </a:solidFill>
                  </a:tcPr>
                </a:tc>
              </a:tr>
              <a:tr h="168658">
                <a:tc>
                  <a:txBody>
                    <a:bodyPr/>
                    <a:lstStyle/>
                    <a:p>
                      <a:pPr fontAlgn="t"/>
                      <a:r>
                        <a:rPr lang="en-US" sz="1400">
                          <a:effectLst/>
                        </a:rPr>
                        <a:t>5:00</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400" i="1">
                          <a:effectLst/>
                        </a:rPr>
                        <a:t>Close</a:t>
                      </a:r>
                      <a:endParaRPr lang="en-US" sz="1400">
                        <a:effectLst/>
                      </a:endParaRP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c>
                  <a:txBody>
                    <a:bodyPr/>
                    <a:lstStyle/>
                    <a:p>
                      <a:pPr fontAlgn="t"/>
                      <a:r>
                        <a:rPr lang="en-US" sz="1400" dirty="0">
                          <a:effectLst/>
                        </a:rPr>
                        <a:t> </a:t>
                      </a:r>
                    </a:p>
                  </a:txBody>
                  <a:tcPr marL="42165" marR="42165" marT="21082" marB="21082">
                    <a:lnL>
                      <a:noFill/>
                    </a:lnL>
                    <a:lnR>
                      <a:noFill/>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tr>
            </a:tbl>
          </a:graphicData>
        </a:graphic>
      </p:graphicFrame>
      <p:pic>
        <p:nvPicPr>
          <p:cNvPr id="6" name="Picture 5" descr="wmologo.jpeg"/>
          <p:cNvPicPr>
            <a:picLocks noChangeAspect="1"/>
          </p:cNvPicPr>
          <p:nvPr/>
        </p:nvPicPr>
        <p:blipFill>
          <a:blip r:embed="rId3"/>
          <a:stretch>
            <a:fillRect/>
          </a:stretch>
        </p:blipFill>
        <p:spPr>
          <a:xfrm>
            <a:off x="8278274" y="5949280"/>
            <a:ext cx="826527" cy="86409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a:defRPr/>
            </a:pPr>
            <a:r>
              <a:rPr lang="en-US" smtClean="0"/>
              <a:t>Benefits of open standards</a:t>
            </a:r>
          </a:p>
        </p:txBody>
      </p:sp>
      <p:sp>
        <p:nvSpPr>
          <p:cNvPr id="7171" name="Rectangle 3"/>
          <p:cNvSpPr>
            <a:spLocks noGrp="1" noChangeArrowheads="1"/>
          </p:cNvSpPr>
          <p:nvPr>
            <p:ph idx="1"/>
          </p:nvPr>
        </p:nvSpPr>
        <p:spPr>
          <a:xfrm>
            <a:off x="342900" y="1503040"/>
            <a:ext cx="8458200" cy="5454352"/>
          </a:xfrm>
        </p:spPr>
        <p:txBody>
          <a:bodyPr>
            <a:noAutofit/>
          </a:bodyPr>
          <a:lstStyle/>
          <a:p>
            <a:r>
              <a:rPr lang="en-US" sz="3200" dirty="0" smtClean="0">
                <a:latin typeface="NewBaskerville-Roman"/>
              </a:rPr>
              <a:t>Prevents a single group from controlling a standard</a:t>
            </a:r>
          </a:p>
          <a:p>
            <a:r>
              <a:rPr lang="en-US" sz="3200" dirty="0" smtClean="0">
                <a:latin typeface="NewBaskerville-Roman"/>
              </a:rPr>
              <a:t>Facilitates competition</a:t>
            </a:r>
          </a:p>
          <a:p>
            <a:r>
              <a:rPr lang="en-US" sz="3200" dirty="0" smtClean="0">
                <a:latin typeface="NewBaskerville-Roman"/>
              </a:rPr>
              <a:t>Stimulates innovation</a:t>
            </a:r>
          </a:p>
          <a:p>
            <a:r>
              <a:rPr lang="en-US" sz="3200" dirty="0" smtClean="0">
                <a:latin typeface="NewBaskerville-Roman"/>
              </a:rPr>
              <a:t>Customers benefit from not being locked into a particular supplier.</a:t>
            </a:r>
          </a:p>
          <a:p>
            <a:pPr marL="0" indent="0">
              <a:buNone/>
            </a:pPr>
            <a:r>
              <a:rPr lang="en-US" sz="2800" dirty="0" smtClean="0">
                <a:latin typeface="NewBaskerville-Roman"/>
              </a:rPr>
              <a:t/>
            </a:r>
            <a:br>
              <a:rPr lang="en-US" sz="2800" dirty="0" smtClean="0">
                <a:latin typeface="NewBaskerville-Roman"/>
              </a:rPr>
            </a:br>
            <a:endParaRPr lang="en-US" sz="1800" dirty="0" smtClean="0">
              <a:latin typeface="NewBaskerville-Roman"/>
            </a:endParaRPr>
          </a:p>
          <a:p>
            <a:pPr lvl="1">
              <a:buFontTx/>
              <a:buNone/>
            </a:pPr>
            <a:r>
              <a:rPr lang="en-US" sz="1600" dirty="0" smtClean="0">
                <a:latin typeface="NewBaskerville-Roman"/>
              </a:rPr>
              <a:t>Source: </a:t>
            </a:r>
            <a:r>
              <a:rPr lang="en-US" sz="1600" b="1" i="1" dirty="0" smtClean="0">
                <a:latin typeface="NewBaskerville-Roman"/>
              </a:rPr>
              <a:t>Open Standards, Open Source, and Open Innovation: Harnessing the Benefits of Openness</a:t>
            </a:r>
            <a:r>
              <a:rPr lang="en-US" sz="1600" dirty="0" smtClean="0">
                <a:latin typeface="NewBaskerville-Roman"/>
              </a:rPr>
              <a:t>, April 2006. </a:t>
            </a:r>
            <a:r>
              <a:rPr lang="en-US" sz="1600" dirty="0" smtClean="0">
                <a:latin typeface="Times New Roman" pitchFamily="18" charset="0"/>
              </a:rPr>
              <a:t>Committee For Economic Development. www.ced.org</a:t>
            </a:r>
            <a:endParaRPr lang="en-US" sz="1600" dirty="0" smtClean="0"/>
          </a:p>
          <a:p>
            <a:endParaRPr lang="en-US" sz="1600" dirty="0" smtClean="0"/>
          </a:p>
        </p:txBody>
      </p:sp>
    </p:spTree>
    <p:extLst>
      <p:ext uri="{BB962C8B-B14F-4D97-AF65-F5344CB8AC3E}">
        <p14:creationId xmlns:p14="http://schemas.microsoft.com/office/powerpoint/2010/main" val="22766050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effectLst/>
              </a:rPr>
              <a:t>What is the OGC?</a:t>
            </a:r>
          </a:p>
        </p:txBody>
      </p:sp>
      <p:sp>
        <p:nvSpPr>
          <p:cNvPr id="6147" name="Rectangle 3"/>
          <p:cNvSpPr>
            <a:spLocks noGrp="1" noChangeArrowheads="1"/>
          </p:cNvSpPr>
          <p:nvPr>
            <p:ph idx="1"/>
          </p:nvPr>
        </p:nvSpPr>
        <p:spPr/>
        <p:txBody>
          <a:bodyPr>
            <a:normAutofit/>
          </a:bodyPr>
          <a:lstStyle/>
          <a:p>
            <a:r>
              <a:rPr lang="en-US" sz="2800" dirty="0" smtClean="0"/>
              <a:t>The Open Geospatial Consortium, Inc. (OGC) is a non-profit, international voluntary consensus standards organization that is leading the development of standards for geospatial and location based services.</a:t>
            </a:r>
          </a:p>
          <a:p>
            <a:pPr lvl="1"/>
            <a:endParaRPr lang="en-US" sz="2400" dirty="0" smtClean="0">
              <a:solidFill>
                <a:srgbClr val="000000"/>
              </a:solidFill>
              <a:cs typeface="Arial" pitchFamily="34" charset="0"/>
            </a:endParaRPr>
          </a:p>
          <a:p>
            <a:pPr lvl="1"/>
            <a:r>
              <a:rPr lang="en-US" sz="2400" dirty="0" smtClean="0">
                <a:solidFill>
                  <a:srgbClr val="000000"/>
                </a:solidFill>
                <a:cs typeface="Arial" pitchFamily="34" charset="0"/>
              </a:rPr>
              <a:t>The OGC facilitates a consensus process in which government, private industry, NGOs, and academia collaborate to create open and extensible software application programming interfaces for geospatial and other mainstream information technologies </a:t>
            </a:r>
            <a:endParaRPr lang="en-US" sz="2400" dirty="0" smtClean="0"/>
          </a:p>
        </p:txBody>
      </p:sp>
    </p:spTree>
    <p:extLst>
      <p:ext uri="{BB962C8B-B14F-4D97-AF65-F5344CB8AC3E}">
        <p14:creationId xmlns:p14="http://schemas.microsoft.com/office/powerpoint/2010/main" val="31200456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r>
              <a:rPr lang="en-US" dirty="0" smtClean="0"/>
              <a:t>OGC Snapshot</a:t>
            </a:r>
          </a:p>
        </p:txBody>
      </p:sp>
      <p:sp>
        <p:nvSpPr>
          <p:cNvPr id="9221" name="Rectangle 3"/>
          <p:cNvSpPr>
            <a:spLocks noGrp="1" noChangeArrowheads="1"/>
          </p:cNvSpPr>
          <p:nvPr>
            <p:ph idx="1"/>
          </p:nvPr>
        </p:nvSpPr>
        <p:spPr>
          <a:xfrm>
            <a:off x="346075" y="1279525"/>
            <a:ext cx="4772025" cy="4891088"/>
          </a:xfrm>
        </p:spPr>
        <p:txBody>
          <a:bodyPr/>
          <a:lstStyle/>
          <a:p>
            <a:pPr>
              <a:spcBef>
                <a:spcPts val="1176"/>
              </a:spcBef>
            </a:pPr>
            <a:r>
              <a:rPr lang="en-US" dirty="0" smtClean="0"/>
              <a:t>A Voluntary Consensus Standards Organization, founded in 1994.</a:t>
            </a:r>
          </a:p>
          <a:p>
            <a:pPr>
              <a:spcBef>
                <a:spcPts val="1176"/>
              </a:spcBef>
            </a:pPr>
            <a:r>
              <a:rPr lang="en-US" dirty="0" smtClean="0"/>
              <a:t>480 members</a:t>
            </a:r>
          </a:p>
          <a:p>
            <a:pPr>
              <a:spcBef>
                <a:spcPts val="1176"/>
              </a:spcBef>
            </a:pPr>
            <a:r>
              <a:rPr lang="en-US" dirty="0" smtClean="0"/>
              <a:t>38 adopted standards</a:t>
            </a:r>
          </a:p>
          <a:p>
            <a:pPr>
              <a:spcBef>
                <a:spcPts val="1176"/>
              </a:spcBef>
            </a:pPr>
            <a:r>
              <a:rPr lang="en-US" dirty="0" smtClean="0"/>
              <a:t>Hundreds of product implementations </a:t>
            </a:r>
          </a:p>
          <a:p>
            <a:pPr>
              <a:spcBef>
                <a:spcPts val="1176"/>
              </a:spcBef>
            </a:pPr>
            <a:r>
              <a:rPr lang="en-US" dirty="0" smtClean="0"/>
              <a:t>Broad user community implementation worldwide</a:t>
            </a:r>
          </a:p>
          <a:p>
            <a:pPr>
              <a:spcBef>
                <a:spcPts val="1176"/>
              </a:spcBef>
            </a:pPr>
            <a:r>
              <a:rPr lang="en-US" dirty="0" smtClean="0"/>
              <a:t>Alliance partnerships with 30+ standards &amp; professional orgs</a:t>
            </a:r>
          </a:p>
        </p:txBody>
      </p:sp>
      <p:sp>
        <p:nvSpPr>
          <p:cNvPr id="9219" name="Footer Placeholder 4"/>
          <p:cNvSpPr>
            <a:spLocks noGrp="1"/>
          </p:cNvSpPr>
          <p:nvPr>
            <p:ph type="ftr" sz="quarter" idx="11"/>
          </p:nvPr>
        </p:nvSpPr>
        <p:spPr/>
        <p:txBody>
          <a:bodyPr/>
          <a:lstStyle/>
          <a:p>
            <a:r>
              <a:rPr lang="en-US" dirty="0" smtClean="0"/>
              <a:t>© 2012, Open Geospatial Consortium.</a:t>
            </a:r>
          </a:p>
        </p:txBody>
      </p:sp>
      <p:sp>
        <p:nvSpPr>
          <p:cNvPr id="9223" name="Text Box 29"/>
          <p:cNvSpPr txBox="1">
            <a:spLocks noChangeArrowheads="1"/>
          </p:cNvSpPr>
          <p:nvPr/>
        </p:nvSpPr>
        <p:spPr bwMode="auto">
          <a:xfrm>
            <a:off x="5220072" y="1916832"/>
            <a:ext cx="2751074" cy="307777"/>
          </a:xfrm>
          <a:prstGeom prst="rect">
            <a:avLst/>
          </a:prstGeom>
          <a:noFill/>
          <a:ln w="9525">
            <a:noFill/>
            <a:miter lim="800000"/>
            <a:headEnd/>
            <a:tailEnd/>
          </a:ln>
        </p:spPr>
        <p:txBody>
          <a:bodyPr wrap="none">
            <a:spAutoFit/>
          </a:bodyPr>
          <a:lstStyle/>
          <a:p>
            <a:pPr algn="ctr" defTabSz="914400" eaLnBrk="0" fontAlgn="base" hangingPunct="0">
              <a:spcBef>
                <a:spcPct val="20000"/>
              </a:spcBef>
              <a:spcAft>
                <a:spcPct val="0"/>
              </a:spcAft>
              <a:buClr>
                <a:srgbClr val="092E5C"/>
              </a:buClr>
            </a:pPr>
            <a:r>
              <a:rPr lang="en-US" sz="1400" b="1" dirty="0">
                <a:solidFill>
                  <a:srgbClr val="092E5C"/>
                </a:solidFill>
                <a:latin typeface="Arial" pitchFamily="34" charset="0"/>
                <a:cs typeface="Arial" pitchFamily="34" charset="0"/>
              </a:rPr>
              <a:t>OGC Membership Distribution</a:t>
            </a:r>
          </a:p>
        </p:txBody>
      </p:sp>
      <p:graphicFrame>
        <p:nvGraphicFramePr>
          <p:cNvPr id="16" name="Chart 15"/>
          <p:cNvGraphicFramePr>
            <a:graphicFrameLocks/>
          </p:cNvGraphicFramePr>
          <p:nvPr>
            <p:extLst/>
          </p:nvPr>
        </p:nvGraphicFramePr>
        <p:xfrm>
          <a:off x="4499992" y="2276872"/>
          <a:ext cx="4536504" cy="33322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0356317"/>
      </p:ext>
    </p:extLst>
  </p:cSld>
  <p:clrMapOvr>
    <a:masterClrMapping/>
  </p:clrMapOvr>
  <p:transition advTm="12000">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r>
              <a:rPr lang="en-US" dirty="0" smtClean="0"/>
              <a:t>OGC Snapshot</a:t>
            </a:r>
          </a:p>
        </p:txBody>
      </p:sp>
      <p:sp>
        <p:nvSpPr>
          <p:cNvPr id="9221" name="Rectangle 3"/>
          <p:cNvSpPr>
            <a:spLocks noGrp="1" noChangeArrowheads="1"/>
          </p:cNvSpPr>
          <p:nvPr>
            <p:ph idx="1"/>
          </p:nvPr>
        </p:nvSpPr>
        <p:spPr>
          <a:xfrm>
            <a:off x="346075" y="1279525"/>
            <a:ext cx="4772025" cy="4891088"/>
          </a:xfrm>
        </p:spPr>
        <p:txBody>
          <a:bodyPr/>
          <a:lstStyle/>
          <a:p>
            <a:pPr>
              <a:spcBef>
                <a:spcPts val="1176"/>
              </a:spcBef>
            </a:pPr>
            <a:r>
              <a:rPr lang="en-US" dirty="0" smtClean="0"/>
              <a:t>A Voluntary Consensus Standards Organization, founded in 1994.</a:t>
            </a:r>
          </a:p>
          <a:p>
            <a:pPr>
              <a:spcBef>
                <a:spcPts val="1176"/>
              </a:spcBef>
            </a:pPr>
            <a:r>
              <a:rPr lang="en-US" dirty="0" smtClean="0"/>
              <a:t>480 members</a:t>
            </a:r>
          </a:p>
          <a:p>
            <a:pPr>
              <a:spcBef>
                <a:spcPts val="1176"/>
              </a:spcBef>
            </a:pPr>
            <a:r>
              <a:rPr lang="en-US" dirty="0" smtClean="0"/>
              <a:t>38 adopted standards</a:t>
            </a:r>
          </a:p>
          <a:p>
            <a:pPr>
              <a:spcBef>
                <a:spcPts val="1176"/>
              </a:spcBef>
            </a:pPr>
            <a:r>
              <a:rPr lang="en-US" dirty="0" smtClean="0"/>
              <a:t>Hundreds of product implementations </a:t>
            </a:r>
          </a:p>
          <a:p>
            <a:pPr>
              <a:spcBef>
                <a:spcPts val="1176"/>
              </a:spcBef>
            </a:pPr>
            <a:r>
              <a:rPr lang="en-US" dirty="0" smtClean="0"/>
              <a:t>Broad user community implementation worldwide</a:t>
            </a:r>
          </a:p>
          <a:p>
            <a:pPr>
              <a:spcBef>
                <a:spcPts val="1176"/>
              </a:spcBef>
            </a:pPr>
            <a:r>
              <a:rPr lang="en-US" dirty="0" smtClean="0"/>
              <a:t>Alliance partnerships with 30+ standards &amp; professional orgs</a:t>
            </a:r>
          </a:p>
        </p:txBody>
      </p:sp>
      <p:sp>
        <p:nvSpPr>
          <p:cNvPr id="9219" name="Footer Placeholder 4"/>
          <p:cNvSpPr>
            <a:spLocks noGrp="1"/>
          </p:cNvSpPr>
          <p:nvPr>
            <p:ph type="ftr" sz="quarter" idx="11"/>
          </p:nvPr>
        </p:nvSpPr>
        <p:spPr/>
        <p:txBody>
          <a:bodyPr/>
          <a:lstStyle/>
          <a:p>
            <a:r>
              <a:rPr lang="en-US" dirty="0" smtClean="0"/>
              <a:t>© 2012, Open Geospatial Consortium</a:t>
            </a:r>
          </a:p>
        </p:txBody>
      </p:sp>
      <p:sp>
        <p:nvSpPr>
          <p:cNvPr id="9224" name="AutoShape 32"/>
          <p:cNvSpPr>
            <a:spLocks noChangeAspect="1" noChangeArrowheads="1" noTextEdit="1"/>
          </p:cNvSpPr>
          <p:nvPr/>
        </p:nvSpPr>
        <p:spPr bwMode="auto">
          <a:xfrm>
            <a:off x="4982127" y="2246683"/>
            <a:ext cx="4152900" cy="3201988"/>
          </a:xfrm>
          <a:prstGeom prst="rect">
            <a:avLst/>
          </a:prstGeom>
          <a:noFill/>
          <a:ln w="9525">
            <a:noFill/>
            <a:miter lim="800000"/>
            <a:headEnd/>
            <a:tailEnd/>
          </a:ln>
        </p:spPr>
        <p:txBody>
          <a:bodyPr/>
          <a:lstStyle/>
          <a:p>
            <a:pPr algn="ctr" defTabSz="914400" eaLnBrk="0" fontAlgn="base" hangingPunct="0">
              <a:spcBef>
                <a:spcPct val="20000"/>
              </a:spcBef>
              <a:spcAft>
                <a:spcPct val="0"/>
              </a:spcAft>
              <a:buClr>
                <a:srgbClr val="092E5C"/>
              </a:buClr>
            </a:pPr>
            <a:endParaRPr lang="en-US" sz="1000" dirty="0">
              <a:solidFill>
                <a:srgbClr val="092E5C"/>
              </a:solidFill>
              <a:latin typeface="Arial" pitchFamily="34" charset="0"/>
              <a:cs typeface="Arial" pitchFamily="34" charset="0"/>
            </a:endParaRPr>
          </a:p>
        </p:txBody>
      </p:sp>
      <p:sp>
        <p:nvSpPr>
          <p:cNvPr id="7" name="Text Box 29"/>
          <p:cNvSpPr txBox="1">
            <a:spLocks noChangeArrowheads="1"/>
          </p:cNvSpPr>
          <p:nvPr/>
        </p:nvSpPr>
        <p:spPr bwMode="auto">
          <a:xfrm>
            <a:off x="4932040" y="1742877"/>
            <a:ext cx="2751074" cy="307777"/>
          </a:xfrm>
          <a:prstGeom prst="rect">
            <a:avLst/>
          </a:prstGeom>
          <a:noFill/>
          <a:ln w="9525">
            <a:noFill/>
            <a:miter lim="800000"/>
            <a:headEnd/>
            <a:tailEnd/>
          </a:ln>
        </p:spPr>
        <p:txBody>
          <a:bodyPr wrap="none">
            <a:spAutoFit/>
          </a:bodyPr>
          <a:lstStyle/>
          <a:p>
            <a:pPr algn="ctr" defTabSz="914400" eaLnBrk="0" fontAlgn="base" hangingPunct="0">
              <a:spcBef>
                <a:spcPct val="20000"/>
              </a:spcBef>
              <a:spcAft>
                <a:spcPct val="0"/>
              </a:spcAft>
              <a:buClr>
                <a:srgbClr val="092E5C"/>
              </a:buClr>
            </a:pPr>
            <a:r>
              <a:rPr lang="en-US" sz="1400" b="1" dirty="0">
                <a:solidFill>
                  <a:srgbClr val="092E5C"/>
                </a:solidFill>
                <a:latin typeface="Arial" pitchFamily="34" charset="0"/>
                <a:cs typeface="Arial" pitchFamily="34" charset="0"/>
              </a:rPr>
              <a:t>OGC Membership Distribution</a:t>
            </a:r>
          </a:p>
        </p:txBody>
      </p:sp>
      <p:graphicFrame>
        <p:nvGraphicFramePr>
          <p:cNvPr id="8" name="Chart 7"/>
          <p:cNvGraphicFramePr>
            <a:graphicFrameLocks/>
          </p:cNvGraphicFramePr>
          <p:nvPr>
            <p:extLst/>
          </p:nvPr>
        </p:nvGraphicFramePr>
        <p:xfrm>
          <a:off x="3635896" y="2060848"/>
          <a:ext cx="6120680" cy="37998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170254"/>
      </p:ext>
    </p:extLst>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6896100" y="6553200"/>
            <a:ext cx="1905000" cy="228600"/>
          </a:xfrm>
          <a:prstGeom prst="rect">
            <a:avLst/>
          </a:prstGeom>
        </p:spPr>
        <p:txBody>
          <a:bodyPr/>
          <a:lstStyle/>
          <a:p>
            <a:fld id="{CBA73CB4-94CC-45A0-AC4D-9710892A1076}" type="slidenum">
              <a:rPr lang="en-US"/>
              <a:pPr/>
              <a:t>7</a:t>
            </a:fld>
            <a:endParaRPr lang="en-US"/>
          </a:p>
        </p:txBody>
      </p:sp>
      <p:sp>
        <p:nvSpPr>
          <p:cNvPr id="1532930" name="Rectangle 2"/>
          <p:cNvSpPr>
            <a:spLocks noGrp="1" noChangeArrowheads="1"/>
          </p:cNvSpPr>
          <p:nvPr>
            <p:ph type="title"/>
          </p:nvPr>
        </p:nvSpPr>
        <p:spPr>
          <a:xfrm>
            <a:off x="266700" y="0"/>
            <a:ext cx="8458200" cy="685800"/>
          </a:xfrm>
        </p:spPr>
        <p:txBody>
          <a:bodyPr/>
          <a:lstStyle/>
          <a:p>
            <a:r>
              <a:rPr lang="en-US" sz="2800"/>
              <a:t>The OGC vision is global</a:t>
            </a:r>
          </a:p>
        </p:txBody>
      </p:sp>
      <p:sp>
        <p:nvSpPr>
          <p:cNvPr id="1532931" name="Rectangle 3"/>
          <p:cNvSpPr>
            <a:spLocks noChangeArrowheads="1"/>
          </p:cNvSpPr>
          <p:nvPr/>
        </p:nvSpPr>
        <p:spPr bwMode="auto">
          <a:xfrm>
            <a:off x="0" y="54102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233363" indent="-233363" algn="ctr">
              <a:spcBef>
                <a:spcPct val="20000"/>
              </a:spcBef>
              <a:buClr>
                <a:srgbClr val="092E5C"/>
              </a:buClr>
            </a:pPr>
            <a:r>
              <a:rPr lang="en-US" sz="2000">
                <a:solidFill>
                  <a:schemeClr val="tx2"/>
                </a:solidFill>
                <a:effectLst>
                  <a:outerShdw blurRad="38100" dist="38100" dir="2700000" algn="tl">
                    <a:srgbClr val="C0C0C0"/>
                  </a:outerShdw>
                </a:effectLst>
                <a:latin typeface="Arial" charset="0"/>
              </a:rPr>
              <a:t>Composed of many collaborating organizations... authoring and publishing open standards for geospatial interoperability</a:t>
            </a:r>
          </a:p>
        </p:txBody>
      </p:sp>
      <p:pic>
        <p:nvPicPr>
          <p:cNvPr id="1532980" name="Picture 52" descr="GSDI_poster_final cop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8750"/>
          <a:stretch>
            <a:fillRect/>
          </a:stretch>
        </p:blipFill>
        <p:spPr>
          <a:xfrm>
            <a:off x="346075" y="1528763"/>
            <a:ext cx="8458200" cy="3890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8527396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2980"/>
                                        </p:tgtEl>
                                        <p:attrNameLst>
                                          <p:attrName>style.visibility</p:attrName>
                                        </p:attrNameLst>
                                      </p:cBhvr>
                                      <p:to>
                                        <p:strVal val="visible"/>
                                      </p:to>
                                    </p:set>
                                    <p:animEffect transition="in" filter="checkerboard(across)">
                                      <p:cBhvr>
                                        <p:cTn id="7" dur="500"/>
                                        <p:tgtEl>
                                          <p:spTgt spid="1532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lstStyle/>
          <a:p>
            <a:r>
              <a:rPr lang="en-US" dirty="0">
                <a:latin typeface="Calibri" charset="0"/>
              </a:rPr>
              <a:t>An </a:t>
            </a:r>
            <a:r>
              <a:rPr lang="en-US" b="1" dirty="0">
                <a:solidFill>
                  <a:schemeClr val="tx1"/>
                </a:solidFill>
                <a:latin typeface="Calibri" charset="0"/>
              </a:rPr>
              <a:t>OGC standard </a:t>
            </a:r>
            <a:r>
              <a:rPr lang="en-US" dirty="0">
                <a:latin typeface="Calibri" charset="0"/>
              </a:rPr>
              <a:t>is a document, established by consensus and approved by the OGC Membership, that describe rules, guidelines or characteristics for interfaces and encodings aimed at the achievement of the optimum degree of interoperability.</a:t>
            </a:r>
          </a:p>
          <a:p>
            <a:pPr eaLnBrk="1" hangingPunct="1"/>
            <a:r>
              <a:rPr lang="en-US" b="1" dirty="0">
                <a:solidFill>
                  <a:schemeClr val="tx1"/>
                </a:solidFill>
                <a:latin typeface="Calibri" charset="0"/>
              </a:rPr>
              <a:t>Domain Working Groups (DWG or WG)</a:t>
            </a:r>
            <a:r>
              <a:rPr lang="en-US" dirty="0">
                <a:latin typeface="Calibri" charset="0"/>
              </a:rPr>
              <a:t> </a:t>
            </a:r>
            <a:r>
              <a:rPr lang="en-US" dirty="0">
                <a:solidFill>
                  <a:schemeClr val="bg2"/>
                </a:solidFill>
                <a:latin typeface="Calibri" charset="0"/>
              </a:rPr>
              <a:t>provide a </a:t>
            </a:r>
            <a:r>
              <a:rPr lang="en-US" dirty="0">
                <a:latin typeface="Calibri" charset="0"/>
              </a:rPr>
              <a:t>forum for discussion of key interoperability requirements</a:t>
            </a:r>
            <a:r>
              <a:rPr lang="en-US" dirty="0">
                <a:solidFill>
                  <a:schemeClr val="bg2"/>
                </a:solidFill>
                <a:latin typeface="Calibri" charset="0"/>
              </a:rPr>
              <a:t> </a:t>
            </a:r>
            <a:r>
              <a:rPr lang="en-US" dirty="0">
                <a:latin typeface="Calibri" charset="0"/>
              </a:rPr>
              <a:t>and issues</a:t>
            </a:r>
            <a:r>
              <a:rPr lang="en-US" dirty="0">
                <a:solidFill>
                  <a:schemeClr val="bg2"/>
                </a:solidFill>
                <a:latin typeface="Calibri" charset="0"/>
              </a:rPr>
              <a:t>, discussion and review of </a:t>
            </a:r>
            <a:r>
              <a:rPr lang="en-US" dirty="0">
                <a:latin typeface="Calibri" charset="0"/>
              </a:rPr>
              <a:t>implementation specifications</a:t>
            </a:r>
            <a:r>
              <a:rPr lang="en-US" dirty="0">
                <a:solidFill>
                  <a:schemeClr val="bg2"/>
                </a:solidFill>
                <a:latin typeface="Calibri" charset="0"/>
              </a:rPr>
              <a:t>, and </a:t>
            </a:r>
            <a:r>
              <a:rPr lang="en-US" dirty="0">
                <a:latin typeface="Calibri" charset="0"/>
              </a:rPr>
              <a:t>presentations on key technology</a:t>
            </a:r>
            <a:r>
              <a:rPr lang="en-US" dirty="0">
                <a:solidFill>
                  <a:schemeClr val="bg2"/>
                </a:solidFill>
                <a:latin typeface="Calibri" charset="0"/>
              </a:rPr>
              <a:t> areas relevant to solving geospatial interoperability issues.</a:t>
            </a:r>
          </a:p>
          <a:p>
            <a:r>
              <a:rPr lang="en-US" b="1" dirty="0">
                <a:solidFill>
                  <a:schemeClr val="tx1"/>
                </a:solidFill>
                <a:latin typeface="Corbel" charset="0"/>
              </a:rPr>
              <a:t>Standards Working Groups (SWG) </a:t>
            </a:r>
            <a:r>
              <a:rPr lang="en-US" dirty="0">
                <a:solidFill>
                  <a:schemeClr val="bg2"/>
                </a:solidFill>
                <a:latin typeface="Corbel" charset="0"/>
              </a:rPr>
              <a:t>have </a:t>
            </a:r>
            <a:r>
              <a:rPr lang="en-US" dirty="0">
                <a:latin typeface="Corbel" charset="0"/>
              </a:rPr>
              <a:t>specific charter of working on a candidate standard</a:t>
            </a:r>
            <a:r>
              <a:rPr lang="en-US" dirty="0">
                <a:solidFill>
                  <a:schemeClr val="bg2"/>
                </a:solidFill>
                <a:latin typeface="Corbel" charset="0"/>
              </a:rPr>
              <a:t> prior to approval as an OGC standard or on </a:t>
            </a:r>
            <a:r>
              <a:rPr lang="en-US" dirty="0">
                <a:latin typeface="Corbel" charset="0"/>
              </a:rPr>
              <a:t>making revisions</a:t>
            </a:r>
            <a:r>
              <a:rPr lang="en-US" dirty="0">
                <a:solidFill>
                  <a:schemeClr val="bg2"/>
                </a:solidFill>
                <a:latin typeface="Corbel" charset="0"/>
              </a:rPr>
              <a:t> to an existing OGC standard</a:t>
            </a:r>
            <a:r>
              <a:rPr lang="en-US" dirty="0" smtClean="0">
                <a:solidFill>
                  <a:schemeClr val="bg2"/>
                </a:solidFill>
                <a:latin typeface="Corbel" charset="0"/>
              </a:rPr>
              <a:t>.</a:t>
            </a:r>
            <a:endParaRPr lang="en-US" sz="2000" dirty="0">
              <a:latin typeface="Corbel" charset="0"/>
            </a:endParaRPr>
          </a:p>
        </p:txBody>
      </p:sp>
      <p:sp>
        <p:nvSpPr>
          <p:cNvPr id="4" name="Footer Placeholder 3"/>
          <p:cNvSpPr>
            <a:spLocks noGrp="1"/>
          </p:cNvSpPr>
          <p:nvPr>
            <p:ph type="ftr" sz="quarter" idx="10"/>
          </p:nvPr>
        </p:nvSpPr>
        <p:spPr/>
        <p:txBody>
          <a:bodyPr/>
          <a:lstStyle/>
          <a:p>
            <a:pPr>
              <a:defRPr/>
            </a:pPr>
            <a:r>
              <a:rPr lang="en-US" smtClean="0"/>
              <a:t>Copyright © 2013 Open Geospatial Consortium</a:t>
            </a:r>
            <a:endParaRPr lang="en-US"/>
          </a:p>
        </p:txBody>
      </p:sp>
    </p:spTree>
    <p:extLst>
      <p:ext uri="{BB962C8B-B14F-4D97-AF65-F5344CB8AC3E}">
        <p14:creationId xmlns:p14="http://schemas.microsoft.com/office/powerpoint/2010/main" val="338579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Document Types</a:t>
            </a:r>
            <a:endParaRPr lang="en-US" dirty="0"/>
          </a:p>
        </p:txBody>
      </p:sp>
      <p:sp>
        <p:nvSpPr>
          <p:cNvPr id="3" name="Content Placeholder 2"/>
          <p:cNvSpPr>
            <a:spLocks noGrp="1"/>
          </p:cNvSpPr>
          <p:nvPr>
            <p:ph idx="1"/>
          </p:nvPr>
        </p:nvSpPr>
        <p:spPr>
          <a:xfrm>
            <a:off x="346075" y="1066800"/>
            <a:ext cx="8458200" cy="4891088"/>
          </a:xfrm>
        </p:spPr>
        <p:txBody>
          <a:bodyPr/>
          <a:lstStyle/>
          <a:p>
            <a:pPr eaLnBrk="1" hangingPunct="1"/>
            <a:r>
              <a:rPr lang="en-US" b="1" dirty="0">
                <a:solidFill>
                  <a:schemeClr val="tx1"/>
                </a:solidFill>
                <a:latin typeface="Calibri" charset="0"/>
              </a:rPr>
              <a:t>Best Practices Documents </a:t>
            </a:r>
            <a:r>
              <a:rPr lang="en-US" dirty="0">
                <a:latin typeface="Calibri" charset="0"/>
              </a:rPr>
              <a:t>contain discussion of best practices related to the use and/or implementation of an adopted OGC standard and for release to the public. Best Practices Documents are an official position of the OGC and thus represent an OGC Member endorsement of the content. </a:t>
            </a:r>
          </a:p>
          <a:p>
            <a:pPr eaLnBrk="1" hangingPunct="1"/>
            <a:r>
              <a:rPr lang="en-US" b="1" dirty="0">
                <a:solidFill>
                  <a:schemeClr val="tx1"/>
                </a:solidFill>
                <a:latin typeface="Calibri" charset="0"/>
              </a:rPr>
              <a:t>Discussion Papers (DP) </a:t>
            </a:r>
            <a:r>
              <a:rPr lang="en-US" dirty="0">
                <a:latin typeface="Calibri" charset="0"/>
              </a:rPr>
              <a:t>provide discussion of some technology or standards development activity in the OGC approved for release to the public. Discussion Papers are not the official position of the OGC and contain a statement to that effect. </a:t>
            </a:r>
          </a:p>
          <a:p>
            <a:pPr eaLnBrk="1" hangingPunct="1"/>
            <a:r>
              <a:rPr lang="en-US" b="1" dirty="0">
                <a:solidFill>
                  <a:schemeClr val="tx1"/>
                </a:solidFill>
                <a:latin typeface="Calibri" charset="0"/>
              </a:rPr>
              <a:t>Public Engineering Reports (ER) </a:t>
            </a:r>
            <a:r>
              <a:rPr lang="en-US" dirty="0">
                <a:latin typeface="Calibri" charset="0"/>
              </a:rPr>
              <a:t>are documents that report on some technical activity in an OGC Interoperability Program Initiative. A public ER is an ER that the OGC Members have approved for public release. An ER is not an official position of the OGC</a:t>
            </a:r>
            <a:r>
              <a:rPr lang="en-US" dirty="0" smtClean="0">
                <a:latin typeface="Calibri" charset="0"/>
              </a:rPr>
              <a:t>.</a:t>
            </a:r>
            <a:endParaRPr lang="en-US" dirty="0">
              <a:latin typeface="Calibri" charset="0"/>
            </a:endParaRPr>
          </a:p>
        </p:txBody>
      </p:sp>
      <p:sp>
        <p:nvSpPr>
          <p:cNvPr id="4" name="Footer Placeholder 3"/>
          <p:cNvSpPr>
            <a:spLocks noGrp="1"/>
          </p:cNvSpPr>
          <p:nvPr>
            <p:ph type="ftr" sz="quarter" idx="10"/>
          </p:nvPr>
        </p:nvSpPr>
        <p:spPr/>
        <p:txBody>
          <a:bodyPr/>
          <a:lstStyle/>
          <a:p>
            <a:pPr>
              <a:defRPr/>
            </a:pPr>
            <a:r>
              <a:rPr lang="en-US" smtClean="0"/>
              <a:t>Copyright © 2013 Open Geospatial Consortium</a:t>
            </a:r>
            <a:endParaRPr lang="en-US"/>
          </a:p>
        </p:txBody>
      </p:sp>
    </p:spTree>
    <p:extLst>
      <p:ext uri="{BB962C8B-B14F-4D97-AF65-F5344CB8AC3E}">
        <p14:creationId xmlns:p14="http://schemas.microsoft.com/office/powerpoint/2010/main" val="960755083"/>
      </p:ext>
    </p:extLst>
  </p:cSld>
  <p:clrMapOvr>
    <a:masterClrMapping/>
  </p:clrMapOvr>
</p:sld>
</file>

<file path=ppt/theme/theme1.xml><?xml version="1.0" encoding="utf-8"?>
<a:theme xmlns:a="http://schemas.openxmlformats.org/drawingml/2006/main" name="OGC_PowerPoint_Template">
  <a:themeElements>
    <a:clrScheme name="">
      <a:dk1>
        <a:srgbClr val="000000"/>
      </a:dk1>
      <a:lt1>
        <a:srgbClr val="FFFFCC"/>
      </a:lt1>
      <a:dk2>
        <a:srgbClr val="092E5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GC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969696"/>
          </a:solidFill>
          <a:prstDash val="solid"/>
          <a:round/>
          <a:headEnd type="none" w="med" len="med"/>
          <a:tailEnd type="none" w="med" len="med"/>
        </a:ln>
        <a:effectLst/>
      </a:spPr>
      <a:bodyPr rtlCol="0" anchor="ctr"/>
      <a:lstStyle>
        <a:defPPr algn="ctr">
          <a:defRPr/>
        </a:defPPr>
      </a:lstStyle>
    </a:spDef>
    <a:lnDef>
      <a:spPr bwMode="auto">
        <a:noFill/>
        <a:ln w="12700" cap="flat" cmpd="sng" algn="ctr">
          <a:solidFill>
            <a:srgbClr val="969696"/>
          </a:solidFill>
          <a:prstDash val="solid"/>
          <a:round/>
          <a:headEnd type="none" w="med" len="med"/>
          <a:tailEnd type="none" w="med" len="med"/>
        </a:ln>
        <a:effectLst/>
      </a:spPr>
      <a:bodyPr/>
      <a:lstStyle/>
    </a:lnDef>
    <a:txDef>
      <a:spPr>
        <a:noFill/>
      </a:spPr>
      <a:bodyPr wrap="none" rtlCol="0">
        <a:noAutofit/>
      </a:bodyPr>
      <a:lstStyle>
        <a:defPPr>
          <a:defRPr dirty="0" err="1" smtClean="0"/>
        </a:defPPr>
      </a:lstStyle>
    </a:txDef>
  </a:objectDefaults>
  <a:extraClrSchemeLst>
    <a:extraClrScheme>
      <a:clrScheme name="OGC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GC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GC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GC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GC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GC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GC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TotalTime>
  <Words>1233</Words>
  <Application>Microsoft Office PowerPoint</Application>
  <PresentationFormat>On-screen Show (4:3)</PresentationFormat>
  <Paragraphs>156</Paragraphs>
  <Slides>12</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MS PGothic</vt:lpstr>
      <vt:lpstr>MS PGothic</vt:lpstr>
      <vt:lpstr>Arial</vt:lpstr>
      <vt:lpstr>Arial Black</vt:lpstr>
      <vt:lpstr>Calibri</vt:lpstr>
      <vt:lpstr>CG Times</vt:lpstr>
      <vt:lpstr>Corbel</vt:lpstr>
      <vt:lpstr>Lucida Grande</vt:lpstr>
      <vt:lpstr>NewBaskerville-Roman</vt:lpstr>
      <vt:lpstr>Palatino Linotype</vt:lpstr>
      <vt:lpstr>Times New Roman</vt:lpstr>
      <vt:lpstr>OGC_PowerPoint_Template</vt:lpstr>
      <vt:lpstr>OGC/WMO Hydrology Domain Working Group</vt:lpstr>
      <vt:lpstr>Agenda</vt:lpstr>
      <vt:lpstr>Benefits of open standards</vt:lpstr>
      <vt:lpstr>What is the OGC?</vt:lpstr>
      <vt:lpstr>OGC Snapshot</vt:lpstr>
      <vt:lpstr>OGC Snapshot</vt:lpstr>
      <vt:lpstr>The OGC vision is global</vt:lpstr>
      <vt:lpstr>Standards</vt:lpstr>
      <vt:lpstr>Other Document Types</vt:lpstr>
      <vt:lpstr>700+ implementing and certified products</vt:lpstr>
      <vt:lpstr>The World Meteorological Organization (WMO)</vt:lpstr>
      <vt:lpstr>International Standardization for Water Data</vt:lpstr>
    </vt:vector>
  </TitlesOfParts>
  <Company>OGC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OGC TC/PC</dc:subject>
  <dc:creator>Carl Reed</dc:creator>
  <cp:lastModifiedBy>Ilya Zaslavsky</cp:lastModifiedBy>
  <cp:revision>109</cp:revision>
  <cp:lastPrinted>2003-02-03T21:59:32Z</cp:lastPrinted>
  <dcterms:created xsi:type="dcterms:W3CDTF">2009-10-20T16:54:31Z</dcterms:created>
  <dcterms:modified xsi:type="dcterms:W3CDTF">2014-08-16T11:59:46Z</dcterms:modified>
</cp:coreProperties>
</file>