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58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DA0-6259-4FFF-B62E-94D54D982D9E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E82F-E5D6-4AE6-BE0B-E26A75FE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DA0-6259-4FFF-B62E-94D54D982D9E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E82F-E5D6-4AE6-BE0B-E26A75FE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DA0-6259-4FFF-B62E-94D54D982D9E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E82F-E5D6-4AE6-BE0B-E26A75FE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DA0-6259-4FFF-B62E-94D54D982D9E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E82F-E5D6-4AE6-BE0B-E26A75FE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DA0-6259-4FFF-B62E-94D54D982D9E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E82F-E5D6-4AE6-BE0B-E26A75FE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DA0-6259-4FFF-B62E-94D54D982D9E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E82F-E5D6-4AE6-BE0B-E26A75FE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DA0-6259-4FFF-B62E-94D54D982D9E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E82F-E5D6-4AE6-BE0B-E26A75FE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DA0-6259-4FFF-B62E-94D54D982D9E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E82F-E5D6-4AE6-BE0B-E26A75FE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DA0-6259-4FFF-B62E-94D54D982D9E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E82F-E5D6-4AE6-BE0B-E26A75FE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DA0-6259-4FFF-B62E-94D54D982D9E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E82F-E5D6-4AE6-BE0B-E26A75FE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DA0-6259-4FFF-B62E-94D54D982D9E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E82F-E5D6-4AE6-BE0B-E26A75FE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8FDA0-6259-4FFF-B62E-94D54D982D9E}" type="datetimeFigureOut">
              <a:rPr lang="en-US" smtClean="0"/>
              <a:pPr/>
              <a:t>9/16/2009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E82F-E5D6-4AE6-BE0B-E26A75FE83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google.com/translate?hl=en&amp;sl=fr&amp;tl=en&amp;u=http://sandre.eaufrance.fr/rubrique.php3?id_rubrique=128&amp;lang=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andre.eaufrance.fr/article.php3?id_article=57&amp;lang=fr" TargetMode="External"/><Relationship Id="rId7" Type="http://schemas.openxmlformats.org/officeDocument/2006/relationships/hyperlink" Target="http://xml.sandre.eaufrance.fr/scenario/sw_qu/1/sandre_sc_wsQualite.xsd" TargetMode="External"/><Relationship Id="rId2" Type="http://schemas.openxmlformats.org/officeDocument/2006/relationships/hyperlink" Target="http://sandre.eaufrance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xml.sandre.eaufrance.fr/scenario/quesu/1/sandre_sc_quesu.xsd" TargetMode="External"/><Relationship Id="rId5" Type="http://schemas.openxmlformats.org/officeDocument/2006/relationships/hyperlink" Target="http://sandre.eaufrance.fr/rubrique.php3?id_rubrique=128&amp;lang=fr" TargetMode="External"/><Relationship Id="rId4" Type="http://schemas.openxmlformats.org/officeDocument/2006/relationships/hyperlink" Target="http://sandre.eaufrance.fr/rubrique.php3?id_rubrique=44&amp;lang=f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err="1" smtClean="0"/>
              <a:t>EauFrance</a:t>
            </a:r>
            <a:r>
              <a:rPr lang="en-US" sz="5400" b="1" dirty="0" smtClean="0"/>
              <a:t>/</a:t>
            </a:r>
            <a:r>
              <a:rPr lang="en-US" sz="5400" b="1" dirty="0" err="1" smtClean="0"/>
              <a:t>Sandre</a:t>
            </a:r>
            <a:r>
              <a:rPr lang="en-US" sz="5400" b="1" dirty="0" smtClean="0"/>
              <a:t> – </a:t>
            </a:r>
            <a:br>
              <a:rPr lang="en-US" sz="5400" b="1" dirty="0" smtClean="0"/>
            </a:br>
            <a:r>
              <a:rPr lang="en-US" sz="5400" b="1" dirty="0" smtClean="0"/>
              <a:t>Water Web Services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371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400" i="1" dirty="0" smtClean="0"/>
              <a:t>Eric Hersh and David Maidment</a:t>
            </a:r>
          </a:p>
          <a:p>
            <a:pPr>
              <a:spcBef>
                <a:spcPts val="0"/>
              </a:spcBef>
            </a:pPr>
            <a:r>
              <a:rPr lang="en-US" sz="2400" i="1" dirty="0" smtClean="0"/>
              <a:t>The University of Texas at Austin</a:t>
            </a:r>
          </a:p>
          <a:p>
            <a:pPr>
              <a:spcBef>
                <a:spcPts val="0"/>
              </a:spcBef>
            </a:pPr>
            <a:r>
              <a:rPr lang="en-US" sz="2400" i="1" dirty="0" smtClean="0"/>
              <a:t>Center for Research in Water Resources</a:t>
            </a:r>
          </a:p>
          <a:p>
            <a:pPr>
              <a:spcBef>
                <a:spcPts val="0"/>
              </a:spcBef>
            </a:pPr>
            <a:r>
              <a:rPr lang="en-US" sz="2400" i="1" dirty="0" smtClean="0"/>
              <a:t>9/16/09</a:t>
            </a:r>
            <a:endParaRPr lang="en-US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304800" y="27432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Water web services description, translated from French to English using Google Translate: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http://translate.google.com/translate?hl=en&amp;sl=fr&amp;tl=en&amp;u=http%3A%2F%2Fsandre.eaufrance.fr%2Frubrique.php3%3Fid_rubrique%3D128%26lang%3Dfr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407" y="0"/>
            <a:ext cx="565379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943600" y="152400"/>
            <a:ext cx="31242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Aquatic Biology:</a:t>
            </a:r>
          </a:p>
          <a:p>
            <a:endParaRPr lang="en-US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0  Unknown</a:t>
            </a:r>
          </a:p>
          <a:p>
            <a:r>
              <a:rPr lang="en-US" sz="1200" dirty="0" smtClean="0"/>
              <a:t>1  Macrophytes (longitudinal transect) (plants)</a:t>
            </a:r>
          </a:p>
          <a:p>
            <a:r>
              <a:rPr lang="en-US" sz="1200" dirty="0" smtClean="0"/>
              <a:t>2  Macrophytes (transverse transect)</a:t>
            </a:r>
          </a:p>
          <a:p>
            <a:r>
              <a:rPr lang="en-US" sz="1200" dirty="0" smtClean="0"/>
              <a:t>3  Macroinvertebrates (animals)</a:t>
            </a:r>
          </a:p>
          <a:p>
            <a:r>
              <a:rPr lang="en-US" sz="1200" dirty="0" smtClean="0"/>
              <a:t>4  Phytoplankton (drifting organisms)</a:t>
            </a:r>
          </a:p>
          <a:p>
            <a:r>
              <a:rPr lang="en-US" sz="1200" dirty="0" smtClean="0"/>
              <a:t>5  </a:t>
            </a:r>
            <a:r>
              <a:rPr lang="en-US" sz="1200" dirty="0" err="1" smtClean="0"/>
              <a:t>Phytobenthos</a:t>
            </a:r>
            <a:r>
              <a:rPr lang="en-US" sz="1200" dirty="0" smtClean="0"/>
              <a:t> (benthic plants)</a:t>
            </a:r>
          </a:p>
          <a:p>
            <a:r>
              <a:rPr lang="en-US" sz="1200" dirty="0" smtClean="0"/>
              <a:t>6  </a:t>
            </a:r>
            <a:r>
              <a:rPr lang="en-US" sz="1200" dirty="0" err="1" smtClean="0"/>
              <a:t>Oligochetes</a:t>
            </a:r>
            <a:r>
              <a:rPr lang="en-US" sz="1200" dirty="0" smtClean="0"/>
              <a:t> (worms)</a:t>
            </a:r>
          </a:p>
          <a:p>
            <a:r>
              <a:rPr lang="en-US" sz="1200" dirty="0" smtClean="0"/>
              <a:t>7  Mollusks (snails, clams, squid, etc)</a:t>
            </a:r>
          </a:p>
          <a:p>
            <a:r>
              <a:rPr lang="en-US" sz="1200" dirty="0" smtClean="0"/>
              <a:t>8  Diatoms (algae)</a:t>
            </a:r>
          </a:p>
          <a:p>
            <a:r>
              <a:rPr lang="en-US" sz="1200" dirty="0" smtClean="0"/>
              <a:t>9  Macrophytes (plants)</a:t>
            </a:r>
          </a:p>
          <a:p>
            <a:r>
              <a:rPr lang="en-US" sz="1200" dirty="0" smtClean="0"/>
              <a:t>10  Zooplankton (drifting animals)</a:t>
            </a:r>
          </a:p>
          <a:p>
            <a:r>
              <a:rPr lang="en-US" sz="1200" dirty="0" smtClean="0"/>
              <a:t>100  Physicochemical</a:t>
            </a:r>
          </a:p>
          <a:p>
            <a:r>
              <a:rPr lang="en-US" sz="1200" dirty="0" smtClean="0"/>
              <a:t>101  Fish</a:t>
            </a:r>
          </a:p>
          <a:p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09600" y="1066800"/>
            <a:ext cx="8229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98713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Website is the following 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2"/>
              </a:rPr>
              <a:t>http://sandre.eaufrance.fr/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98713" algn="l"/>
              </a:tabLst>
            </a:pPr>
            <a:endParaRPr lang="en-US" sz="20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98713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Pages concerning data dictionaries are :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3"/>
              </a:rPr>
              <a:t>http://sandre.eaufrance.fr/article.php3?id_article=57&amp;lang=fr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98713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Pages concerning exchange scenarios :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4"/>
              </a:rPr>
              <a:t>http://sandre.eaufrance.fr/rubrique.php3?id_rubrique=44&amp;lang=fr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98713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Pages concerning web services :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hlinkClick r:id="rId5"/>
              </a:rPr>
              <a:t>http://sandre.eaufrance.fr/rubrique.php3?id_rubrique=128&amp;lang=fr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98713" algn="l"/>
              </a:tabLst>
            </a:pPr>
            <a:endParaRPr lang="en-US" sz="2000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398713" algn="l"/>
              </a:tabLst>
            </a:pPr>
            <a:r>
              <a:rPr lang="en-US" sz="2000" dirty="0"/>
              <a:t>M</a:t>
            </a:r>
            <a:r>
              <a:rPr lang="en-US" sz="2000" dirty="0" smtClean="0"/>
              <a:t>onitoring station description : </a:t>
            </a:r>
            <a:br>
              <a:rPr lang="en-US" sz="2000" dirty="0" smtClean="0"/>
            </a:br>
            <a:r>
              <a:rPr lang="en-US" sz="2000" dirty="0" smtClean="0">
                <a:hlinkClick r:id="rId6"/>
              </a:rPr>
              <a:t>http://xml.sandre.eaufrance.fr/scenario/quesu/1/sandre_sc_quesu.xsd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398713" algn="l"/>
              </a:tabLst>
            </a:pPr>
            <a:r>
              <a:rPr lang="en-US" sz="2000" dirty="0" smtClean="0"/>
              <a:t>Water quality data : </a:t>
            </a:r>
            <a:br>
              <a:rPr lang="en-US" sz="2000" dirty="0" smtClean="0"/>
            </a:br>
            <a:r>
              <a:rPr lang="en-US" sz="2000" dirty="0" smtClean="0">
                <a:hlinkClick r:id="rId7"/>
              </a:rPr>
              <a:t>http://xml.sandre.eaufrance.fr/scenario/sw_qu/1/sandre_sc_wsQualite.xsd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1524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3"/>
                </a:solidFill>
              </a:rPr>
              <a:t>Links</a:t>
            </a:r>
            <a:endParaRPr lang="en-US" sz="44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"/>
            <a:ext cx="8769668" cy="667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152400" y="3657600"/>
            <a:ext cx="2971800" cy="914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2400" y="5605632"/>
            <a:ext cx="8839200" cy="1143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chemeClr val="accent2"/>
                </a:solidFill>
              </a:rPr>
              <a:t>Sandre</a:t>
            </a:r>
            <a:r>
              <a:rPr lang="en-US" sz="4800" b="1" dirty="0" smtClean="0"/>
              <a:t> </a:t>
            </a:r>
            <a:r>
              <a:rPr lang="en-US" sz="3600" b="1" i="1" dirty="0" smtClean="0"/>
              <a:t>and</a:t>
            </a:r>
            <a:r>
              <a:rPr lang="en-US" sz="4800" b="1" dirty="0" smtClean="0"/>
              <a:t> </a:t>
            </a:r>
            <a:r>
              <a:rPr lang="en-US" sz="4800" b="1" dirty="0" smtClean="0">
                <a:solidFill>
                  <a:schemeClr val="accent5"/>
                </a:solidFill>
              </a:rPr>
              <a:t>CUAHSI</a:t>
            </a:r>
            <a:endParaRPr lang="en-US" sz="4800" b="1" dirty="0">
              <a:solidFill>
                <a:schemeClr val="accent5"/>
              </a:solidFill>
            </a:endParaRPr>
          </a:p>
        </p:txBody>
      </p:sp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5943600" y="2438400"/>
            <a:ext cx="2066986" cy="2514600"/>
          </a:xfrm>
          <a:prstGeom prst="rect">
            <a:avLst/>
          </a:prstGeom>
          <a:noFill/>
          <a:ln w="28575" algn="ctr">
            <a:solidFill>
              <a:schemeClr val="accent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6526416" y="2908768"/>
            <a:ext cx="1012311" cy="29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 algn="ctr" defTabSz="828675" hangingPunct="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US" sz="1600" b="1" i="1" dirty="0">
                <a:solidFill>
                  <a:schemeClr val="accent5"/>
                </a:solidFill>
                <a:ea typeface="Arial Unicode MS" pitchFamily="34" charset="-128"/>
                <a:cs typeface="Arial Unicode MS" pitchFamily="34" charset="-128"/>
              </a:rPr>
              <a:t>GetSites</a:t>
            </a: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6357843" y="3289768"/>
            <a:ext cx="1322590" cy="29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 algn="ctr" defTabSz="828675" hangingPunct="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US" sz="1600" b="1" i="1" dirty="0">
                <a:solidFill>
                  <a:schemeClr val="accent5"/>
                </a:solidFill>
                <a:ea typeface="Arial Unicode MS" pitchFamily="34" charset="-128"/>
                <a:cs typeface="Arial Unicode MS" pitchFamily="34" charset="-128"/>
              </a:rPr>
              <a:t>GetSiteInfo</a:t>
            </a:r>
          </a:p>
        </p:txBody>
      </p:sp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6096000" y="3740618"/>
            <a:ext cx="1789330" cy="29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 algn="ctr" defTabSz="828675" hangingPunct="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US" sz="1600" b="1" i="1" dirty="0">
                <a:solidFill>
                  <a:schemeClr val="accent5"/>
                </a:solidFill>
                <a:ea typeface="Arial Unicode MS" pitchFamily="34" charset="-128"/>
                <a:cs typeface="Arial Unicode MS" pitchFamily="34" charset="-128"/>
              </a:rPr>
              <a:t>GetVariableInfo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6172200" y="4419600"/>
            <a:ext cx="1591275" cy="37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 algn="ctr" defTabSz="828675" hangingPunct="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US" sz="2200" b="1" i="1" dirty="0">
                <a:solidFill>
                  <a:schemeClr val="accent5"/>
                </a:solidFill>
                <a:ea typeface="Arial Unicode MS" pitchFamily="34" charset="-128"/>
                <a:cs typeface="Arial Unicode MS" pitchFamily="34" charset="-128"/>
              </a:rPr>
              <a:t>GetValues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33414" y="1752600"/>
            <a:ext cx="1914451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WaterOneFlow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Methods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495925"/>
            <a:ext cx="78486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1883289" y="2895600"/>
            <a:ext cx="1012311" cy="29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 algn="ctr" defTabSz="828675" hangingPunct="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US" sz="1600" b="1" i="1" dirty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GetSites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1447800" y="3276600"/>
            <a:ext cx="1828800" cy="29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 algn="ctr" defTabSz="828675" hangingPunct="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US" sz="1600" b="1" i="1" dirty="0" err="1" smtClean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GetSiteDescription</a:t>
            </a:r>
            <a:endParaRPr lang="en-US" sz="1600" b="1" i="1" dirty="0">
              <a:solidFill>
                <a:schemeClr val="accent2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1371600" y="4121618"/>
            <a:ext cx="1905000" cy="29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 algn="ctr" defTabSz="828675" hangingPunct="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US" sz="1600" b="1" i="1" dirty="0" err="1" smtClean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GetDataAvailability</a:t>
            </a:r>
            <a:endParaRPr lang="en-US" sz="1600" b="1" i="1" dirty="0">
              <a:solidFill>
                <a:schemeClr val="accent2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1462893" y="4399148"/>
            <a:ext cx="1591275" cy="37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 algn="ctr" defTabSz="828675" hangingPunct="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US" sz="2200" b="1" i="1" dirty="0" err="1" smtClean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GetData</a:t>
            </a:r>
            <a:endParaRPr lang="en-US" sz="2200" b="1" i="1" dirty="0">
              <a:solidFill>
                <a:schemeClr val="accent2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1600200" y="2521418"/>
            <a:ext cx="1524000" cy="29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 algn="ctr" defTabSz="828675" hangingPunct="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US" sz="1600" b="1" i="1" dirty="0" err="1" smtClean="0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GetCapabilities</a:t>
            </a:r>
            <a:endParaRPr lang="en-US" sz="1600" b="1" i="1" dirty="0">
              <a:solidFill>
                <a:schemeClr val="accent2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6248400" y="2547644"/>
            <a:ext cx="1600200" cy="271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pPr algn="ctr" defTabSz="828675" hangingPunct="0">
              <a:lnSpc>
                <a:spcPct val="87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US" sz="1400" b="1" i="1" dirty="0" smtClean="0">
                <a:solidFill>
                  <a:schemeClr val="accent5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400" b="1" i="1" dirty="0" err="1" smtClean="0">
                <a:solidFill>
                  <a:schemeClr val="accent5"/>
                </a:solidFill>
                <a:ea typeface="Arial Unicode MS" pitchFamily="34" charset="-128"/>
                <a:cs typeface="Arial Unicode MS" pitchFamily="34" charset="-128"/>
              </a:rPr>
              <a:t>GetCapabilities</a:t>
            </a:r>
            <a:r>
              <a:rPr lang="en-US" sz="1400" b="1" i="1" dirty="0" smtClean="0">
                <a:solidFill>
                  <a:schemeClr val="accent5"/>
                </a:solidFill>
                <a:ea typeface="Arial Unicode MS" pitchFamily="34" charset="-128"/>
                <a:cs typeface="Arial Unicode MS" pitchFamily="34" charset="-128"/>
              </a:rPr>
              <a:t>)</a:t>
            </a:r>
            <a:endParaRPr lang="en-US" sz="1400" b="1" i="1" dirty="0">
              <a:solidFill>
                <a:schemeClr val="accent5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Curved Right Arrow 20"/>
          <p:cNvSpPr/>
          <p:nvPr/>
        </p:nvSpPr>
        <p:spPr>
          <a:xfrm>
            <a:off x="152400" y="4038600"/>
            <a:ext cx="609600" cy="1905000"/>
          </a:xfrm>
          <a:prstGeom prst="curved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  <a:scene3d>
            <a:camera prst="orthographicFront">
              <a:rot lat="0" lon="1080000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276600" y="2667000"/>
            <a:ext cx="3048000" cy="1588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76600" y="3048000"/>
            <a:ext cx="3048000" cy="1588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276600" y="3429000"/>
            <a:ext cx="3048000" cy="1588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76600" y="4582758"/>
            <a:ext cx="3048000" cy="1588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3"/>
          </p:cNvCxnSpPr>
          <p:nvPr/>
        </p:nvCxnSpPr>
        <p:spPr>
          <a:xfrm flipV="1">
            <a:off x="3276600" y="3506788"/>
            <a:ext cx="3048000" cy="763821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296"/>
            <a:ext cx="5929312" cy="676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562600" y="152400"/>
            <a:ext cx="342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accent2"/>
                </a:solidFill>
              </a:rPr>
              <a:t>GetCapabilities</a:t>
            </a:r>
            <a:endParaRPr lang="en-US" sz="3600" b="1" dirty="0" smtClean="0">
              <a:solidFill>
                <a:schemeClr val="accent2"/>
              </a:solidFill>
            </a:endParaRPr>
          </a:p>
          <a:p>
            <a:pPr algn="ctr"/>
            <a:endParaRPr lang="en-US" sz="2400" b="1" i="1" dirty="0" smtClean="0"/>
          </a:p>
          <a:p>
            <a:pPr algn="ctr"/>
            <a:r>
              <a:rPr lang="en-US" sz="2400" b="1" i="1" dirty="0" smtClean="0"/>
              <a:t>equivalent to </a:t>
            </a:r>
          </a:p>
          <a:p>
            <a:pPr algn="ctr"/>
            <a:r>
              <a:rPr lang="en-US" sz="3600" b="1" dirty="0" err="1" smtClean="0">
                <a:solidFill>
                  <a:schemeClr val="accent5"/>
                </a:solidFill>
              </a:rPr>
              <a:t>GetCapabilities</a:t>
            </a:r>
            <a:endParaRPr lang="en-US" sz="3600" b="1" dirty="0" smtClean="0">
              <a:solidFill>
                <a:schemeClr val="accent5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5"/>
                </a:solidFill>
              </a:rPr>
              <a:t>(in HydroExcel)</a:t>
            </a:r>
          </a:p>
          <a:p>
            <a:pPr algn="ctr"/>
            <a:endParaRPr lang="en-US" sz="2800" b="1" dirty="0">
              <a:solidFill>
                <a:schemeClr val="accent5"/>
              </a:solidFill>
            </a:endParaRPr>
          </a:p>
          <a:p>
            <a:pPr algn="ctr"/>
            <a:r>
              <a:rPr lang="en-US" sz="2400" b="1" i="1" dirty="0" smtClean="0"/>
              <a:t>and</a:t>
            </a:r>
            <a:r>
              <a:rPr lang="en-US" sz="2400" b="1" i="1" dirty="0" smtClean="0">
                <a:solidFill>
                  <a:schemeClr val="accent5"/>
                </a:solidFill>
              </a:rPr>
              <a:t> </a:t>
            </a:r>
            <a:r>
              <a:rPr lang="en-US" sz="2400" b="1" i="1" dirty="0" smtClean="0"/>
              <a:t>similar to</a:t>
            </a:r>
          </a:p>
          <a:p>
            <a:pPr algn="ctr"/>
            <a:r>
              <a:rPr lang="en-US" sz="3600" b="1" dirty="0" smtClean="0">
                <a:solidFill>
                  <a:schemeClr val="accent5"/>
                </a:solidFill>
              </a:rPr>
              <a:t>Data Sources </a:t>
            </a:r>
          </a:p>
          <a:p>
            <a:pPr algn="ctr"/>
            <a:r>
              <a:rPr lang="en-US" sz="2800" b="1" dirty="0" smtClean="0">
                <a:solidFill>
                  <a:schemeClr val="accent5"/>
                </a:solidFill>
              </a:rPr>
              <a:t>in ODM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" y="228600"/>
            <a:ext cx="5934075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562600" y="152400"/>
            <a:ext cx="3429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accent2"/>
                </a:solidFill>
              </a:rPr>
              <a:t>ResumeSites</a:t>
            </a:r>
            <a:endParaRPr lang="en-US" sz="3600" b="1" dirty="0" smtClean="0">
              <a:solidFill>
                <a:schemeClr val="accent2"/>
              </a:solidFill>
            </a:endParaRPr>
          </a:p>
          <a:p>
            <a:pPr algn="ctr"/>
            <a:endParaRPr lang="en-US" sz="2400" b="1" i="1" dirty="0" smtClean="0"/>
          </a:p>
          <a:p>
            <a:pPr algn="ctr"/>
            <a:r>
              <a:rPr lang="en-US" sz="2400" b="1" i="1" dirty="0" smtClean="0"/>
              <a:t>equivalent to </a:t>
            </a:r>
          </a:p>
          <a:p>
            <a:pPr algn="ctr"/>
            <a:r>
              <a:rPr lang="en-US" sz="3600" b="1" dirty="0" err="1" smtClean="0">
                <a:solidFill>
                  <a:schemeClr val="accent5"/>
                </a:solidFill>
              </a:rPr>
              <a:t>GetSites</a:t>
            </a:r>
            <a:endParaRPr lang="en-US" sz="3600" b="1" dirty="0" smtClean="0">
              <a:solidFill>
                <a:schemeClr val="accent5"/>
              </a:solidFill>
            </a:endParaRPr>
          </a:p>
          <a:p>
            <a:pPr algn="ctr"/>
            <a:endParaRPr lang="en-US" sz="2800" b="1" dirty="0">
              <a:solidFill>
                <a:schemeClr val="accent5"/>
              </a:solidFill>
            </a:endParaRPr>
          </a:p>
          <a:p>
            <a:pPr algn="ctr"/>
            <a:r>
              <a:rPr lang="en-US" sz="2400" b="1" i="1" dirty="0" smtClean="0"/>
              <a:t>and</a:t>
            </a:r>
            <a:r>
              <a:rPr lang="en-US" sz="2400" b="1" i="1" dirty="0" smtClean="0">
                <a:solidFill>
                  <a:schemeClr val="accent5"/>
                </a:solidFill>
              </a:rPr>
              <a:t> </a:t>
            </a:r>
            <a:r>
              <a:rPr lang="en-US" sz="2400" b="1" i="1" dirty="0" smtClean="0"/>
              <a:t>similar to</a:t>
            </a:r>
          </a:p>
          <a:p>
            <a:pPr algn="ctr"/>
            <a:r>
              <a:rPr lang="en-US" sz="3600" b="1" dirty="0" smtClean="0">
                <a:solidFill>
                  <a:schemeClr val="accent5"/>
                </a:solidFill>
              </a:rPr>
              <a:t>Monitoring Site Locations</a:t>
            </a:r>
          </a:p>
          <a:p>
            <a:pPr algn="ctr"/>
            <a:r>
              <a:rPr lang="en-US" sz="2800" b="1" dirty="0" smtClean="0">
                <a:solidFill>
                  <a:schemeClr val="accent5"/>
                </a:solidFill>
              </a:rPr>
              <a:t>in ODM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286000"/>
            <a:ext cx="1414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Site Code</a:t>
            </a:r>
          </a:p>
          <a:p>
            <a:r>
              <a:rPr lang="en-US" sz="1200" dirty="0" smtClean="0"/>
              <a:t>Agency?</a:t>
            </a:r>
          </a:p>
          <a:p>
            <a:r>
              <a:rPr lang="en-US" sz="1200" dirty="0" smtClean="0"/>
              <a:t>Site name</a:t>
            </a:r>
          </a:p>
          <a:p>
            <a:r>
              <a:rPr lang="en-US" sz="1200" dirty="0" smtClean="0"/>
              <a:t>Common site name</a:t>
            </a:r>
          </a:p>
          <a:p>
            <a:r>
              <a:rPr lang="en-US" sz="1200" dirty="0" smtClean="0"/>
              <a:t>X coordinate</a:t>
            </a:r>
          </a:p>
          <a:p>
            <a:r>
              <a:rPr lang="en-US" sz="1200" dirty="0" smtClean="0"/>
              <a:t>Y coordinate</a:t>
            </a:r>
          </a:p>
          <a:p>
            <a:r>
              <a:rPr lang="en-US" sz="1200" dirty="0" smtClean="0"/>
              <a:t>Projection System</a:t>
            </a:r>
          </a:p>
          <a:p>
            <a:r>
              <a:rPr lang="en-US" sz="1200" dirty="0" smtClean="0"/>
              <a:t>Start Date</a:t>
            </a:r>
          </a:p>
          <a:p>
            <a:r>
              <a:rPr lang="en-US" sz="1200" dirty="0" smtClean="0"/>
              <a:t>End Date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6248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Measurement code</a:t>
            </a:r>
          </a:p>
          <a:p>
            <a:r>
              <a:rPr lang="en-US" sz="1200" dirty="0" smtClean="0"/>
              <a:t>Measurement name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6248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Commune (~city) code</a:t>
            </a:r>
          </a:p>
          <a:p>
            <a:r>
              <a:rPr lang="en-US" sz="1200" dirty="0" smtClean="0"/>
              <a:t>Commune (~city) name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45148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76800" y="152400"/>
            <a:ext cx="40386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Spatial Filter:</a:t>
            </a:r>
          </a:p>
          <a:p>
            <a:endParaRPr lang="en-US" dirty="0"/>
          </a:p>
          <a:p>
            <a:r>
              <a:rPr lang="en-US" dirty="0" smtClean="0"/>
              <a:t>By Commune (~City), Department, Region (~State), Basin, Water Body, Hydrographic Section, Hydrologic Entity, Sea, etc, by Code/Number/Type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962400"/>
            <a:ext cx="36861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76800" y="3962400"/>
            <a:ext cx="4038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Thematic Filter:</a:t>
            </a:r>
          </a:p>
          <a:p>
            <a:endParaRPr lang="en-US" dirty="0"/>
          </a:p>
          <a:p>
            <a:r>
              <a:rPr lang="en-US" dirty="0" smtClean="0"/>
              <a:t>By Parameter Family, </a:t>
            </a:r>
            <a:r>
              <a:rPr lang="en-US" dirty="0" err="1" smtClean="0"/>
              <a:t>Sandre</a:t>
            </a:r>
            <a:r>
              <a:rPr lang="en-US" dirty="0" smtClean="0"/>
              <a:t> Collecting Entity, Site Code, Site Name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31242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191000" y="457200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Domain:</a:t>
            </a:r>
          </a:p>
          <a:p>
            <a:endParaRPr lang="en-US" dirty="0"/>
          </a:p>
          <a:p>
            <a:r>
              <a:rPr lang="en-US" sz="1600" dirty="0" smtClean="0"/>
              <a:t>Coastal waters</a:t>
            </a:r>
          </a:p>
          <a:p>
            <a:r>
              <a:rPr lang="en-US" sz="1600" dirty="0" smtClean="0"/>
              <a:t>Streams and rivers</a:t>
            </a:r>
          </a:p>
          <a:p>
            <a:r>
              <a:rPr lang="en-US" sz="1600" dirty="0" smtClean="0"/>
              <a:t>Water bodies</a:t>
            </a:r>
          </a:p>
          <a:p>
            <a:r>
              <a:rPr lang="en-US" sz="1600" dirty="0" smtClean="0"/>
              <a:t>Groundwater</a:t>
            </a:r>
          </a:p>
          <a:p>
            <a:r>
              <a:rPr lang="en-US" sz="1600" dirty="0" smtClean="0"/>
              <a:t>Atmospheric water (not in this version)</a:t>
            </a:r>
          </a:p>
          <a:p>
            <a:endParaRPr lang="en-US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114800"/>
            <a:ext cx="3171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114800" y="4038600"/>
            <a:ext cx="4038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Temporal Filter:</a:t>
            </a:r>
          </a:p>
          <a:p>
            <a:endParaRPr lang="en-US" dirty="0"/>
          </a:p>
          <a:p>
            <a:r>
              <a:rPr lang="en-US" sz="1600" dirty="0" smtClean="0"/>
              <a:t>Start Date</a:t>
            </a:r>
          </a:p>
          <a:p>
            <a:r>
              <a:rPr lang="en-US" sz="1600" dirty="0" smtClean="0"/>
              <a:t>End Date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31527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67200" y="381000"/>
            <a:ext cx="40386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Analytic Filter:</a:t>
            </a:r>
          </a:p>
          <a:p>
            <a:endParaRPr lang="en-US" dirty="0"/>
          </a:p>
          <a:p>
            <a:r>
              <a:rPr lang="en-US" sz="1600" dirty="0" smtClean="0"/>
              <a:t>Parameter Family Code</a:t>
            </a:r>
          </a:p>
          <a:p>
            <a:r>
              <a:rPr lang="en-US" sz="1600" dirty="0" smtClean="0"/>
              <a:t>Parameter Code</a:t>
            </a:r>
          </a:p>
          <a:p>
            <a:r>
              <a:rPr lang="en-US" sz="1600" dirty="0" smtClean="0"/>
              <a:t>Support Code?</a:t>
            </a:r>
          </a:p>
          <a:p>
            <a:r>
              <a:rPr lang="en-US" sz="1600" dirty="0" err="1" smtClean="0"/>
              <a:t>Taxa</a:t>
            </a:r>
            <a:r>
              <a:rPr lang="en-US" sz="1600" dirty="0" smtClean="0"/>
              <a:t> Code</a:t>
            </a:r>
          </a:p>
          <a:p>
            <a:r>
              <a:rPr lang="en-US" sz="1600" dirty="0" smtClean="0"/>
              <a:t>Taxonomic Family Code</a:t>
            </a:r>
          </a:p>
          <a:p>
            <a:r>
              <a:rPr lang="en-US" sz="1600" dirty="0" smtClean="0"/>
              <a:t>Type of Biological Sample</a:t>
            </a:r>
            <a:endParaRPr lang="en-US" sz="1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86200"/>
            <a:ext cx="43624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105400" y="3581400"/>
            <a:ext cx="3505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Thematic Data Filter:</a:t>
            </a:r>
          </a:p>
          <a:p>
            <a:endParaRPr lang="en-US" dirty="0"/>
          </a:p>
          <a:p>
            <a:r>
              <a:rPr lang="en-US" sz="1600" dirty="0" smtClean="0"/>
              <a:t>Measuring Device Code</a:t>
            </a:r>
          </a:p>
          <a:p>
            <a:r>
              <a:rPr lang="en-US" sz="1600" dirty="0" smtClean="0"/>
              <a:t>Analytical Result Quantification?</a:t>
            </a:r>
          </a:p>
          <a:p>
            <a:r>
              <a:rPr lang="en-US" sz="1600" dirty="0" smtClean="0"/>
              <a:t>Result Status</a:t>
            </a:r>
          </a:p>
          <a:p>
            <a:r>
              <a:rPr lang="en-US" sz="1600" dirty="0" smtClean="0"/>
              <a:t>Code involved?</a:t>
            </a:r>
          </a:p>
          <a:p>
            <a:r>
              <a:rPr lang="en-US" sz="1600" dirty="0" smtClean="0"/>
              <a:t>Agency Schema?</a:t>
            </a:r>
          </a:p>
          <a:p>
            <a:r>
              <a:rPr lang="en-US" sz="1600" dirty="0" smtClean="0"/>
              <a:t>Role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314</Words>
  <Application>Microsoft Office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EauFrance/Sandre –  Water Web Services</vt:lpstr>
      <vt:lpstr>Slide 2</vt:lpstr>
      <vt:lpstr>Slide 3</vt:lpstr>
      <vt:lpstr>Sandre and CUAHSI</vt:lpstr>
      <vt:lpstr>Slide 5</vt:lpstr>
      <vt:lpstr>Slide 6</vt:lpstr>
      <vt:lpstr>Slide 7</vt:lpstr>
      <vt:lpstr>Slide 8</vt:lpstr>
      <vt:lpstr>Slide 9</vt:lpstr>
      <vt:lpstr>Slide 10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EauFrance/Sandre –  Water Web Services</dc:title>
  <dc:creator>Eric S. Hersh</dc:creator>
  <cp:lastModifiedBy>Eric S. Hersh</cp:lastModifiedBy>
  <cp:revision>21</cp:revision>
  <dcterms:created xsi:type="dcterms:W3CDTF">2009-09-11T16:18:49Z</dcterms:created>
  <dcterms:modified xsi:type="dcterms:W3CDTF">2009-09-16T18:17:34Z</dcterms:modified>
</cp:coreProperties>
</file>