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3"/>
  </p:notesMasterIdLst>
  <p:sldIdLst>
    <p:sldId id="257" r:id="rId2"/>
    <p:sldId id="279" r:id="rId3"/>
    <p:sldId id="301" r:id="rId4"/>
    <p:sldId id="280" r:id="rId5"/>
    <p:sldId id="285" r:id="rId6"/>
    <p:sldId id="302" r:id="rId7"/>
    <p:sldId id="286" r:id="rId8"/>
    <p:sldId id="287" r:id="rId9"/>
    <p:sldId id="306" r:id="rId10"/>
    <p:sldId id="260" r:id="rId11"/>
    <p:sldId id="269" r:id="rId12"/>
    <p:sldId id="270" r:id="rId13"/>
    <p:sldId id="271" r:id="rId14"/>
    <p:sldId id="378" r:id="rId15"/>
    <p:sldId id="288" r:id="rId16"/>
    <p:sldId id="304" r:id="rId17"/>
    <p:sldId id="259" r:id="rId18"/>
    <p:sldId id="263" r:id="rId19"/>
    <p:sldId id="363" r:id="rId20"/>
    <p:sldId id="364" r:id="rId21"/>
    <p:sldId id="366" r:id="rId22"/>
    <p:sldId id="307" r:id="rId23"/>
    <p:sldId id="361" r:id="rId24"/>
    <p:sldId id="310" r:id="rId25"/>
    <p:sldId id="311" r:id="rId26"/>
    <p:sldId id="312" r:id="rId27"/>
    <p:sldId id="313" r:id="rId28"/>
    <p:sldId id="314" r:id="rId29"/>
    <p:sldId id="316" r:id="rId30"/>
    <p:sldId id="320" r:id="rId31"/>
    <p:sldId id="362" r:id="rId32"/>
    <p:sldId id="341" r:id="rId33"/>
    <p:sldId id="342" r:id="rId34"/>
    <p:sldId id="344" r:id="rId35"/>
    <p:sldId id="343" r:id="rId36"/>
    <p:sldId id="345" r:id="rId37"/>
    <p:sldId id="346" r:id="rId38"/>
    <p:sldId id="347" r:id="rId39"/>
    <p:sldId id="348" r:id="rId40"/>
    <p:sldId id="349" r:id="rId41"/>
    <p:sldId id="350" r:id="rId42"/>
    <p:sldId id="351" r:id="rId43"/>
    <p:sldId id="352" r:id="rId44"/>
    <p:sldId id="354" r:id="rId45"/>
    <p:sldId id="355" r:id="rId46"/>
    <p:sldId id="357" r:id="rId47"/>
    <p:sldId id="358" r:id="rId48"/>
    <p:sldId id="360" r:id="rId49"/>
    <p:sldId id="367" r:id="rId50"/>
    <p:sldId id="377" r:id="rId51"/>
    <p:sldId id="376" r:id="rId52"/>
    <p:sldId id="370" r:id="rId53"/>
    <p:sldId id="291" r:id="rId54"/>
    <p:sldId id="292" r:id="rId55"/>
    <p:sldId id="293" r:id="rId56"/>
    <p:sldId id="294" r:id="rId57"/>
    <p:sldId id="295" r:id="rId58"/>
    <p:sldId id="296" r:id="rId59"/>
    <p:sldId id="371" r:id="rId60"/>
    <p:sldId id="274" r:id="rId61"/>
    <p:sldId id="374" r:id="rId62"/>
  </p:sldIdLst>
  <p:sldSz cx="9144000" cy="6858000" type="screen4x3"/>
  <p:notesSz cx="6858000" cy="9144000"/>
  <p:defaultTextStyle>
    <a:defPPr>
      <a:defRPr lang="en-US"/>
    </a:defPPr>
    <a:lvl1pPr algn="l" rtl="0" eaLnBrk="0" fontAlgn="base" hangingPunct="0">
      <a:spcBef>
        <a:spcPct val="0"/>
      </a:spcBef>
      <a:spcAft>
        <a:spcPct val="0"/>
      </a:spcAft>
      <a:defRPr sz="1000" b="1" kern="1200">
        <a:solidFill>
          <a:schemeClr val="tx1"/>
        </a:solidFill>
        <a:latin typeface="CG Times" pitchFamily="18" charset="0"/>
        <a:ea typeface="+mn-ea"/>
        <a:cs typeface="Arial" charset="0"/>
      </a:defRPr>
    </a:lvl1pPr>
    <a:lvl2pPr marL="457200" algn="l" rtl="0" eaLnBrk="0" fontAlgn="base" hangingPunct="0">
      <a:spcBef>
        <a:spcPct val="0"/>
      </a:spcBef>
      <a:spcAft>
        <a:spcPct val="0"/>
      </a:spcAft>
      <a:defRPr sz="1000" b="1" kern="1200">
        <a:solidFill>
          <a:schemeClr val="tx1"/>
        </a:solidFill>
        <a:latin typeface="CG Times" pitchFamily="18" charset="0"/>
        <a:ea typeface="+mn-ea"/>
        <a:cs typeface="Arial" charset="0"/>
      </a:defRPr>
    </a:lvl2pPr>
    <a:lvl3pPr marL="914400" algn="l" rtl="0" eaLnBrk="0" fontAlgn="base" hangingPunct="0">
      <a:spcBef>
        <a:spcPct val="0"/>
      </a:spcBef>
      <a:spcAft>
        <a:spcPct val="0"/>
      </a:spcAft>
      <a:defRPr sz="1000" b="1" kern="1200">
        <a:solidFill>
          <a:schemeClr val="tx1"/>
        </a:solidFill>
        <a:latin typeface="CG Times" pitchFamily="18" charset="0"/>
        <a:ea typeface="+mn-ea"/>
        <a:cs typeface="Arial" charset="0"/>
      </a:defRPr>
    </a:lvl3pPr>
    <a:lvl4pPr marL="1371600" algn="l" rtl="0" eaLnBrk="0" fontAlgn="base" hangingPunct="0">
      <a:spcBef>
        <a:spcPct val="0"/>
      </a:spcBef>
      <a:spcAft>
        <a:spcPct val="0"/>
      </a:spcAft>
      <a:defRPr sz="1000" b="1" kern="1200">
        <a:solidFill>
          <a:schemeClr val="tx1"/>
        </a:solidFill>
        <a:latin typeface="CG Times" pitchFamily="18" charset="0"/>
        <a:ea typeface="+mn-ea"/>
        <a:cs typeface="Arial" charset="0"/>
      </a:defRPr>
    </a:lvl4pPr>
    <a:lvl5pPr marL="1828800" algn="l" rtl="0" eaLnBrk="0" fontAlgn="base" hangingPunct="0">
      <a:spcBef>
        <a:spcPct val="0"/>
      </a:spcBef>
      <a:spcAft>
        <a:spcPct val="0"/>
      </a:spcAft>
      <a:defRPr sz="1000" b="1" kern="1200">
        <a:solidFill>
          <a:schemeClr val="tx1"/>
        </a:solidFill>
        <a:latin typeface="CG Times" pitchFamily="18" charset="0"/>
        <a:ea typeface="+mn-ea"/>
        <a:cs typeface="Arial" charset="0"/>
      </a:defRPr>
    </a:lvl5pPr>
    <a:lvl6pPr marL="2286000" algn="l" defTabSz="914400" rtl="0" eaLnBrk="1" latinLnBrk="0" hangingPunct="1">
      <a:defRPr sz="1000" b="1" kern="1200">
        <a:solidFill>
          <a:schemeClr val="tx1"/>
        </a:solidFill>
        <a:latin typeface="CG Times" pitchFamily="18" charset="0"/>
        <a:ea typeface="+mn-ea"/>
        <a:cs typeface="Arial" charset="0"/>
      </a:defRPr>
    </a:lvl6pPr>
    <a:lvl7pPr marL="2743200" algn="l" defTabSz="914400" rtl="0" eaLnBrk="1" latinLnBrk="0" hangingPunct="1">
      <a:defRPr sz="1000" b="1" kern="1200">
        <a:solidFill>
          <a:schemeClr val="tx1"/>
        </a:solidFill>
        <a:latin typeface="CG Times" pitchFamily="18" charset="0"/>
        <a:ea typeface="+mn-ea"/>
        <a:cs typeface="Arial" charset="0"/>
      </a:defRPr>
    </a:lvl7pPr>
    <a:lvl8pPr marL="3200400" algn="l" defTabSz="914400" rtl="0" eaLnBrk="1" latinLnBrk="0" hangingPunct="1">
      <a:defRPr sz="1000" b="1" kern="1200">
        <a:solidFill>
          <a:schemeClr val="tx1"/>
        </a:solidFill>
        <a:latin typeface="CG Times" pitchFamily="18" charset="0"/>
        <a:ea typeface="+mn-ea"/>
        <a:cs typeface="Arial" charset="0"/>
      </a:defRPr>
    </a:lvl8pPr>
    <a:lvl9pPr marL="3657600" algn="l" defTabSz="914400" rtl="0" eaLnBrk="1" latinLnBrk="0" hangingPunct="1">
      <a:defRPr sz="1000" b="1" kern="1200">
        <a:solidFill>
          <a:schemeClr val="tx1"/>
        </a:solidFill>
        <a:latin typeface="CG 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87" d="100"/>
          <a:sy n="87"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fld id="{5A8122BE-5FC1-4BC3-B46E-637588F99B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F95BE7F-DDC9-4EC7-A65D-D07699F00F2D}" type="slidenum">
              <a:rPr lang="en-US" smtClean="0">
                <a:latin typeface="Arial" charset="0"/>
                <a:cs typeface="Arial" charset="0"/>
              </a:rPr>
              <a:pPr/>
              <a:t>1</a:t>
            </a:fld>
            <a:endParaRPr lang="en-US" smtClean="0">
              <a:latin typeface="Arial" charset="0"/>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032E9-2537-4E92-9E8C-8A88B4CD9E52}" type="slidenum">
              <a:rPr lang="en-AU"/>
              <a:pPr/>
              <a:t>15</a:t>
            </a:fld>
            <a:endParaRPr lang="en-AU"/>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3CAFAD7-4662-44CB-8D65-5FC92AF5D4D7}" type="slidenum">
              <a:rPr lang="en-US" smtClean="0">
                <a:latin typeface="Arial" charset="0"/>
                <a:cs typeface="Arial" charset="0"/>
              </a:rPr>
              <a:pPr/>
              <a:t>17</a:t>
            </a:fld>
            <a:endParaRPr lang="en-US" smtClean="0">
              <a:latin typeface="Arial" charset="0"/>
              <a:cs typeface="Arial" charset="0"/>
            </a:endParaRPr>
          </a:p>
        </p:txBody>
      </p:sp>
      <p:sp>
        <p:nvSpPr>
          <p:cNvPr id="16387" name="Rectangle 2"/>
          <p:cNvSpPr>
            <a:spLocks noGrp="1" noRot="1" noChangeAspect="1" noChangeArrowheads="1" noTextEdit="1"/>
          </p:cNvSpPr>
          <p:nvPr>
            <p:ph type="sldImg"/>
          </p:nvPr>
        </p:nvSpPr>
        <p:spPr>
          <a:xfrm>
            <a:off x="1141413" y="685800"/>
            <a:ext cx="4573587" cy="3430588"/>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91259" tIns="45629" rIns="91259" bIns="45629"/>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4ECAA4F-4762-4B26-A96E-4022B555B5CC}"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4ECAA4F-4762-4B26-A96E-4022B555B5CC}"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4ECAA4F-4762-4B26-A96E-4022B555B5CC}"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9585FFB0-9843-435C-BD4C-A6E6202DB750}" type="slidenum">
              <a:rPr lang="en-US" smtClean="0"/>
              <a:pPr>
                <a:defRPr/>
              </a:pPr>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06A2C-9E42-4CDB-BDF5-701557A48EA2}" type="slidenum">
              <a:rPr lang="en-AU"/>
              <a:pPr/>
              <a:t>54</a:t>
            </a:fld>
            <a:endParaRPr lang="en-AU"/>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AU"/>
              <a:t>Different people calculate different things, with different tools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essential ingredient of life</a:t>
            </a:r>
          </a:p>
          <a:p>
            <a:pPr lvl="1"/>
            <a:r>
              <a:rPr lang="en-AU" dirty="0" smtClean="0"/>
              <a:t>Bathe in it</a:t>
            </a:r>
          </a:p>
          <a:p>
            <a:pPr lvl="1"/>
            <a:r>
              <a:rPr lang="en-AU" dirty="0" smtClean="0"/>
              <a:t>Cook with it</a:t>
            </a:r>
          </a:p>
          <a:p>
            <a:pPr lvl="1"/>
            <a:r>
              <a:rPr lang="en-AU" dirty="0" smtClean="0"/>
              <a:t>Drink it</a:t>
            </a:r>
          </a:p>
          <a:p>
            <a:pPr lvl="1"/>
            <a:r>
              <a:rPr lang="en-AU" dirty="0" smtClean="0"/>
              <a:t>Use it for Recreation</a:t>
            </a:r>
          </a:p>
          <a:p>
            <a:pPr lvl="1"/>
            <a:r>
              <a:rPr lang="en-AU" dirty="0" smtClean="0"/>
              <a:t>Drives industry</a:t>
            </a:r>
          </a:p>
          <a:p>
            <a:pPr lvl="1"/>
            <a:r>
              <a:rPr lang="en-AU" dirty="0" smtClean="0"/>
              <a:t>Creates energy</a:t>
            </a:r>
          </a:p>
          <a:p>
            <a:pPr lvl="1"/>
            <a:r>
              <a:rPr lang="en-AU" dirty="0" smtClean="0"/>
              <a:t>Essential for Agriculture</a:t>
            </a:r>
          </a:p>
          <a:p>
            <a:pPr lvl="1"/>
            <a:r>
              <a:rPr lang="en-AU" dirty="0" smtClean="0"/>
              <a:t>Gives life</a:t>
            </a:r>
          </a:p>
          <a:p>
            <a:pPr lvl="1"/>
            <a:r>
              <a:rPr lang="en-AU" dirty="0" smtClean="0"/>
              <a:t>Takes life away</a:t>
            </a:r>
          </a:p>
          <a:p>
            <a:endParaRPr lang="en-AU" dirty="0"/>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essential ingredient of life</a:t>
            </a:r>
          </a:p>
          <a:p>
            <a:pPr lvl="1"/>
            <a:r>
              <a:rPr lang="en-AU" dirty="0" smtClean="0"/>
              <a:t>Bathe in it</a:t>
            </a:r>
          </a:p>
          <a:p>
            <a:pPr lvl="1"/>
            <a:r>
              <a:rPr lang="en-AU" dirty="0" smtClean="0"/>
              <a:t>Cook with it</a:t>
            </a:r>
          </a:p>
          <a:p>
            <a:pPr lvl="1"/>
            <a:r>
              <a:rPr lang="en-AU" dirty="0" smtClean="0"/>
              <a:t>Drink it</a:t>
            </a:r>
          </a:p>
          <a:p>
            <a:pPr lvl="1"/>
            <a:r>
              <a:rPr lang="en-AU" dirty="0" smtClean="0"/>
              <a:t>Use it for Recreation</a:t>
            </a:r>
          </a:p>
          <a:p>
            <a:pPr lvl="1"/>
            <a:r>
              <a:rPr lang="en-AU" dirty="0" smtClean="0"/>
              <a:t>Drives industry</a:t>
            </a:r>
          </a:p>
          <a:p>
            <a:pPr lvl="1"/>
            <a:r>
              <a:rPr lang="en-AU" dirty="0" smtClean="0"/>
              <a:t>Creates energy</a:t>
            </a:r>
          </a:p>
          <a:p>
            <a:pPr lvl="1"/>
            <a:r>
              <a:rPr lang="en-AU" dirty="0" smtClean="0"/>
              <a:t>Essential for Agriculture</a:t>
            </a:r>
          </a:p>
          <a:p>
            <a:pPr lvl="1"/>
            <a:r>
              <a:rPr lang="en-AU" dirty="0" smtClean="0"/>
              <a:t>Gives life</a:t>
            </a:r>
          </a:p>
          <a:p>
            <a:pPr lvl="1"/>
            <a:r>
              <a:rPr lang="en-AU" dirty="0" smtClean="0"/>
              <a:t>Takes life away</a:t>
            </a:r>
          </a:p>
          <a:p>
            <a:endParaRPr lang="en-AU" dirty="0"/>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BDF6A-4EC9-49D2-AF95-D6F88D9A0886}" type="slidenum">
              <a:rPr lang="en-AU"/>
              <a:pPr/>
              <a:t>5</a:t>
            </a:fld>
            <a:endParaRPr lang="en-AU"/>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ko-KR">
                <a:ea typeface="굴림" pitchFamily="-112" charset="-127"/>
              </a:rPr>
              <a:t>Best estimate reduction from climate change = 5%</a:t>
            </a:r>
          </a:p>
          <a:p>
            <a:r>
              <a:rPr lang="en-US" altLang="ko-KR">
                <a:ea typeface="굴림" pitchFamily="-112" charset="-127"/>
              </a:rPr>
              <a:t>Best estimate reduction from farm dams = 5% (but could be as high as 13% in itself)</a:t>
            </a:r>
          </a:p>
          <a:p>
            <a:r>
              <a:rPr lang="en-US" altLang="ko-KR">
                <a:ea typeface="굴림" pitchFamily="-112" charset="-127"/>
              </a:rPr>
              <a:t>Total best estimate reduction = 13%</a:t>
            </a:r>
          </a:p>
          <a:p>
            <a:r>
              <a:rPr lang="en-US" altLang="ko-KR">
                <a:ea typeface="굴림" pitchFamily="-112" charset="-127"/>
              </a:rPr>
              <a:t>I’ll highlight dams and groundwater extraction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DC933-B93D-482D-B00E-0FCA1D871460}" type="slidenum">
              <a:rPr lang="en-AU"/>
              <a:pPr/>
              <a:t>7</a:t>
            </a:fld>
            <a:endParaRPr lang="en-AU"/>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AU"/>
              <a:t>ROI studies show that they are significantly valuable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D0942-CE32-40D3-BFC4-2A3A6BCF9F51}" type="slidenum">
              <a:rPr lang="en-AU"/>
              <a:pPr/>
              <a:t>8</a:t>
            </a:fld>
            <a:endParaRPr lang="en-AU"/>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ost\Shared Folders\LinuxDesktop\templates\ppt_image_081104.tif"/>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p:spPr>
      </p:pic>
      <p:sp>
        <p:nvSpPr>
          <p:cNvPr id="31748" name="Rectangle 4"/>
          <p:cNvSpPr>
            <a:spLocks noGrp="1" noChangeArrowheads="1"/>
          </p:cNvSpPr>
          <p:nvPr>
            <p:ph type="ctrTitle"/>
          </p:nvPr>
        </p:nvSpPr>
        <p:spPr>
          <a:xfrm>
            <a:off x="762000" y="2286000"/>
            <a:ext cx="7772400" cy="1143000"/>
          </a:xfrm>
        </p:spPr>
        <p:txBody>
          <a:bodyPr/>
          <a:lstStyle>
            <a:lvl1pPr>
              <a:defRPr>
                <a:latin typeface="Arial Black" pitchFamily="34" charset="0"/>
              </a:defRPr>
            </a:lvl1pPr>
          </a:lstStyle>
          <a:p>
            <a:r>
              <a:rPr lang="en-US"/>
              <a:t>Click to edit Master title style</a:t>
            </a:r>
          </a:p>
        </p:txBody>
      </p:sp>
      <p:sp>
        <p:nvSpPr>
          <p:cNvPr id="31767" name="Rectangle 23"/>
          <p:cNvSpPr>
            <a:spLocks noGrp="1" noChangeArrowheads="1"/>
          </p:cNvSpPr>
          <p:nvPr>
            <p:ph type="subTitle" idx="1"/>
          </p:nvPr>
        </p:nvSpPr>
        <p:spPr>
          <a:xfrm>
            <a:off x="1447800" y="4752975"/>
            <a:ext cx="6400800" cy="1371600"/>
          </a:xfrm>
        </p:spPr>
        <p:txBody>
          <a:bodyPr/>
          <a:lstStyle>
            <a:lvl1pPr marL="0" indent="0" algn="ctr">
              <a:buFontTx/>
              <a:buNone/>
              <a:defRPr sz="1800">
                <a:solidFill>
                  <a:srgbClr val="092E5C"/>
                </a:solidFill>
              </a:defRPr>
            </a:lvl1pPr>
          </a:lstStyle>
          <a:p>
            <a:r>
              <a:rPr lang="en-US"/>
              <a:t>58th OGC Technical Committee</a:t>
            </a:r>
          </a:p>
          <a:p>
            <a:r>
              <a:rPr lang="en-US"/>
              <a:t>Tysons Corners</a:t>
            </a:r>
          </a:p>
          <a:p>
            <a:r>
              <a:rPr lang="en-US"/>
              <a:t>&lt;Chair name here&gt;</a:t>
            </a:r>
          </a:p>
          <a:p>
            <a:r>
              <a:rPr lang="en-US"/>
              <a:t>October 5, 2006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0E6F1DF-7AC1-4739-BF26-92226D5EC4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319088"/>
            <a:ext cx="211455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319088"/>
            <a:ext cx="619125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61D0A0-2E4F-45E3-A7A3-EF64601B82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D98B19-EEF3-478C-9CE9-17346711F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645173F-9CC5-4BA9-875A-77DCB7FDF6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DDB5826-D0A9-467E-87DF-45FCB8015E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2FBE8ED-BDA4-4A7D-9D2A-2072475D14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A34A95D-14C6-4698-82AC-16565A791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DF2D4D-71D2-461F-94F1-4F84E1E072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B2AC51-9255-4E70-959E-A920CC89EE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28498A-DB0F-40D6-BDA0-C621CC3B9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319088"/>
            <a:ext cx="8458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1295400"/>
            <a:ext cx="8458200" cy="479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1539875" y="3059113"/>
            <a:ext cx="184150" cy="304800"/>
          </a:xfrm>
          <a:prstGeom prst="rect">
            <a:avLst/>
          </a:prstGeom>
          <a:noFill/>
          <a:ln w="9525">
            <a:noFill/>
            <a:miter lim="800000"/>
            <a:headEnd/>
            <a:tailEnd/>
          </a:ln>
          <a:effectLst/>
        </p:spPr>
        <p:txBody>
          <a:bodyPr wrap="none">
            <a:spAutoFit/>
          </a:bodyPr>
          <a:lstStyle/>
          <a:p>
            <a:pPr>
              <a:defRPr/>
            </a:pPr>
            <a:endParaRPr lang="en-US" sz="1400">
              <a:effectLst>
                <a:outerShdw blurRad="38100" dist="38100" dir="2700000" algn="tl">
                  <a:srgbClr val="C0C0C0"/>
                </a:outerShdw>
              </a:effectLst>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solidFill>
                  <a:srgbClr val="092E5C"/>
                </a:solidFill>
                <a:latin typeface="+mn-lt"/>
                <a:cs typeface="Arial" pitchFamily="34" charset="0"/>
              </a:defRPr>
            </a:lvl1pPr>
          </a:lstStyle>
          <a:p>
            <a:pPr>
              <a:defRPr/>
            </a:pPr>
            <a:fld id="{6D07AB6F-F4DD-496B-95AD-2AE6F6608065}" type="slidenum">
              <a:rPr lang="en-US"/>
              <a:pPr>
                <a:defRPr/>
              </a:pPr>
              <a:t>‹#›</a:t>
            </a:fld>
            <a:endParaRPr lang="en-US"/>
          </a:p>
        </p:txBody>
      </p:sp>
      <p:sp>
        <p:nvSpPr>
          <p:cNvPr id="1031" name="Rectangle 7"/>
          <p:cNvSpPr>
            <a:spLocks noChangeArrowheads="1"/>
          </p:cNvSpPr>
          <p:nvPr/>
        </p:nvSpPr>
        <p:spPr bwMode="auto">
          <a:xfrm>
            <a:off x="304800" y="6477000"/>
            <a:ext cx="1905000" cy="228600"/>
          </a:xfrm>
          <a:prstGeom prst="rect">
            <a:avLst/>
          </a:prstGeom>
          <a:noFill/>
          <a:ln w="9525">
            <a:noFill/>
            <a:miter lim="800000"/>
            <a:headEnd/>
            <a:tailEnd/>
          </a:ln>
          <a:effectLst/>
        </p:spPr>
        <p:txBody>
          <a:bodyPr/>
          <a:lstStyle/>
          <a:p>
            <a:pPr>
              <a:defRPr/>
            </a:pPr>
            <a:endParaRPr lang="en-US">
              <a:effectLst>
                <a:outerShdw blurRad="38100" dist="38100" dir="2700000" algn="tl">
                  <a:srgbClr val="C0C0C0"/>
                </a:outerShdw>
              </a:effectLst>
              <a:latin typeface="Arial" pitchFamily="34" charset="0"/>
              <a:cs typeface="Arial" pitchFamily="34" charset="0"/>
            </a:endParaRPr>
          </a:p>
        </p:txBody>
      </p:sp>
      <p:sp>
        <p:nvSpPr>
          <p:cNvPr id="1033" name="Text Box 9"/>
          <p:cNvSpPr txBox="1">
            <a:spLocks noChangeArrowheads="1"/>
          </p:cNvSpPr>
          <p:nvPr/>
        </p:nvSpPr>
        <p:spPr bwMode="auto">
          <a:xfrm>
            <a:off x="6845300" y="6340475"/>
            <a:ext cx="1955800" cy="365125"/>
          </a:xfrm>
          <a:prstGeom prst="rect">
            <a:avLst/>
          </a:prstGeom>
          <a:noFill/>
          <a:ln w="9525">
            <a:noFill/>
            <a:miter lim="800000"/>
            <a:headEnd/>
            <a:tailEnd/>
          </a:ln>
          <a:effectLst/>
        </p:spPr>
        <p:txBody>
          <a:bodyPr wrap="none">
            <a:spAutoFit/>
          </a:bodyPr>
          <a:lstStyle/>
          <a:p>
            <a:pPr>
              <a:defRPr/>
            </a:pPr>
            <a:r>
              <a:rPr lang="en-US" sz="900" b="0" i="1">
                <a:solidFill>
                  <a:srgbClr val="003399"/>
                </a:solidFill>
                <a:cs typeface="Arial" pitchFamily="34" charset="0"/>
              </a:rPr>
              <a:t>Helping the World to Communicate</a:t>
            </a:r>
          </a:p>
          <a:p>
            <a:pPr>
              <a:defRPr/>
            </a:pPr>
            <a:r>
              <a:rPr lang="en-US" sz="900" b="0" i="1">
                <a:solidFill>
                  <a:srgbClr val="003399"/>
                </a:solidFill>
                <a:cs typeface="Arial" pitchFamily="34" charset="0"/>
              </a:rPr>
              <a:t>Geographically</a:t>
            </a:r>
          </a:p>
        </p:txBody>
      </p:sp>
      <p:pic>
        <p:nvPicPr>
          <p:cNvPr id="1032" name="Picture 10" descr="hexagons.png                                                   0005D1B2JeffToo                        ABA78158:"/>
          <p:cNvPicPr>
            <a:picLocks noChangeAspect="1" noChangeArrowheads="1"/>
          </p:cNvPicPr>
          <p:nvPr/>
        </p:nvPicPr>
        <p:blipFill>
          <a:blip r:embed="rId13" cstate="print"/>
          <a:srcRect/>
          <a:stretch>
            <a:fillRect/>
          </a:stretch>
        </p:blipFill>
        <p:spPr bwMode="auto">
          <a:xfrm>
            <a:off x="152400" y="762000"/>
            <a:ext cx="8839200" cy="503238"/>
          </a:xfrm>
          <a:prstGeom prst="rect">
            <a:avLst/>
          </a:prstGeom>
          <a:noFill/>
          <a:ln w="9525">
            <a:noFill/>
            <a:miter lim="800000"/>
            <a:headEnd/>
            <a:tailEnd/>
          </a:ln>
        </p:spPr>
      </p:pic>
      <p:pic>
        <p:nvPicPr>
          <p:cNvPr id="2" name="Picture 11" descr="C:\Documents and Settings\Greg Buehler.JUMBO\Desktop\OGC_Logo_No_Border_Blue_3D.bmp"/>
          <p:cNvPicPr>
            <a:picLocks noChangeAspect="1" noChangeArrowheads="1"/>
          </p:cNvPicPr>
          <p:nvPr/>
        </p:nvPicPr>
        <p:blipFill>
          <a:blip r:embed="rId14" cstate="print"/>
          <a:srcRect/>
          <a:stretch>
            <a:fillRect/>
          </a:stretch>
        </p:blipFill>
        <p:spPr bwMode="auto">
          <a:xfrm>
            <a:off x="381000" y="6248400"/>
            <a:ext cx="1403350"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5pPr>
      <a:lvl6pPr marL="4572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6pPr>
      <a:lvl7pPr marL="9144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7pPr>
      <a:lvl8pPr marL="13716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8pPr>
      <a:lvl9pPr marL="18288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1"/>
          </a:solidFill>
          <a:latin typeface="+mn-lt"/>
          <a:ea typeface="+mn-ea"/>
          <a:cs typeface="+mn-cs"/>
        </a:defRPr>
      </a:lvl1pPr>
      <a:lvl2pPr marL="569913" indent="-222250" algn="l" rtl="0" eaLnBrk="0" fontAlgn="base" hangingPunct="0">
        <a:spcBef>
          <a:spcPct val="20000"/>
        </a:spcBef>
        <a:spcAft>
          <a:spcPct val="0"/>
        </a:spcAft>
        <a:buClr>
          <a:srgbClr val="092E5C"/>
        </a:buClr>
        <a:buChar char="–"/>
        <a:defRPr sz="2000">
          <a:solidFill>
            <a:schemeClr val="tx1"/>
          </a:solidFill>
          <a:latin typeface="+mn-lt"/>
        </a:defRPr>
      </a:lvl2pPr>
      <a:lvl3pPr marL="912813" indent="-228600" algn="l" rtl="0" eaLnBrk="0" fontAlgn="base" hangingPunct="0">
        <a:spcBef>
          <a:spcPct val="20000"/>
        </a:spcBef>
        <a:spcAft>
          <a:spcPct val="0"/>
        </a:spcAft>
        <a:buClr>
          <a:srgbClr val="092E5C"/>
        </a:buClr>
        <a:buChar char="•"/>
        <a:defRPr>
          <a:solidFill>
            <a:schemeClr val="tx1"/>
          </a:solidFill>
          <a:latin typeface="+mn-lt"/>
        </a:defRPr>
      </a:lvl3pPr>
      <a:lvl4pPr marL="1255713" indent="-228600" algn="l" rtl="0" eaLnBrk="0" fontAlgn="base" hangingPunct="0">
        <a:spcBef>
          <a:spcPct val="20000"/>
        </a:spcBef>
        <a:spcAft>
          <a:spcPct val="0"/>
        </a:spcAft>
        <a:buClr>
          <a:srgbClr val="092E5C"/>
        </a:buClr>
        <a:buChar char="–"/>
        <a:defRPr sz="1600">
          <a:solidFill>
            <a:schemeClr val="tx1"/>
          </a:solidFill>
          <a:latin typeface="+mn-lt"/>
        </a:defRPr>
      </a:lvl4pPr>
      <a:lvl5pPr marL="1598613" indent="-228600" algn="l" rtl="0" eaLnBrk="0" fontAlgn="base" hangingPunct="0">
        <a:spcBef>
          <a:spcPct val="20000"/>
        </a:spcBef>
        <a:spcAft>
          <a:spcPct val="0"/>
        </a:spcAft>
        <a:buClr>
          <a:srgbClr val="092E5C"/>
        </a:buClr>
        <a:buChar char="»"/>
        <a:defRPr sz="1600">
          <a:solidFill>
            <a:schemeClr val="tx1"/>
          </a:solidFill>
          <a:latin typeface="+mn-lt"/>
        </a:defRPr>
      </a:lvl5pPr>
      <a:lvl6pPr marL="2055813" indent="-228600" algn="l" rtl="0" eaLnBrk="0" fontAlgn="base" hangingPunct="0">
        <a:spcBef>
          <a:spcPct val="20000"/>
        </a:spcBef>
        <a:spcAft>
          <a:spcPct val="0"/>
        </a:spcAft>
        <a:buClr>
          <a:srgbClr val="092E5C"/>
        </a:buClr>
        <a:buChar char="»"/>
        <a:defRPr sz="1600">
          <a:solidFill>
            <a:schemeClr val="tx1"/>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1"/>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1"/>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xternal.opengis.org/twiki_public/bin/view/HydrologyDWG" TargetMode="External"/><Relationship Id="rId2" Type="http://schemas.openxmlformats.org/officeDocument/2006/relationships/hyperlink" Target="https://lists.opengeospatial.org/mailman/listinfo/hydro.dw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ctrTitle"/>
          </p:nvPr>
        </p:nvSpPr>
        <p:spPr>
          <a:xfrm>
            <a:off x="685800" y="2285992"/>
            <a:ext cx="7772400" cy="2571768"/>
          </a:xfrm>
        </p:spPr>
        <p:txBody>
          <a:bodyPr/>
          <a:lstStyle/>
          <a:p>
            <a:pPr>
              <a:defRPr/>
            </a:pPr>
            <a:r>
              <a:rPr lang="en-AU" sz="2800" dirty="0" smtClean="0"/>
              <a:t>The What, Why and How of the OGC/WMO Hydrology Domain Working Group</a:t>
            </a:r>
            <a:br>
              <a:rPr lang="en-AU" sz="2800" dirty="0" smtClean="0"/>
            </a:br>
            <a:r>
              <a:rPr lang="en-US" sz="2800" dirty="0" smtClean="0"/>
              <a:t/>
            </a:r>
            <a:br>
              <a:rPr lang="en-US" sz="2800" dirty="0" smtClean="0"/>
            </a:br>
            <a:r>
              <a:rPr lang="en-US" sz="2800" dirty="0" smtClean="0"/>
              <a:t>or</a:t>
            </a:r>
            <a:br>
              <a:rPr lang="en-US" sz="2800" dirty="0" smtClean="0"/>
            </a:br>
            <a:r>
              <a:rPr lang="en-US" sz="2800" dirty="0" smtClean="0"/>
              <a:t/>
            </a:r>
            <a:br>
              <a:rPr lang="en-US" sz="2800" dirty="0" smtClean="0"/>
            </a:br>
            <a:r>
              <a:rPr lang="en-US" sz="2800" dirty="0" smtClean="0"/>
              <a:t>How Too Many Dave’s is Never Enough</a:t>
            </a:r>
          </a:p>
        </p:txBody>
      </p:sp>
      <p:sp>
        <p:nvSpPr>
          <p:cNvPr id="3078" name="Rectangle 16"/>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lIns="36501" tIns="33327" rIns="36501" bIns="33327">
            <a:spAutoFit/>
          </a:bodyPr>
          <a:lstStyle/>
          <a:p>
            <a:endParaRPr lang="en-US"/>
          </a:p>
        </p:txBody>
      </p:sp>
      <p:sp>
        <p:nvSpPr>
          <p:cNvPr id="3079" name="Rectangle 17"/>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a:spAutoFit/>
          </a:bodyPr>
          <a:lstStyle/>
          <a:p>
            <a:endParaRPr lang="en-US"/>
          </a:p>
        </p:txBody>
      </p:sp>
      <p:sp>
        <p:nvSpPr>
          <p:cNvPr id="3080" name="Rectangle 18"/>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a:spAutoFit/>
          </a:bodyPr>
          <a:lstStyle/>
          <a:p>
            <a:endParaRPr lang="en-US"/>
          </a:p>
        </p:txBody>
      </p:sp>
      <p:sp>
        <p:nvSpPr>
          <p:cNvPr id="3081" name="Rectangle 21"/>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lIns="36501" tIns="33327" rIns="36501" bIns="33327">
            <a:spAutoFit/>
          </a:bodyPr>
          <a:lstStyle/>
          <a:p>
            <a:endParaRPr lang="en-US"/>
          </a:p>
        </p:txBody>
      </p:sp>
      <p:sp>
        <p:nvSpPr>
          <p:cNvPr id="3082" name="Rectangle 22"/>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a:spAutoFit/>
          </a:bodyPr>
          <a:lstStyle/>
          <a:p>
            <a:endParaRPr lang="en-US"/>
          </a:p>
        </p:txBody>
      </p:sp>
      <p:sp>
        <p:nvSpPr>
          <p:cNvPr id="3083" name="Rectangle 23"/>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a:spAutoFit/>
          </a:bodyPr>
          <a:lstStyle/>
          <a:p>
            <a:endParaRPr lang="en-US"/>
          </a:p>
        </p:txBody>
      </p:sp>
      <p:sp>
        <p:nvSpPr>
          <p:cNvPr id="3084" name="Rectangle 31"/>
          <p:cNvSpPr>
            <a:spLocks noChangeArrowheads="1"/>
          </p:cNvSpPr>
          <p:nvPr/>
        </p:nvSpPr>
        <p:spPr bwMode="auto">
          <a:xfrm>
            <a:off x="0" y="1793875"/>
            <a:ext cx="9144000" cy="0"/>
          </a:xfrm>
          <a:prstGeom prst="rect">
            <a:avLst/>
          </a:prstGeom>
          <a:solidFill>
            <a:srgbClr val="F0F0F0"/>
          </a:solidFill>
          <a:ln w="9525">
            <a:noFill/>
            <a:miter lim="800000"/>
            <a:headEnd/>
            <a:tailEnd/>
          </a:ln>
        </p:spPr>
        <p:txBody>
          <a:bodyPr>
            <a:spAutoFit/>
          </a:bodyPr>
          <a:lstStyle/>
          <a:p>
            <a:endParaRPr lang="en-US"/>
          </a:p>
        </p:txBody>
      </p:sp>
      <p:sp>
        <p:nvSpPr>
          <p:cNvPr id="3085" name="Rectangle 32"/>
          <p:cNvSpPr>
            <a:spLocks noChangeArrowheads="1"/>
          </p:cNvSpPr>
          <p:nvPr/>
        </p:nvSpPr>
        <p:spPr bwMode="auto">
          <a:xfrm>
            <a:off x="0" y="1793875"/>
            <a:ext cx="9144000" cy="0"/>
          </a:xfrm>
          <a:prstGeom prst="rect">
            <a:avLst/>
          </a:prstGeom>
          <a:solidFill>
            <a:srgbClr val="F0F0F0"/>
          </a:solidFill>
          <a:ln w="9525">
            <a:noFill/>
            <a:miter lim="800000"/>
            <a:headEnd/>
            <a:tailEnd/>
          </a:ln>
        </p:spPr>
        <p:txBody>
          <a:bodyPr>
            <a:spAutoFit/>
          </a:bodyPr>
          <a:lstStyle/>
          <a:p>
            <a:endParaRPr lang="en-US"/>
          </a:p>
        </p:txBody>
      </p:sp>
      <p:sp>
        <p:nvSpPr>
          <p:cNvPr id="3086" name="Rectangle 40"/>
          <p:cNvSpPr>
            <a:spLocks noChangeArrowheads="1"/>
          </p:cNvSpPr>
          <p:nvPr/>
        </p:nvSpPr>
        <p:spPr bwMode="auto">
          <a:xfrm>
            <a:off x="19050" y="3008313"/>
            <a:ext cx="9144000" cy="0"/>
          </a:xfrm>
          <a:prstGeom prst="rect">
            <a:avLst/>
          </a:prstGeom>
          <a:solidFill>
            <a:srgbClr val="F0F0F0"/>
          </a:solidFill>
          <a:ln w="9525">
            <a:noFill/>
            <a:miter lim="800000"/>
            <a:headEnd/>
            <a:tailEnd/>
          </a:ln>
        </p:spPr>
        <p:txBody>
          <a:bodyPr>
            <a:spAutoFit/>
          </a:bodyPr>
          <a:lstStyle/>
          <a:p>
            <a:endParaRPr lang="en-US"/>
          </a:p>
        </p:txBody>
      </p:sp>
      <p:sp>
        <p:nvSpPr>
          <p:cNvPr id="3087" name="Rectangle 41"/>
          <p:cNvSpPr>
            <a:spLocks noChangeArrowheads="1"/>
          </p:cNvSpPr>
          <p:nvPr/>
        </p:nvSpPr>
        <p:spPr bwMode="auto">
          <a:xfrm>
            <a:off x="19050" y="3008313"/>
            <a:ext cx="9144000" cy="0"/>
          </a:xfrm>
          <a:prstGeom prst="rect">
            <a:avLst/>
          </a:prstGeom>
          <a:solidFill>
            <a:srgbClr val="F0F0F0"/>
          </a:solidFill>
          <a:ln w="9525">
            <a:noFill/>
            <a:miter lim="800000"/>
            <a:headEnd/>
            <a:tailEnd/>
          </a:ln>
        </p:spPr>
        <p:txBody>
          <a:bodyPr>
            <a:spAutoFit/>
          </a:bodyPr>
          <a:lstStyle/>
          <a:p>
            <a:endParaRPr lang="en-US"/>
          </a:p>
        </p:txBody>
      </p:sp>
      <p:sp>
        <p:nvSpPr>
          <p:cNvPr id="3088" name="Rectangle 46"/>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89" name="Rectangle 47"/>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90" name="Rectangle 52"/>
          <p:cNvSpPr>
            <a:spLocks noChangeArrowheads="1"/>
          </p:cNvSpPr>
          <p:nvPr/>
        </p:nvSpPr>
        <p:spPr bwMode="auto">
          <a:xfrm>
            <a:off x="0" y="2914650"/>
            <a:ext cx="9144000" cy="0"/>
          </a:xfrm>
          <a:prstGeom prst="rect">
            <a:avLst/>
          </a:prstGeom>
          <a:solidFill>
            <a:srgbClr val="F0F0F0"/>
          </a:solidFill>
          <a:ln w="9525">
            <a:noFill/>
            <a:miter lim="800000"/>
            <a:headEnd/>
            <a:tailEnd/>
          </a:ln>
        </p:spPr>
        <p:txBody>
          <a:bodyPr>
            <a:spAutoFit/>
          </a:bodyPr>
          <a:lstStyle/>
          <a:p>
            <a:endParaRPr lang="en-US"/>
          </a:p>
        </p:txBody>
      </p:sp>
      <p:sp>
        <p:nvSpPr>
          <p:cNvPr id="3091" name="Rectangle 53"/>
          <p:cNvSpPr>
            <a:spLocks noChangeArrowheads="1"/>
          </p:cNvSpPr>
          <p:nvPr/>
        </p:nvSpPr>
        <p:spPr bwMode="auto">
          <a:xfrm>
            <a:off x="0" y="2914650"/>
            <a:ext cx="9144000" cy="0"/>
          </a:xfrm>
          <a:prstGeom prst="rect">
            <a:avLst/>
          </a:prstGeom>
          <a:solidFill>
            <a:srgbClr val="F0F0F0"/>
          </a:solidFill>
          <a:ln w="9525">
            <a:noFill/>
            <a:miter lim="800000"/>
            <a:headEnd/>
            <a:tailEnd/>
          </a:ln>
        </p:spPr>
        <p:txBody>
          <a:bodyPr>
            <a:spAutoFit/>
          </a:bodyPr>
          <a:lstStyle/>
          <a:p>
            <a:endParaRPr lang="en-US"/>
          </a:p>
        </p:txBody>
      </p:sp>
      <p:sp>
        <p:nvSpPr>
          <p:cNvPr id="3092" name="Rectangle 57"/>
          <p:cNvSpPr>
            <a:spLocks noChangeArrowheads="1"/>
          </p:cNvSpPr>
          <p:nvPr/>
        </p:nvSpPr>
        <p:spPr bwMode="auto">
          <a:xfrm>
            <a:off x="0" y="1257300"/>
            <a:ext cx="9144000" cy="0"/>
          </a:xfrm>
          <a:prstGeom prst="rect">
            <a:avLst/>
          </a:prstGeom>
          <a:solidFill>
            <a:srgbClr val="F0F0F0"/>
          </a:solidFill>
          <a:ln w="9525">
            <a:noFill/>
            <a:miter lim="800000"/>
            <a:headEnd/>
            <a:tailEnd/>
          </a:ln>
        </p:spPr>
        <p:txBody>
          <a:bodyPr>
            <a:spAutoFit/>
          </a:bodyPr>
          <a:lstStyle/>
          <a:p>
            <a:endParaRPr lang="en-US"/>
          </a:p>
        </p:txBody>
      </p:sp>
      <p:sp>
        <p:nvSpPr>
          <p:cNvPr id="3093" name="Rectangle 58"/>
          <p:cNvSpPr>
            <a:spLocks noChangeArrowheads="1"/>
          </p:cNvSpPr>
          <p:nvPr/>
        </p:nvSpPr>
        <p:spPr bwMode="auto">
          <a:xfrm>
            <a:off x="0" y="1257300"/>
            <a:ext cx="9144000" cy="0"/>
          </a:xfrm>
          <a:prstGeom prst="rect">
            <a:avLst/>
          </a:prstGeom>
          <a:solidFill>
            <a:srgbClr val="F0F0F0"/>
          </a:solidFill>
          <a:ln w="9525">
            <a:noFill/>
            <a:miter lim="800000"/>
            <a:headEnd/>
            <a:tailEnd/>
          </a:ln>
        </p:spPr>
        <p:txBody>
          <a:bodyPr>
            <a:spAutoFit/>
          </a:bodyPr>
          <a:lstStyle/>
          <a:p>
            <a:endParaRPr lang="en-US"/>
          </a:p>
        </p:txBody>
      </p:sp>
      <p:sp>
        <p:nvSpPr>
          <p:cNvPr id="3094" name="Rectangle 63"/>
          <p:cNvSpPr>
            <a:spLocks noChangeArrowheads="1"/>
          </p:cNvSpPr>
          <p:nvPr/>
        </p:nvSpPr>
        <p:spPr bwMode="auto">
          <a:xfrm>
            <a:off x="0" y="4078288"/>
            <a:ext cx="9144000" cy="0"/>
          </a:xfrm>
          <a:prstGeom prst="rect">
            <a:avLst/>
          </a:prstGeom>
          <a:solidFill>
            <a:srgbClr val="F0F0F0"/>
          </a:solidFill>
          <a:ln w="9525">
            <a:noFill/>
            <a:miter lim="800000"/>
            <a:headEnd/>
            <a:tailEnd/>
          </a:ln>
        </p:spPr>
        <p:txBody>
          <a:bodyPr>
            <a:spAutoFit/>
          </a:bodyPr>
          <a:lstStyle/>
          <a:p>
            <a:endParaRPr lang="en-US"/>
          </a:p>
        </p:txBody>
      </p:sp>
      <p:sp>
        <p:nvSpPr>
          <p:cNvPr id="3095" name="Rectangle 66"/>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96" name="Rectangle 67"/>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22" name="TextBox 21"/>
          <p:cNvSpPr txBox="1"/>
          <p:nvPr/>
        </p:nvSpPr>
        <p:spPr>
          <a:xfrm>
            <a:off x="1428728" y="5357826"/>
            <a:ext cx="6143668" cy="738664"/>
          </a:xfrm>
          <a:prstGeom prst="rect">
            <a:avLst/>
          </a:prstGeom>
          <a:noFill/>
        </p:spPr>
        <p:txBody>
          <a:bodyPr wrap="square" rtlCol="0">
            <a:spAutoFit/>
          </a:bodyPr>
          <a:lstStyle/>
          <a:p>
            <a:r>
              <a:rPr lang="en-AU" sz="1400" dirty="0" smtClean="0">
                <a:latin typeface="+mj-lt"/>
              </a:rPr>
              <a:t>Dr David Lemon (CSIRO)</a:t>
            </a:r>
          </a:p>
          <a:p>
            <a:r>
              <a:rPr lang="en-AU" sz="1400" dirty="0" smtClean="0">
                <a:latin typeface="+mj-lt"/>
              </a:rPr>
              <a:t>OGC/WMO Hydrology Domain Working Group Workshop </a:t>
            </a:r>
          </a:p>
          <a:p>
            <a:r>
              <a:rPr lang="en-AU" sz="1400" dirty="0" smtClean="0">
                <a:latin typeface="+mj-lt"/>
              </a:rPr>
              <a:t>JRC </a:t>
            </a:r>
            <a:r>
              <a:rPr lang="en-AU" sz="1400" dirty="0" err="1" smtClean="0">
                <a:latin typeface="+mj-lt"/>
              </a:rPr>
              <a:t>Ispra</a:t>
            </a:r>
            <a:r>
              <a:rPr lang="en-AU" sz="1400" dirty="0" smtClean="0">
                <a:latin typeface="+mj-lt"/>
              </a:rPr>
              <a:t> March 2010</a:t>
            </a:r>
            <a:endParaRPr lang="en-AU" sz="1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AU" dirty="0" smtClean="0"/>
              <a:t>Towards the Hydrology DWG</a:t>
            </a:r>
            <a:endParaRPr lang="en-US" dirty="0" smtClean="0"/>
          </a:p>
        </p:txBody>
      </p:sp>
      <p:sp>
        <p:nvSpPr>
          <p:cNvPr id="6147" name="Rectangle 3"/>
          <p:cNvSpPr>
            <a:spLocks noGrp="1" noChangeArrowheads="1"/>
          </p:cNvSpPr>
          <p:nvPr>
            <p:ph type="body" idx="1"/>
          </p:nvPr>
        </p:nvSpPr>
        <p:spPr/>
        <p:txBody>
          <a:bodyPr/>
          <a:lstStyle/>
          <a:p>
            <a:r>
              <a:rPr lang="en-US" dirty="0" smtClean="0"/>
              <a:t>March 2007</a:t>
            </a:r>
          </a:p>
          <a:p>
            <a:pPr lvl="1"/>
            <a:r>
              <a:rPr lang="en-US" dirty="0" smtClean="0"/>
              <a:t>CUAHSI submit </a:t>
            </a:r>
            <a:r>
              <a:rPr lang="en-US" dirty="0" err="1" smtClean="0"/>
              <a:t>WaterML</a:t>
            </a:r>
            <a:r>
              <a:rPr lang="en-US" dirty="0" smtClean="0"/>
              <a:t> as OGC Discussion paper</a:t>
            </a:r>
          </a:p>
          <a:p>
            <a:pPr lvl="1"/>
            <a:endParaRPr lang="en-US" dirty="0" smtClean="0"/>
          </a:p>
          <a:p>
            <a:r>
              <a:rPr lang="en-US" dirty="0" smtClean="0"/>
              <a:t>September 2007 (Canberra, Australia)</a:t>
            </a:r>
          </a:p>
          <a:p>
            <a:pPr lvl="1"/>
            <a:r>
              <a:rPr lang="en-US" dirty="0" smtClean="0"/>
              <a:t>Meeting coordinated by NR Canada and CSIRO</a:t>
            </a:r>
          </a:p>
          <a:p>
            <a:pPr lvl="1"/>
            <a:r>
              <a:rPr lang="en-US" dirty="0" smtClean="0"/>
              <a:t>34 participants, 18 </a:t>
            </a:r>
            <a:r>
              <a:rPr lang="en-US" dirty="0" err="1" smtClean="0"/>
              <a:t>organisations</a:t>
            </a:r>
            <a:r>
              <a:rPr lang="en-US" dirty="0" smtClean="0"/>
              <a:t>, (Oceania, Nth America, Europe)</a:t>
            </a:r>
          </a:p>
          <a:p>
            <a:pPr lvl="1"/>
            <a:r>
              <a:rPr lang="en-US" dirty="0" smtClean="0"/>
              <a:t>Looked at </a:t>
            </a:r>
          </a:p>
          <a:p>
            <a:pPr lvl="2"/>
            <a:r>
              <a:rPr lang="en-US" dirty="0" smtClean="0"/>
              <a:t>Current international activities</a:t>
            </a:r>
          </a:p>
          <a:p>
            <a:pPr lvl="2"/>
            <a:r>
              <a:rPr lang="en-US" dirty="0" smtClean="0"/>
              <a:t>Methodologies, patterns and technologies</a:t>
            </a:r>
          </a:p>
          <a:p>
            <a:pPr lvl="2"/>
            <a:r>
              <a:rPr lang="en-US" dirty="0" smtClean="0"/>
              <a:t>Futures</a:t>
            </a:r>
          </a:p>
          <a:p>
            <a:pPr lvl="1"/>
            <a:r>
              <a:rPr lang="en-US" dirty="0" smtClean="0"/>
              <a:t>Agreed time was right to move forward:</a:t>
            </a:r>
          </a:p>
          <a:p>
            <a:pPr lvl="2"/>
            <a:r>
              <a:rPr lang="en-US" dirty="0" smtClean="0"/>
              <a:t>IWDIF is born.</a:t>
            </a:r>
          </a:p>
          <a:p>
            <a:pPr lvl="2"/>
            <a:endParaRPr lang="en-US" dirty="0" smtClean="0"/>
          </a:p>
          <a:p>
            <a:pPr lvl="2">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Towards the Hydrology DWG</a:t>
            </a:r>
            <a:endParaRPr lang="en-AU" dirty="0"/>
          </a:p>
        </p:txBody>
      </p:sp>
      <p:sp>
        <p:nvSpPr>
          <p:cNvPr id="3" name="Content Placeholder 2"/>
          <p:cNvSpPr>
            <a:spLocks noGrp="1"/>
          </p:cNvSpPr>
          <p:nvPr>
            <p:ph idx="1"/>
          </p:nvPr>
        </p:nvSpPr>
        <p:spPr/>
        <p:txBody>
          <a:bodyPr/>
          <a:lstStyle/>
          <a:p>
            <a:r>
              <a:rPr lang="en-AU" dirty="0" smtClean="0"/>
              <a:t>Early 2008</a:t>
            </a:r>
          </a:p>
          <a:p>
            <a:pPr lvl="1"/>
            <a:r>
              <a:rPr lang="en-AU" dirty="0" smtClean="0"/>
              <a:t>Much discussion between CSIRO, CUAHSI, OGC and WMO</a:t>
            </a:r>
          </a:p>
          <a:p>
            <a:pPr lvl="1"/>
            <a:endParaRPr lang="en-AU" dirty="0" smtClean="0"/>
          </a:p>
          <a:p>
            <a:r>
              <a:rPr lang="en-AU" dirty="0" smtClean="0"/>
              <a:t>September 2008 (Atlanta)</a:t>
            </a:r>
          </a:p>
          <a:p>
            <a:pPr lvl="1"/>
            <a:r>
              <a:rPr lang="en-AU" dirty="0" smtClean="0"/>
              <a:t>First ad-hoc</a:t>
            </a:r>
          </a:p>
          <a:p>
            <a:pPr lvl="1"/>
            <a:r>
              <a:rPr lang="en-AU" dirty="0" smtClean="0"/>
              <a:t>Presentations from CUAHSI and CSIRO</a:t>
            </a:r>
          </a:p>
          <a:p>
            <a:pPr lvl="1"/>
            <a:r>
              <a:rPr lang="en-AU" dirty="0" smtClean="0"/>
              <a:t>Discussion about value of group</a:t>
            </a:r>
          </a:p>
          <a:p>
            <a:pPr lvl="1"/>
            <a:r>
              <a:rPr lang="en-AU" dirty="0" smtClean="0"/>
              <a:t>Agreed to develop charter (CSIRO lead).</a:t>
            </a:r>
          </a:p>
          <a:p>
            <a:pPr lvl="1"/>
            <a:endParaRPr lang="en-AU" dirty="0" smtClean="0"/>
          </a:p>
          <a:p>
            <a:r>
              <a:rPr lang="en-AU" dirty="0" smtClean="0"/>
              <a:t>December 2008 (Valencia)</a:t>
            </a:r>
          </a:p>
          <a:p>
            <a:pPr lvl="1"/>
            <a:r>
              <a:rPr lang="en-AU" dirty="0" smtClean="0"/>
              <a:t>3 Presentations (CSIRO, GRDC)</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Towards the Hydrology DWG</a:t>
            </a:r>
            <a:endParaRPr lang="en-AU" dirty="0"/>
          </a:p>
        </p:txBody>
      </p:sp>
      <p:sp>
        <p:nvSpPr>
          <p:cNvPr id="3" name="Content Placeholder 2"/>
          <p:cNvSpPr>
            <a:spLocks noGrp="1"/>
          </p:cNvSpPr>
          <p:nvPr>
            <p:ph idx="1"/>
          </p:nvPr>
        </p:nvSpPr>
        <p:spPr/>
        <p:txBody>
          <a:bodyPr/>
          <a:lstStyle/>
          <a:p>
            <a:r>
              <a:rPr lang="en-AU" dirty="0" smtClean="0"/>
              <a:t>Early 2009</a:t>
            </a:r>
          </a:p>
          <a:p>
            <a:pPr lvl="1"/>
            <a:r>
              <a:rPr lang="en-AU" dirty="0" smtClean="0"/>
              <a:t>CUAHSI and CSIRO starting working on WaterML2.0</a:t>
            </a:r>
          </a:p>
          <a:p>
            <a:pPr lvl="1"/>
            <a:endParaRPr lang="en-AU" dirty="0" smtClean="0"/>
          </a:p>
          <a:p>
            <a:r>
              <a:rPr lang="en-AU" dirty="0" smtClean="0"/>
              <a:t>March 2009 (Athens)</a:t>
            </a:r>
          </a:p>
          <a:p>
            <a:pPr lvl="1"/>
            <a:r>
              <a:rPr lang="en-AU" dirty="0" smtClean="0"/>
              <a:t>6 presentations (EEA, INSPIRE, WMO, GRDC, CUAHSI, CSIRO</a:t>
            </a:r>
          </a:p>
          <a:p>
            <a:pPr lvl="1"/>
            <a:r>
              <a:rPr lang="en-AU" dirty="0" smtClean="0"/>
              <a:t>TC agrees to Charter </a:t>
            </a:r>
          </a:p>
          <a:p>
            <a:pPr lvl="1"/>
            <a:endParaRPr lang="en-AU" dirty="0" smtClean="0"/>
          </a:p>
          <a:p>
            <a:pPr lvl="1" algn="ctr">
              <a:buNone/>
            </a:pPr>
            <a:r>
              <a:rPr lang="en-AU" sz="2400" dirty="0" smtClean="0">
                <a:solidFill>
                  <a:srgbClr val="FF0000"/>
                </a:solidFill>
              </a:rPr>
              <a:t>The OGC\WMO Hydrology Domain Working Group is formed</a:t>
            </a:r>
          </a:p>
          <a:p>
            <a:pPr lvl="1"/>
            <a:endParaRPr lang="en-A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Since Formation</a:t>
            </a:r>
            <a:endParaRPr lang="en-AU" dirty="0"/>
          </a:p>
        </p:txBody>
      </p:sp>
      <p:sp>
        <p:nvSpPr>
          <p:cNvPr id="3" name="Content Placeholder 2"/>
          <p:cNvSpPr>
            <a:spLocks noGrp="1"/>
          </p:cNvSpPr>
          <p:nvPr>
            <p:ph idx="1"/>
          </p:nvPr>
        </p:nvSpPr>
        <p:spPr/>
        <p:txBody>
          <a:bodyPr/>
          <a:lstStyle/>
          <a:p>
            <a:r>
              <a:rPr lang="en-AU" dirty="0" smtClean="0"/>
              <a:t>June 2009 (Boston)</a:t>
            </a:r>
          </a:p>
          <a:p>
            <a:pPr lvl="1"/>
            <a:r>
              <a:rPr lang="en-AU" dirty="0" smtClean="0"/>
              <a:t>First official meeting</a:t>
            </a:r>
          </a:p>
          <a:p>
            <a:pPr lvl="1"/>
            <a:r>
              <a:rPr lang="en-AU" dirty="0" smtClean="0"/>
              <a:t>Groundwater IE proposed</a:t>
            </a:r>
          </a:p>
          <a:p>
            <a:pPr lvl="1"/>
            <a:endParaRPr lang="en-AU" dirty="0" smtClean="0"/>
          </a:p>
          <a:p>
            <a:r>
              <a:rPr lang="en-AU" dirty="0" smtClean="0"/>
              <a:t>September 2009 (Darmstadt)</a:t>
            </a:r>
          </a:p>
          <a:p>
            <a:pPr lvl="1"/>
            <a:r>
              <a:rPr lang="en-AU" dirty="0" smtClean="0"/>
              <a:t>Presentation of Water Data Exchange Formats Harmonisation Report</a:t>
            </a:r>
          </a:p>
          <a:p>
            <a:pPr lvl="1"/>
            <a:endParaRPr lang="en-AU" dirty="0" smtClean="0"/>
          </a:p>
          <a:p>
            <a:r>
              <a:rPr lang="en-AU" dirty="0" smtClean="0"/>
              <a:t>December 2009 (</a:t>
            </a:r>
            <a:r>
              <a:rPr lang="en-AU" dirty="0" err="1" smtClean="0"/>
              <a:t>Mountainview</a:t>
            </a:r>
            <a:r>
              <a:rPr lang="en-AU" dirty="0" smtClean="0"/>
              <a:t>)</a:t>
            </a:r>
          </a:p>
          <a:p>
            <a:pPr lvl="1"/>
            <a:r>
              <a:rPr lang="en-AU" dirty="0" smtClean="0"/>
              <a:t>Surface Water IE proposed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Since Formation</a:t>
            </a:r>
            <a:endParaRPr lang="en-AU" dirty="0"/>
          </a:p>
        </p:txBody>
      </p:sp>
      <p:sp>
        <p:nvSpPr>
          <p:cNvPr id="3" name="Content Placeholder 2"/>
          <p:cNvSpPr>
            <a:spLocks noGrp="1"/>
          </p:cNvSpPr>
          <p:nvPr>
            <p:ph idx="1"/>
          </p:nvPr>
        </p:nvSpPr>
        <p:spPr/>
        <p:txBody>
          <a:bodyPr/>
          <a:lstStyle/>
          <a:p>
            <a:r>
              <a:rPr lang="en-AU" dirty="0" smtClean="0"/>
              <a:t>March 2010 (</a:t>
            </a:r>
            <a:r>
              <a:rPr lang="en-AU" dirty="0" err="1" smtClean="0"/>
              <a:t>Ispra</a:t>
            </a:r>
            <a:r>
              <a:rPr lang="en-AU" dirty="0" smtClean="0"/>
              <a:t>)</a:t>
            </a:r>
          </a:p>
          <a:p>
            <a:pPr lvl="1"/>
            <a:r>
              <a:rPr lang="en-US" dirty="0" smtClean="0"/>
              <a:t>24 participants, 19 </a:t>
            </a:r>
            <a:r>
              <a:rPr lang="en-US" dirty="0" err="1" smtClean="0"/>
              <a:t>organisations</a:t>
            </a:r>
            <a:r>
              <a:rPr lang="en-US" dirty="0" smtClean="0"/>
              <a:t>, (UN, Oceania, Nth America, Europe)</a:t>
            </a:r>
          </a:p>
          <a:p>
            <a:pPr lvl="1"/>
            <a:r>
              <a:rPr lang="en-US" dirty="0" smtClean="0"/>
              <a:t>Vendors, Government, Research</a:t>
            </a:r>
          </a:p>
          <a:p>
            <a:pPr lvl="1"/>
            <a:r>
              <a:rPr lang="en-US" dirty="0" smtClean="0"/>
              <a:t>Looking at </a:t>
            </a:r>
          </a:p>
          <a:p>
            <a:pPr lvl="2"/>
            <a:r>
              <a:rPr lang="en-US" dirty="0" smtClean="0"/>
              <a:t>Methodologies, patterns and technologies</a:t>
            </a:r>
          </a:p>
          <a:p>
            <a:pPr lvl="2"/>
            <a:r>
              <a:rPr lang="en-US" dirty="0" smtClean="0"/>
              <a:t>Current activities</a:t>
            </a:r>
          </a:p>
          <a:p>
            <a:pPr lvl="2"/>
            <a:r>
              <a:rPr lang="en-US" dirty="0" smtClean="0"/>
              <a:t>Futures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AU"/>
              <a:t>The OGC</a:t>
            </a:r>
          </a:p>
        </p:txBody>
      </p:sp>
      <p:sp>
        <p:nvSpPr>
          <p:cNvPr id="12291" name="Rectangle 3"/>
          <p:cNvSpPr>
            <a:spLocks noGrp="1" noChangeArrowheads="1"/>
          </p:cNvSpPr>
          <p:nvPr>
            <p:ph type="body" idx="1"/>
          </p:nvPr>
        </p:nvSpPr>
        <p:spPr/>
        <p:txBody>
          <a:bodyPr/>
          <a:lstStyle/>
          <a:p>
            <a:pPr>
              <a:lnSpc>
                <a:spcPct val="90000"/>
              </a:lnSpc>
            </a:pPr>
            <a:r>
              <a:rPr lang="en-AU" sz="2000" dirty="0" smtClean="0"/>
              <a:t>A </a:t>
            </a:r>
            <a:r>
              <a:rPr lang="en-AU" sz="2000" dirty="0"/>
              <a:t>non-profit, international, voluntary consensus standards organisation developing standards for geospatial and location based services</a:t>
            </a:r>
          </a:p>
          <a:p>
            <a:pPr>
              <a:lnSpc>
                <a:spcPct val="90000"/>
              </a:lnSpc>
            </a:pPr>
            <a:endParaRPr lang="en-AU" sz="2000" dirty="0" smtClean="0"/>
          </a:p>
          <a:p>
            <a:pPr>
              <a:lnSpc>
                <a:spcPct val="90000"/>
              </a:lnSpc>
            </a:pPr>
            <a:r>
              <a:rPr lang="en-AU" sz="2000" dirty="0" smtClean="0"/>
              <a:t>Focussed </a:t>
            </a:r>
            <a:r>
              <a:rPr lang="en-AU" sz="2000" dirty="0"/>
              <a:t>on technology standards</a:t>
            </a:r>
          </a:p>
          <a:p>
            <a:pPr lvl="1">
              <a:lnSpc>
                <a:spcPct val="90000"/>
              </a:lnSpc>
            </a:pPr>
            <a:r>
              <a:rPr lang="en-AU" sz="1800" dirty="0" err="1"/>
              <a:t>Eg</a:t>
            </a:r>
            <a:r>
              <a:rPr lang="en-AU" sz="1800" dirty="0"/>
              <a:t>. Web Map Service, Web Feature Service, Observations and Measurements, KML, </a:t>
            </a:r>
            <a:r>
              <a:rPr lang="en-AU" sz="1800" dirty="0" err="1"/>
              <a:t>SensorML</a:t>
            </a:r>
            <a:r>
              <a:rPr lang="en-AU" sz="1800" dirty="0"/>
              <a:t>, …</a:t>
            </a:r>
          </a:p>
          <a:p>
            <a:pPr>
              <a:lnSpc>
                <a:spcPct val="90000"/>
              </a:lnSpc>
            </a:pPr>
            <a:endParaRPr lang="en-AU" sz="2000" dirty="0" smtClean="0"/>
          </a:p>
          <a:p>
            <a:pPr>
              <a:lnSpc>
                <a:spcPct val="90000"/>
              </a:lnSpc>
            </a:pPr>
            <a:r>
              <a:rPr lang="en-AU" sz="2000" dirty="0" smtClean="0"/>
              <a:t>350+ </a:t>
            </a:r>
            <a:r>
              <a:rPr lang="en-AU" sz="2000" dirty="0"/>
              <a:t>members including: GIS vendors (ESRI), large software vendors (Oracle, Microsoft), government agencies (USGS, NASA, US DOD), systems integrators, … </a:t>
            </a:r>
          </a:p>
          <a:p>
            <a:pPr>
              <a:lnSpc>
                <a:spcPct val="90000"/>
              </a:lnSpc>
            </a:pPr>
            <a:endParaRPr lang="en-AU" sz="2000" dirty="0" smtClean="0"/>
          </a:p>
          <a:p>
            <a:pPr>
              <a:lnSpc>
                <a:spcPct val="90000"/>
              </a:lnSpc>
            </a:pPr>
            <a:r>
              <a:rPr lang="en-AU" sz="2000" dirty="0" smtClean="0"/>
              <a:t>Key </a:t>
            </a:r>
            <a:r>
              <a:rPr lang="en-AU" sz="2000" dirty="0"/>
              <a:t>relationships with other standards groups (ISO, </a:t>
            </a:r>
            <a:r>
              <a:rPr lang="en-AU" sz="2000" dirty="0" smtClean="0"/>
              <a:t>W3C, WMO)</a:t>
            </a:r>
            <a:endParaRPr lang="en-AU" sz="2000" dirty="0"/>
          </a:p>
          <a:p>
            <a:pPr>
              <a:lnSpc>
                <a:spcPct val="90000"/>
              </a:lnSpc>
            </a:pPr>
            <a:endParaRPr lang="en-AU" sz="2000" dirty="0" smtClean="0"/>
          </a:p>
          <a:p>
            <a:pPr>
              <a:lnSpc>
                <a:spcPct val="90000"/>
              </a:lnSpc>
            </a:pPr>
            <a:r>
              <a:rPr lang="en-AU" sz="2000" dirty="0" smtClean="0"/>
              <a:t>Work </a:t>
            </a:r>
            <a:r>
              <a:rPr lang="en-AU" sz="2000" dirty="0"/>
              <a:t>undertaken by interested participants through Domain and Standards Working Groups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WMO</a:t>
            </a:r>
            <a:endParaRPr lang="en-AU" dirty="0"/>
          </a:p>
        </p:txBody>
      </p:sp>
      <p:sp>
        <p:nvSpPr>
          <p:cNvPr id="3" name="Content Placeholder 2"/>
          <p:cNvSpPr>
            <a:spLocks noGrp="1"/>
          </p:cNvSpPr>
          <p:nvPr>
            <p:ph idx="1"/>
          </p:nvPr>
        </p:nvSpPr>
        <p:spPr/>
        <p:txBody>
          <a:bodyPr/>
          <a:lstStyle/>
          <a:p>
            <a:endParaRPr lang="en-AU" dirty="0" smtClean="0"/>
          </a:p>
          <a:p>
            <a:pPr algn="ctr">
              <a:buNone/>
            </a:pPr>
            <a:r>
              <a:rPr lang="en-AU" dirty="0" smtClean="0"/>
              <a:t>‘... the UN system's authoritative voice on the state and behaviour of the Earth's atmosphere, its interaction with the oceans, the climate it produces and the resulting </a:t>
            </a:r>
            <a:r>
              <a:rPr lang="en-AU" b="1" dirty="0" smtClean="0"/>
              <a:t>distribution of water resources</a:t>
            </a:r>
            <a:r>
              <a:rPr lang="en-AU" dirty="0" smtClean="0"/>
              <a:t>’</a:t>
            </a:r>
          </a:p>
          <a:p>
            <a:endParaRPr lang="en-AU" dirty="0" smtClean="0"/>
          </a:p>
          <a:p>
            <a:pPr algn="ctr">
              <a:buNone/>
            </a:pPr>
            <a:r>
              <a:rPr lang="en-AU" dirty="0" smtClean="0"/>
              <a:t>‘... facilitates the free and unrestricted exchange</a:t>
            </a:r>
            <a:br>
              <a:rPr lang="en-AU" dirty="0" smtClean="0"/>
            </a:br>
            <a:r>
              <a:rPr lang="en-AU" dirty="0" smtClean="0"/>
              <a:t> of data and information, products and services in real- or near-real time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AU" dirty="0" smtClean="0"/>
              <a:t>Hydrology Domain Working Group</a:t>
            </a:r>
            <a:endParaRPr lang="en-US" dirty="0" smtClean="0"/>
          </a:p>
        </p:txBody>
      </p:sp>
      <p:sp>
        <p:nvSpPr>
          <p:cNvPr id="4099" name="Rectangle 3"/>
          <p:cNvSpPr>
            <a:spLocks noGrp="1" noChangeArrowheads="1"/>
          </p:cNvSpPr>
          <p:nvPr>
            <p:ph type="body" idx="1"/>
          </p:nvPr>
        </p:nvSpPr>
        <p:spPr/>
        <p:txBody>
          <a:bodyPr/>
          <a:lstStyle/>
          <a:p>
            <a:r>
              <a:rPr lang="en-AU" dirty="0" smtClean="0"/>
              <a:t>A joint working group of the OGC and WMO constituted as an OGC Domain Working Group. </a:t>
            </a:r>
          </a:p>
          <a:p>
            <a:r>
              <a:rPr lang="en-AU" dirty="0" smtClean="0"/>
              <a:t>Brings together interested parties to develop and promote the technology for greatly improving the way in which water information is described and shared. </a:t>
            </a:r>
          </a:p>
          <a:p>
            <a:r>
              <a:rPr lang="en-AU" dirty="0" smtClean="0"/>
              <a:t>Co-chaired by representatives nominated by the OGC TC and the World Meteorological Organisation’s (WMO) Commission for Hydrology (</a:t>
            </a:r>
            <a:r>
              <a:rPr lang="en-AU" dirty="0" err="1" smtClean="0"/>
              <a:t>CHy</a:t>
            </a:r>
            <a:r>
              <a:rPr lang="en-AU" dirty="0" smtClean="0"/>
              <a:t>).</a:t>
            </a:r>
          </a:p>
          <a:p>
            <a:pPr marL="576263" lvl="2" indent="-233363"/>
            <a:endParaRPr lang="en-AU" dirty="0" smtClean="0"/>
          </a:p>
          <a:p>
            <a:pPr marL="576263" lvl="2" indent="-233363"/>
            <a:r>
              <a:rPr lang="en-AU" sz="2000" dirty="0" smtClean="0">
                <a:solidFill>
                  <a:srgbClr val="00B050"/>
                </a:solidFill>
              </a:rPr>
              <a:t>Current Co-Chairs: Ilya Zaslavsky (SDSC), Ulrich Looser (GRDC) and David Lemon (CSIRO)</a:t>
            </a:r>
          </a:p>
          <a:p>
            <a:pPr marL="576263" lvl="2" indent="-233363"/>
            <a:r>
              <a:rPr lang="en-AU" sz="2000" dirty="0" smtClean="0">
                <a:solidFill>
                  <a:srgbClr val="00B050"/>
                </a:solidFill>
              </a:rPr>
              <a:t>&gt; 50 Participants, &gt; </a:t>
            </a:r>
            <a:r>
              <a:rPr lang="en-AU" sz="2000" smtClean="0">
                <a:solidFill>
                  <a:srgbClr val="00B050"/>
                </a:solidFill>
              </a:rPr>
              <a:t>30 Organisations </a:t>
            </a:r>
            <a:endParaRPr lang="en-AU" sz="2000" dirty="0" smtClean="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Charter</a:t>
            </a:r>
            <a:endParaRPr lang="en-AU" dirty="0"/>
          </a:p>
        </p:txBody>
      </p:sp>
      <p:sp>
        <p:nvSpPr>
          <p:cNvPr id="5123" name="Content Placeholder 2"/>
          <p:cNvSpPr>
            <a:spLocks noGrp="1"/>
          </p:cNvSpPr>
          <p:nvPr>
            <p:ph idx="1"/>
          </p:nvPr>
        </p:nvSpPr>
        <p:spPr/>
        <p:txBody>
          <a:bodyPr/>
          <a:lstStyle/>
          <a:p>
            <a:r>
              <a:rPr lang="en-AU" dirty="0" smtClean="0"/>
              <a:t>To provide a venue and mechanism for seeking technical and institutional solutions to the challenge of describing and exchanging data describing the state and location of water resources, both above and below the ground surface. </a:t>
            </a:r>
          </a:p>
          <a:p>
            <a:endParaRPr lang="en-AU" dirty="0" smtClean="0"/>
          </a:p>
          <a:p>
            <a:r>
              <a:rPr lang="en-AU" dirty="0" smtClean="0"/>
              <a:t>The path to adoption will be through OGC papers and standards, advanced to ISO where appropriate, and also through the WMO’s </a:t>
            </a:r>
            <a:r>
              <a:rPr lang="en-AU" dirty="0" err="1" smtClean="0"/>
              <a:t>CHy</a:t>
            </a:r>
            <a:r>
              <a:rPr lang="en-AU" dirty="0" smtClean="0"/>
              <a:t> and WIS activities.</a:t>
            </a:r>
          </a:p>
          <a:p>
            <a:endParaRPr lang="en-AU" dirty="0" smtClean="0">
              <a:solidFill>
                <a:schemeClr val="tx1"/>
              </a:solidFill>
              <a:latin typeface="+mn-lt"/>
              <a:ea typeface="+mn-ea"/>
              <a:cs typeface="+mn-cs"/>
            </a:endParaRPr>
          </a:p>
          <a:p>
            <a:r>
              <a:rPr lang="en-AU" dirty="0" smtClean="0">
                <a:solidFill>
                  <a:schemeClr val="tx1"/>
                </a:solidFill>
                <a:latin typeface="+mn-lt"/>
                <a:ea typeface="+mn-ea"/>
                <a:cs typeface="+mn-cs"/>
              </a:rPr>
              <a:t>The Hydrology DWG will provide a means of developing candidate standards for adoption by </a:t>
            </a:r>
            <a:r>
              <a:rPr lang="en-AU" dirty="0" err="1" smtClean="0">
                <a:solidFill>
                  <a:schemeClr val="tx1"/>
                </a:solidFill>
                <a:latin typeface="+mn-lt"/>
                <a:ea typeface="+mn-ea"/>
                <a:cs typeface="+mn-cs"/>
              </a:rPr>
              <a:t>CHy</a:t>
            </a:r>
            <a:r>
              <a:rPr lang="en-AU" dirty="0" smtClean="0">
                <a:solidFill>
                  <a:schemeClr val="tx1"/>
                </a:solidFill>
                <a:latin typeface="+mn-lt"/>
                <a:ea typeface="+mn-ea"/>
                <a:cs typeface="+mn-cs"/>
              </a:rPr>
              <a:t> as appropriate.</a:t>
            </a:r>
          </a:p>
          <a:p>
            <a:endParaRPr lang="en-AU" dirty="0" smtClean="0">
              <a:solidFill>
                <a:schemeClr val="tx1"/>
              </a:solidFill>
              <a:latin typeface="+mn-lt"/>
              <a:ea typeface="+mn-ea"/>
              <a:cs typeface="+mn-cs"/>
            </a:endParaRPr>
          </a:p>
          <a:p>
            <a:pPr>
              <a:buFontTx/>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2009 Open Geospatial Consortium, Inc.</a:t>
            </a:r>
          </a:p>
        </p:txBody>
      </p:sp>
      <p:sp>
        <p:nvSpPr>
          <p:cNvPr id="6" name="Slide Number Placeholder 4"/>
          <p:cNvSpPr>
            <a:spLocks noGrp="1"/>
          </p:cNvSpPr>
          <p:nvPr>
            <p:ph type="sldNum" sz="quarter" idx="4294967295"/>
          </p:nvPr>
        </p:nvSpPr>
        <p:spPr>
          <a:xfrm>
            <a:off x="6896100" y="6553200"/>
            <a:ext cx="1905000" cy="228600"/>
          </a:xfrm>
          <a:prstGeom prst="rect">
            <a:avLst/>
          </a:prstGeom>
        </p:spPr>
        <p:txBody>
          <a:bodyPr/>
          <a:lstStyle/>
          <a:p>
            <a:pPr>
              <a:defRPr/>
            </a:pPr>
            <a:fld id="{5A554241-4625-40B6-86CA-D4BF8A691F6B}" type="slidenum">
              <a:rPr lang="en-US"/>
              <a:pPr>
                <a:defRPr/>
              </a:pPr>
              <a:t>19</a:t>
            </a:fld>
            <a:endParaRPr lang="en-US"/>
          </a:p>
        </p:txBody>
      </p:sp>
      <p:sp>
        <p:nvSpPr>
          <p:cNvPr id="1200130" name="Rectangle 2"/>
          <p:cNvSpPr>
            <a:spLocks noGrp="1" noChangeArrowheads="1"/>
          </p:cNvSpPr>
          <p:nvPr>
            <p:ph type="title"/>
          </p:nvPr>
        </p:nvSpPr>
        <p:spPr/>
        <p:txBody>
          <a:bodyPr/>
          <a:lstStyle/>
          <a:p>
            <a:pPr>
              <a:defRPr/>
            </a:pPr>
            <a:r>
              <a:rPr lang="en-US" dirty="0" smtClean="0"/>
              <a:t>Expected Outcomes</a:t>
            </a:r>
          </a:p>
        </p:txBody>
      </p:sp>
      <p:sp>
        <p:nvSpPr>
          <p:cNvPr id="4101" name="Rectangle 3"/>
          <p:cNvSpPr>
            <a:spLocks noGrp="1" noChangeArrowheads="1"/>
          </p:cNvSpPr>
          <p:nvPr>
            <p:ph type="body" idx="1"/>
          </p:nvPr>
        </p:nvSpPr>
        <p:spPr>
          <a:xfrm>
            <a:off x="762000" y="990600"/>
            <a:ext cx="8458200" cy="4891088"/>
          </a:xfrm>
        </p:spPr>
        <p:txBody>
          <a:bodyPr/>
          <a:lstStyle/>
          <a:p>
            <a:r>
              <a:rPr lang="en-US" dirty="0" smtClean="0"/>
              <a:t>An agreed </a:t>
            </a:r>
            <a:r>
              <a:rPr lang="en-US" dirty="0" smtClean="0">
                <a:solidFill>
                  <a:srgbClr val="FF0000"/>
                </a:solidFill>
              </a:rPr>
              <a:t>feature model </a:t>
            </a:r>
            <a:r>
              <a:rPr lang="en-US" dirty="0" smtClean="0"/>
              <a:t>(</a:t>
            </a:r>
            <a:r>
              <a:rPr lang="en-US" dirty="0" err="1" smtClean="0"/>
              <a:t>ie</a:t>
            </a:r>
            <a:r>
              <a:rPr lang="en-US" dirty="0" smtClean="0"/>
              <a:t>. what are the features of the hydrosphere (from an information perspective) and how are they related.) </a:t>
            </a:r>
          </a:p>
          <a:p>
            <a:r>
              <a:rPr lang="en-US" dirty="0" smtClean="0"/>
              <a:t>An agreed </a:t>
            </a:r>
            <a:r>
              <a:rPr lang="en-US" dirty="0" smtClean="0">
                <a:solidFill>
                  <a:srgbClr val="FF0000"/>
                </a:solidFill>
              </a:rPr>
              <a:t>observation model</a:t>
            </a:r>
            <a:r>
              <a:rPr lang="en-US" dirty="0" smtClean="0"/>
              <a:t>. </a:t>
            </a:r>
          </a:p>
          <a:p>
            <a:r>
              <a:rPr lang="en-US" dirty="0" smtClean="0"/>
              <a:t>Agreed </a:t>
            </a:r>
            <a:r>
              <a:rPr lang="en-US" dirty="0" smtClean="0">
                <a:solidFill>
                  <a:srgbClr val="FF0000"/>
                </a:solidFill>
              </a:rPr>
              <a:t>vocabularies</a:t>
            </a:r>
            <a:r>
              <a:rPr lang="en-US" dirty="0" smtClean="0"/>
              <a:t>, endorsed by the community, and by WMO in particular. Agreeing on semantics is a long process, but we should be able to recommend some vocabularies </a:t>
            </a:r>
          </a:p>
          <a:p>
            <a:r>
              <a:rPr lang="en-US" dirty="0" smtClean="0"/>
              <a:t>Also: services carrying the above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Water</a:t>
            </a:r>
            <a:endParaRPr lang="en-AU" dirty="0"/>
          </a:p>
        </p:txBody>
      </p:sp>
      <p:sp>
        <p:nvSpPr>
          <p:cNvPr id="3" name="Content Placeholder 2"/>
          <p:cNvSpPr>
            <a:spLocks noGrp="1"/>
          </p:cNvSpPr>
          <p:nvPr>
            <p:ph idx="1"/>
          </p:nvPr>
        </p:nvSpPr>
        <p:spPr/>
        <p:txBody>
          <a:bodyPr>
            <a:normAutofit/>
          </a:bodyPr>
          <a:lstStyle/>
          <a:p>
            <a:pPr lvl="1"/>
            <a:endParaRPr lang="en-AU" dirty="0"/>
          </a:p>
        </p:txBody>
      </p:sp>
      <p:pic>
        <p:nvPicPr>
          <p:cNvPr id="17" name="Picture 16" descr="shower.jpg"/>
          <p:cNvPicPr>
            <a:picLocks noChangeAspect="1"/>
          </p:cNvPicPr>
          <p:nvPr/>
        </p:nvPicPr>
        <p:blipFill>
          <a:blip r:embed="rId3" cstate="print"/>
          <a:stretch>
            <a:fillRect/>
          </a:stretch>
        </p:blipFill>
        <p:spPr>
          <a:xfrm>
            <a:off x="4976842" y="3214686"/>
            <a:ext cx="3810000" cy="2857500"/>
          </a:xfrm>
          <a:prstGeom prst="rect">
            <a:avLst/>
          </a:prstGeom>
        </p:spPr>
      </p:pic>
      <p:pic>
        <p:nvPicPr>
          <p:cNvPr id="6" name="Picture 5" descr="cooking.jpg"/>
          <p:cNvPicPr>
            <a:picLocks noChangeAspect="1"/>
          </p:cNvPicPr>
          <p:nvPr/>
        </p:nvPicPr>
        <p:blipFill>
          <a:blip r:embed="rId4" cstate="print"/>
          <a:stretch>
            <a:fillRect/>
          </a:stretch>
        </p:blipFill>
        <p:spPr>
          <a:xfrm>
            <a:off x="357158" y="1285860"/>
            <a:ext cx="3857652" cy="3343298"/>
          </a:xfrm>
          <a:prstGeom prst="rect">
            <a:avLst/>
          </a:prstGeom>
        </p:spPr>
      </p:pic>
      <p:pic>
        <p:nvPicPr>
          <p:cNvPr id="7" name="Picture 6" descr="drink-water.jpg"/>
          <p:cNvPicPr>
            <a:picLocks noChangeAspect="1"/>
          </p:cNvPicPr>
          <p:nvPr/>
        </p:nvPicPr>
        <p:blipFill>
          <a:blip r:embed="rId5" cstate="print"/>
          <a:stretch>
            <a:fillRect/>
          </a:stretch>
        </p:blipFill>
        <p:spPr>
          <a:xfrm>
            <a:off x="2428860" y="1643050"/>
            <a:ext cx="4714908" cy="4035962"/>
          </a:xfrm>
          <a:prstGeom prst="rect">
            <a:avLst/>
          </a:prstGeom>
        </p:spPr>
      </p:pic>
      <p:pic>
        <p:nvPicPr>
          <p:cNvPr id="18" name="Picture 17" descr="skiing.jpg"/>
          <p:cNvPicPr>
            <a:picLocks noChangeAspect="1"/>
          </p:cNvPicPr>
          <p:nvPr/>
        </p:nvPicPr>
        <p:blipFill>
          <a:blip r:embed="rId6" cstate="print"/>
          <a:stretch>
            <a:fillRect/>
          </a:stretch>
        </p:blipFill>
        <p:spPr>
          <a:xfrm>
            <a:off x="2643174" y="3286124"/>
            <a:ext cx="4143404" cy="2955913"/>
          </a:xfrm>
          <a:prstGeom prst="rect">
            <a:avLst/>
          </a:prstGeom>
        </p:spPr>
      </p:pic>
      <p:pic>
        <p:nvPicPr>
          <p:cNvPr id="20" name="Picture 19" descr="swimming.jpg"/>
          <p:cNvPicPr>
            <a:picLocks noChangeAspect="1"/>
          </p:cNvPicPr>
          <p:nvPr/>
        </p:nvPicPr>
        <p:blipFill>
          <a:blip r:embed="rId7" cstate="print"/>
          <a:stretch>
            <a:fillRect/>
          </a:stretch>
        </p:blipFill>
        <p:spPr>
          <a:xfrm>
            <a:off x="714380" y="928670"/>
            <a:ext cx="3848969" cy="2612488"/>
          </a:xfrm>
          <a:prstGeom prst="rect">
            <a:avLst/>
          </a:prstGeom>
        </p:spPr>
      </p:pic>
      <p:pic>
        <p:nvPicPr>
          <p:cNvPr id="11" name="Picture 10" descr="fishing.jpg"/>
          <p:cNvPicPr>
            <a:picLocks noChangeAspect="1"/>
          </p:cNvPicPr>
          <p:nvPr/>
        </p:nvPicPr>
        <p:blipFill>
          <a:blip r:embed="rId8" cstate="print"/>
          <a:stretch>
            <a:fillRect/>
          </a:stretch>
        </p:blipFill>
        <p:spPr>
          <a:xfrm>
            <a:off x="4642577" y="928670"/>
            <a:ext cx="4001389" cy="2656923"/>
          </a:xfrm>
          <a:prstGeom prst="rect">
            <a:avLst/>
          </a:prstGeom>
        </p:spPr>
      </p:pic>
      <p:pic>
        <p:nvPicPr>
          <p:cNvPr id="13" name="Picture 12" descr="industry.jpg"/>
          <p:cNvPicPr>
            <a:picLocks noChangeAspect="1"/>
          </p:cNvPicPr>
          <p:nvPr/>
        </p:nvPicPr>
        <p:blipFill>
          <a:blip r:embed="rId9" cstate="print"/>
          <a:stretch>
            <a:fillRect/>
          </a:stretch>
        </p:blipFill>
        <p:spPr>
          <a:xfrm>
            <a:off x="357158" y="2940200"/>
            <a:ext cx="4643470" cy="3132005"/>
          </a:xfrm>
          <a:prstGeom prst="rect">
            <a:avLst/>
          </a:prstGeom>
        </p:spPr>
      </p:pic>
      <p:pic>
        <p:nvPicPr>
          <p:cNvPr id="4" name="Picture 3" descr="watermill.jpg"/>
          <p:cNvPicPr>
            <a:picLocks noChangeAspect="1"/>
          </p:cNvPicPr>
          <p:nvPr/>
        </p:nvPicPr>
        <p:blipFill>
          <a:blip r:embed="rId10" cstate="print"/>
          <a:stretch>
            <a:fillRect/>
          </a:stretch>
        </p:blipFill>
        <p:spPr>
          <a:xfrm>
            <a:off x="4500563" y="1285860"/>
            <a:ext cx="4286279" cy="321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Activities</a:t>
            </a:r>
            <a:endParaRPr lang="en-US" dirty="0"/>
          </a:p>
        </p:txBody>
      </p:sp>
      <p:sp>
        <p:nvSpPr>
          <p:cNvPr id="5123" name="Content Placeholder 2"/>
          <p:cNvSpPr>
            <a:spLocks noGrp="1"/>
          </p:cNvSpPr>
          <p:nvPr>
            <p:ph idx="1"/>
          </p:nvPr>
        </p:nvSpPr>
        <p:spPr/>
        <p:txBody>
          <a:bodyPr/>
          <a:lstStyle/>
          <a:p>
            <a:r>
              <a:rPr lang="en-US" sz="2000" dirty="0" smtClean="0"/>
              <a:t>Analysis and </a:t>
            </a:r>
            <a:r>
              <a:rPr lang="en-US" sz="2000" dirty="0" smtClean="0">
                <a:solidFill>
                  <a:srgbClr val="FF0000"/>
                </a:solidFill>
              </a:rPr>
              <a:t>harmonization </a:t>
            </a:r>
            <a:r>
              <a:rPr lang="en-US" sz="2000" dirty="0" smtClean="0"/>
              <a:t>of existing commonly used protocols and standards in the domain </a:t>
            </a:r>
          </a:p>
          <a:p>
            <a:r>
              <a:rPr lang="en-US" sz="2000" dirty="0" smtClean="0">
                <a:solidFill>
                  <a:srgbClr val="FF0000"/>
                </a:solidFill>
              </a:rPr>
              <a:t>Interoperability Experiments </a:t>
            </a:r>
            <a:r>
              <a:rPr lang="en-US" sz="2000" dirty="0" smtClean="0"/>
              <a:t>(IEs) focused on selected sub-domains of water data (e.g. surface water, groundwater, water quality, water use, hydrologic forecasts, real time data)</a:t>
            </a:r>
          </a:p>
          <a:p>
            <a:r>
              <a:rPr lang="en-US" sz="2000" dirty="0" smtClean="0"/>
              <a:t>Participation in </a:t>
            </a:r>
            <a:r>
              <a:rPr lang="en-US" sz="2000" dirty="0" smtClean="0">
                <a:solidFill>
                  <a:srgbClr val="FF0000"/>
                </a:solidFill>
              </a:rPr>
              <a:t>GEO Architecture Implementation Pilots </a:t>
            </a:r>
            <a:r>
              <a:rPr lang="en-US" sz="2000" dirty="0" smtClean="0"/>
              <a:t>(AIPs), focused on broader scenarios within the entire domain and across domains </a:t>
            </a:r>
          </a:p>
          <a:p>
            <a:r>
              <a:rPr lang="en-US" sz="2000" dirty="0" smtClean="0"/>
              <a:t>Submission of discussion papers and best practice papers (the latter following IE and AIP experiences) </a:t>
            </a:r>
          </a:p>
          <a:p>
            <a:r>
              <a:rPr lang="en-US" sz="2000" dirty="0" smtClean="0">
                <a:solidFill>
                  <a:srgbClr val="FF0000"/>
                </a:solidFill>
              </a:rPr>
              <a:t>Collaboration with other DWGs</a:t>
            </a:r>
            <a:r>
              <a:rPr lang="en-US" sz="2000" dirty="0" smtClean="0"/>
              <a:t>, in particular ESS (on modeling), </a:t>
            </a:r>
            <a:r>
              <a:rPr lang="en-US" sz="2000" dirty="0" err="1" smtClean="0"/>
              <a:t>MetOcean</a:t>
            </a:r>
            <a:r>
              <a:rPr lang="en-US" sz="2000" dirty="0" smtClean="0"/>
              <a:t> (on handling gridded data), SWE (on real time data management)</a:t>
            </a:r>
            <a:endParaRPr lang="en-US" dirty="0" smtClean="0"/>
          </a:p>
        </p:txBody>
      </p:sp>
      <p:sp>
        <p:nvSpPr>
          <p:cNvPr id="4" name="Footer Placeholder 3"/>
          <p:cNvSpPr>
            <a:spLocks noGrp="1"/>
          </p:cNvSpPr>
          <p:nvPr>
            <p:ph type="ftr" sz="quarter" idx="10"/>
          </p:nvPr>
        </p:nvSpPr>
        <p:spPr/>
        <p:txBody>
          <a:bodyPr/>
          <a:lstStyle/>
          <a:p>
            <a:pPr>
              <a:defRPr/>
            </a:pPr>
            <a:r>
              <a:rPr lang="en-US" smtClean="0"/>
              <a:t>© 2009 Open Geospatial Consortium, Inc.</a:t>
            </a:r>
            <a:endParaRPr lang="en-US"/>
          </a:p>
        </p:txBody>
      </p:sp>
      <p:sp>
        <p:nvSpPr>
          <p:cNvPr id="5" name="Slide Number Placeholder 4"/>
          <p:cNvSpPr>
            <a:spLocks noGrp="1"/>
          </p:cNvSpPr>
          <p:nvPr>
            <p:ph type="sldNum" sz="quarter" idx="4294967295"/>
          </p:nvPr>
        </p:nvSpPr>
        <p:spPr>
          <a:xfrm>
            <a:off x="6896100" y="6553200"/>
            <a:ext cx="1905000" cy="228600"/>
          </a:xfrm>
          <a:prstGeom prst="rect">
            <a:avLst/>
          </a:prstGeom>
        </p:spPr>
        <p:txBody>
          <a:bodyPr/>
          <a:lstStyle/>
          <a:p>
            <a:pPr>
              <a:defRPr/>
            </a:pPr>
            <a:fld id="{59C3E7DA-DBE7-4B14-8CBC-6BAA198C00A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2009 Open Geospatial Consortium, Inc.</a:t>
            </a:r>
          </a:p>
        </p:txBody>
      </p:sp>
      <p:sp>
        <p:nvSpPr>
          <p:cNvPr id="5" name="Slide Number Placeholder 4"/>
          <p:cNvSpPr>
            <a:spLocks noGrp="1"/>
          </p:cNvSpPr>
          <p:nvPr>
            <p:ph type="sldNum" sz="quarter" idx="4294967295"/>
          </p:nvPr>
        </p:nvSpPr>
        <p:spPr>
          <a:xfrm>
            <a:off x="6896100" y="6553200"/>
            <a:ext cx="1905000" cy="228600"/>
          </a:xfrm>
          <a:prstGeom prst="rect">
            <a:avLst/>
          </a:prstGeom>
        </p:spPr>
        <p:txBody>
          <a:bodyPr/>
          <a:lstStyle/>
          <a:p>
            <a:pPr>
              <a:defRPr/>
            </a:pPr>
            <a:fld id="{F45BFED2-941B-4DB6-ADA7-302A51BE93F6}" type="slidenum">
              <a:rPr lang="en-US"/>
              <a:pPr>
                <a:defRPr/>
              </a:pPr>
              <a:t>21</a:t>
            </a:fld>
            <a:endParaRPr lang="en-US"/>
          </a:p>
        </p:txBody>
      </p:sp>
      <p:sp>
        <p:nvSpPr>
          <p:cNvPr id="1199106" name="Rectangle 2"/>
          <p:cNvSpPr>
            <a:spLocks noGrp="1" noChangeArrowheads="1"/>
          </p:cNvSpPr>
          <p:nvPr>
            <p:ph type="title"/>
          </p:nvPr>
        </p:nvSpPr>
        <p:spPr/>
        <p:txBody>
          <a:bodyPr/>
          <a:lstStyle/>
          <a:p>
            <a:pPr>
              <a:defRPr/>
            </a:pPr>
            <a:r>
              <a:rPr lang="en-US" dirty="0" smtClean="0"/>
              <a:t>Timeline</a:t>
            </a:r>
          </a:p>
        </p:txBody>
      </p:sp>
      <p:sp>
        <p:nvSpPr>
          <p:cNvPr id="7173" name="Rectangle 3"/>
          <p:cNvSpPr>
            <a:spLocks noGrp="1" noChangeArrowheads="1"/>
          </p:cNvSpPr>
          <p:nvPr>
            <p:ph type="body" idx="1"/>
          </p:nvPr>
        </p:nvSpPr>
        <p:spPr>
          <a:xfrm>
            <a:off x="533400" y="1066800"/>
            <a:ext cx="8458200" cy="4891088"/>
          </a:xfrm>
        </p:spPr>
        <p:txBody>
          <a:bodyPr/>
          <a:lstStyle/>
          <a:p>
            <a:r>
              <a:rPr lang="en-US" sz="1800" b="1" dirty="0" smtClean="0"/>
              <a:t>September 2009: </a:t>
            </a:r>
            <a:r>
              <a:rPr lang="en-US" sz="1800" dirty="0" smtClean="0"/>
              <a:t>Discussion paper on harmonization of water data exchange formats (1st version) ; IE1 announced </a:t>
            </a:r>
          </a:p>
          <a:p>
            <a:endParaRPr lang="en-US" sz="1800" b="1" dirty="0" smtClean="0"/>
          </a:p>
          <a:p>
            <a:r>
              <a:rPr lang="en-US" sz="1800" b="1" dirty="0" smtClean="0"/>
              <a:t>December 2009: </a:t>
            </a:r>
            <a:r>
              <a:rPr lang="en-US" sz="1800" dirty="0" smtClean="0"/>
              <a:t>Update on the harmonization report; Proposed </a:t>
            </a:r>
            <a:r>
              <a:rPr lang="en-US" sz="1800" dirty="0" err="1" smtClean="0">
                <a:solidFill>
                  <a:srgbClr val="FF0000"/>
                </a:solidFill>
              </a:rPr>
              <a:t>WaterML</a:t>
            </a:r>
            <a:r>
              <a:rPr lang="en-US" sz="1800" dirty="0" smtClean="0">
                <a:solidFill>
                  <a:srgbClr val="FF0000"/>
                </a:solidFill>
              </a:rPr>
              <a:t> 2.0 </a:t>
            </a:r>
            <a:r>
              <a:rPr lang="en-US" sz="1800" dirty="0" smtClean="0"/>
              <a:t>schema announced; </a:t>
            </a:r>
            <a:r>
              <a:rPr lang="en-US" sz="1800" dirty="0" smtClean="0">
                <a:solidFill>
                  <a:srgbClr val="FF0000"/>
                </a:solidFill>
              </a:rPr>
              <a:t>IE1 </a:t>
            </a:r>
            <a:r>
              <a:rPr lang="en-US" sz="1800" dirty="0" smtClean="0"/>
              <a:t>officially launched, IE 2 announced</a:t>
            </a:r>
          </a:p>
          <a:p>
            <a:endParaRPr lang="en-US" sz="1800" b="1" dirty="0" smtClean="0"/>
          </a:p>
          <a:p>
            <a:r>
              <a:rPr lang="en-US" sz="1800" b="1" dirty="0" smtClean="0"/>
              <a:t>June 2010: </a:t>
            </a:r>
            <a:r>
              <a:rPr lang="en-US" sz="1800" dirty="0" err="1" smtClean="0"/>
              <a:t>WaterML</a:t>
            </a:r>
            <a:r>
              <a:rPr lang="en-US" sz="1800" dirty="0" smtClean="0"/>
              <a:t> 2.0 submitted as a discussion paper ; </a:t>
            </a:r>
            <a:r>
              <a:rPr lang="en-US" sz="1800" dirty="0" smtClean="0">
                <a:solidFill>
                  <a:srgbClr val="FF0000"/>
                </a:solidFill>
              </a:rPr>
              <a:t>IE2</a:t>
            </a:r>
            <a:r>
              <a:rPr lang="en-US" sz="1800" dirty="0" smtClean="0"/>
              <a:t> launched (to be reported 3/11); </a:t>
            </a:r>
            <a:r>
              <a:rPr lang="en-US" sz="1800" dirty="0" smtClean="0">
                <a:solidFill>
                  <a:srgbClr val="FF0000"/>
                </a:solidFill>
              </a:rPr>
              <a:t>Ontology</a:t>
            </a:r>
            <a:r>
              <a:rPr lang="en-US" sz="1800" dirty="0" smtClean="0"/>
              <a:t> task force started (with GRDC, CSIRO, CUAHSI, others) ; IE1 preliminary report;</a:t>
            </a:r>
          </a:p>
          <a:p>
            <a:endParaRPr lang="en-US" sz="1800" b="1" dirty="0" smtClean="0"/>
          </a:p>
          <a:p>
            <a:r>
              <a:rPr lang="en-US" sz="1800" b="1" dirty="0" smtClean="0"/>
              <a:t>December 2010: </a:t>
            </a:r>
            <a:r>
              <a:rPr lang="en-US" sz="1800" dirty="0" smtClean="0"/>
              <a:t>IE1 final report, a </a:t>
            </a:r>
            <a:r>
              <a:rPr lang="en-US" sz="1800" dirty="0" smtClean="0">
                <a:solidFill>
                  <a:srgbClr val="FF0000"/>
                </a:solidFill>
              </a:rPr>
              <a:t>best practice paper </a:t>
            </a:r>
            <a:r>
              <a:rPr lang="en-US" sz="1800" dirty="0" smtClean="0"/>
              <a:t>based on the results </a:t>
            </a:r>
          </a:p>
          <a:p>
            <a:endParaRPr lang="en-US" sz="1800" b="1" dirty="0" smtClean="0"/>
          </a:p>
          <a:p>
            <a:r>
              <a:rPr lang="en-US" sz="1800" b="1" dirty="0" smtClean="0"/>
              <a:t>June 2011: </a:t>
            </a:r>
            <a:r>
              <a:rPr lang="en-US" sz="1800" dirty="0" smtClean="0"/>
              <a:t>IE2 final report, and a paper </a:t>
            </a:r>
          </a:p>
          <a:p>
            <a:pPr>
              <a:buFontTx/>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Current Activities</a:t>
            </a:r>
            <a:endParaRPr lang="en-A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Groundwater Interoperability </a:t>
            </a:r>
            <a:r>
              <a:rPr lang="en-AU" sz="2800" dirty="0" smtClean="0"/>
              <a:t>Experiment</a:t>
            </a:r>
          </a:p>
          <a:p>
            <a:r>
              <a:rPr lang="en-AU" sz="1800" dirty="0" smtClean="0"/>
              <a:t>(</a:t>
            </a:r>
            <a:r>
              <a:rPr lang="en-AU" sz="1800" dirty="0" err="1" smtClean="0"/>
              <a:t>Boyan</a:t>
            </a:r>
            <a:r>
              <a:rPr lang="en-AU" sz="1800" dirty="0" smtClean="0"/>
              <a:t> </a:t>
            </a:r>
            <a:r>
              <a:rPr lang="en-AU" sz="1800" dirty="0" err="1" smtClean="0"/>
              <a:t>Brodaric</a:t>
            </a:r>
            <a:r>
              <a:rPr lang="en-AU" sz="1800" dirty="0" smtClean="0"/>
              <a:t> </a:t>
            </a:r>
            <a:r>
              <a:rPr lang="en-AU" sz="1800" dirty="0" smtClean="0"/>
              <a:t>– GCS, Nate Booth – USGS)</a:t>
            </a:r>
            <a:endParaRPr lang="en-AU"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Text Box 9"/>
          <p:cNvSpPr txBox="1">
            <a:spLocks noChangeArrowheads="1"/>
          </p:cNvSpPr>
          <p:nvPr/>
        </p:nvSpPr>
        <p:spPr bwMode="auto">
          <a:xfrm>
            <a:off x="381000" y="1219200"/>
            <a:ext cx="8763000" cy="4074962"/>
          </a:xfrm>
          <a:prstGeom prst="rect">
            <a:avLst/>
          </a:prstGeom>
          <a:noFill/>
          <a:ln w="9525">
            <a:noFill/>
            <a:miter lim="800000"/>
            <a:headEnd/>
            <a:tailEnd/>
          </a:ln>
          <a:effectLst/>
        </p:spPr>
        <p:txBody>
          <a:bodyPr>
            <a:spAutoFit/>
          </a:bodyPr>
          <a:lstStyle/>
          <a:p>
            <a:pPr marL="288925" indent="-288925" eaLnBrk="0" hangingPunct="0">
              <a:spcBef>
                <a:spcPct val="75000"/>
              </a:spcBef>
              <a:buFont typeface="Wingdings" pitchFamily="2" charset="2"/>
              <a:buChar char="§"/>
            </a:pPr>
            <a:r>
              <a:rPr lang="en-CA" sz="2400" b="0" dirty="0" smtClean="0">
                <a:latin typeface="+mn-lt"/>
              </a:rPr>
              <a:t>Groundwater </a:t>
            </a:r>
            <a:r>
              <a:rPr lang="en-CA" sz="2400" b="0" dirty="0">
                <a:latin typeface="+mn-lt"/>
              </a:rPr>
              <a:t>is </a:t>
            </a:r>
            <a:r>
              <a:rPr lang="en-CA" sz="2400" b="0" dirty="0" smtClean="0">
                <a:latin typeface="+mn-lt"/>
              </a:rPr>
              <a:t>an increasingly </a:t>
            </a:r>
            <a:r>
              <a:rPr lang="en-CA" sz="2400" b="0" dirty="0">
                <a:latin typeface="+mn-lt"/>
              </a:rPr>
              <a:t>significant source of </a:t>
            </a:r>
            <a:r>
              <a:rPr lang="en-CA" sz="2400" b="0" dirty="0" smtClean="0">
                <a:latin typeface="+mn-lt"/>
              </a:rPr>
              <a:t>water</a:t>
            </a:r>
            <a:endParaRPr lang="en-CA" sz="2400" b="0" dirty="0">
              <a:latin typeface="+mn-lt"/>
            </a:endParaRPr>
          </a:p>
          <a:p>
            <a:pPr marL="288925" indent="-288925" eaLnBrk="0" hangingPunct="0">
              <a:spcBef>
                <a:spcPct val="75000"/>
              </a:spcBef>
              <a:buFont typeface="Wingdings" pitchFamily="2" charset="2"/>
              <a:buChar char="§"/>
            </a:pPr>
            <a:r>
              <a:rPr lang="en-CA" sz="2400" b="0" dirty="0">
                <a:latin typeface="+mn-lt"/>
              </a:rPr>
              <a:t>Ground/water feature and observation data </a:t>
            </a:r>
          </a:p>
          <a:p>
            <a:pPr marL="288925" indent="-288925" eaLnBrk="0" hangingPunct="0">
              <a:spcBef>
                <a:spcPct val="20000"/>
              </a:spcBef>
              <a:buFont typeface="Wingdings" pitchFamily="2" charset="2"/>
              <a:buNone/>
            </a:pPr>
            <a:r>
              <a:rPr lang="en-CA" sz="2000" b="0" dirty="0">
                <a:latin typeface="+mn-lt"/>
              </a:rPr>
              <a:t>   	- distributed: many data providers (~1000 in Canada alone)</a:t>
            </a:r>
          </a:p>
          <a:p>
            <a:pPr marL="288925" indent="-288925" eaLnBrk="0" hangingPunct="0">
              <a:spcBef>
                <a:spcPct val="20000"/>
              </a:spcBef>
              <a:buFont typeface="Wingdings" pitchFamily="2" charset="2"/>
              <a:buNone/>
            </a:pPr>
            <a:r>
              <a:rPr lang="en-CA" sz="2000" b="0" dirty="0">
                <a:latin typeface="+mn-lt"/>
              </a:rPr>
              <a:t>	- heterogeneous: structure and content (e.g. level, flow, quality)</a:t>
            </a:r>
          </a:p>
          <a:p>
            <a:pPr marL="288925" indent="-288925" eaLnBrk="0" hangingPunct="0">
              <a:spcBef>
                <a:spcPct val="20000"/>
              </a:spcBef>
              <a:buFont typeface="Wingdings" pitchFamily="2" charset="2"/>
              <a:buNone/>
            </a:pPr>
            <a:r>
              <a:rPr lang="en-CA" sz="2000" b="0" dirty="0">
                <a:latin typeface="+mn-lt"/>
              </a:rPr>
              <a:t>	- massive instances: millions of wells (features/sensors) &amp; time series (</a:t>
            </a:r>
            <a:r>
              <a:rPr lang="en-CA" sz="2000" b="0" dirty="0" err="1">
                <a:latin typeface="+mn-lt"/>
              </a:rPr>
              <a:t>observ</a:t>
            </a:r>
            <a:r>
              <a:rPr lang="en-CA" sz="2000" b="0" dirty="0">
                <a:latin typeface="+mn-lt"/>
              </a:rPr>
              <a:t>.)</a:t>
            </a:r>
          </a:p>
          <a:p>
            <a:pPr marL="288925" indent="-288925" eaLnBrk="0" hangingPunct="0">
              <a:spcBef>
                <a:spcPct val="20000"/>
              </a:spcBef>
              <a:buFont typeface="Wingdings" pitchFamily="2" charset="2"/>
              <a:buNone/>
            </a:pPr>
            <a:r>
              <a:rPr lang="en-CA" sz="2000" b="0" dirty="0">
                <a:latin typeface="+mn-lt"/>
              </a:rPr>
              <a:t>	- massive schema: thousands of properties (e.g. for quality)</a:t>
            </a:r>
          </a:p>
          <a:p>
            <a:pPr marL="288925" indent="-288925" eaLnBrk="0" hangingPunct="0">
              <a:spcBef>
                <a:spcPct val="20000"/>
              </a:spcBef>
              <a:buFont typeface="Wingdings" pitchFamily="2" charset="2"/>
              <a:buNone/>
            </a:pPr>
            <a:r>
              <a:rPr lang="en-CA" sz="2000" b="0" dirty="0">
                <a:latin typeface="+mn-lt"/>
              </a:rPr>
              <a:t>	- few standard services: very few OGC </a:t>
            </a:r>
            <a:r>
              <a:rPr lang="en-CA" sz="2000" b="0" dirty="0" err="1">
                <a:latin typeface="+mn-lt"/>
              </a:rPr>
              <a:t>gr</a:t>
            </a:r>
            <a:r>
              <a:rPr lang="en-CA" sz="2000" b="0" dirty="0">
                <a:latin typeface="+mn-lt"/>
              </a:rPr>
              <a:t>/water </a:t>
            </a:r>
            <a:r>
              <a:rPr lang="en-CA" sz="2000" b="0" dirty="0" smtClean="0">
                <a:latin typeface="+mn-lt"/>
              </a:rPr>
              <a:t>services</a:t>
            </a:r>
          </a:p>
          <a:p>
            <a:pPr marL="288925" indent="-288925" eaLnBrk="0" hangingPunct="0">
              <a:spcBef>
                <a:spcPct val="20000"/>
              </a:spcBef>
              <a:buFont typeface="Arial" pitchFamily="34" charset="0"/>
              <a:buChar char="•"/>
            </a:pPr>
            <a:endParaRPr lang="en-CA" sz="2000" b="0" dirty="0" smtClean="0">
              <a:latin typeface="+mn-lt"/>
            </a:endParaRPr>
          </a:p>
          <a:p>
            <a:pPr marL="288925" indent="-288925" eaLnBrk="0" hangingPunct="0">
              <a:spcBef>
                <a:spcPct val="20000"/>
              </a:spcBef>
              <a:buFont typeface="Arial" pitchFamily="34" charset="0"/>
              <a:buChar char="•"/>
            </a:pPr>
            <a:r>
              <a:rPr lang="en-CA" sz="2400" b="0" dirty="0" smtClean="0">
                <a:latin typeface="+mn-lt"/>
              </a:rPr>
              <a:t>No standard way to share groundwater information</a:t>
            </a:r>
            <a:endParaRPr lang="en-CA" sz="2400" b="0" dirty="0">
              <a:latin typeface="+mn-lt"/>
            </a:endParaRPr>
          </a:p>
        </p:txBody>
      </p:sp>
      <p:sp>
        <p:nvSpPr>
          <p:cNvPr id="4"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Context</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7529">
                                            <p:txEl>
                                              <p:pRg st="0" end="0"/>
                                            </p:txEl>
                                          </p:spTgt>
                                        </p:tgtEl>
                                        <p:attrNameLst>
                                          <p:attrName>style.visibility</p:attrName>
                                        </p:attrNameLst>
                                      </p:cBhvr>
                                      <p:to>
                                        <p:strVal val="visible"/>
                                      </p:to>
                                    </p:set>
                                    <p:animEffect transition="in" filter="dissolve">
                                      <p:cBhvr>
                                        <p:cTn id="7" dur="500"/>
                                        <p:tgtEl>
                                          <p:spTgt spid="107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529">
                                            <p:txEl>
                                              <p:pRg st="1" end="1"/>
                                            </p:txEl>
                                          </p:spTgt>
                                        </p:tgtEl>
                                        <p:attrNameLst>
                                          <p:attrName>style.visibility</p:attrName>
                                        </p:attrNameLst>
                                      </p:cBhvr>
                                      <p:to>
                                        <p:strVal val="visible"/>
                                      </p:to>
                                    </p:set>
                                    <p:animEffect transition="in" filter="dissolve">
                                      <p:cBhvr>
                                        <p:cTn id="12" dur="500"/>
                                        <p:tgtEl>
                                          <p:spTgt spid="10752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7529">
                                            <p:txEl>
                                              <p:pRg st="2" end="2"/>
                                            </p:txEl>
                                          </p:spTgt>
                                        </p:tgtEl>
                                        <p:attrNameLst>
                                          <p:attrName>style.visibility</p:attrName>
                                        </p:attrNameLst>
                                      </p:cBhvr>
                                      <p:to>
                                        <p:strVal val="visible"/>
                                      </p:to>
                                    </p:set>
                                    <p:animEffect transition="in" filter="dissolve">
                                      <p:cBhvr>
                                        <p:cTn id="15" dur="500"/>
                                        <p:tgtEl>
                                          <p:spTgt spid="10752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7529">
                                            <p:txEl>
                                              <p:pRg st="3" end="3"/>
                                            </p:txEl>
                                          </p:spTgt>
                                        </p:tgtEl>
                                        <p:attrNameLst>
                                          <p:attrName>style.visibility</p:attrName>
                                        </p:attrNameLst>
                                      </p:cBhvr>
                                      <p:to>
                                        <p:strVal val="visible"/>
                                      </p:to>
                                    </p:set>
                                    <p:animEffect transition="in" filter="dissolve">
                                      <p:cBhvr>
                                        <p:cTn id="18" dur="500"/>
                                        <p:tgtEl>
                                          <p:spTgt spid="107529">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7529">
                                            <p:txEl>
                                              <p:pRg st="4" end="4"/>
                                            </p:txEl>
                                          </p:spTgt>
                                        </p:tgtEl>
                                        <p:attrNameLst>
                                          <p:attrName>style.visibility</p:attrName>
                                        </p:attrNameLst>
                                      </p:cBhvr>
                                      <p:to>
                                        <p:strVal val="visible"/>
                                      </p:to>
                                    </p:set>
                                    <p:animEffect transition="in" filter="dissolve">
                                      <p:cBhvr>
                                        <p:cTn id="21" dur="500"/>
                                        <p:tgtEl>
                                          <p:spTgt spid="107529">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7529">
                                            <p:txEl>
                                              <p:pRg st="5" end="5"/>
                                            </p:txEl>
                                          </p:spTgt>
                                        </p:tgtEl>
                                        <p:attrNameLst>
                                          <p:attrName>style.visibility</p:attrName>
                                        </p:attrNameLst>
                                      </p:cBhvr>
                                      <p:to>
                                        <p:strVal val="visible"/>
                                      </p:to>
                                    </p:set>
                                    <p:animEffect transition="in" filter="dissolve">
                                      <p:cBhvr>
                                        <p:cTn id="24" dur="500"/>
                                        <p:tgtEl>
                                          <p:spTgt spid="107529">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7529">
                                            <p:txEl>
                                              <p:pRg st="6" end="6"/>
                                            </p:txEl>
                                          </p:spTgt>
                                        </p:tgtEl>
                                        <p:attrNameLst>
                                          <p:attrName>style.visibility</p:attrName>
                                        </p:attrNameLst>
                                      </p:cBhvr>
                                      <p:to>
                                        <p:strVal val="visible"/>
                                      </p:to>
                                    </p:set>
                                    <p:animEffect transition="in" filter="dissolve">
                                      <p:cBhvr>
                                        <p:cTn id="27" dur="500"/>
                                        <p:tgtEl>
                                          <p:spTgt spid="107529">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7529">
                                            <p:txEl>
                                              <p:pRg st="8" end="8"/>
                                            </p:txEl>
                                          </p:spTgt>
                                        </p:tgtEl>
                                        <p:attrNameLst>
                                          <p:attrName>style.visibility</p:attrName>
                                        </p:attrNameLst>
                                      </p:cBhvr>
                                      <p:to>
                                        <p:strVal val="visible"/>
                                      </p:to>
                                    </p:set>
                                    <p:animEffect transition="in" filter="dissolve">
                                      <p:cBhvr>
                                        <p:cTn id="30" dur="500"/>
                                        <p:tgtEl>
                                          <p:spTgt spid="1075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Picture 2"/>
          <p:cNvPicPr>
            <a:picLocks noChangeAspect="1" noChangeArrowheads="1"/>
          </p:cNvPicPr>
          <p:nvPr/>
        </p:nvPicPr>
        <p:blipFill>
          <a:blip r:embed="rId2" cstate="print"/>
          <a:srcRect/>
          <a:stretch>
            <a:fillRect/>
          </a:stretch>
        </p:blipFill>
        <p:spPr bwMode="auto">
          <a:xfrm>
            <a:off x="1676400" y="2057400"/>
            <a:ext cx="6867525" cy="4608513"/>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123912" name="Picture 8"/>
          <p:cNvPicPr>
            <a:picLocks noChangeAspect="1" noChangeArrowheads="1"/>
          </p:cNvPicPr>
          <p:nvPr/>
        </p:nvPicPr>
        <p:blipFill>
          <a:blip r:embed="rId3" cstate="print"/>
          <a:srcRect/>
          <a:stretch>
            <a:fillRect/>
          </a:stretch>
        </p:blipFill>
        <p:spPr bwMode="auto">
          <a:xfrm>
            <a:off x="609600" y="1066800"/>
            <a:ext cx="4648200" cy="2344738"/>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5"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Sensor sites and well locations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500"/>
                                        <p:tgtEl>
                                          <p:spTgt spid="12390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3912"/>
                                        </p:tgtEl>
                                        <p:attrNameLst>
                                          <p:attrName>style.visibility</p:attrName>
                                        </p:attrNameLst>
                                      </p:cBhvr>
                                      <p:to>
                                        <p:strVal val="visible"/>
                                      </p:to>
                                    </p:set>
                                    <p:animEffect transition="in" filter="dissolve">
                                      <p:cBhvr>
                                        <p:cTn id="11"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Text Box 5"/>
          <p:cNvSpPr txBox="1">
            <a:spLocks noChangeArrowheads="1"/>
          </p:cNvSpPr>
          <p:nvPr/>
        </p:nvSpPr>
        <p:spPr bwMode="auto">
          <a:xfrm>
            <a:off x="381000" y="1219200"/>
            <a:ext cx="8763000" cy="4847481"/>
          </a:xfrm>
          <a:prstGeom prst="rect">
            <a:avLst/>
          </a:prstGeom>
          <a:noFill/>
          <a:ln w="9525">
            <a:noFill/>
            <a:miter lim="800000"/>
            <a:headEnd/>
            <a:tailEnd/>
          </a:ln>
          <a:effectLst/>
        </p:spPr>
        <p:txBody>
          <a:bodyPr>
            <a:spAutoFit/>
          </a:bodyPr>
          <a:lstStyle/>
          <a:p>
            <a:pPr marL="457200" indent="-457200" eaLnBrk="0" hangingPunct="0">
              <a:spcBef>
                <a:spcPct val="75000"/>
              </a:spcBef>
            </a:pPr>
            <a:r>
              <a:rPr lang="en-CA" sz="2400" b="0" dirty="0" smtClean="0">
                <a:latin typeface="+mn-lt"/>
              </a:rPr>
              <a:t>Groundwater </a:t>
            </a:r>
            <a:r>
              <a:rPr lang="en-CA" sz="2400" b="0" dirty="0">
                <a:latin typeface="+mn-lt"/>
              </a:rPr>
              <a:t>feature and observation </a:t>
            </a:r>
            <a:r>
              <a:rPr lang="en-CA" sz="2400" b="0" dirty="0" smtClean="0">
                <a:latin typeface="+mn-lt"/>
              </a:rPr>
              <a:t>interoperability:</a:t>
            </a:r>
            <a:endParaRPr lang="en-CA" sz="2400" b="0" dirty="0">
              <a:latin typeface="+mn-lt"/>
            </a:endParaRPr>
          </a:p>
          <a:p>
            <a:pPr marL="457200" indent="-457200" eaLnBrk="0" hangingPunct="0">
              <a:spcBef>
                <a:spcPct val="75000"/>
              </a:spcBef>
              <a:buFont typeface="Wingdings" pitchFamily="2" charset="2"/>
              <a:buAutoNum type="arabicPeriod"/>
            </a:pPr>
            <a:r>
              <a:rPr lang="en-CA" sz="2400" b="0" dirty="0">
                <a:latin typeface="+mn-lt"/>
              </a:rPr>
              <a:t>Advance design of </a:t>
            </a:r>
            <a:r>
              <a:rPr lang="en-CA" sz="2400" b="0" dirty="0" err="1">
                <a:latin typeface="+mn-lt"/>
              </a:rPr>
              <a:t>WaterML</a:t>
            </a:r>
            <a:r>
              <a:rPr lang="en-CA" sz="2400" b="0" dirty="0">
                <a:latin typeface="+mn-lt"/>
              </a:rPr>
              <a:t> 2 schema</a:t>
            </a:r>
          </a:p>
          <a:p>
            <a:pPr marL="914400" lvl="1" indent="-457200">
              <a:spcBef>
                <a:spcPct val="20000"/>
              </a:spcBef>
              <a:buFont typeface="Arial" pitchFamily="34" charset="0"/>
              <a:buChar char="•"/>
            </a:pPr>
            <a:r>
              <a:rPr lang="en-CA" sz="2000" b="0" dirty="0" smtClean="0">
                <a:latin typeface="+mn-lt"/>
              </a:rPr>
              <a:t>harmonize existing schemas [</a:t>
            </a:r>
            <a:r>
              <a:rPr lang="en-CA" sz="2000" b="0" dirty="0" err="1" smtClean="0">
                <a:latin typeface="+mn-lt"/>
              </a:rPr>
              <a:t>WaterML</a:t>
            </a:r>
            <a:r>
              <a:rPr lang="en-CA" sz="2000" b="0" dirty="0" smtClean="0">
                <a:latin typeface="+mn-lt"/>
              </a:rPr>
              <a:t> (USA), </a:t>
            </a:r>
            <a:r>
              <a:rPr lang="en-CA" sz="2000" b="0" dirty="0" err="1" smtClean="0">
                <a:latin typeface="+mn-lt"/>
              </a:rPr>
              <a:t>GroundwaterML</a:t>
            </a:r>
            <a:r>
              <a:rPr lang="en-CA" sz="2000" b="0" dirty="0" smtClean="0">
                <a:latin typeface="+mn-lt"/>
              </a:rPr>
              <a:t> (CAN), WTDF (AU), WQX (USA), OGC O&amp;M, </a:t>
            </a:r>
            <a:r>
              <a:rPr lang="en-CA" sz="2000" b="0" dirty="0" err="1" smtClean="0">
                <a:latin typeface="+mn-lt"/>
              </a:rPr>
              <a:t>SensorML</a:t>
            </a:r>
            <a:r>
              <a:rPr lang="en-CA" sz="2000" b="0" dirty="0" smtClean="0">
                <a:latin typeface="+mn-lt"/>
              </a:rPr>
              <a:t>, …]</a:t>
            </a:r>
          </a:p>
          <a:p>
            <a:pPr marL="457200" indent="-457200" eaLnBrk="0" hangingPunct="0">
              <a:spcBef>
                <a:spcPct val="75000"/>
              </a:spcBef>
              <a:buFont typeface="Wingdings" pitchFamily="2" charset="2"/>
              <a:buAutoNum type="arabicPeriod" startAt="2"/>
            </a:pPr>
            <a:r>
              <a:rPr lang="en-CA" sz="2400" b="0" dirty="0" smtClean="0">
                <a:latin typeface="+mn-lt"/>
              </a:rPr>
              <a:t>Advance </a:t>
            </a:r>
            <a:r>
              <a:rPr lang="en-CA" sz="2400" b="0" dirty="0">
                <a:latin typeface="+mn-lt"/>
              </a:rPr>
              <a:t>fit of OGC services with </a:t>
            </a:r>
            <a:r>
              <a:rPr lang="en-CA" sz="2400" b="0" dirty="0" smtClean="0">
                <a:latin typeface="+mn-lt"/>
              </a:rPr>
              <a:t>groundwater data  </a:t>
            </a:r>
            <a:endParaRPr lang="en-CA" sz="2400" b="0" dirty="0">
              <a:latin typeface="+mn-lt"/>
            </a:endParaRPr>
          </a:p>
          <a:p>
            <a:pPr marL="914400" lvl="1" indent="-457200">
              <a:spcBef>
                <a:spcPct val="75000"/>
              </a:spcBef>
              <a:buFont typeface="Arial" pitchFamily="34" charset="0"/>
              <a:buChar char="•"/>
            </a:pPr>
            <a:r>
              <a:rPr lang="en-CA" sz="2000" b="0" dirty="0" smtClean="0">
                <a:latin typeface="+mn-lt"/>
              </a:rPr>
              <a:t>SOS</a:t>
            </a:r>
            <a:r>
              <a:rPr lang="en-CA" sz="2000" b="0" dirty="0">
                <a:latin typeface="+mn-lt"/>
              </a:rPr>
              <a:t>, WFS, WMS, CSW</a:t>
            </a:r>
          </a:p>
          <a:p>
            <a:pPr marL="457200" indent="-457200" eaLnBrk="0" hangingPunct="0">
              <a:spcBef>
                <a:spcPct val="75000"/>
              </a:spcBef>
              <a:buFont typeface="Wingdings" pitchFamily="2" charset="2"/>
              <a:buAutoNum type="arabicPeriod" startAt="3"/>
            </a:pPr>
            <a:r>
              <a:rPr lang="en-CA" sz="2400" b="0" dirty="0">
                <a:latin typeface="+mn-lt"/>
              </a:rPr>
              <a:t>Advance </a:t>
            </a:r>
            <a:r>
              <a:rPr lang="en-CA" sz="2400" b="0" dirty="0" smtClean="0">
                <a:latin typeface="+mn-lt"/>
              </a:rPr>
              <a:t>groundwater </a:t>
            </a:r>
            <a:r>
              <a:rPr lang="en-CA" sz="2400" b="0" dirty="0">
                <a:latin typeface="+mn-lt"/>
              </a:rPr>
              <a:t>data exchange between US &amp; </a:t>
            </a:r>
            <a:r>
              <a:rPr lang="en-CA" sz="2400" b="0" dirty="0" smtClean="0">
                <a:latin typeface="+mn-lt"/>
              </a:rPr>
              <a:t>Canada</a:t>
            </a:r>
            <a:endParaRPr lang="en-CA" sz="2400" b="0" dirty="0">
              <a:latin typeface="+mn-lt"/>
            </a:endParaRPr>
          </a:p>
          <a:p>
            <a:pPr marL="914400" lvl="1" indent="-457200">
              <a:spcBef>
                <a:spcPct val="20000"/>
              </a:spcBef>
              <a:buFont typeface="Arial" pitchFamily="34" charset="0"/>
              <a:buChar char="•"/>
            </a:pPr>
            <a:r>
              <a:rPr lang="en-CA" sz="2000" b="0" dirty="0" smtClean="0">
                <a:latin typeface="+mn-lt"/>
              </a:rPr>
              <a:t>in </a:t>
            </a:r>
            <a:r>
              <a:rPr lang="en-CA" sz="2000" b="0" dirty="0">
                <a:latin typeface="+mn-lt"/>
              </a:rPr>
              <a:t>cross-border Great Lakes area (Lake Superior) for water wells and </a:t>
            </a:r>
            <a:r>
              <a:rPr lang="en-CA" sz="2000" b="0" dirty="0" smtClean="0">
                <a:latin typeface="+mn-lt"/>
              </a:rPr>
              <a:t>levels</a:t>
            </a:r>
          </a:p>
          <a:p>
            <a:pPr marL="457200" indent="-457200" eaLnBrk="0" hangingPunct="0">
              <a:spcBef>
                <a:spcPct val="20000"/>
              </a:spcBef>
              <a:buFont typeface="Wingdings" pitchFamily="2" charset="2"/>
              <a:buNone/>
            </a:pPr>
            <a:endParaRPr lang="en-CA" b="0" dirty="0" smtClean="0">
              <a:solidFill>
                <a:schemeClr val="accent2"/>
              </a:solidFill>
              <a:latin typeface="Arial" charset="0"/>
            </a:endParaRPr>
          </a:p>
        </p:txBody>
      </p:sp>
      <p:sp>
        <p:nvSpPr>
          <p:cNvPr id="4"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Objectives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Effect transition="in" filter="dissolve">
                                      <p:cBhvr>
                                        <p:cTn id="7" dur="500"/>
                                        <p:tgtEl>
                                          <p:spTgt spid="11264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2645">
                                            <p:txEl>
                                              <p:pRg st="1" end="1"/>
                                            </p:txEl>
                                          </p:spTgt>
                                        </p:tgtEl>
                                        <p:attrNameLst>
                                          <p:attrName>style.visibility</p:attrName>
                                        </p:attrNameLst>
                                      </p:cBhvr>
                                      <p:to>
                                        <p:strVal val="visible"/>
                                      </p:to>
                                    </p:set>
                                    <p:animEffect transition="in" filter="dissolve">
                                      <p:cBhvr>
                                        <p:cTn id="10" dur="500"/>
                                        <p:tgtEl>
                                          <p:spTgt spid="11264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2645">
                                            <p:txEl>
                                              <p:pRg st="3" end="3"/>
                                            </p:txEl>
                                          </p:spTgt>
                                        </p:tgtEl>
                                        <p:attrNameLst>
                                          <p:attrName>style.visibility</p:attrName>
                                        </p:attrNameLst>
                                      </p:cBhvr>
                                      <p:to>
                                        <p:strVal val="visible"/>
                                      </p:to>
                                    </p:set>
                                    <p:animEffect transition="in" filter="dissolve">
                                      <p:cBhvr>
                                        <p:cTn id="13" dur="500"/>
                                        <p:tgtEl>
                                          <p:spTgt spid="11264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2645">
                                            <p:txEl>
                                              <p:pRg st="4" end="4"/>
                                            </p:txEl>
                                          </p:spTgt>
                                        </p:tgtEl>
                                        <p:attrNameLst>
                                          <p:attrName>style.visibility</p:attrName>
                                        </p:attrNameLst>
                                      </p:cBhvr>
                                      <p:to>
                                        <p:strVal val="visible"/>
                                      </p:to>
                                    </p:set>
                                    <p:animEffect transition="in" filter="dissolve">
                                      <p:cBhvr>
                                        <p:cTn id="16" dur="500"/>
                                        <p:tgtEl>
                                          <p:spTgt spid="112645">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2645">
                                            <p:txEl>
                                              <p:pRg st="5" end="5"/>
                                            </p:txEl>
                                          </p:spTgt>
                                        </p:tgtEl>
                                        <p:attrNameLst>
                                          <p:attrName>style.visibility</p:attrName>
                                        </p:attrNameLst>
                                      </p:cBhvr>
                                      <p:to>
                                        <p:strVal val="visible"/>
                                      </p:to>
                                    </p:set>
                                    <p:animEffect transition="in" filter="dissolve">
                                      <p:cBhvr>
                                        <p:cTn id="19" dur="500"/>
                                        <p:tgtEl>
                                          <p:spTgt spid="11264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2645">
                                            <p:txEl>
                                              <p:pRg st="2" end="2"/>
                                            </p:txEl>
                                          </p:spTgt>
                                        </p:tgtEl>
                                        <p:attrNameLst>
                                          <p:attrName>style.visibility</p:attrName>
                                        </p:attrNameLst>
                                      </p:cBhvr>
                                      <p:to>
                                        <p:strVal val="visible"/>
                                      </p:to>
                                    </p:set>
                                    <p:animEffect transition="in" filter="dissolve">
                                      <p:cBhvr>
                                        <p:cTn id="24" dur="500"/>
                                        <p:tgtEl>
                                          <p:spTgt spid="11264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2645">
                                            <p:txEl>
                                              <p:pRg st="6" end="6"/>
                                            </p:txEl>
                                          </p:spTgt>
                                        </p:tgtEl>
                                        <p:attrNameLst>
                                          <p:attrName>style.visibility</p:attrName>
                                        </p:attrNameLst>
                                      </p:cBhvr>
                                      <p:to>
                                        <p:strVal val="visible"/>
                                      </p:to>
                                    </p:set>
                                    <p:animEffect transition="in" filter="dissolve">
                                      <p:cBhvr>
                                        <p:cTn id="29" dur="500"/>
                                        <p:tgtEl>
                                          <p:spTgt spid="1126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381000" y="1219200"/>
            <a:ext cx="8763000" cy="4890570"/>
          </a:xfrm>
          <a:prstGeom prst="rect">
            <a:avLst/>
          </a:prstGeom>
          <a:noFill/>
          <a:ln w="9525">
            <a:noFill/>
            <a:miter lim="800000"/>
            <a:headEnd/>
            <a:tailEnd/>
          </a:ln>
          <a:effectLst/>
        </p:spPr>
        <p:txBody>
          <a:bodyPr>
            <a:spAutoFit/>
          </a:bodyPr>
          <a:lstStyle/>
          <a:p>
            <a:pPr marL="457200" indent="-457200" eaLnBrk="0" hangingPunct="0">
              <a:spcBef>
                <a:spcPct val="75000"/>
              </a:spcBef>
              <a:buFont typeface="Wingdings" pitchFamily="2" charset="2"/>
              <a:buAutoNum type="arabicPeriod"/>
            </a:pPr>
            <a:r>
              <a:rPr lang="en-CA" sz="2400" b="0" dirty="0">
                <a:latin typeface="+mn-lt"/>
              </a:rPr>
              <a:t>Advance design of </a:t>
            </a:r>
            <a:r>
              <a:rPr lang="en-CA" sz="2400" b="0" dirty="0" err="1">
                <a:latin typeface="+mn-lt"/>
              </a:rPr>
              <a:t>WaterML</a:t>
            </a:r>
            <a:r>
              <a:rPr lang="en-CA" sz="2400" b="0" dirty="0">
                <a:latin typeface="+mn-lt"/>
              </a:rPr>
              <a:t> 2 schema</a:t>
            </a:r>
          </a:p>
          <a:p>
            <a:pPr marL="914400" lvl="1" indent="-457200">
              <a:spcBef>
                <a:spcPct val="20000"/>
              </a:spcBef>
              <a:buFont typeface="Arial" pitchFamily="34" charset="0"/>
              <a:buChar char="•"/>
            </a:pPr>
            <a:r>
              <a:rPr lang="en-CA" sz="2000" b="0" dirty="0" smtClean="0">
                <a:latin typeface="+mn-lt"/>
              </a:rPr>
              <a:t>merge </a:t>
            </a:r>
            <a:r>
              <a:rPr lang="en-CA" sz="2000" b="0" dirty="0">
                <a:latin typeface="+mn-lt"/>
              </a:rPr>
              <a:t>or link existing schemas (</a:t>
            </a:r>
            <a:r>
              <a:rPr lang="en-CA" sz="2000" b="0" dirty="0" err="1">
                <a:latin typeface="+mn-lt"/>
              </a:rPr>
              <a:t>WaterML</a:t>
            </a:r>
            <a:r>
              <a:rPr lang="en-CA" sz="2000" b="0" dirty="0">
                <a:latin typeface="+mn-lt"/>
              </a:rPr>
              <a:t>, O&amp;M, GWML)?</a:t>
            </a:r>
          </a:p>
          <a:p>
            <a:pPr marL="914400" lvl="1" indent="-457200">
              <a:spcBef>
                <a:spcPct val="20000"/>
              </a:spcBef>
              <a:buFont typeface="Arial" pitchFamily="34" charset="0"/>
              <a:buChar char="•"/>
            </a:pPr>
            <a:r>
              <a:rPr lang="en-CA" sz="2000" b="0" dirty="0" smtClean="0">
                <a:latin typeface="+mn-lt"/>
              </a:rPr>
              <a:t>when </a:t>
            </a:r>
            <a:r>
              <a:rPr lang="en-CA" sz="2000" b="0" dirty="0">
                <a:latin typeface="+mn-lt"/>
              </a:rPr>
              <a:t>to restrict: what is special about </a:t>
            </a:r>
            <a:r>
              <a:rPr lang="en-CA" sz="2000" b="0" dirty="0" smtClean="0">
                <a:latin typeface="+mn-lt"/>
              </a:rPr>
              <a:t>groundwater </a:t>
            </a:r>
            <a:r>
              <a:rPr lang="en-CA" sz="2000" b="0" dirty="0">
                <a:latin typeface="+mn-lt"/>
              </a:rPr>
              <a:t>observations?</a:t>
            </a:r>
          </a:p>
          <a:p>
            <a:pPr marL="914400" lvl="1" indent="-457200">
              <a:spcBef>
                <a:spcPct val="20000"/>
              </a:spcBef>
              <a:buFont typeface="Arial" pitchFamily="34" charset="0"/>
              <a:buChar char="•"/>
            </a:pPr>
            <a:r>
              <a:rPr lang="en-CA" sz="2000" b="0" dirty="0" smtClean="0">
                <a:latin typeface="+mn-lt"/>
              </a:rPr>
              <a:t>when </a:t>
            </a:r>
            <a:r>
              <a:rPr lang="en-CA" sz="2000" b="0" dirty="0">
                <a:latin typeface="+mn-lt"/>
              </a:rPr>
              <a:t>not to restrict: does it need to be extensible?</a:t>
            </a:r>
          </a:p>
          <a:p>
            <a:pPr marL="457200" indent="-457200" eaLnBrk="0" hangingPunct="0">
              <a:spcBef>
                <a:spcPct val="75000"/>
              </a:spcBef>
              <a:buFont typeface="Wingdings" pitchFamily="2" charset="2"/>
              <a:buAutoNum type="arabicPeriod" startAt="2"/>
            </a:pPr>
            <a:r>
              <a:rPr lang="en-CA" sz="2400" b="0" dirty="0">
                <a:latin typeface="+mn-lt"/>
              </a:rPr>
              <a:t>Advance fit of OGC services with </a:t>
            </a:r>
            <a:r>
              <a:rPr lang="en-CA" sz="2400" b="0" dirty="0" err="1">
                <a:latin typeface="+mn-lt"/>
              </a:rPr>
              <a:t>gr</a:t>
            </a:r>
            <a:r>
              <a:rPr lang="en-CA" sz="2400" b="0" dirty="0">
                <a:latin typeface="+mn-lt"/>
              </a:rPr>
              <a:t>/water data </a:t>
            </a:r>
            <a:endParaRPr lang="en-CA" sz="2400" b="0" dirty="0" smtClean="0">
              <a:latin typeface="+mn-lt"/>
            </a:endParaRPr>
          </a:p>
          <a:p>
            <a:pPr marL="914400" lvl="1" indent="-457200">
              <a:spcBef>
                <a:spcPct val="75000"/>
              </a:spcBef>
              <a:buFont typeface="Arial" pitchFamily="34" charset="0"/>
              <a:buChar char="•"/>
            </a:pPr>
            <a:r>
              <a:rPr lang="en-CA" sz="2000" b="0" dirty="0" smtClean="0">
                <a:latin typeface="+mn-lt"/>
              </a:rPr>
              <a:t>SOS </a:t>
            </a:r>
            <a:r>
              <a:rPr lang="en-CA" sz="2000" b="0" dirty="0">
                <a:latin typeface="+mn-lt"/>
              </a:rPr>
              <a:t>1: not designed for massive networks (i.e. </a:t>
            </a:r>
            <a:r>
              <a:rPr lang="en-CA" sz="2000" b="0" dirty="0" err="1" smtClean="0">
                <a:latin typeface="+mn-lt"/>
              </a:rPr>
              <a:t>GetCapability</a:t>
            </a:r>
            <a:r>
              <a:rPr lang="en-CA" sz="2000" b="0" dirty="0" smtClean="0">
                <a:latin typeface="+mn-lt"/>
              </a:rPr>
              <a:t> </a:t>
            </a:r>
            <a:r>
              <a:rPr lang="en-CA" sz="2000" b="0" dirty="0">
                <a:latin typeface="+mn-lt"/>
              </a:rPr>
              <a:t>lists each sensor)</a:t>
            </a:r>
          </a:p>
          <a:p>
            <a:pPr marL="914400" lvl="1" indent="-457200">
              <a:spcBef>
                <a:spcPct val="20000"/>
              </a:spcBef>
              <a:buFont typeface="Arial" pitchFamily="34" charset="0"/>
              <a:buChar char="•"/>
            </a:pPr>
            <a:r>
              <a:rPr lang="en-CA" sz="2000" b="0" dirty="0" smtClean="0">
                <a:latin typeface="+mn-lt"/>
              </a:rPr>
              <a:t>CSW</a:t>
            </a:r>
            <a:r>
              <a:rPr lang="en-CA" sz="2000" b="0" dirty="0">
                <a:latin typeface="+mn-lt"/>
              </a:rPr>
              <a:t>: include individual sensors?</a:t>
            </a:r>
          </a:p>
          <a:p>
            <a:pPr marL="457200" indent="-457200" eaLnBrk="0" hangingPunct="0">
              <a:spcBef>
                <a:spcPct val="75000"/>
              </a:spcBef>
              <a:buFont typeface="Wingdings" pitchFamily="2" charset="2"/>
              <a:buAutoNum type="arabicPeriod" startAt="3"/>
            </a:pPr>
            <a:r>
              <a:rPr lang="en-CA" sz="2400" b="0" dirty="0">
                <a:latin typeface="+mn-lt"/>
              </a:rPr>
              <a:t>Advance GW data exchange between US &amp; CAN</a:t>
            </a:r>
          </a:p>
          <a:p>
            <a:pPr marL="914400" lvl="1" indent="-457200">
              <a:spcBef>
                <a:spcPct val="20000"/>
              </a:spcBef>
              <a:buFont typeface="Arial" pitchFamily="34" charset="0"/>
              <a:buChar char="•"/>
            </a:pPr>
            <a:r>
              <a:rPr lang="en-CA" sz="2000" b="0" dirty="0" smtClean="0">
                <a:latin typeface="+mn-lt"/>
              </a:rPr>
              <a:t>what </a:t>
            </a:r>
            <a:r>
              <a:rPr lang="en-CA" sz="2000" b="0" dirty="0">
                <a:latin typeface="+mn-lt"/>
              </a:rPr>
              <a:t>is a </a:t>
            </a:r>
            <a:r>
              <a:rPr lang="en-CA" sz="2000" b="0" dirty="0" smtClean="0">
                <a:latin typeface="+mn-lt"/>
              </a:rPr>
              <a:t>groundwater </a:t>
            </a:r>
            <a:r>
              <a:rPr lang="en-CA" sz="2000" b="0" dirty="0">
                <a:latin typeface="+mn-lt"/>
              </a:rPr>
              <a:t>observation? </a:t>
            </a:r>
          </a:p>
          <a:p>
            <a:pPr marL="914400" lvl="1" indent="-457200">
              <a:spcBef>
                <a:spcPct val="20000"/>
              </a:spcBef>
              <a:buFont typeface="Arial" pitchFamily="34" charset="0"/>
              <a:buChar char="•"/>
            </a:pPr>
            <a:r>
              <a:rPr lang="en-CA" sz="2000" b="0" dirty="0" smtClean="0">
                <a:latin typeface="+mn-lt"/>
              </a:rPr>
              <a:t>1/n </a:t>
            </a:r>
            <a:r>
              <a:rPr lang="en-CA" sz="2000" b="0" dirty="0">
                <a:latin typeface="+mn-lt"/>
              </a:rPr>
              <a:t>sensors, 1/n time points, 1/n time series, 1/n properties? </a:t>
            </a:r>
          </a:p>
        </p:txBody>
      </p:sp>
      <p:sp>
        <p:nvSpPr>
          <p:cNvPr id="4"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Challenges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dissolve">
                                      <p:cBhvr>
                                        <p:cTn id="7" dur="500"/>
                                        <p:tgtEl>
                                          <p:spTgt spid="11366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3667">
                                            <p:txEl>
                                              <p:pRg st="4" end="4"/>
                                            </p:txEl>
                                          </p:spTgt>
                                        </p:tgtEl>
                                        <p:attrNameLst>
                                          <p:attrName>style.visibility</p:attrName>
                                        </p:attrNameLst>
                                      </p:cBhvr>
                                      <p:to>
                                        <p:strVal val="visible"/>
                                      </p:to>
                                    </p:set>
                                    <p:animEffect transition="in" filter="dissolve">
                                      <p:cBhvr>
                                        <p:cTn id="10" dur="500"/>
                                        <p:tgtEl>
                                          <p:spTgt spid="113667">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3667">
                                            <p:txEl>
                                              <p:pRg st="5" end="5"/>
                                            </p:txEl>
                                          </p:spTgt>
                                        </p:tgtEl>
                                        <p:attrNameLst>
                                          <p:attrName>style.visibility</p:attrName>
                                        </p:attrNameLst>
                                      </p:cBhvr>
                                      <p:to>
                                        <p:strVal val="visible"/>
                                      </p:to>
                                    </p:set>
                                    <p:animEffect transition="in" filter="dissolve">
                                      <p:cBhvr>
                                        <p:cTn id="13" dur="500"/>
                                        <p:tgtEl>
                                          <p:spTgt spid="113667">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3667">
                                            <p:txEl>
                                              <p:pRg st="7" end="7"/>
                                            </p:txEl>
                                          </p:spTgt>
                                        </p:tgtEl>
                                        <p:attrNameLst>
                                          <p:attrName>style.visibility</p:attrName>
                                        </p:attrNameLst>
                                      </p:cBhvr>
                                      <p:to>
                                        <p:strVal val="visible"/>
                                      </p:to>
                                    </p:set>
                                    <p:animEffect transition="in" filter="dissolve">
                                      <p:cBhvr>
                                        <p:cTn id="16" dur="500"/>
                                        <p:tgtEl>
                                          <p:spTgt spid="11366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3667">
                                            <p:txEl>
                                              <p:pRg st="1" end="1"/>
                                            </p:txEl>
                                          </p:spTgt>
                                        </p:tgtEl>
                                        <p:attrNameLst>
                                          <p:attrName>style.visibility</p:attrName>
                                        </p:attrNameLst>
                                      </p:cBhvr>
                                      <p:to>
                                        <p:strVal val="visible"/>
                                      </p:to>
                                    </p:set>
                                    <p:animEffect transition="in" filter="dissolve">
                                      <p:cBhvr>
                                        <p:cTn id="21" dur="500"/>
                                        <p:tgtEl>
                                          <p:spTgt spid="113667">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3667">
                                            <p:txEl>
                                              <p:pRg st="2" end="2"/>
                                            </p:txEl>
                                          </p:spTgt>
                                        </p:tgtEl>
                                        <p:attrNameLst>
                                          <p:attrName>style.visibility</p:attrName>
                                        </p:attrNameLst>
                                      </p:cBhvr>
                                      <p:to>
                                        <p:strVal val="visible"/>
                                      </p:to>
                                    </p:set>
                                    <p:animEffect transition="in" filter="dissolve">
                                      <p:cBhvr>
                                        <p:cTn id="24" dur="500"/>
                                        <p:tgtEl>
                                          <p:spTgt spid="113667">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3667">
                                            <p:txEl>
                                              <p:pRg st="3" end="3"/>
                                            </p:txEl>
                                          </p:spTgt>
                                        </p:tgtEl>
                                        <p:attrNameLst>
                                          <p:attrName>style.visibility</p:attrName>
                                        </p:attrNameLst>
                                      </p:cBhvr>
                                      <p:to>
                                        <p:strVal val="visible"/>
                                      </p:to>
                                    </p:set>
                                    <p:animEffect transition="in" filter="dissolve">
                                      <p:cBhvr>
                                        <p:cTn id="27" dur="500"/>
                                        <p:tgtEl>
                                          <p:spTgt spid="113667">
                                            <p:txEl>
                                              <p:pRg st="3" end="3"/>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3667">
                                            <p:txEl>
                                              <p:pRg st="6" end="6"/>
                                            </p:txEl>
                                          </p:spTgt>
                                        </p:tgtEl>
                                        <p:attrNameLst>
                                          <p:attrName>style.visibility</p:attrName>
                                        </p:attrNameLst>
                                      </p:cBhvr>
                                      <p:to>
                                        <p:strVal val="visible"/>
                                      </p:to>
                                    </p:set>
                                    <p:animEffect transition="in" filter="dissolve">
                                      <p:cBhvr>
                                        <p:cTn id="30" dur="500"/>
                                        <p:tgtEl>
                                          <p:spTgt spid="11366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3667">
                                            <p:txEl>
                                              <p:pRg st="8" end="8"/>
                                            </p:txEl>
                                          </p:spTgt>
                                        </p:tgtEl>
                                        <p:attrNameLst>
                                          <p:attrName>style.visibility</p:attrName>
                                        </p:attrNameLst>
                                      </p:cBhvr>
                                      <p:to>
                                        <p:strVal val="visible"/>
                                      </p:to>
                                    </p:set>
                                    <p:animEffect transition="in" filter="dissolve">
                                      <p:cBhvr>
                                        <p:cTn id="35" dur="500"/>
                                        <p:tgtEl>
                                          <p:spTgt spid="113667">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13667">
                                            <p:txEl>
                                              <p:pRg st="9" end="9"/>
                                            </p:txEl>
                                          </p:spTgt>
                                        </p:tgtEl>
                                        <p:attrNameLst>
                                          <p:attrName>style.visibility</p:attrName>
                                        </p:attrNameLst>
                                      </p:cBhvr>
                                      <p:to>
                                        <p:strVal val="visible"/>
                                      </p:to>
                                    </p:set>
                                    <p:animEffect transition="in" filter="dissolve">
                                      <p:cBhvr>
                                        <p:cTn id="38" dur="500"/>
                                        <p:tgtEl>
                                          <p:spTgt spid="113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381000" y="1071546"/>
            <a:ext cx="8763000" cy="5299912"/>
          </a:xfrm>
          <a:prstGeom prst="rect">
            <a:avLst/>
          </a:prstGeom>
          <a:noFill/>
          <a:ln w="9525">
            <a:noFill/>
            <a:miter lim="800000"/>
            <a:headEnd/>
            <a:tailEnd/>
          </a:ln>
          <a:effectLst/>
        </p:spPr>
        <p:txBody>
          <a:bodyPr>
            <a:spAutoFit/>
          </a:bodyPr>
          <a:lstStyle/>
          <a:p>
            <a:pPr marL="457200" indent="-457200" eaLnBrk="0" hangingPunct="0">
              <a:spcBef>
                <a:spcPct val="75000"/>
              </a:spcBef>
              <a:buFont typeface="Wingdings" pitchFamily="2" charset="2"/>
              <a:buChar char="§"/>
            </a:pPr>
            <a:r>
              <a:rPr lang="en-CA" sz="2400" b="0" dirty="0" smtClean="0">
                <a:latin typeface="+mn-lt"/>
              </a:rPr>
              <a:t>View </a:t>
            </a:r>
            <a:r>
              <a:rPr lang="en-CA" sz="2400" b="0" dirty="0">
                <a:latin typeface="+mn-lt"/>
              </a:rPr>
              <a:t>US &amp; </a:t>
            </a:r>
            <a:r>
              <a:rPr lang="en-CA" sz="2400" b="0" dirty="0" smtClean="0">
                <a:latin typeface="+mn-lt"/>
              </a:rPr>
              <a:t>Canadian </a:t>
            </a:r>
            <a:r>
              <a:rPr lang="en-CA" sz="2400" b="0" dirty="0">
                <a:latin typeface="+mn-lt"/>
              </a:rPr>
              <a:t>well/sensor locations</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WMS (</a:t>
            </a:r>
            <a:r>
              <a:rPr lang="en-CA" sz="2000" b="0" dirty="0" err="1">
                <a:latin typeface="+mn-lt"/>
              </a:rPr>
              <a:t>GetMap</a:t>
            </a:r>
            <a:r>
              <a:rPr lang="en-CA" sz="2000" b="0" dirty="0">
                <a:latin typeface="+mn-lt"/>
              </a:rPr>
              <a:t>)</a:t>
            </a:r>
          </a:p>
          <a:p>
            <a:pPr marL="457200" indent="-457200" eaLnBrk="0" hangingPunct="0">
              <a:spcBef>
                <a:spcPct val="75000"/>
              </a:spcBef>
              <a:buFont typeface="Wingdings" pitchFamily="2" charset="2"/>
              <a:buChar char="§"/>
            </a:pPr>
            <a:r>
              <a:rPr lang="en-CA" sz="2400" b="0" dirty="0">
                <a:latin typeface="+mn-lt"/>
              </a:rPr>
              <a:t>Query on one well/sensor and display data</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WMS (</a:t>
            </a:r>
            <a:r>
              <a:rPr lang="en-CA" sz="2000" b="0" dirty="0" err="1">
                <a:latin typeface="+mn-lt"/>
              </a:rPr>
              <a:t>GetFeatureInfo</a:t>
            </a:r>
            <a:r>
              <a:rPr lang="en-CA" sz="2000" b="0" dirty="0">
                <a:latin typeface="+mn-lt"/>
              </a:rPr>
              <a:t>)</a:t>
            </a:r>
          </a:p>
          <a:p>
            <a:pPr marL="457200" indent="-457200" eaLnBrk="0" hangingPunct="0">
              <a:spcBef>
                <a:spcPct val="20000"/>
              </a:spcBef>
              <a:buFont typeface="Wingdings" pitchFamily="2" charset="2"/>
              <a:buNone/>
            </a:pPr>
            <a:r>
              <a:rPr lang="en-CA" sz="2000" b="0" dirty="0">
                <a:latin typeface="+mn-lt"/>
              </a:rPr>
              <a:t>	- well:</a:t>
            </a:r>
            <a:r>
              <a:rPr lang="en-CA" sz="2000" b="0" dirty="0">
                <a:latin typeface="+mn-lt"/>
                <a:sym typeface="Wingdings" pitchFamily="2" charset="2"/>
              </a:rPr>
              <a:t>  WFS (</a:t>
            </a:r>
            <a:r>
              <a:rPr lang="en-CA" sz="2000" b="0" dirty="0" err="1">
                <a:latin typeface="+mn-lt"/>
                <a:sym typeface="Wingdings" pitchFamily="2" charset="2"/>
              </a:rPr>
              <a:t>getFeature</a:t>
            </a:r>
            <a:r>
              <a:rPr lang="en-CA" sz="2000" b="0" dirty="0">
                <a:latin typeface="+mn-lt"/>
                <a:sym typeface="Wingdings" pitchFamily="2" charset="2"/>
              </a:rPr>
              <a:t> via BBOX)        or </a:t>
            </a:r>
          </a:p>
          <a:p>
            <a:pPr marL="457200" indent="-457200" eaLnBrk="0" hangingPunct="0">
              <a:spcBef>
                <a:spcPct val="20000"/>
              </a:spcBef>
              <a:buFont typeface="Wingdings" pitchFamily="2" charset="2"/>
              <a:buNone/>
            </a:pPr>
            <a:r>
              <a:rPr lang="en-CA" sz="2000" b="0" dirty="0">
                <a:latin typeface="+mn-lt"/>
                <a:sym typeface="Wingdings" pitchFamily="2" charset="2"/>
              </a:rPr>
              <a:t>	- level: SOS (</a:t>
            </a:r>
            <a:r>
              <a:rPr lang="en-CA" sz="2000" b="0" dirty="0" err="1">
                <a:latin typeface="+mn-lt"/>
                <a:sym typeface="Wingdings" pitchFamily="2" charset="2"/>
              </a:rPr>
              <a:t>GetObservation</a:t>
            </a:r>
            <a:r>
              <a:rPr lang="en-CA" sz="2000" b="0" dirty="0">
                <a:latin typeface="+mn-lt"/>
                <a:sym typeface="Wingdings" pitchFamily="2" charset="2"/>
              </a:rPr>
              <a:t> via BBOX)</a:t>
            </a:r>
            <a:endParaRPr lang="en-CA" sz="2000" b="0" dirty="0">
              <a:latin typeface="+mn-lt"/>
            </a:endParaRPr>
          </a:p>
          <a:p>
            <a:pPr marL="457200" indent="-457200" eaLnBrk="0" hangingPunct="0">
              <a:spcBef>
                <a:spcPct val="20000"/>
              </a:spcBef>
              <a:buFont typeface="Wingdings" pitchFamily="2" charset="2"/>
              <a:buNone/>
            </a:pPr>
            <a:r>
              <a:rPr lang="en-CA" sz="2000" b="0" dirty="0">
                <a:latin typeface="+mn-lt"/>
              </a:rPr>
              <a:t>	- return GWML or </a:t>
            </a:r>
            <a:r>
              <a:rPr lang="en-CA" sz="2000" b="0" dirty="0" smtClean="0">
                <a:latin typeface="+mn-lt"/>
              </a:rPr>
              <a:t>WaterML2.0 </a:t>
            </a:r>
            <a:r>
              <a:rPr lang="en-CA" sz="2000" b="0" dirty="0">
                <a:latin typeface="+mn-lt"/>
              </a:rPr>
              <a:t>and display as HTML</a:t>
            </a:r>
          </a:p>
          <a:p>
            <a:pPr marL="457200" indent="-457200" eaLnBrk="0" hangingPunct="0">
              <a:spcBef>
                <a:spcPct val="75000"/>
              </a:spcBef>
              <a:buFont typeface="Wingdings" pitchFamily="2" charset="2"/>
              <a:buChar char="§"/>
            </a:pPr>
            <a:r>
              <a:rPr lang="en-CA" sz="2400" b="0" dirty="0">
                <a:latin typeface="+mn-lt"/>
              </a:rPr>
              <a:t>Download cross-border wells and levels </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Zoom to area of interest (find BBOX)</a:t>
            </a:r>
          </a:p>
          <a:p>
            <a:pPr marL="457200" indent="-457200" eaLnBrk="0" hangingPunct="0">
              <a:spcBef>
                <a:spcPct val="20000"/>
              </a:spcBef>
              <a:buFont typeface="Wingdings" pitchFamily="2" charset="2"/>
              <a:buNone/>
            </a:pPr>
            <a:r>
              <a:rPr lang="en-CA" sz="2000" b="0" dirty="0">
                <a:latin typeface="+mn-lt"/>
              </a:rPr>
              <a:t>	- well: WFS (</a:t>
            </a:r>
            <a:r>
              <a:rPr lang="en-CA" sz="2000" b="0" dirty="0" err="1">
                <a:latin typeface="+mn-lt"/>
              </a:rPr>
              <a:t>GetFeature</a:t>
            </a:r>
            <a:r>
              <a:rPr lang="en-CA" sz="2000" b="0" dirty="0">
                <a:latin typeface="+mn-lt"/>
              </a:rPr>
              <a:t> via BBOX and thematic filter) or</a:t>
            </a:r>
          </a:p>
          <a:p>
            <a:pPr marL="457200" indent="-457200" eaLnBrk="0" hangingPunct="0">
              <a:spcBef>
                <a:spcPct val="20000"/>
              </a:spcBef>
              <a:buFont typeface="Wingdings" pitchFamily="2" charset="2"/>
              <a:buNone/>
            </a:pPr>
            <a:r>
              <a:rPr lang="en-CA" sz="2000" b="0" dirty="0">
                <a:latin typeface="+mn-lt"/>
              </a:rPr>
              <a:t>	- level: SOS (</a:t>
            </a:r>
            <a:r>
              <a:rPr lang="en-CA" sz="2000" b="0" dirty="0" err="1">
                <a:latin typeface="+mn-lt"/>
              </a:rPr>
              <a:t>GetObservation</a:t>
            </a:r>
            <a:r>
              <a:rPr lang="en-CA" sz="2000" b="0" dirty="0">
                <a:latin typeface="+mn-lt"/>
              </a:rPr>
              <a:t> via BBOX and time filter)</a:t>
            </a:r>
          </a:p>
          <a:p>
            <a:pPr marL="457200" indent="-457200" eaLnBrk="0" hangingPunct="0">
              <a:spcBef>
                <a:spcPct val="20000"/>
              </a:spcBef>
              <a:buFont typeface="Wingdings" pitchFamily="2" charset="2"/>
              <a:buNone/>
            </a:pPr>
            <a:r>
              <a:rPr lang="en-CA" sz="2000" b="0" dirty="0">
                <a:latin typeface="+mn-lt"/>
              </a:rPr>
              <a:t>	- Export as GWML, </a:t>
            </a:r>
            <a:r>
              <a:rPr lang="en-CA" sz="2000" b="0" dirty="0" smtClean="0">
                <a:latin typeface="+mn-lt"/>
              </a:rPr>
              <a:t>WaterML2.0, Excel, </a:t>
            </a:r>
            <a:r>
              <a:rPr lang="en-CA" sz="2000" b="0" dirty="0">
                <a:latin typeface="+mn-lt"/>
              </a:rPr>
              <a:t>or KML</a:t>
            </a:r>
          </a:p>
        </p:txBody>
      </p:sp>
      <p:sp>
        <p:nvSpPr>
          <p:cNvPr id="4"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Use Cases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Effect transition="in" filter="dissolve">
                                      <p:cBhvr>
                                        <p:cTn id="7" dur="500"/>
                                        <p:tgtEl>
                                          <p:spTgt spid="11469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4693">
                                            <p:txEl>
                                              <p:pRg st="2" end="2"/>
                                            </p:txEl>
                                          </p:spTgt>
                                        </p:tgtEl>
                                        <p:attrNameLst>
                                          <p:attrName>style.visibility</p:attrName>
                                        </p:attrNameLst>
                                      </p:cBhvr>
                                      <p:to>
                                        <p:strVal val="visible"/>
                                      </p:to>
                                    </p:set>
                                    <p:animEffect transition="in" filter="dissolve">
                                      <p:cBhvr>
                                        <p:cTn id="10" dur="500"/>
                                        <p:tgtEl>
                                          <p:spTgt spid="11469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4693">
                                            <p:txEl>
                                              <p:pRg st="7" end="7"/>
                                            </p:txEl>
                                          </p:spTgt>
                                        </p:tgtEl>
                                        <p:attrNameLst>
                                          <p:attrName>style.visibility</p:attrName>
                                        </p:attrNameLst>
                                      </p:cBhvr>
                                      <p:to>
                                        <p:strVal val="visible"/>
                                      </p:to>
                                    </p:set>
                                    <p:animEffect transition="in" filter="dissolve">
                                      <p:cBhvr>
                                        <p:cTn id="13" dur="500"/>
                                        <p:tgtEl>
                                          <p:spTgt spid="11469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4693">
                                            <p:txEl>
                                              <p:pRg st="1" end="1"/>
                                            </p:txEl>
                                          </p:spTgt>
                                        </p:tgtEl>
                                        <p:attrNameLst>
                                          <p:attrName>style.visibility</p:attrName>
                                        </p:attrNameLst>
                                      </p:cBhvr>
                                      <p:to>
                                        <p:strVal val="visible"/>
                                      </p:to>
                                    </p:set>
                                    <p:animEffect transition="in" filter="dissolve">
                                      <p:cBhvr>
                                        <p:cTn id="18" dur="500"/>
                                        <p:tgtEl>
                                          <p:spTgt spid="11469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4693">
                                            <p:txEl>
                                              <p:pRg st="3" end="3"/>
                                            </p:txEl>
                                          </p:spTgt>
                                        </p:tgtEl>
                                        <p:attrNameLst>
                                          <p:attrName>style.visibility</p:attrName>
                                        </p:attrNameLst>
                                      </p:cBhvr>
                                      <p:to>
                                        <p:strVal val="visible"/>
                                      </p:to>
                                    </p:set>
                                    <p:animEffect transition="in" filter="dissolve">
                                      <p:cBhvr>
                                        <p:cTn id="23" dur="500"/>
                                        <p:tgtEl>
                                          <p:spTgt spid="11469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14693">
                                            <p:txEl>
                                              <p:pRg st="4" end="4"/>
                                            </p:txEl>
                                          </p:spTgt>
                                        </p:tgtEl>
                                        <p:attrNameLst>
                                          <p:attrName>style.visibility</p:attrName>
                                        </p:attrNameLst>
                                      </p:cBhvr>
                                      <p:to>
                                        <p:strVal val="visible"/>
                                      </p:to>
                                    </p:set>
                                    <p:animEffect transition="in" filter="dissolve">
                                      <p:cBhvr>
                                        <p:cTn id="26" dur="500"/>
                                        <p:tgtEl>
                                          <p:spTgt spid="114693">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14693">
                                            <p:txEl>
                                              <p:pRg st="5" end="5"/>
                                            </p:txEl>
                                          </p:spTgt>
                                        </p:tgtEl>
                                        <p:attrNameLst>
                                          <p:attrName>style.visibility</p:attrName>
                                        </p:attrNameLst>
                                      </p:cBhvr>
                                      <p:to>
                                        <p:strVal val="visible"/>
                                      </p:to>
                                    </p:set>
                                    <p:animEffect transition="in" filter="dissolve">
                                      <p:cBhvr>
                                        <p:cTn id="29" dur="500"/>
                                        <p:tgtEl>
                                          <p:spTgt spid="114693">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4693">
                                            <p:txEl>
                                              <p:pRg st="6" end="6"/>
                                            </p:txEl>
                                          </p:spTgt>
                                        </p:tgtEl>
                                        <p:attrNameLst>
                                          <p:attrName>style.visibility</p:attrName>
                                        </p:attrNameLst>
                                      </p:cBhvr>
                                      <p:to>
                                        <p:strVal val="visible"/>
                                      </p:to>
                                    </p:set>
                                    <p:animEffect transition="in" filter="dissolve">
                                      <p:cBhvr>
                                        <p:cTn id="32" dur="500"/>
                                        <p:tgtEl>
                                          <p:spTgt spid="11469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4693">
                                            <p:txEl>
                                              <p:pRg st="8" end="8"/>
                                            </p:txEl>
                                          </p:spTgt>
                                        </p:tgtEl>
                                        <p:attrNameLst>
                                          <p:attrName>style.visibility</p:attrName>
                                        </p:attrNameLst>
                                      </p:cBhvr>
                                      <p:to>
                                        <p:strVal val="visible"/>
                                      </p:to>
                                    </p:set>
                                    <p:animEffect transition="in" filter="dissolve">
                                      <p:cBhvr>
                                        <p:cTn id="37" dur="500"/>
                                        <p:tgtEl>
                                          <p:spTgt spid="11469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14693">
                                            <p:txEl>
                                              <p:pRg st="9" end="9"/>
                                            </p:txEl>
                                          </p:spTgt>
                                        </p:tgtEl>
                                        <p:attrNameLst>
                                          <p:attrName>style.visibility</p:attrName>
                                        </p:attrNameLst>
                                      </p:cBhvr>
                                      <p:to>
                                        <p:strVal val="visible"/>
                                      </p:to>
                                    </p:set>
                                    <p:animEffect transition="in" filter="dissolve">
                                      <p:cBhvr>
                                        <p:cTn id="40" dur="500"/>
                                        <p:tgtEl>
                                          <p:spTgt spid="114693">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14693">
                                            <p:txEl>
                                              <p:pRg st="10" end="10"/>
                                            </p:txEl>
                                          </p:spTgt>
                                        </p:tgtEl>
                                        <p:attrNameLst>
                                          <p:attrName>style.visibility</p:attrName>
                                        </p:attrNameLst>
                                      </p:cBhvr>
                                      <p:to>
                                        <p:strVal val="visible"/>
                                      </p:to>
                                    </p:set>
                                    <p:animEffect transition="in" filter="dissolve">
                                      <p:cBhvr>
                                        <p:cTn id="43" dur="500"/>
                                        <p:tgtEl>
                                          <p:spTgt spid="114693">
                                            <p:txEl>
                                              <p:pRg st="10" end="10"/>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114693">
                                            <p:txEl>
                                              <p:pRg st="11" end="11"/>
                                            </p:txEl>
                                          </p:spTgt>
                                        </p:tgtEl>
                                        <p:attrNameLst>
                                          <p:attrName>style.visibility</p:attrName>
                                        </p:attrNameLst>
                                      </p:cBhvr>
                                      <p:to>
                                        <p:strVal val="visible"/>
                                      </p:to>
                                    </p:set>
                                    <p:animEffect transition="in" filter="dissolve">
                                      <p:cBhvr>
                                        <p:cTn id="46" dur="500"/>
                                        <p:tgtEl>
                                          <p:spTgt spid="1146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381000" y="1071546"/>
            <a:ext cx="8763000" cy="5238357"/>
          </a:xfrm>
          <a:prstGeom prst="rect">
            <a:avLst/>
          </a:prstGeom>
          <a:noFill/>
          <a:ln w="9525">
            <a:noFill/>
            <a:miter lim="800000"/>
            <a:headEnd/>
            <a:tailEnd/>
          </a:ln>
          <a:effectLst/>
        </p:spPr>
        <p:txBody>
          <a:bodyPr>
            <a:spAutoFit/>
          </a:bodyPr>
          <a:lstStyle/>
          <a:p>
            <a:pPr marL="457200" indent="-457200" eaLnBrk="0" hangingPunct="0">
              <a:spcBef>
                <a:spcPct val="75000"/>
              </a:spcBef>
              <a:buFont typeface="Wingdings" pitchFamily="2" charset="2"/>
              <a:buChar char="§"/>
            </a:pPr>
            <a:r>
              <a:rPr lang="en-CA" sz="2400" b="0" dirty="0" smtClean="0">
                <a:latin typeface="+mn-lt"/>
              </a:rPr>
              <a:t>Dec 2009</a:t>
            </a:r>
            <a:r>
              <a:rPr lang="en-CA" sz="2400" b="0" dirty="0">
                <a:latin typeface="+mn-lt"/>
              </a:rPr>
              <a:t>: Milestone 1</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preliminary </a:t>
            </a:r>
            <a:r>
              <a:rPr lang="en-CA" sz="2000" b="0" dirty="0" err="1">
                <a:latin typeface="+mn-lt"/>
              </a:rPr>
              <a:t>WaterML</a:t>
            </a:r>
            <a:r>
              <a:rPr lang="en-CA" sz="2000" b="0" dirty="0">
                <a:latin typeface="+mn-lt"/>
              </a:rPr>
              <a:t> 2 schema, example instances, documents (CSIRO)</a:t>
            </a:r>
          </a:p>
          <a:p>
            <a:pPr marL="457200" indent="-457200" eaLnBrk="0" hangingPunct="0">
              <a:spcBef>
                <a:spcPct val="20000"/>
              </a:spcBef>
              <a:buFont typeface="Wingdings" pitchFamily="2" charset="2"/>
              <a:buNone/>
            </a:pPr>
            <a:r>
              <a:rPr lang="en-CA" sz="2000" b="0" dirty="0">
                <a:latin typeface="+mn-lt"/>
              </a:rPr>
              <a:t>	- preliminary services: SOS &amp; WFS (GSC), SOS (USGS), CSW (SDSC)</a:t>
            </a:r>
          </a:p>
          <a:p>
            <a:pPr marL="457200" indent="-457200" eaLnBrk="0" hangingPunct="0">
              <a:spcBef>
                <a:spcPct val="20000"/>
              </a:spcBef>
              <a:buFont typeface="Wingdings" pitchFamily="2" charset="2"/>
              <a:buNone/>
            </a:pPr>
            <a:r>
              <a:rPr lang="en-CA" sz="2000" b="0" dirty="0">
                <a:latin typeface="+mn-lt"/>
              </a:rPr>
              <a:t>	- preliminary demo of use-case</a:t>
            </a:r>
            <a:endParaRPr lang="en-CA" sz="2000" b="0" dirty="0">
              <a:latin typeface="+mn-lt"/>
              <a:sym typeface="Wingdings" pitchFamily="2" charset="2"/>
            </a:endParaRPr>
          </a:p>
          <a:p>
            <a:pPr marL="457200" indent="-457200" eaLnBrk="0" hangingPunct="0">
              <a:spcBef>
                <a:spcPct val="75000"/>
              </a:spcBef>
              <a:buFont typeface="Wingdings" pitchFamily="2" charset="2"/>
              <a:buChar char="§"/>
            </a:pPr>
            <a:r>
              <a:rPr lang="en-CA" sz="2400" b="0" dirty="0">
                <a:latin typeface="+mn-lt"/>
              </a:rPr>
              <a:t>June 2010: Milestone 2 </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intermediate results at OGC TC</a:t>
            </a:r>
          </a:p>
          <a:p>
            <a:pPr marL="457200" indent="-457200" eaLnBrk="0" hangingPunct="0">
              <a:spcBef>
                <a:spcPct val="75000"/>
              </a:spcBef>
              <a:buFont typeface="Wingdings" pitchFamily="2" charset="2"/>
              <a:buChar char="§"/>
            </a:pPr>
            <a:r>
              <a:rPr lang="en-CA" sz="2400" b="0" dirty="0">
                <a:latin typeface="+mn-lt"/>
              </a:rPr>
              <a:t>Dec 2010: Final Milestone</a:t>
            </a:r>
          </a:p>
          <a:p>
            <a:pPr marL="457200" indent="-457200" eaLnBrk="0" hangingPunct="0">
              <a:spcBef>
                <a:spcPct val="20000"/>
              </a:spcBef>
              <a:buFont typeface="Wingdings" pitchFamily="2" charset="2"/>
              <a:buNone/>
            </a:pPr>
            <a:r>
              <a:rPr lang="en-CA" sz="2400" b="0" dirty="0">
                <a:latin typeface="+mn-lt"/>
              </a:rPr>
              <a:t>	- </a:t>
            </a:r>
            <a:r>
              <a:rPr lang="en-CA" sz="2000" b="0" dirty="0">
                <a:latin typeface="+mn-lt"/>
              </a:rPr>
              <a:t>final results</a:t>
            </a:r>
          </a:p>
          <a:p>
            <a:pPr marL="457200" indent="-457200" eaLnBrk="0" hangingPunct="0">
              <a:spcBef>
                <a:spcPct val="20000"/>
              </a:spcBef>
              <a:buFont typeface="Wingdings" pitchFamily="2" charset="2"/>
              <a:buNone/>
            </a:pPr>
            <a:r>
              <a:rPr lang="en-CA" sz="2000" b="0" dirty="0">
                <a:latin typeface="+mn-lt"/>
              </a:rPr>
              <a:t>	- technology demo</a:t>
            </a:r>
          </a:p>
          <a:p>
            <a:pPr marL="457200" indent="-457200" eaLnBrk="0" hangingPunct="0">
              <a:spcBef>
                <a:spcPct val="20000"/>
              </a:spcBef>
              <a:buFont typeface="Wingdings" pitchFamily="2" charset="2"/>
              <a:buNone/>
            </a:pPr>
            <a:r>
              <a:rPr lang="en-CA" sz="2000" b="0" dirty="0">
                <a:latin typeface="+mn-lt"/>
              </a:rPr>
              <a:t>	- change requests re: OGC specs</a:t>
            </a:r>
          </a:p>
          <a:p>
            <a:pPr marL="457200" indent="-457200" eaLnBrk="0" hangingPunct="0">
              <a:spcBef>
                <a:spcPct val="20000"/>
              </a:spcBef>
              <a:buFont typeface="Wingdings" pitchFamily="2" charset="2"/>
              <a:buNone/>
            </a:pPr>
            <a:r>
              <a:rPr lang="en-CA" sz="2000" b="0" dirty="0">
                <a:latin typeface="+mn-lt"/>
              </a:rPr>
              <a:t>	- wrap and report at OGC TC and AGU 2010</a:t>
            </a:r>
          </a:p>
        </p:txBody>
      </p:sp>
      <p:sp>
        <p:nvSpPr>
          <p:cNvPr id="4"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Dates, </a:t>
            </a:r>
            <a:r>
              <a:rPr kumimoji="0" lang="en-AU" sz="3200" b="0" i="0" u="none" strike="noStrike" kern="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Workplan</a:t>
            </a: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Outputs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6739">
                                            <p:txEl>
                                              <p:pRg st="4" end="4"/>
                                            </p:txEl>
                                          </p:spTgt>
                                        </p:tgtEl>
                                        <p:attrNameLst>
                                          <p:attrName>style.visibility</p:attrName>
                                        </p:attrNameLst>
                                      </p:cBhvr>
                                      <p:to>
                                        <p:strVal val="visible"/>
                                      </p:to>
                                    </p:set>
                                    <p:animEffect transition="in" filter="dissolve">
                                      <p:cBhvr>
                                        <p:cTn id="10" dur="500"/>
                                        <p:tgtEl>
                                          <p:spTgt spid="116739">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6739">
                                            <p:txEl>
                                              <p:pRg st="6" end="6"/>
                                            </p:txEl>
                                          </p:spTgt>
                                        </p:tgtEl>
                                        <p:attrNameLst>
                                          <p:attrName>style.visibility</p:attrName>
                                        </p:attrNameLst>
                                      </p:cBhvr>
                                      <p:to>
                                        <p:strVal val="visible"/>
                                      </p:to>
                                    </p:set>
                                    <p:animEffect transition="in" filter="dissolve">
                                      <p:cBhvr>
                                        <p:cTn id="13" dur="500"/>
                                        <p:tgtEl>
                                          <p:spTgt spid="11673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Effect transition="in" filter="dissolve">
                                      <p:cBhvr>
                                        <p:cTn id="18" dur="500"/>
                                        <p:tgtEl>
                                          <p:spTgt spid="116739">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Effect transition="in" filter="dissolve">
                                      <p:cBhvr>
                                        <p:cTn id="21" dur="500"/>
                                        <p:tgtEl>
                                          <p:spTgt spid="116739">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6739">
                                            <p:txEl>
                                              <p:pRg st="3" end="3"/>
                                            </p:txEl>
                                          </p:spTgt>
                                        </p:tgtEl>
                                        <p:attrNameLst>
                                          <p:attrName>style.visibility</p:attrName>
                                        </p:attrNameLst>
                                      </p:cBhvr>
                                      <p:to>
                                        <p:strVal val="visible"/>
                                      </p:to>
                                    </p:set>
                                    <p:animEffect transition="in" filter="dissolve">
                                      <p:cBhvr>
                                        <p:cTn id="24" dur="500"/>
                                        <p:tgtEl>
                                          <p:spTgt spid="11673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6739">
                                            <p:txEl>
                                              <p:pRg st="5" end="5"/>
                                            </p:txEl>
                                          </p:spTgt>
                                        </p:tgtEl>
                                        <p:attrNameLst>
                                          <p:attrName>style.visibility</p:attrName>
                                        </p:attrNameLst>
                                      </p:cBhvr>
                                      <p:to>
                                        <p:strVal val="visible"/>
                                      </p:to>
                                    </p:set>
                                    <p:animEffect transition="in" filter="dissolve">
                                      <p:cBhvr>
                                        <p:cTn id="29" dur="500"/>
                                        <p:tgtEl>
                                          <p:spTgt spid="11673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6739">
                                            <p:txEl>
                                              <p:pRg st="7" end="7"/>
                                            </p:txEl>
                                          </p:spTgt>
                                        </p:tgtEl>
                                        <p:attrNameLst>
                                          <p:attrName>style.visibility</p:attrName>
                                        </p:attrNameLst>
                                      </p:cBhvr>
                                      <p:to>
                                        <p:strVal val="visible"/>
                                      </p:to>
                                    </p:set>
                                    <p:animEffect transition="in" filter="dissolve">
                                      <p:cBhvr>
                                        <p:cTn id="34" dur="500"/>
                                        <p:tgtEl>
                                          <p:spTgt spid="116739">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16739">
                                            <p:txEl>
                                              <p:pRg st="8" end="8"/>
                                            </p:txEl>
                                          </p:spTgt>
                                        </p:tgtEl>
                                        <p:attrNameLst>
                                          <p:attrName>style.visibility</p:attrName>
                                        </p:attrNameLst>
                                      </p:cBhvr>
                                      <p:to>
                                        <p:strVal val="visible"/>
                                      </p:to>
                                    </p:set>
                                    <p:animEffect transition="in" filter="dissolve">
                                      <p:cBhvr>
                                        <p:cTn id="37" dur="500"/>
                                        <p:tgtEl>
                                          <p:spTgt spid="116739">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16739">
                                            <p:txEl>
                                              <p:pRg st="9" end="9"/>
                                            </p:txEl>
                                          </p:spTgt>
                                        </p:tgtEl>
                                        <p:attrNameLst>
                                          <p:attrName>style.visibility</p:attrName>
                                        </p:attrNameLst>
                                      </p:cBhvr>
                                      <p:to>
                                        <p:strVal val="visible"/>
                                      </p:to>
                                    </p:set>
                                    <p:animEffect transition="in" filter="dissolve">
                                      <p:cBhvr>
                                        <p:cTn id="40" dur="500"/>
                                        <p:tgtEl>
                                          <p:spTgt spid="116739">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16739">
                                            <p:txEl>
                                              <p:pRg st="10" end="10"/>
                                            </p:txEl>
                                          </p:spTgt>
                                        </p:tgtEl>
                                        <p:attrNameLst>
                                          <p:attrName>style.visibility</p:attrName>
                                        </p:attrNameLst>
                                      </p:cBhvr>
                                      <p:to>
                                        <p:strVal val="visible"/>
                                      </p:to>
                                    </p:set>
                                    <p:animEffect transition="in" filter="dissolve">
                                      <p:cBhvr>
                                        <p:cTn id="43" dur="500"/>
                                        <p:tgtEl>
                                          <p:spTgt spid="1167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Water</a:t>
            </a:r>
            <a:endParaRPr lang="en-AU" dirty="0"/>
          </a:p>
        </p:txBody>
      </p:sp>
      <p:pic>
        <p:nvPicPr>
          <p:cNvPr id="5" name="Picture 4" descr="coal-power-plant.jpg"/>
          <p:cNvPicPr>
            <a:picLocks noChangeAspect="1"/>
          </p:cNvPicPr>
          <p:nvPr/>
        </p:nvPicPr>
        <p:blipFill>
          <a:blip r:embed="rId3" cstate="print"/>
          <a:stretch>
            <a:fillRect/>
          </a:stretch>
        </p:blipFill>
        <p:spPr>
          <a:xfrm>
            <a:off x="4214810" y="3071810"/>
            <a:ext cx="4556116" cy="3040712"/>
          </a:xfrm>
          <a:prstGeom prst="rect">
            <a:avLst/>
          </a:prstGeom>
        </p:spPr>
      </p:pic>
      <p:pic>
        <p:nvPicPr>
          <p:cNvPr id="10" name="Picture 9" descr="energy_hydro_snowy.jpg"/>
          <p:cNvPicPr>
            <a:picLocks noChangeAspect="1"/>
          </p:cNvPicPr>
          <p:nvPr/>
        </p:nvPicPr>
        <p:blipFill>
          <a:blip r:embed="rId4" cstate="print"/>
          <a:stretch>
            <a:fillRect/>
          </a:stretch>
        </p:blipFill>
        <p:spPr>
          <a:xfrm>
            <a:off x="357158" y="1214422"/>
            <a:ext cx="4329114" cy="2886076"/>
          </a:xfrm>
          <a:prstGeom prst="rect">
            <a:avLst/>
          </a:prstGeom>
        </p:spPr>
      </p:pic>
      <p:pic>
        <p:nvPicPr>
          <p:cNvPr id="14" name="Picture 13" descr="Irrigation,_Kufra_Growing,_Sahara,_Africa.jpg"/>
          <p:cNvPicPr>
            <a:picLocks noChangeAspect="1"/>
          </p:cNvPicPr>
          <p:nvPr/>
        </p:nvPicPr>
        <p:blipFill>
          <a:blip r:embed="rId5" cstate="print"/>
          <a:stretch>
            <a:fillRect/>
          </a:stretch>
        </p:blipFill>
        <p:spPr>
          <a:xfrm>
            <a:off x="4572000" y="1214422"/>
            <a:ext cx="4262467" cy="3196850"/>
          </a:xfrm>
          <a:prstGeom prst="rect">
            <a:avLst/>
          </a:prstGeom>
        </p:spPr>
      </p:pic>
      <p:pic>
        <p:nvPicPr>
          <p:cNvPr id="19" name="Picture 18" descr="SprinklerIrrigation.jpg"/>
          <p:cNvPicPr>
            <a:picLocks noChangeAspect="1"/>
          </p:cNvPicPr>
          <p:nvPr/>
        </p:nvPicPr>
        <p:blipFill>
          <a:blip r:embed="rId6" cstate="print"/>
          <a:stretch>
            <a:fillRect/>
          </a:stretch>
        </p:blipFill>
        <p:spPr>
          <a:xfrm>
            <a:off x="357159" y="3343416"/>
            <a:ext cx="4214841" cy="2824014"/>
          </a:xfrm>
          <a:prstGeom prst="rect">
            <a:avLst/>
          </a:prstGeom>
        </p:spPr>
      </p:pic>
      <p:pic>
        <p:nvPicPr>
          <p:cNvPr id="16" name="Picture 15" descr="seedling.jpg"/>
          <p:cNvPicPr>
            <a:picLocks noChangeAspect="1"/>
          </p:cNvPicPr>
          <p:nvPr/>
        </p:nvPicPr>
        <p:blipFill>
          <a:blip r:embed="rId7" cstate="print"/>
          <a:stretch>
            <a:fillRect/>
          </a:stretch>
        </p:blipFill>
        <p:spPr>
          <a:xfrm>
            <a:off x="2643174" y="928670"/>
            <a:ext cx="4286248" cy="5357810"/>
          </a:xfrm>
          <a:prstGeom prst="rect">
            <a:avLst/>
          </a:prstGeom>
        </p:spPr>
      </p:pic>
      <p:pic>
        <p:nvPicPr>
          <p:cNvPr id="8" name="Picture 7" descr="drought2.jpg"/>
          <p:cNvPicPr>
            <a:picLocks noChangeAspect="1"/>
          </p:cNvPicPr>
          <p:nvPr/>
        </p:nvPicPr>
        <p:blipFill>
          <a:blip r:embed="rId8" cstate="print"/>
          <a:stretch>
            <a:fillRect/>
          </a:stretch>
        </p:blipFill>
        <p:spPr>
          <a:xfrm>
            <a:off x="3966140" y="3000372"/>
            <a:ext cx="4892139" cy="3296420"/>
          </a:xfrm>
          <a:prstGeom prst="rect">
            <a:avLst/>
          </a:prstGeom>
        </p:spPr>
      </p:pic>
      <p:pic>
        <p:nvPicPr>
          <p:cNvPr id="21" name="Content Placeholder 20" descr="qld flood.jpg"/>
          <p:cNvPicPr>
            <a:picLocks noGrp="1" noChangeAspect="1"/>
          </p:cNvPicPr>
          <p:nvPr>
            <p:ph idx="1"/>
          </p:nvPr>
        </p:nvPicPr>
        <p:blipFill>
          <a:blip r:embed="rId9" cstate="print"/>
          <a:stretch>
            <a:fillRect/>
          </a:stretch>
        </p:blipFill>
        <p:spPr>
          <a:xfrm>
            <a:off x="357158" y="928670"/>
            <a:ext cx="4591910" cy="314327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9"/>
                                        </p:tgtEl>
                                      </p:cBhvr>
                                    </p:animEffect>
                                    <p:set>
                                      <p:cBhvr>
                                        <p:cTn id="23" dur="1" fill="hold">
                                          <p:stCondLst>
                                            <p:cond delay="1999"/>
                                          </p:stCondLst>
                                        </p:cTn>
                                        <p:tgtEl>
                                          <p:spTgt spid="1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6"/>
                                        </p:tgtEl>
                                      </p:cBhvr>
                                    </p:animEffect>
                                    <p:set>
                                      <p:cBhvr>
                                        <p:cTn id="26" dur="1" fill="hold">
                                          <p:stCondLst>
                                            <p:cond delay="19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4"/>
                                        </p:tgtEl>
                                      </p:cBhvr>
                                    </p:animEffect>
                                    <p:set>
                                      <p:cBhvr>
                                        <p:cTn id="29" dur="1" fill="hold">
                                          <p:stCondLst>
                                            <p:cond delay="1999"/>
                                          </p:stCondLst>
                                        </p:cTn>
                                        <p:tgtEl>
                                          <p:spTgt spid="1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5"/>
                                        </p:tgtEl>
                                      </p:cBhvr>
                                    </p:animEffect>
                                    <p:set>
                                      <p:cBhvr>
                                        <p:cTn id="32" dur="1" fill="hold">
                                          <p:stCondLst>
                                            <p:cond delay="1999"/>
                                          </p:stCondLst>
                                        </p:cTn>
                                        <p:tgtEl>
                                          <p:spTgt spid="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500034" y="1071546"/>
            <a:ext cx="2805113" cy="3176588"/>
            <a:chOff x="336" y="1920"/>
            <a:chExt cx="1767" cy="2001"/>
          </a:xfrm>
        </p:grpSpPr>
        <p:pic>
          <p:nvPicPr>
            <p:cNvPr id="118791" name="Picture 7"/>
            <p:cNvPicPr>
              <a:picLocks noChangeAspect="1" noChangeArrowheads="1"/>
            </p:cNvPicPr>
            <p:nvPr/>
          </p:nvPicPr>
          <p:blipFill>
            <a:blip r:embed="rId2" cstate="print"/>
            <a:srcRect/>
            <a:stretch>
              <a:fillRect/>
            </a:stretch>
          </p:blipFill>
          <p:spPr bwMode="auto">
            <a:xfrm>
              <a:off x="336" y="2112"/>
              <a:ext cx="1767" cy="1809"/>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118794" name="Text Box 10"/>
            <p:cNvSpPr txBox="1">
              <a:spLocks noChangeArrowheads="1"/>
            </p:cNvSpPr>
            <p:nvPr/>
          </p:nvSpPr>
          <p:spPr bwMode="auto">
            <a:xfrm>
              <a:off x="912" y="1920"/>
              <a:ext cx="624" cy="192"/>
            </a:xfrm>
            <a:prstGeom prst="rect">
              <a:avLst/>
            </a:prstGeom>
            <a:noFill/>
            <a:ln w="9525">
              <a:noFill/>
              <a:miter lim="800000"/>
              <a:headEnd/>
              <a:tailEnd/>
            </a:ln>
            <a:effectLst/>
          </p:spPr>
          <p:txBody>
            <a:bodyPr>
              <a:spAutoFit/>
            </a:bodyPr>
            <a:lstStyle/>
            <a:p>
              <a:pPr algn="ctr">
                <a:spcBef>
                  <a:spcPct val="50000"/>
                </a:spcBef>
              </a:pPr>
              <a:r>
                <a:rPr lang="en-CA" sz="1400" b="1">
                  <a:latin typeface="Arial" charset="0"/>
                </a:rPr>
                <a:t>query</a:t>
              </a:r>
            </a:p>
          </p:txBody>
        </p:sp>
      </p:grpSp>
      <p:grpSp>
        <p:nvGrpSpPr>
          <p:cNvPr id="5" name="Group 20"/>
          <p:cNvGrpSpPr>
            <a:grpSpLocks/>
          </p:cNvGrpSpPr>
          <p:nvPr/>
        </p:nvGrpSpPr>
        <p:grpSpPr bwMode="auto">
          <a:xfrm>
            <a:off x="2786050" y="1785926"/>
            <a:ext cx="3048000" cy="3505200"/>
            <a:chOff x="1776" y="2016"/>
            <a:chExt cx="1920" cy="2208"/>
          </a:xfrm>
        </p:grpSpPr>
        <p:pic>
          <p:nvPicPr>
            <p:cNvPr id="118802" name="Picture 18"/>
            <p:cNvPicPr>
              <a:picLocks noChangeAspect="1" noChangeArrowheads="1"/>
            </p:cNvPicPr>
            <p:nvPr/>
          </p:nvPicPr>
          <p:blipFill>
            <a:blip r:embed="rId3" cstate="print"/>
            <a:srcRect/>
            <a:stretch>
              <a:fillRect/>
            </a:stretch>
          </p:blipFill>
          <p:spPr bwMode="auto">
            <a:xfrm>
              <a:off x="1776" y="2208"/>
              <a:ext cx="1883" cy="2016"/>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118803" name="Text Box 19"/>
            <p:cNvSpPr txBox="1">
              <a:spLocks noChangeArrowheads="1"/>
            </p:cNvSpPr>
            <p:nvPr/>
          </p:nvSpPr>
          <p:spPr bwMode="auto">
            <a:xfrm>
              <a:off x="1776" y="2016"/>
              <a:ext cx="1920" cy="192"/>
            </a:xfrm>
            <a:prstGeom prst="rect">
              <a:avLst/>
            </a:prstGeom>
            <a:noFill/>
            <a:ln w="9525">
              <a:noFill/>
              <a:miter lim="800000"/>
              <a:headEnd/>
              <a:tailEnd/>
            </a:ln>
            <a:effectLst/>
          </p:spPr>
          <p:txBody>
            <a:bodyPr>
              <a:spAutoFit/>
            </a:bodyPr>
            <a:lstStyle/>
            <a:p>
              <a:pPr algn="ctr">
                <a:spcBef>
                  <a:spcPct val="50000"/>
                </a:spcBef>
              </a:pPr>
              <a:r>
                <a:rPr lang="en-CA" sz="1400" b="1">
                  <a:latin typeface="Arial" charset="0"/>
                </a:rPr>
                <a:t>view</a:t>
              </a:r>
            </a:p>
          </p:txBody>
        </p:sp>
      </p:grpSp>
      <p:sp>
        <p:nvSpPr>
          <p:cNvPr id="17" name="Title 1"/>
          <p:cNvSpPr txBox="1">
            <a:spLocks/>
          </p:cNvSpPr>
          <p:nvPr/>
        </p:nvSpPr>
        <p:spPr>
          <a:xfrm>
            <a:off x="357158" y="357166"/>
            <a:ext cx="84582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3200" b="0"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Milestone 1 Results</a:t>
            </a:r>
            <a:endParaRPr kumimoji="0" lang="en-AU" sz="3200" b="0"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grpSp>
        <p:nvGrpSpPr>
          <p:cNvPr id="2" name="Group 26"/>
          <p:cNvGrpSpPr>
            <a:grpSpLocks/>
          </p:cNvGrpSpPr>
          <p:nvPr/>
        </p:nvGrpSpPr>
        <p:grpSpPr bwMode="auto">
          <a:xfrm>
            <a:off x="5357818" y="2428868"/>
            <a:ext cx="3352800" cy="3752850"/>
            <a:chOff x="3552" y="1872"/>
            <a:chExt cx="2112" cy="2364"/>
          </a:xfrm>
        </p:grpSpPr>
        <p:grpSp>
          <p:nvGrpSpPr>
            <p:cNvPr id="3" name="Group 25"/>
            <p:cNvGrpSpPr>
              <a:grpSpLocks/>
            </p:cNvGrpSpPr>
            <p:nvPr/>
          </p:nvGrpSpPr>
          <p:grpSpPr bwMode="auto">
            <a:xfrm>
              <a:off x="3552" y="1872"/>
              <a:ext cx="1693" cy="2016"/>
              <a:chOff x="3552" y="1872"/>
              <a:chExt cx="1693" cy="2016"/>
            </a:xfrm>
          </p:grpSpPr>
          <p:pic>
            <p:nvPicPr>
              <p:cNvPr id="118793" name="Picture 9"/>
              <p:cNvPicPr>
                <a:picLocks noChangeAspect="1" noChangeArrowheads="1"/>
              </p:cNvPicPr>
              <p:nvPr/>
            </p:nvPicPr>
            <p:blipFill>
              <a:blip r:embed="rId4" cstate="print"/>
              <a:srcRect/>
              <a:stretch>
                <a:fillRect/>
              </a:stretch>
            </p:blipFill>
            <p:spPr bwMode="auto">
              <a:xfrm>
                <a:off x="3552" y="2064"/>
                <a:ext cx="1693" cy="1824"/>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118795" name="Text Box 11"/>
              <p:cNvSpPr txBox="1">
                <a:spLocks noChangeArrowheads="1"/>
              </p:cNvSpPr>
              <p:nvPr/>
            </p:nvSpPr>
            <p:spPr bwMode="auto">
              <a:xfrm>
                <a:off x="4032" y="1872"/>
                <a:ext cx="720" cy="192"/>
              </a:xfrm>
              <a:prstGeom prst="rect">
                <a:avLst/>
              </a:prstGeom>
              <a:noFill/>
              <a:ln w="9525">
                <a:noFill/>
                <a:miter lim="800000"/>
                <a:headEnd/>
                <a:tailEnd/>
              </a:ln>
              <a:effectLst/>
            </p:spPr>
            <p:txBody>
              <a:bodyPr>
                <a:spAutoFit/>
              </a:bodyPr>
              <a:lstStyle/>
              <a:p>
                <a:pPr algn="ctr">
                  <a:spcBef>
                    <a:spcPct val="50000"/>
                  </a:spcBef>
                </a:pPr>
                <a:r>
                  <a:rPr lang="en-CA" sz="1400" b="1">
                    <a:latin typeface="Arial" charset="0"/>
                  </a:rPr>
                  <a:t>download</a:t>
                </a:r>
              </a:p>
            </p:txBody>
          </p:sp>
        </p:grpSp>
        <p:pic>
          <p:nvPicPr>
            <p:cNvPr id="118806" name="Picture 22"/>
            <p:cNvPicPr>
              <a:picLocks noChangeAspect="1" noChangeArrowheads="1"/>
            </p:cNvPicPr>
            <p:nvPr/>
          </p:nvPicPr>
          <p:blipFill>
            <a:blip r:embed="rId5" cstate="print"/>
            <a:srcRect/>
            <a:stretch>
              <a:fillRect/>
            </a:stretch>
          </p:blipFill>
          <p:spPr bwMode="auto">
            <a:xfrm>
              <a:off x="4896" y="2832"/>
              <a:ext cx="768" cy="590"/>
            </a:xfrm>
            <a:prstGeom prst="rect">
              <a:avLst/>
            </a:prstGeom>
            <a:noFill/>
            <a:ln w="9525">
              <a:solidFill>
                <a:schemeClr val="bg2"/>
              </a:solidFill>
              <a:miter lim="800000"/>
              <a:headEnd/>
              <a:tailEnd/>
            </a:ln>
            <a:effectLst>
              <a:outerShdw dist="107763" dir="13500000" algn="ctr" rotWithShape="0">
                <a:schemeClr val="bg2">
                  <a:alpha val="50000"/>
                </a:schemeClr>
              </a:outerShdw>
            </a:effectLst>
          </p:spPr>
        </p:pic>
        <p:pic>
          <p:nvPicPr>
            <p:cNvPr id="118807" name="Picture 23"/>
            <p:cNvPicPr>
              <a:picLocks noChangeAspect="1" noChangeArrowheads="1"/>
            </p:cNvPicPr>
            <p:nvPr/>
          </p:nvPicPr>
          <p:blipFill>
            <a:blip r:embed="rId6" cstate="print"/>
            <a:srcRect/>
            <a:stretch>
              <a:fillRect/>
            </a:stretch>
          </p:blipFill>
          <p:spPr bwMode="auto">
            <a:xfrm>
              <a:off x="4896" y="3552"/>
              <a:ext cx="768" cy="684"/>
            </a:xfrm>
            <a:prstGeom prst="rect">
              <a:avLst/>
            </a:prstGeom>
            <a:noFill/>
            <a:ln w="9525">
              <a:solidFill>
                <a:schemeClr val="bg2"/>
              </a:solidFill>
              <a:miter lim="800000"/>
              <a:headEnd/>
              <a:tailEnd/>
            </a:ln>
            <a:effectLst>
              <a:outerShdw dist="107763" dir="13500000" algn="ctr" rotWithShape="0">
                <a:schemeClr val="bg2">
                  <a:alpha val="50000"/>
                </a:schemeClr>
              </a:outerShdw>
            </a:effectLst>
          </p:spPr>
        </p:pic>
        <p:pic>
          <p:nvPicPr>
            <p:cNvPr id="118808" name="Picture 24"/>
            <p:cNvPicPr>
              <a:picLocks noChangeAspect="1" noChangeArrowheads="1"/>
            </p:cNvPicPr>
            <p:nvPr/>
          </p:nvPicPr>
          <p:blipFill>
            <a:blip r:embed="rId7" cstate="print"/>
            <a:srcRect/>
            <a:stretch>
              <a:fillRect/>
            </a:stretch>
          </p:blipFill>
          <p:spPr bwMode="auto">
            <a:xfrm>
              <a:off x="4896" y="2016"/>
              <a:ext cx="768" cy="669"/>
            </a:xfrm>
            <a:prstGeom prst="rect">
              <a:avLst/>
            </a:prstGeom>
            <a:noFill/>
            <a:ln w="9525">
              <a:solidFill>
                <a:schemeClr val="bg2"/>
              </a:solidFill>
              <a:miter lim="800000"/>
              <a:headEnd/>
              <a:tailEnd/>
            </a:ln>
            <a:effectLst>
              <a:outerShdw dist="107763" dir="13500000" algn="ctr" rotWithShape="0">
                <a:schemeClr val="bg2">
                  <a:alpha val="50000"/>
                </a:scheme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err="1" smtClean="0"/>
              <a:t>WaterML</a:t>
            </a:r>
            <a:r>
              <a:rPr lang="en-AU" sz="2800" dirty="0" smtClean="0"/>
              <a:t> </a:t>
            </a:r>
            <a:r>
              <a:rPr lang="en-AU" sz="2800" dirty="0" smtClean="0"/>
              <a:t>2.0</a:t>
            </a:r>
          </a:p>
          <a:p>
            <a:r>
              <a:rPr lang="en-AU" sz="1800" dirty="0" smtClean="0"/>
              <a:t>(Peter Taylor - CSIRO)</a:t>
            </a:r>
            <a:endParaRPr lang="en-AU"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202754" name="Rectangle 2"/>
          <p:cNvSpPr>
            <a:spLocks noGrp="1" noChangeArrowheads="1"/>
          </p:cNvSpPr>
          <p:nvPr>
            <p:ph type="title"/>
          </p:nvPr>
        </p:nvSpPr>
        <p:spPr/>
        <p:txBody>
          <a:bodyPr/>
          <a:lstStyle/>
          <a:p>
            <a:endParaRPr lang="en-GB"/>
          </a:p>
        </p:txBody>
      </p:sp>
      <p:sp>
        <p:nvSpPr>
          <p:cNvPr id="202755" name="Rectangle 3"/>
          <p:cNvSpPr>
            <a:spLocks noGrp="1" noChangeArrowheads="1"/>
          </p:cNvSpPr>
          <p:nvPr>
            <p:ph type="body" idx="1"/>
          </p:nvPr>
        </p:nvSpPr>
        <p:spPr/>
        <p:txBody>
          <a:bodyPr/>
          <a:lstStyle/>
          <a:p>
            <a:pPr>
              <a:buFontTx/>
              <a:buNone/>
            </a:pPr>
            <a:r>
              <a:rPr lang="en-AU" sz="2800"/>
              <a:t>“At least one of the people out there has a smarter idea about what to do with your content than you do.”</a:t>
            </a:r>
            <a:endParaRPr lang="en-AU" sz="2800" i="1"/>
          </a:p>
          <a:p>
            <a:pPr>
              <a:buFontTx/>
              <a:buNone/>
            </a:pPr>
            <a:r>
              <a:rPr lang="en-AU" sz="2800" i="1"/>
              <a:t>						- James Boyle</a:t>
            </a:r>
          </a:p>
          <a:p>
            <a:pPr>
              <a:buFontTx/>
              <a:buNone/>
            </a:pPr>
            <a:endParaRPr lang="en-AU" i="1"/>
          </a:p>
          <a:p>
            <a:pPr>
              <a:buFontTx/>
              <a:buNone/>
            </a:pPr>
            <a:endParaRPr lang="en-A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85346" name="Rectangle 2"/>
          <p:cNvSpPr>
            <a:spLocks noGrp="1" noChangeArrowheads="1"/>
          </p:cNvSpPr>
          <p:nvPr>
            <p:ph type="title"/>
          </p:nvPr>
        </p:nvSpPr>
        <p:spPr/>
        <p:txBody>
          <a:bodyPr/>
          <a:lstStyle/>
          <a:p>
            <a:r>
              <a:rPr lang="en-AU"/>
              <a:t>The need for standards</a:t>
            </a:r>
          </a:p>
        </p:txBody>
      </p:sp>
      <p:sp>
        <p:nvSpPr>
          <p:cNvPr id="185347" name="Rectangle 3"/>
          <p:cNvSpPr>
            <a:spLocks noGrp="1" noChangeArrowheads="1"/>
          </p:cNvSpPr>
          <p:nvPr>
            <p:ph type="body" idx="1"/>
          </p:nvPr>
        </p:nvSpPr>
        <p:spPr/>
        <p:txBody>
          <a:bodyPr/>
          <a:lstStyle/>
          <a:p>
            <a:r>
              <a:rPr lang="en-AU" dirty="0"/>
              <a:t>Sharing of hydrological data is somewhat ad-hoc, based largely on </a:t>
            </a:r>
            <a:r>
              <a:rPr lang="en-AU" dirty="0" smtClean="0"/>
              <a:t>ad-hoc formats, CSV </a:t>
            </a:r>
            <a:r>
              <a:rPr lang="en-AU" dirty="0"/>
              <a:t>files and FTP</a:t>
            </a:r>
          </a:p>
          <a:p>
            <a:endParaRPr lang="en-AU" dirty="0"/>
          </a:p>
          <a:p>
            <a:r>
              <a:rPr lang="en-AU" dirty="0"/>
              <a:t>Leads to very inefficient (or non-existent) transfer and sharing of data</a:t>
            </a:r>
          </a:p>
          <a:p>
            <a:endParaRPr lang="en-AU" dirty="0"/>
          </a:p>
          <a:p>
            <a:r>
              <a:rPr lang="en-AU" dirty="0"/>
              <a:t>Sharing requires a lot of transformation effort on the behalf of the data requestor</a:t>
            </a:r>
          </a:p>
          <a:p>
            <a:pPr lvl="1"/>
            <a:r>
              <a:rPr lang="en-AU" dirty="0"/>
              <a:t>Parse different file formats</a:t>
            </a:r>
          </a:p>
          <a:p>
            <a:pPr lvl="1"/>
            <a:r>
              <a:rPr lang="en-AU" dirty="0"/>
              <a:t>Understand the concepts</a:t>
            </a:r>
          </a:p>
          <a:p>
            <a:pPr lvl="1"/>
            <a:r>
              <a:rPr lang="en-AU" dirty="0"/>
              <a:t>Metadata is often limited or non-existent, requiring follow up conversations</a:t>
            </a:r>
          </a:p>
        </p:txBody>
      </p:sp>
      <p:sp>
        <p:nvSpPr>
          <p:cNvPr id="5" name="Content Placeholder 2"/>
          <p:cNvSpPr txBox="1">
            <a:spLocks/>
          </p:cNvSpPr>
          <p:nvPr/>
        </p:nvSpPr>
        <p:spPr bwMode="auto">
          <a:xfrm>
            <a:off x="1285852" y="2643182"/>
            <a:ext cx="8143932" cy="3857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JAN RESERVOIR DATA 900 AM CST THU MAR 28 1985</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.B JAN 0328 C DH06/HP/HW/PP/QT</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STN ID POOL TAILW PCPN DISCH K CFS</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JSNM6 295.71 / 259.51 / 0.50 / 4.300 : BARNETT</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DNNM6 410.1 / 330.3 / .31 / : BAY SPRINGS L&amp;D</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pt-BR"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ABEM6 190.1 / 163.6 / .17 / : ABERDEEN L&amp;D</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pt-BR"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CBUM6 163.5 / 137.1 / .39 / : COLUMBUS L&amp;D</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nn-NO"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ARKM6 210.1 / / .07 / .650 : ARKABUTLA</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SRDM6 242.8 / / .10 / .250 : SARDIS</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ENDM6 235.1 / / .37 / .100 : ENID</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GRNM6 197.6 / / .70 / .100 : GRENADA</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BMDA4 / / 0.00 / 6.393 : BLAKELY, AR</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pt-BR"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DGDA4 / / .10 / 2.634 : DEGRAY, AR</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pt-BR"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NARA4 / / 0.00 / 1.244 : NARROWS, AR</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1200" b="0"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.END</a:t>
            </a:r>
            <a:endParaRPr kumimoji="0" lang="en-AU" sz="1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3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3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53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347">
                                            <p:txEl>
                                              <p:pRg st="7" end="7"/>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3"/>
          <p:cNvSpPr>
            <a:spLocks noGrp="1"/>
          </p:cNvSpPr>
          <p:nvPr>
            <p:ph type="ftr" sz="quarter" idx="10"/>
          </p:nvPr>
        </p:nvSpPr>
        <p:spPr/>
        <p:txBody>
          <a:bodyPr/>
          <a:lstStyle/>
          <a:p>
            <a:r>
              <a:rPr lang="en-AU"/>
              <a:t>Harmonised water data model</a:t>
            </a:r>
          </a:p>
        </p:txBody>
      </p:sp>
      <p:sp>
        <p:nvSpPr>
          <p:cNvPr id="177154" name="Rectangle 2"/>
          <p:cNvSpPr>
            <a:spLocks noGrp="1" noChangeArrowheads="1"/>
          </p:cNvSpPr>
          <p:nvPr>
            <p:ph type="title"/>
          </p:nvPr>
        </p:nvSpPr>
        <p:spPr/>
        <p:txBody>
          <a:bodyPr/>
          <a:lstStyle/>
          <a:p>
            <a:r>
              <a:rPr lang="en-AU"/>
              <a:t>A common situation</a:t>
            </a:r>
          </a:p>
        </p:txBody>
      </p:sp>
      <p:sp>
        <p:nvSpPr>
          <p:cNvPr id="177164" name="Line 12"/>
          <p:cNvSpPr>
            <a:spLocks noChangeShapeType="1"/>
          </p:cNvSpPr>
          <p:nvPr/>
        </p:nvSpPr>
        <p:spPr bwMode="auto">
          <a:xfrm flipV="1">
            <a:off x="1125538" y="2359025"/>
            <a:ext cx="158750" cy="285750"/>
          </a:xfrm>
          <a:prstGeom prst="line">
            <a:avLst/>
          </a:prstGeom>
          <a:noFill/>
          <a:ln w="9525">
            <a:solidFill>
              <a:srgbClr val="000000"/>
            </a:solidFill>
            <a:round/>
            <a:headEnd/>
            <a:tailEnd/>
          </a:ln>
          <a:effectLst/>
        </p:spPr>
        <p:txBody>
          <a:bodyPr/>
          <a:lstStyle/>
          <a:p>
            <a:endParaRPr lang="en-AU"/>
          </a:p>
        </p:txBody>
      </p:sp>
      <p:sp>
        <p:nvSpPr>
          <p:cNvPr id="177165" name="Line 13"/>
          <p:cNvSpPr>
            <a:spLocks noChangeShapeType="1"/>
          </p:cNvSpPr>
          <p:nvPr/>
        </p:nvSpPr>
        <p:spPr bwMode="auto">
          <a:xfrm flipH="1" flipV="1">
            <a:off x="1290638" y="2351088"/>
            <a:ext cx="179387" cy="304800"/>
          </a:xfrm>
          <a:prstGeom prst="line">
            <a:avLst/>
          </a:prstGeom>
          <a:noFill/>
          <a:ln w="9525">
            <a:solidFill>
              <a:srgbClr val="000000"/>
            </a:solidFill>
            <a:round/>
            <a:headEnd/>
            <a:tailEnd/>
          </a:ln>
          <a:effectLst/>
        </p:spPr>
        <p:txBody>
          <a:bodyPr/>
          <a:lstStyle/>
          <a:p>
            <a:endParaRPr lang="en-AU"/>
          </a:p>
        </p:txBody>
      </p:sp>
      <p:sp>
        <p:nvSpPr>
          <p:cNvPr id="177166" name="Line 14"/>
          <p:cNvSpPr>
            <a:spLocks noChangeShapeType="1"/>
          </p:cNvSpPr>
          <p:nvPr/>
        </p:nvSpPr>
        <p:spPr bwMode="auto">
          <a:xfrm>
            <a:off x="1285875" y="2052638"/>
            <a:ext cx="0" cy="298450"/>
          </a:xfrm>
          <a:prstGeom prst="line">
            <a:avLst/>
          </a:prstGeom>
          <a:noFill/>
          <a:ln w="9525">
            <a:solidFill>
              <a:srgbClr val="000000"/>
            </a:solidFill>
            <a:round/>
            <a:headEnd/>
            <a:tailEnd/>
          </a:ln>
          <a:effectLst/>
        </p:spPr>
        <p:txBody>
          <a:bodyPr/>
          <a:lstStyle/>
          <a:p>
            <a:endParaRPr lang="en-AU"/>
          </a:p>
        </p:txBody>
      </p:sp>
      <p:sp>
        <p:nvSpPr>
          <p:cNvPr id="177167" name="Line 15"/>
          <p:cNvSpPr>
            <a:spLocks noChangeShapeType="1"/>
          </p:cNvSpPr>
          <p:nvPr/>
        </p:nvSpPr>
        <p:spPr bwMode="auto">
          <a:xfrm flipH="1">
            <a:off x="1081088" y="2038350"/>
            <a:ext cx="185737" cy="265113"/>
          </a:xfrm>
          <a:prstGeom prst="line">
            <a:avLst/>
          </a:prstGeom>
          <a:noFill/>
          <a:ln w="9525">
            <a:solidFill>
              <a:srgbClr val="000000"/>
            </a:solidFill>
            <a:round/>
            <a:headEnd/>
            <a:tailEnd/>
          </a:ln>
          <a:effectLst/>
        </p:spPr>
        <p:txBody>
          <a:bodyPr/>
          <a:lstStyle/>
          <a:p>
            <a:endParaRPr lang="en-AU"/>
          </a:p>
        </p:txBody>
      </p:sp>
      <p:sp>
        <p:nvSpPr>
          <p:cNvPr id="177168" name="Line 16"/>
          <p:cNvSpPr>
            <a:spLocks noChangeShapeType="1"/>
          </p:cNvSpPr>
          <p:nvPr/>
        </p:nvSpPr>
        <p:spPr bwMode="auto">
          <a:xfrm flipH="1" flipV="1">
            <a:off x="1293813" y="2025650"/>
            <a:ext cx="204787" cy="225425"/>
          </a:xfrm>
          <a:prstGeom prst="line">
            <a:avLst/>
          </a:prstGeom>
          <a:noFill/>
          <a:ln w="9525">
            <a:solidFill>
              <a:srgbClr val="000000"/>
            </a:solidFill>
            <a:round/>
            <a:headEnd/>
            <a:tailEnd/>
          </a:ln>
          <a:effectLst/>
        </p:spPr>
        <p:txBody>
          <a:bodyPr/>
          <a:lstStyle/>
          <a:p>
            <a:endParaRPr lang="en-AU"/>
          </a:p>
        </p:txBody>
      </p:sp>
      <p:sp>
        <p:nvSpPr>
          <p:cNvPr id="177169" name="Oval 17"/>
          <p:cNvSpPr>
            <a:spLocks noChangeArrowheads="1"/>
          </p:cNvSpPr>
          <p:nvPr/>
        </p:nvSpPr>
        <p:spPr bwMode="auto">
          <a:xfrm>
            <a:off x="1141413" y="1739900"/>
            <a:ext cx="290512" cy="292100"/>
          </a:xfrm>
          <a:prstGeom prst="ellipse">
            <a:avLst/>
          </a:prstGeom>
          <a:solidFill>
            <a:srgbClr val="FFFFFF"/>
          </a:solidFill>
          <a:ln w="9525">
            <a:solidFill>
              <a:srgbClr val="000000"/>
            </a:solidFill>
            <a:round/>
            <a:headEnd/>
            <a:tailEnd/>
          </a:ln>
          <a:effectLst/>
        </p:spPr>
        <p:txBody>
          <a:bodyPr wrap="none" anchor="ctr"/>
          <a:lstStyle/>
          <a:p>
            <a:endParaRPr lang="en-AU"/>
          </a:p>
        </p:txBody>
      </p:sp>
      <p:sp>
        <p:nvSpPr>
          <p:cNvPr id="177170" name="Text Box 18"/>
          <p:cNvSpPr txBox="1">
            <a:spLocks noChangeArrowheads="1"/>
          </p:cNvSpPr>
          <p:nvPr/>
        </p:nvSpPr>
        <p:spPr bwMode="auto">
          <a:xfrm>
            <a:off x="1441450" y="1341438"/>
            <a:ext cx="1771650" cy="366712"/>
          </a:xfrm>
          <a:prstGeom prst="rect">
            <a:avLst/>
          </a:prstGeom>
          <a:noFill/>
          <a:ln w="9525">
            <a:noFill/>
            <a:miter lim="800000"/>
            <a:headEnd/>
            <a:tailEnd/>
          </a:ln>
          <a:effectLst/>
        </p:spPr>
        <p:txBody>
          <a:bodyPr wrap="none">
            <a:spAutoFit/>
          </a:bodyPr>
          <a:lstStyle/>
          <a:p>
            <a:r>
              <a:rPr lang="en-AU"/>
              <a:t>Need flow data!</a:t>
            </a:r>
          </a:p>
        </p:txBody>
      </p:sp>
      <p:sp>
        <p:nvSpPr>
          <p:cNvPr id="177171" name="Line 19"/>
          <p:cNvSpPr>
            <a:spLocks noChangeShapeType="1"/>
          </p:cNvSpPr>
          <p:nvPr/>
        </p:nvSpPr>
        <p:spPr bwMode="auto">
          <a:xfrm flipV="1">
            <a:off x="1616075" y="1693863"/>
            <a:ext cx="342900" cy="509587"/>
          </a:xfrm>
          <a:prstGeom prst="line">
            <a:avLst/>
          </a:prstGeom>
          <a:noFill/>
          <a:ln w="9525">
            <a:solidFill>
              <a:schemeClr val="tx1"/>
            </a:solidFill>
            <a:round/>
            <a:headEnd/>
            <a:tailEnd/>
          </a:ln>
          <a:effectLst/>
        </p:spPr>
        <p:txBody>
          <a:bodyPr/>
          <a:lstStyle/>
          <a:p>
            <a:endParaRPr lang="en-AU"/>
          </a:p>
        </p:txBody>
      </p:sp>
      <p:sp>
        <p:nvSpPr>
          <p:cNvPr id="177184" name="Line 32"/>
          <p:cNvSpPr>
            <a:spLocks noChangeShapeType="1"/>
          </p:cNvSpPr>
          <p:nvPr/>
        </p:nvSpPr>
        <p:spPr bwMode="auto">
          <a:xfrm flipV="1">
            <a:off x="7354888" y="2530475"/>
            <a:ext cx="158750" cy="285750"/>
          </a:xfrm>
          <a:prstGeom prst="line">
            <a:avLst/>
          </a:prstGeom>
          <a:noFill/>
          <a:ln w="9525">
            <a:solidFill>
              <a:srgbClr val="000000"/>
            </a:solidFill>
            <a:round/>
            <a:headEnd/>
            <a:tailEnd/>
          </a:ln>
          <a:effectLst/>
        </p:spPr>
        <p:txBody>
          <a:bodyPr/>
          <a:lstStyle/>
          <a:p>
            <a:endParaRPr lang="en-AU"/>
          </a:p>
        </p:txBody>
      </p:sp>
      <p:sp>
        <p:nvSpPr>
          <p:cNvPr id="177185" name="Line 33"/>
          <p:cNvSpPr>
            <a:spLocks noChangeShapeType="1"/>
          </p:cNvSpPr>
          <p:nvPr/>
        </p:nvSpPr>
        <p:spPr bwMode="auto">
          <a:xfrm flipH="1" flipV="1">
            <a:off x="7519988" y="2522538"/>
            <a:ext cx="179387" cy="304800"/>
          </a:xfrm>
          <a:prstGeom prst="line">
            <a:avLst/>
          </a:prstGeom>
          <a:noFill/>
          <a:ln w="9525">
            <a:solidFill>
              <a:srgbClr val="000000"/>
            </a:solidFill>
            <a:round/>
            <a:headEnd/>
            <a:tailEnd/>
          </a:ln>
          <a:effectLst/>
        </p:spPr>
        <p:txBody>
          <a:bodyPr/>
          <a:lstStyle/>
          <a:p>
            <a:endParaRPr lang="en-AU"/>
          </a:p>
        </p:txBody>
      </p:sp>
      <p:sp>
        <p:nvSpPr>
          <p:cNvPr id="177186" name="Line 34"/>
          <p:cNvSpPr>
            <a:spLocks noChangeShapeType="1"/>
          </p:cNvSpPr>
          <p:nvPr/>
        </p:nvSpPr>
        <p:spPr bwMode="auto">
          <a:xfrm>
            <a:off x="7515225" y="2224088"/>
            <a:ext cx="0" cy="298450"/>
          </a:xfrm>
          <a:prstGeom prst="line">
            <a:avLst/>
          </a:prstGeom>
          <a:noFill/>
          <a:ln w="9525">
            <a:solidFill>
              <a:srgbClr val="000000"/>
            </a:solidFill>
            <a:round/>
            <a:headEnd/>
            <a:tailEnd/>
          </a:ln>
          <a:effectLst/>
        </p:spPr>
        <p:txBody>
          <a:bodyPr/>
          <a:lstStyle/>
          <a:p>
            <a:endParaRPr lang="en-AU"/>
          </a:p>
        </p:txBody>
      </p:sp>
      <p:sp>
        <p:nvSpPr>
          <p:cNvPr id="177187" name="Line 35"/>
          <p:cNvSpPr>
            <a:spLocks noChangeShapeType="1"/>
          </p:cNvSpPr>
          <p:nvPr/>
        </p:nvSpPr>
        <p:spPr bwMode="auto">
          <a:xfrm flipH="1">
            <a:off x="7310438" y="2209800"/>
            <a:ext cx="185737" cy="265113"/>
          </a:xfrm>
          <a:prstGeom prst="line">
            <a:avLst/>
          </a:prstGeom>
          <a:noFill/>
          <a:ln w="9525">
            <a:solidFill>
              <a:srgbClr val="000000"/>
            </a:solidFill>
            <a:round/>
            <a:headEnd/>
            <a:tailEnd/>
          </a:ln>
          <a:effectLst/>
        </p:spPr>
        <p:txBody>
          <a:bodyPr/>
          <a:lstStyle/>
          <a:p>
            <a:endParaRPr lang="en-AU"/>
          </a:p>
        </p:txBody>
      </p:sp>
      <p:sp>
        <p:nvSpPr>
          <p:cNvPr id="177188" name="Line 36"/>
          <p:cNvSpPr>
            <a:spLocks noChangeShapeType="1"/>
          </p:cNvSpPr>
          <p:nvPr/>
        </p:nvSpPr>
        <p:spPr bwMode="auto">
          <a:xfrm flipH="1" flipV="1">
            <a:off x="7523163" y="2197100"/>
            <a:ext cx="204787" cy="225425"/>
          </a:xfrm>
          <a:prstGeom prst="line">
            <a:avLst/>
          </a:prstGeom>
          <a:noFill/>
          <a:ln w="9525">
            <a:solidFill>
              <a:srgbClr val="000000"/>
            </a:solidFill>
            <a:round/>
            <a:headEnd/>
            <a:tailEnd/>
          </a:ln>
          <a:effectLst/>
        </p:spPr>
        <p:txBody>
          <a:bodyPr/>
          <a:lstStyle/>
          <a:p>
            <a:endParaRPr lang="en-AU"/>
          </a:p>
        </p:txBody>
      </p:sp>
      <p:sp>
        <p:nvSpPr>
          <p:cNvPr id="177189" name="Oval 37"/>
          <p:cNvSpPr>
            <a:spLocks noChangeArrowheads="1"/>
          </p:cNvSpPr>
          <p:nvPr/>
        </p:nvSpPr>
        <p:spPr bwMode="auto">
          <a:xfrm>
            <a:off x="7370763" y="1911350"/>
            <a:ext cx="290512" cy="292100"/>
          </a:xfrm>
          <a:prstGeom prst="ellipse">
            <a:avLst/>
          </a:prstGeom>
          <a:solidFill>
            <a:srgbClr val="FFFFFF"/>
          </a:solidFill>
          <a:ln w="9525">
            <a:solidFill>
              <a:srgbClr val="000000"/>
            </a:solidFill>
            <a:round/>
            <a:headEnd/>
            <a:tailEnd/>
          </a:ln>
          <a:effectLst/>
        </p:spPr>
        <p:txBody>
          <a:bodyPr wrap="none" anchor="ctr"/>
          <a:lstStyle/>
          <a:p>
            <a:endParaRPr lang="en-AU"/>
          </a:p>
        </p:txBody>
      </p:sp>
      <p:sp>
        <p:nvSpPr>
          <p:cNvPr id="177191" name="Text Box 39"/>
          <p:cNvSpPr txBox="1">
            <a:spLocks noChangeArrowheads="1"/>
          </p:cNvSpPr>
          <p:nvPr/>
        </p:nvSpPr>
        <p:spPr bwMode="auto">
          <a:xfrm>
            <a:off x="1917700" y="1557338"/>
            <a:ext cx="3117850" cy="366712"/>
          </a:xfrm>
          <a:prstGeom prst="rect">
            <a:avLst/>
          </a:prstGeom>
          <a:noFill/>
          <a:ln w="9525">
            <a:noFill/>
            <a:miter lim="800000"/>
            <a:headEnd/>
            <a:tailEnd/>
          </a:ln>
          <a:effectLst/>
        </p:spPr>
        <p:txBody>
          <a:bodyPr wrap="none">
            <a:spAutoFit/>
          </a:bodyPr>
          <a:lstStyle/>
          <a:p>
            <a:r>
              <a:rPr lang="en-AU"/>
              <a:t>Hmm maybe Don can help…</a:t>
            </a:r>
          </a:p>
        </p:txBody>
      </p:sp>
      <p:sp>
        <p:nvSpPr>
          <p:cNvPr id="177192" name="Text Box 40"/>
          <p:cNvSpPr txBox="1">
            <a:spLocks noChangeArrowheads="1"/>
          </p:cNvSpPr>
          <p:nvPr/>
        </p:nvSpPr>
        <p:spPr bwMode="auto">
          <a:xfrm>
            <a:off x="6218238" y="3352800"/>
            <a:ext cx="2647950" cy="366713"/>
          </a:xfrm>
          <a:prstGeom prst="rect">
            <a:avLst/>
          </a:prstGeom>
          <a:noFill/>
          <a:ln w="9525">
            <a:noFill/>
            <a:miter lim="800000"/>
            <a:headEnd/>
            <a:tailEnd/>
          </a:ln>
          <a:effectLst/>
        </p:spPr>
        <p:txBody>
          <a:bodyPr>
            <a:spAutoFit/>
          </a:bodyPr>
          <a:lstStyle/>
          <a:p>
            <a:endParaRPr lang="en-US"/>
          </a:p>
        </p:txBody>
      </p:sp>
      <p:sp>
        <p:nvSpPr>
          <p:cNvPr id="177193" name="Text Box 41"/>
          <p:cNvSpPr txBox="1">
            <a:spLocks noChangeArrowheads="1"/>
          </p:cNvSpPr>
          <p:nvPr/>
        </p:nvSpPr>
        <p:spPr bwMode="auto">
          <a:xfrm>
            <a:off x="1965325" y="1995488"/>
            <a:ext cx="2503488" cy="1878012"/>
          </a:xfrm>
          <a:prstGeom prst="rect">
            <a:avLst/>
          </a:prstGeom>
          <a:noFill/>
          <a:ln w="9525">
            <a:noFill/>
            <a:miter lim="800000"/>
            <a:headEnd/>
            <a:tailEnd/>
          </a:ln>
          <a:effectLst/>
        </p:spPr>
        <p:txBody>
          <a:bodyPr>
            <a:spAutoFit/>
          </a:bodyPr>
          <a:lstStyle/>
          <a:p>
            <a:pPr>
              <a:spcBef>
                <a:spcPct val="50000"/>
              </a:spcBef>
            </a:pPr>
            <a:r>
              <a:rPr lang="en-AU"/>
              <a:t>*RING RING*</a:t>
            </a:r>
          </a:p>
          <a:p>
            <a:pPr>
              <a:spcBef>
                <a:spcPct val="50000"/>
              </a:spcBef>
            </a:pPr>
            <a:r>
              <a:rPr lang="en-AU"/>
              <a:t>Hi Don, I need some upper Derwent flow readings for my geochemical model. Any ideas?</a:t>
            </a:r>
          </a:p>
        </p:txBody>
      </p:sp>
      <p:sp>
        <p:nvSpPr>
          <p:cNvPr id="177194" name="Text Box 42"/>
          <p:cNvSpPr txBox="1">
            <a:spLocks noChangeArrowheads="1"/>
          </p:cNvSpPr>
          <p:nvPr/>
        </p:nvSpPr>
        <p:spPr bwMode="auto">
          <a:xfrm>
            <a:off x="6296025" y="1309688"/>
            <a:ext cx="2503488" cy="366712"/>
          </a:xfrm>
          <a:prstGeom prst="rect">
            <a:avLst/>
          </a:prstGeom>
          <a:noFill/>
          <a:ln w="9525">
            <a:noFill/>
            <a:miter lim="800000"/>
            <a:headEnd/>
            <a:tailEnd/>
          </a:ln>
          <a:effectLst/>
        </p:spPr>
        <p:txBody>
          <a:bodyPr>
            <a:spAutoFit/>
          </a:bodyPr>
          <a:lstStyle/>
          <a:p>
            <a:pPr>
              <a:spcBef>
                <a:spcPct val="50000"/>
              </a:spcBef>
            </a:pPr>
            <a:r>
              <a:rPr lang="en-AU"/>
              <a:t>Don</a:t>
            </a:r>
          </a:p>
        </p:txBody>
      </p:sp>
      <p:sp>
        <p:nvSpPr>
          <p:cNvPr id="177195" name="Line 43"/>
          <p:cNvSpPr>
            <a:spLocks noChangeShapeType="1"/>
          </p:cNvSpPr>
          <p:nvPr/>
        </p:nvSpPr>
        <p:spPr bwMode="auto">
          <a:xfrm>
            <a:off x="6565900" y="1651000"/>
            <a:ext cx="393700" cy="292100"/>
          </a:xfrm>
          <a:prstGeom prst="line">
            <a:avLst/>
          </a:prstGeom>
          <a:noFill/>
          <a:ln w="9525">
            <a:solidFill>
              <a:schemeClr val="tx1"/>
            </a:solidFill>
            <a:round/>
            <a:headEnd/>
            <a:tailEnd type="triangle" w="med" len="med"/>
          </a:ln>
          <a:effectLst/>
        </p:spPr>
        <p:txBody>
          <a:bodyPr/>
          <a:lstStyle/>
          <a:p>
            <a:endParaRPr lang="en-AU"/>
          </a:p>
        </p:txBody>
      </p:sp>
      <p:sp>
        <p:nvSpPr>
          <p:cNvPr id="177196" name="Text Box 44"/>
          <p:cNvSpPr txBox="1">
            <a:spLocks noChangeArrowheads="1"/>
          </p:cNvSpPr>
          <p:nvPr/>
        </p:nvSpPr>
        <p:spPr bwMode="auto">
          <a:xfrm>
            <a:off x="4683125" y="2122488"/>
            <a:ext cx="2668588" cy="641350"/>
          </a:xfrm>
          <a:prstGeom prst="rect">
            <a:avLst/>
          </a:prstGeom>
          <a:noFill/>
          <a:ln w="9525">
            <a:noFill/>
            <a:miter lim="800000"/>
            <a:headEnd/>
            <a:tailEnd/>
          </a:ln>
          <a:effectLst/>
        </p:spPr>
        <p:txBody>
          <a:bodyPr>
            <a:spAutoFit/>
          </a:bodyPr>
          <a:lstStyle/>
          <a:p>
            <a:pPr>
              <a:spcBef>
                <a:spcPct val="50000"/>
              </a:spcBef>
            </a:pPr>
            <a:r>
              <a:rPr lang="en-AU"/>
              <a:t>Hmm, I’ve got one site. I’ll send it through…</a:t>
            </a:r>
          </a:p>
        </p:txBody>
      </p:sp>
      <p:sp>
        <p:nvSpPr>
          <p:cNvPr id="177197" name="Text Box 45"/>
          <p:cNvSpPr txBox="1">
            <a:spLocks noChangeArrowheads="1"/>
          </p:cNvSpPr>
          <p:nvPr/>
        </p:nvSpPr>
        <p:spPr bwMode="auto">
          <a:xfrm>
            <a:off x="4391025" y="2871788"/>
            <a:ext cx="2503488" cy="457200"/>
          </a:xfrm>
          <a:prstGeom prst="rect">
            <a:avLst/>
          </a:prstGeom>
          <a:noFill/>
          <a:ln w="9525">
            <a:noFill/>
            <a:miter lim="800000"/>
            <a:headEnd/>
            <a:tailEnd/>
          </a:ln>
          <a:effectLst/>
        </p:spPr>
        <p:txBody>
          <a:bodyPr>
            <a:spAutoFit/>
          </a:bodyPr>
          <a:lstStyle/>
          <a:p>
            <a:pPr>
              <a:spcBef>
                <a:spcPct val="50000"/>
              </a:spcBef>
            </a:pPr>
            <a:r>
              <a:rPr lang="en-AU" sz="2400">
                <a:solidFill>
                  <a:schemeClr val="hlink"/>
                </a:solidFill>
              </a:rPr>
              <a:t>10 minutes…</a:t>
            </a:r>
          </a:p>
        </p:txBody>
      </p:sp>
      <p:sp>
        <p:nvSpPr>
          <p:cNvPr id="177198" name="AutoShape 46"/>
          <p:cNvSpPr>
            <a:spLocks noChangeArrowheads="1"/>
          </p:cNvSpPr>
          <p:nvPr/>
        </p:nvSpPr>
        <p:spPr bwMode="auto">
          <a:xfrm>
            <a:off x="4813300" y="1930400"/>
            <a:ext cx="1930400" cy="1206500"/>
          </a:xfrm>
          <a:prstGeom prst="foldedCorner">
            <a:avLst>
              <a:gd name="adj" fmla="val 12500"/>
            </a:avLst>
          </a:prstGeom>
          <a:solidFill>
            <a:schemeClr val="tx2"/>
          </a:solidFill>
          <a:ln w="9525">
            <a:solidFill>
              <a:schemeClr val="tx1"/>
            </a:solidFill>
            <a:round/>
            <a:headEnd/>
            <a:tailEnd/>
          </a:ln>
          <a:effectLst/>
        </p:spPr>
        <p:txBody>
          <a:bodyPr wrap="none" anchor="ctr"/>
          <a:lstStyle/>
          <a:p>
            <a:pPr algn="ctr"/>
            <a:endParaRPr lang="en-AU" sz="1600"/>
          </a:p>
          <a:p>
            <a:pPr algn="ctr"/>
            <a:r>
              <a:rPr lang="en-AU" sz="1600" b="1"/>
              <a:t>To: Jack</a:t>
            </a:r>
          </a:p>
          <a:p>
            <a:pPr algn="ctr"/>
            <a:r>
              <a:rPr lang="en-AU" sz="1600"/>
              <a:t>01/02/09, 3.2, 3, 1</a:t>
            </a:r>
          </a:p>
          <a:p>
            <a:pPr algn="ctr"/>
            <a:r>
              <a:rPr lang="en-AU" sz="1600"/>
              <a:t>01/02/09, 3.1, 3, 1</a:t>
            </a:r>
          </a:p>
          <a:p>
            <a:pPr algn="ctr"/>
            <a:endParaRPr lang="en-AU" sz="1600"/>
          </a:p>
          <a:p>
            <a:pPr algn="ctr"/>
            <a:endParaRPr lang="en-AU" sz="1600"/>
          </a:p>
        </p:txBody>
      </p:sp>
      <p:sp>
        <p:nvSpPr>
          <p:cNvPr id="177200" name="AutoShape 48"/>
          <p:cNvSpPr>
            <a:spLocks noChangeArrowheads="1"/>
          </p:cNvSpPr>
          <p:nvPr/>
        </p:nvSpPr>
        <p:spPr bwMode="auto">
          <a:xfrm>
            <a:off x="3530600" y="2362200"/>
            <a:ext cx="1104900" cy="228600"/>
          </a:xfrm>
          <a:prstGeom prst="leftArrow">
            <a:avLst>
              <a:gd name="adj1" fmla="val 50000"/>
              <a:gd name="adj2" fmla="val 120833"/>
            </a:avLst>
          </a:prstGeom>
          <a:solidFill>
            <a:schemeClr val="accent1"/>
          </a:solidFill>
          <a:ln w="9525">
            <a:solidFill>
              <a:schemeClr val="tx1"/>
            </a:solidFill>
            <a:miter lim="800000"/>
            <a:headEnd/>
            <a:tailEnd/>
          </a:ln>
          <a:effectLst/>
        </p:spPr>
        <p:txBody>
          <a:bodyPr wrap="none" anchor="ctr"/>
          <a:lstStyle/>
          <a:p>
            <a:endParaRPr lang="en-AU"/>
          </a:p>
        </p:txBody>
      </p:sp>
      <p:sp>
        <p:nvSpPr>
          <p:cNvPr id="177202" name="Text Box 50"/>
          <p:cNvSpPr txBox="1">
            <a:spLocks noChangeArrowheads="1"/>
          </p:cNvSpPr>
          <p:nvPr/>
        </p:nvSpPr>
        <p:spPr bwMode="auto">
          <a:xfrm>
            <a:off x="669925" y="2757488"/>
            <a:ext cx="2503488" cy="457200"/>
          </a:xfrm>
          <a:prstGeom prst="rect">
            <a:avLst/>
          </a:prstGeom>
          <a:noFill/>
          <a:ln w="9525">
            <a:noFill/>
            <a:miter lim="800000"/>
            <a:headEnd/>
            <a:tailEnd/>
          </a:ln>
          <a:effectLst/>
        </p:spPr>
        <p:txBody>
          <a:bodyPr>
            <a:spAutoFit/>
          </a:bodyPr>
          <a:lstStyle/>
          <a:p>
            <a:pPr>
              <a:spcBef>
                <a:spcPct val="50000"/>
              </a:spcBef>
            </a:pPr>
            <a:r>
              <a:rPr lang="en-AU" sz="2400">
                <a:solidFill>
                  <a:schemeClr val="hlink"/>
                </a:solidFill>
              </a:rPr>
              <a:t>10 minutes…</a:t>
            </a:r>
          </a:p>
        </p:txBody>
      </p:sp>
      <p:sp>
        <p:nvSpPr>
          <p:cNvPr id="177203" name="Text Box 51"/>
          <p:cNvSpPr txBox="1">
            <a:spLocks noChangeArrowheads="1"/>
          </p:cNvSpPr>
          <p:nvPr/>
        </p:nvSpPr>
        <p:spPr bwMode="auto">
          <a:xfrm>
            <a:off x="682625" y="2706688"/>
            <a:ext cx="2414588" cy="1328737"/>
          </a:xfrm>
          <a:prstGeom prst="rect">
            <a:avLst/>
          </a:prstGeom>
          <a:noFill/>
          <a:ln w="9525">
            <a:noFill/>
            <a:miter lim="800000"/>
            <a:headEnd/>
            <a:tailEnd/>
          </a:ln>
          <a:effectLst/>
        </p:spPr>
        <p:txBody>
          <a:bodyPr>
            <a:spAutoFit/>
          </a:bodyPr>
          <a:lstStyle/>
          <a:p>
            <a:pPr>
              <a:spcBef>
                <a:spcPct val="50000"/>
              </a:spcBef>
            </a:pPr>
            <a:r>
              <a:rPr lang="en-AU"/>
              <a:t>*RING RING*</a:t>
            </a:r>
          </a:p>
          <a:p>
            <a:pPr>
              <a:spcBef>
                <a:spcPct val="50000"/>
              </a:spcBef>
            </a:pPr>
            <a:r>
              <a:rPr lang="en-AU"/>
              <a:t>Ok. Got the data. Where is the site located?</a:t>
            </a:r>
          </a:p>
        </p:txBody>
      </p:sp>
      <p:sp>
        <p:nvSpPr>
          <p:cNvPr id="177204" name="Text Box 52"/>
          <p:cNvSpPr txBox="1">
            <a:spLocks noChangeArrowheads="1"/>
          </p:cNvSpPr>
          <p:nvPr/>
        </p:nvSpPr>
        <p:spPr bwMode="auto">
          <a:xfrm>
            <a:off x="5203825" y="3262313"/>
            <a:ext cx="3308350" cy="366712"/>
          </a:xfrm>
          <a:prstGeom prst="rect">
            <a:avLst/>
          </a:prstGeom>
          <a:noFill/>
          <a:ln w="9525">
            <a:noFill/>
            <a:miter lim="800000"/>
            <a:headEnd/>
            <a:tailEnd/>
          </a:ln>
          <a:effectLst/>
        </p:spPr>
        <p:txBody>
          <a:bodyPr wrap="none">
            <a:spAutoFit/>
          </a:bodyPr>
          <a:lstStyle/>
          <a:p>
            <a:r>
              <a:rPr lang="en-AU"/>
              <a:t>Oh, it’s at laughing jack bridge.</a:t>
            </a:r>
          </a:p>
        </p:txBody>
      </p:sp>
      <p:sp>
        <p:nvSpPr>
          <p:cNvPr id="177205" name="Text Box 53"/>
          <p:cNvSpPr txBox="1">
            <a:spLocks noChangeArrowheads="1"/>
          </p:cNvSpPr>
          <p:nvPr/>
        </p:nvSpPr>
        <p:spPr bwMode="auto">
          <a:xfrm>
            <a:off x="657225" y="4014788"/>
            <a:ext cx="2414588" cy="366712"/>
          </a:xfrm>
          <a:prstGeom prst="rect">
            <a:avLst/>
          </a:prstGeom>
          <a:noFill/>
          <a:ln w="9525">
            <a:noFill/>
            <a:miter lim="800000"/>
            <a:headEnd/>
            <a:tailEnd/>
          </a:ln>
          <a:effectLst/>
        </p:spPr>
        <p:txBody>
          <a:bodyPr>
            <a:spAutoFit/>
          </a:bodyPr>
          <a:lstStyle/>
          <a:p>
            <a:pPr>
              <a:spcBef>
                <a:spcPct val="50000"/>
              </a:spcBef>
            </a:pPr>
            <a:r>
              <a:rPr lang="en-AU"/>
              <a:t>Coordinates?</a:t>
            </a:r>
          </a:p>
        </p:txBody>
      </p:sp>
      <p:sp>
        <p:nvSpPr>
          <p:cNvPr id="177206" name="Text Box 54"/>
          <p:cNvSpPr txBox="1">
            <a:spLocks noChangeArrowheads="1"/>
          </p:cNvSpPr>
          <p:nvPr/>
        </p:nvSpPr>
        <p:spPr bwMode="auto">
          <a:xfrm>
            <a:off x="5026025" y="3808413"/>
            <a:ext cx="2635250" cy="641350"/>
          </a:xfrm>
          <a:prstGeom prst="rect">
            <a:avLst/>
          </a:prstGeom>
          <a:noFill/>
          <a:ln w="9525">
            <a:noFill/>
            <a:miter lim="800000"/>
            <a:headEnd/>
            <a:tailEnd/>
          </a:ln>
          <a:effectLst/>
        </p:spPr>
        <p:txBody>
          <a:bodyPr wrap="none">
            <a:spAutoFit/>
          </a:bodyPr>
          <a:lstStyle/>
          <a:p>
            <a:r>
              <a:rPr lang="en-AU"/>
              <a:t>Ummm. (papers shuffle)</a:t>
            </a:r>
          </a:p>
          <a:p>
            <a:r>
              <a:rPr lang="en-AU"/>
              <a:t>147.123 -41.588</a:t>
            </a:r>
          </a:p>
        </p:txBody>
      </p:sp>
      <p:sp>
        <p:nvSpPr>
          <p:cNvPr id="177207" name="Text Box 55"/>
          <p:cNvSpPr txBox="1">
            <a:spLocks noChangeArrowheads="1"/>
          </p:cNvSpPr>
          <p:nvPr/>
        </p:nvSpPr>
        <p:spPr bwMode="auto">
          <a:xfrm>
            <a:off x="708025" y="4375150"/>
            <a:ext cx="2414588" cy="641350"/>
          </a:xfrm>
          <a:prstGeom prst="rect">
            <a:avLst/>
          </a:prstGeom>
          <a:noFill/>
          <a:ln w="9525">
            <a:noFill/>
            <a:miter lim="800000"/>
            <a:headEnd/>
            <a:tailEnd/>
          </a:ln>
          <a:effectLst/>
        </p:spPr>
        <p:txBody>
          <a:bodyPr>
            <a:spAutoFit/>
          </a:bodyPr>
          <a:lstStyle/>
          <a:p>
            <a:pPr>
              <a:spcBef>
                <a:spcPct val="50000"/>
              </a:spcBef>
            </a:pPr>
            <a:r>
              <a:rPr lang="en-AU"/>
              <a:t>What reference system??</a:t>
            </a:r>
          </a:p>
        </p:txBody>
      </p:sp>
      <p:sp>
        <p:nvSpPr>
          <p:cNvPr id="177208" name="Text Box 56"/>
          <p:cNvSpPr txBox="1">
            <a:spLocks noChangeArrowheads="1"/>
          </p:cNvSpPr>
          <p:nvPr/>
        </p:nvSpPr>
        <p:spPr bwMode="auto">
          <a:xfrm>
            <a:off x="4746625" y="4451350"/>
            <a:ext cx="2414588" cy="366713"/>
          </a:xfrm>
          <a:prstGeom prst="rect">
            <a:avLst/>
          </a:prstGeom>
          <a:noFill/>
          <a:ln w="9525">
            <a:noFill/>
            <a:miter lim="800000"/>
            <a:headEnd/>
            <a:tailEnd/>
          </a:ln>
          <a:effectLst/>
        </p:spPr>
        <p:txBody>
          <a:bodyPr>
            <a:spAutoFit/>
          </a:bodyPr>
          <a:lstStyle/>
          <a:p>
            <a:pPr>
              <a:spcBef>
                <a:spcPct val="50000"/>
              </a:spcBef>
            </a:pPr>
            <a:r>
              <a:rPr lang="en-AU"/>
              <a:t>I think it’s GDA94</a:t>
            </a:r>
          </a:p>
        </p:txBody>
      </p:sp>
      <p:sp>
        <p:nvSpPr>
          <p:cNvPr id="177209" name="Text Box 57"/>
          <p:cNvSpPr txBox="1">
            <a:spLocks noChangeArrowheads="1"/>
          </p:cNvSpPr>
          <p:nvPr/>
        </p:nvSpPr>
        <p:spPr bwMode="auto">
          <a:xfrm>
            <a:off x="479425" y="4959350"/>
            <a:ext cx="2414588" cy="641350"/>
          </a:xfrm>
          <a:prstGeom prst="rect">
            <a:avLst/>
          </a:prstGeom>
          <a:noFill/>
          <a:ln w="9525">
            <a:noFill/>
            <a:miter lim="800000"/>
            <a:headEnd/>
            <a:tailEnd/>
          </a:ln>
          <a:effectLst/>
        </p:spPr>
        <p:txBody>
          <a:bodyPr>
            <a:spAutoFit/>
          </a:bodyPr>
          <a:lstStyle/>
          <a:p>
            <a:pPr>
              <a:spcBef>
                <a:spcPct val="50000"/>
              </a:spcBef>
            </a:pPr>
            <a:r>
              <a:rPr lang="en-AU"/>
              <a:t>Ok. What sensor is used?</a:t>
            </a:r>
          </a:p>
        </p:txBody>
      </p:sp>
      <p:sp>
        <p:nvSpPr>
          <p:cNvPr id="177210" name="Text Box 58"/>
          <p:cNvSpPr txBox="1">
            <a:spLocks noChangeArrowheads="1"/>
          </p:cNvSpPr>
          <p:nvPr/>
        </p:nvSpPr>
        <p:spPr bwMode="auto">
          <a:xfrm>
            <a:off x="4505325" y="4845050"/>
            <a:ext cx="3405188" cy="915988"/>
          </a:xfrm>
          <a:prstGeom prst="rect">
            <a:avLst/>
          </a:prstGeom>
          <a:noFill/>
          <a:ln w="9525">
            <a:noFill/>
            <a:miter lim="800000"/>
            <a:headEnd/>
            <a:tailEnd/>
          </a:ln>
          <a:effectLst/>
        </p:spPr>
        <p:txBody>
          <a:bodyPr>
            <a:spAutoFit/>
          </a:bodyPr>
          <a:lstStyle/>
          <a:p>
            <a:pPr>
              <a:spcBef>
                <a:spcPct val="50000"/>
              </a:spcBef>
            </a:pPr>
            <a:r>
              <a:rPr lang="en-AU"/>
              <a:t>It’s calculated from the stream gauge reading using a rating curve..</a:t>
            </a:r>
          </a:p>
        </p:txBody>
      </p:sp>
      <p:sp>
        <p:nvSpPr>
          <p:cNvPr id="177211" name="Text Box 59"/>
          <p:cNvSpPr txBox="1">
            <a:spLocks noChangeArrowheads="1"/>
          </p:cNvSpPr>
          <p:nvPr/>
        </p:nvSpPr>
        <p:spPr bwMode="auto">
          <a:xfrm>
            <a:off x="568325" y="5492750"/>
            <a:ext cx="2414588" cy="641350"/>
          </a:xfrm>
          <a:prstGeom prst="rect">
            <a:avLst/>
          </a:prstGeom>
          <a:noFill/>
          <a:ln w="9525">
            <a:noFill/>
            <a:miter lim="800000"/>
            <a:headEnd/>
            <a:tailEnd/>
          </a:ln>
          <a:effectLst/>
        </p:spPr>
        <p:txBody>
          <a:bodyPr>
            <a:spAutoFit/>
          </a:bodyPr>
          <a:lstStyle/>
          <a:p>
            <a:pPr>
              <a:spcBef>
                <a:spcPct val="50000"/>
              </a:spcBef>
            </a:pPr>
            <a:r>
              <a:rPr lang="en-AU"/>
              <a:t>Oh…how accurate is that?</a:t>
            </a:r>
          </a:p>
        </p:txBody>
      </p:sp>
      <p:sp>
        <p:nvSpPr>
          <p:cNvPr id="177212" name="Text Box 60"/>
          <p:cNvSpPr txBox="1">
            <a:spLocks noChangeArrowheads="1"/>
          </p:cNvSpPr>
          <p:nvPr/>
        </p:nvSpPr>
        <p:spPr bwMode="auto">
          <a:xfrm>
            <a:off x="3984625" y="5688013"/>
            <a:ext cx="3405188" cy="366712"/>
          </a:xfrm>
          <a:prstGeom prst="rect">
            <a:avLst/>
          </a:prstGeom>
          <a:noFill/>
          <a:ln w="9525">
            <a:noFill/>
            <a:miter lim="800000"/>
            <a:headEnd/>
            <a:tailEnd/>
          </a:ln>
          <a:effectLst/>
        </p:spPr>
        <p:txBody>
          <a:bodyPr>
            <a:spAutoFit/>
          </a:bodyPr>
          <a:lstStyle/>
          <a:p>
            <a:pPr>
              <a:spcBef>
                <a:spcPct val="50000"/>
              </a:spcBef>
            </a:pPr>
            <a:r>
              <a:rPr lang="en-AU"/>
              <a:t>Umm......</a:t>
            </a:r>
          </a:p>
        </p:txBody>
      </p:sp>
      <p:sp>
        <p:nvSpPr>
          <p:cNvPr id="177214" name="Text Box 62"/>
          <p:cNvSpPr txBox="1">
            <a:spLocks noChangeArrowheads="1"/>
          </p:cNvSpPr>
          <p:nvPr/>
        </p:nvSpPr>
        <p:spPr bwMode="auto">
          <a:xfrm>
            <a:off x="593725" y="6076950"/>
            <a:ext cx="2414588" cy="366713"/>
          </a:xfrm>
          <a:prstGeom prst="rect">
            <a:avLst/>
          </a:prstGeom>
          <a:noFill/>
          <a:ln w="9525">
            <a:noFill/>
            <a:miter lim="800000"/>
            <a:headEnd/>
            <a:tailEnd/>
          </a:ln>
          <a:effectLst/>
        </p:spPr>
        <p:txBody>
          <a:bodyPr>
            <a:spAutoFit/>
          </a:bodyPr>
          <a:lstStyle/>
          <a:p>
            <a:pPr>
              <a:spcBef>
                <a:spcPct val="50000"/>
              </a:spcBef>
            </a:pPr>
            <a:r>
              <a:rPr lang="en-AU"/>
              <a:t>DON?</a:t>
            </a:r>
          </a:p>
        </p:txBody>
      </p:sp>
      <p:sp>
        <p:nvSpPr>
          <p:cNvPr id="177215" name="Text Box 63"/>
          <p:cNvSpPr txBox="1">
            <a:spLocks noChangeArrowheads="1"/>
          </p:cNvSpPr>
          <p:nvPr/>
        </p:nvSpPr>
        <p:spPr bwMode="auto">
          <a:xfrm>
            <a:off x="669925" y="1144588"/>
            <a:ext cx="2503488" cy="366712"/>
          </a:xfrm>
          <a:prstGeom prst="rect">
            <a:avLst/>
          </a:prstGeom>
          <a:noFill/>
          <a:ln w="9525">
            <a:noFill/>
            <a:miter lim="800000"/>
            <a:headEnd/>
            <a:tailEnd/>
          </a:ln>
          <a:effectLst/>
        </p:spPr>
        <p:txBody>
          <a:bodyPr>
            <a:spAutoFit/>
          </a:bodyPr>
          <a:lstStyle/>
          <a:p>
            <a:pPr>
              <a:spcBef>
                <a:spcPct val="50000"/>
              </a:spcBef>
            </a:pPr>
            <a:r>
              <a:rPr lang="en-AU"/>
              <a:t>Hydro Jack</a:t>
            </a:r>
          </a:p>
        </p:txBody>
      </p:sp>
      <p:sp>
        <p:nvSpPr>
          <p:cNvPr id="177216" name="Line 64"/>
          <p:cNvSpPr>
            <a:spLocks noChangeShapeType="1"/>
          </p:cNvSpPr>
          <p:nvPr/>
        </p:nvSpPr>
        <p:spPr bwMode="auto">
          <a:xfrm>
            <a:off x="850900" y="1498600"/>
            <a:ext cx="241300" cy="292100"/>
          </a:xfrm>
          <a:prstGeom prst="line">
            <a:avLst/>
          </a:prstGeom>
          <a:noFill/>
          <a:ln w="9525">
            <a:solidFill>
              <a:schemeClr val="tx1"/>
            </a:solidFill>
            <a:round/>
            <a:headEnd/>
            <a:tailEnd type="triangle" w="med" len="med"/>
          </a:ln>
          <a:effectLst/>
        </p:spPr>
        <p:txBody>
          <a:bodyPr/>
          <a:lstStyle/>
          <a:p>
            <a:endParaRPr lang="en-AU"/>
          </a:p>
        </p:txBody>
      </p:sp>
      <p:sp>
        <p:nvSpPr>
          <p:cNvPr id="177220" name="Text Box 68"/>
          <p:cNvSpPr txBox="1">
            <a:spLocks noChangeArrowheads="1"/>
          </p:cNvSpPr>
          <p:nvPr/>
        </p:nvSpPr>
        <p:spPr bwMode="auto">
          <a:xfrm>
            <a:off x="3851275" y="6092825"/>
            <a:ext cx="3405188" cy="366713"/>
          </a:xfrm>
          <a:prstGeom prst="rect">
            <a:avLst/>
          </a:prstGeom>
          <a:noFill/>
          <a:ln w="9525">
            <a:noFill/>
            <a:miter lim="800000"/>
            <a:headEnd/>
            <a:tailEnd/>
          </a:ln>
          <a:effectLst/>
        </p:spPr>
        <p:txBody>
          <a:bodyPr>
            <a:spAutoFit/>
          </a:bodyPr>
          <a:lstStyle/>
          <a:p>
            <a:pPr>
              <a:spcBef>
                <a:spcPct val="50000"/>
              </a:spcBef>
            </a:pPr>
            <a:r>
              <a:rPr lang="en-AU"/>
              <a:t>*CLICK*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64"/>
                                        </p:tgtEl>
                                        <p:attrNameLst>
                                          <p:attrName>style.visibility</p:attrName>
                                        </p:attrNameLst>
                                      </p:cBhvr>
                                      <p:to>
                                        <p:strVal val="visible"/>
                                      </p:to>
                                    </p:set>
                                    <p:anim calcmode="lin" valueType="num">
                                      <p:cBhvr additive="base">
                                        <p:cTn id="7" dur="500" fill="hold"/>
                                        <p:tgtEl>
                                          <p:spTgt spid="177164"/>
                                        </p:tgtEl>
                                        <p:attrNameLst>
                                          <p:attrName>ppt_x</p:attrName>
                                        </p:attrNameLst>
                                      </p:cBhvr>
                                      <p:tavLst>
                                        <p:tav tm="0">
                                          <p:val>
                                            <p:strVal val="#ppt_x"/>
                                          </p:val>
                                        </p:tav>
                                        <p:tav tm="100000">
                                          <p:val>
                                            <p:strVal val="#ppt_x"/>
                                          </p:val>
                                        </p:tav>
                                      </p:tavLst>
                                    </p:anim>
                                    <p:anim calcmode="lin" valueType="num">
                                      <p:cBhvr additive="base">
                                        <p:cTn id="8" dur="500" fill="hold"/>
                                        <p:tgtEl>
                                          <p:spTgt spid="1771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65"/>
                                        </p:tgtEl>
                                        <p:attrNameLst>
                                          <p:attrName>style.visibility</p:attrName>
                                        </p:attrNameLst>
                                      </p:cBhvr>
                                      <p:to>
                                        <p:strVal val="visible"/>
                                      </p:to>
                                    </p:set>
                                    <p:anim calcmode="lin" valueType="num">
                                      <p:cBhvr additive="base">
                                        <p:cTn id="11" dur="500" fill="hold"/>
                                        <p:tgtEl>
                                          <p:spTgt spid="177165"/>
                                        </p:tgtEl>
                                        <p:attrNameLst>
                                          <p:attrName>ppt_x</p:attrName>
                                        </p:attrNameLst>
                                      </p:cBhvr>
                                      <p:tavLst>
                                        <p:tav tm="0">
                                          <p:val>
                                            <p:strVal val="#ppt_x"/>
                                          </p:val>
                                        </p:tav>
                                        <p:tav tm="100000">
                                          <p:val>
                                            <p:strVal val="#ppt_x"/>
                                          </p:val>
                                        </p:tav>
                                      </p:tavLst>
                                    </p:anim>
                                    <p:anim calcmode="lin" valueType="num">
                                      <p:cBhvr additive="base">
                                        <p:cTn id="12" dur="500" fill="hold"/>
                                        <p:tgtEl>
                                          <p:spTgt spid="17716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7166"/>
                                        </p:tgtEl>
                                        <p:attrNameLst>
                                          <p:attrName>style.visibility</p:attrName>
                                        </p:attrNameLst>
                                      </p:cBhvr>
                                      <p:to>
                                        <p:strVal val="visible"/>
                                      </p:to>
                                    </p:set>
                                    <p:anim calcmode="lin" valueType="num">
                                      <p:cBhvr additive="base">
                                        <p:cTn id="15" dur="500" fill="hold"/>
                                        <p:tgtEl>
                                          <p:spTgt spid="177166"/>
                                        </p:tgtEl>
                                        <p:attrNameLst>
                                          <p:attrName>ppt_x</p:attrName>
                                        </p:attrNameLst>
                                      </p:cBhvr>
                                      <p:tavLst>
                                        <p:tav tm="0">
                                          <p:val>
                                            <p:strVal val="#ppt_x"/>
                                          </p:val>
                                        </p:tav>
                                        <p:tav tm="100000">
                                          <p:val>
                                            <p:strVal val="#ppt_x"/>
                                          </p:val>
                                        </p:tav>
                                      </p:tavLst>
                                    </p:anim>
                                    <p:anim calcmode="lin" valueType="num">
                                      <p:cBhvr additive="base">
                                        <p:cTn id="16" dur="500" fill="hold"/>
                                        <p:tgtEl>
                                          <p:spTgt spid="1771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167"/>
                                        </p:tgtEl>
                                        <p:attrNameLst>
                                          <p:attrName>style.visibility</p:attrName>
                                        </p:attrNameLst>
                                      </p:cBhvr>
                                      <p:to>
                                        <p:strVal val="visible"/>
                                      </p:to>
                                    </p:set>
                                    <p:anim calcmode="lin" valueType="num">
                                      <p:cBhvr additive="base">
                                        <p:cTn id="19" dur="500" fill="hold"/>
                                        <p:tgtEl>
                                          <p:spTgt spid="177167"/>
                                        </p:tgtEl>
                                        <p:attrNameLst>
                                          <p:attrName>ppt_x</p:attrName>
                                        </p:attrNameLst>
                                      </p:cBhvr>
                                      <p:tavLst>
                                        <p:tav tm="0">
                                          <p:val>
                                            <p:strVal val="#ppt_x"/>
                                          </p:val>
                                        </p:tav>
                                        <p:tav tm="100000">
                                          <p:val>
                                            <p:strVal val="#ppt_x"/>
                                          </p:val>
                                        </p:tav>
                                      </p:tavLst>
                                    </p:anim>
                                    <p:anim calcmode="lin" valueType="num">
                                      <p:cBhvr additive="base">
                                        <p:cTn id="20" dur="500" fill="hold"/>
                                        <p:tgtEl>
                                          <p:spTgt spid="1771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7168"/>
                                        </p:tgtEl>
                                        <p:attrNameLst>
                                          <p:attrName>style.visibility</p:attrName>
                                        </p:attrNameLst>
                                      </p:cBhvr>
                                      <p:to>
                                        <p:strVal val="visible"/>
                                      </p:to>
                                    </p:set>
                                    <p:anim calcmode="lin" valueType="num">
                                      <p:cBhvr additive="base">
                                        <p:cTn id="23" dur="500" fill="hold"/>
                                        <p:tgtEl>
                                          <p:spTgt spid="177168"/>
                                        </p:tgtEl>
                                        <p:attrNameLst>
                                          <p:attrName>ppt_x</p:attrName>
                                        </p:attrNameLst>
                                      </p:cBhvr>
                                      <p:tavLst>
                                        <p:tav tm="0">
                                          <p:val>
                                            <p:strVal val="#ppt_x"/>
                                          </p:val>
                                        </p:tav>
                                        <p:tav tm="100000">
                                          <p:val>
                                            <p:strVal val="#ppt_x"/>
                                          </p:val>
                                        </p:tav>
                                      </p:tavLst>
                                    </p:anim>
                                    <p:anim calcmode="lin" valueType="num">
                                      <p:cBhvr additive="base">
                                        <p:cTn id="24" dur="500" fill="hold"/>
                                        <p:tgtEl>
                                          <p:spTgt spid="17716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7216"/>
                                        </p:tgtEl>
                                        <p:attrNameLst>
                                          <p:attrName>style.visibility</p:attrName>
                                        </p:attrNameLst>
                                      </p:cBhvr>
                                      <p:to>
                                        <p:strVal val="visible"/>
                                      </p:to>
                                    </p:set>
                                    <p:anim calcmode="lin" valueType="num">
                                      <p:cBhvr additive="base">
                                        <p:cTn id="27" dur="500" fill="hold"/>
                                        <p:tgtEl>
                                          <p:spTgt spid="177216"/>
                                        </p:tgtEl>
                                        <p:attrNameLst>
                                          <p:attrName>ppt_x</p:attrName>
                                        </p:attrNameLst>
                                      </p:cBhvr>
                                      <p:tavLst>
                                        <p:tav tm="0">
                                          <p:val>
                                            <p:strVal val="#ppt_x"/>
                                          </p:val>
                                        </p:tav>
                                        <p:tav tm="100000">
                                          <p:val>
                                            <p:strVal val="#ppt_x"/>
                                          </p:val>
                                        </p:tav>
                                      </p:tavLst>
                                    </p:anim>
                                    <p:anim calcmode="lin" valueType="num">
                                      <p:cBhvr additive="base">
                                        <p:cTn id="28" dur="500" fill="hold"/>
                                        <p:tgtEl>
                                          <p:spTgt spid="1772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7215"/>
                                        </p:tgtEl>
                                        <p:attrNameLst>
                                          <p:attrName>style.visibility</p:attrName>
                                        </p:attrNameLst>
                                      </p:cBhvr>
                                      <p:to>
                                        <p:strVal val="visible"/>
                                      </p:to>
                                    </p:set>
                                    <p:anim calcmode="lin" valueType="num">
                                      <p:cBhvr additive="base">
                                        <p:cTn id="31" dur="500" fill="hold"/>
                                        <p:tgtEl>
                                          <p:spTgt spid="177215"/>
                                        </p:tgtEl>
                                        <p:attrNameLst>
                                          <p:attrName>ppt_x</p:attrName>
                                        </p:attrNameLst>
                                      </p:cBhvr>
                                      <p:tavLst>
                                        <p:tav tm="0">
                                          <p:val>
                                            <p:strVal val="#ppt_x"/>
                                          </p:val>
                                        </p:tav>
                                        <p:tav tm="100000">
                                          <p:val>
                                            <p:strVal val="#ppt_x"/>
                                          </p:val>
                                        </p:tav>
                                      </p:tavLst>
                                    </p:anim>
                                    <p:anim calcmode="lin" valueType="num">
                                      <p:cBhvr additive="base">
                                        <p:cTn id="32" dur="500" fill="hold"/>
                                        <p:tgtEl>
                                          <p:spTgt spid="1772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7169"/>
                                        </p:tgtEl>
                                        <p:attrNameLst>
                                          <p:attrName>style.visibility</p:attrName>
                                        </p:attrNameLst>
                                      </p:cBhvr>
                                      <p:to>
                                        <p:strVal val="visible"/>
                                      </p:to>
                                    </p:set>
                                    <p:anim calcmode="lin" valueType="num">
                                      <p:cBhvr additive="base">
                                        <p:cTn id="35" dur="500" fill="hold"/>
                                        <p:tgtEl>
                                          <p:spTgt spid="177169"/>
                                        </p:tgtEl>
                                        <p:attrNameLst>
                                          <p:attrName>ppt_x</p:attrName>
                                        </p:attrNameLst>
                                      </p:cBhvr>
                                      <p:tavLst>
                                        <p:tav tm="0">
                                          <p:val>
                                            <p:strVal val="#ppt_x"/>
                                          </p:val>
                                        </p:tav>
                                        <p:tav tm="100000">
                                          <p:val>
                                            <p:strVal val="#ppt_x"/>
                                          </p:val>
                                        </p:tav>
                                      </p:tavLst>
                                    </p:anim>
                                    <p:anim calcmode="lin" valueType="num">
                                      <p:cBhvr additive="base">
                                        <p:cTn id="36" dur="500" fill="hold"/>
                                        <p:tgtEl>
                                          <p:spTgt spid="1771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7170"/>
                                        </p:tgtEl>
                                        <p:attrNameLst>
                                          <p:attrName>style.visibility</p:attrName>
                                        </p:attrNameLst>
                                      </p:cBhvr>
                                      <p:to>
                                        <p:strVal val="visible"/>
                                      </p:to>
                                    </p:set>
                                    <p:anim calcmode="lin" valueType="num">
                                      <p:cBhvr additive="base">
                                        <p:cTn id="41" dur="500" fill="hold"/>
                                        <p:tgtEl>
                                          <p:spTgt spid="177170"/>
                                        </p:tgtEl>
                                        <p:attrNameLst>
                                          <p:attrName>ppt_x</p:attrName>
                                        </p:attrNameLst>
                                      </p:cBhvr>
                                      <p:tavLst>
                                        <p:tav tm="0">
                                          <p:val>
                                            <p:strVal val="#ppt_x"/>
                                          </p:val>
                                        </p:tav>
                                        <p:tav tm="100000">
                                          <p:val>
                                            <p:strVal val="#ppt_x"/>
                                          </p:val>
                                        </p:tav>
                                      </p:tavLst>
                                    </p:anim>
                                    <p:anim calcmode="lin" valueType="num">
                                      <p:cBhvr additive="base">
                                        <p:cTn id="42" dur="500" fill="hold"/>
                                        <p:tgtEl>
                                          <p:spTgt spid="17717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7171"/>
                                        </p:tgtEl>
                                        <p:attrNameLst>
                                          <p:attrName>style.visibility</p:attrName>
                                        </p:attrNameLst>
                                      </p:cBhvr>
                                      <p:to>
                                        <p:strVal val="visible"/>
                                      </p:to>
                                    </p:set>
                                    <p:anim calcmode="lin" valueType="num">
                                      <p:cBhvr additive="base">
                                        <p:cTn id="45" dur="500" fill="hold"/>
                                        <p:tgtEl>
                                          <p:spTgt spid="177171"/>
                                        </p:tgtEl>
                                        <p:attrNameLst>
                                          <p:attrName>ppt_x</p:attrName>
                                        </p:attrNameLst>
                                      </p:cBhvr>
                                      <p:tavLst>
                                        <p:tav tm="0">
                                          <p:val>
                                            <p:strVal val="#ppt_x"/>
                                          </p:val>
                                        </p:tav>
                                        <p:tav tm="100000">
                                          <p:val>
                                            <p:strVal val="#ppt_x"/>
                                          </p:val>
                                        </p:tav>
                                      </p:tavLst>
                                    </p:anim>
                                    <p:anim calcmode="lin" valueType="num">
                                      <p:cBhvr additive="base">
                                        <p:cTn id="46" dur="500" fill="hold"/>
                                        <p:tgtEl>
                                          <p:spTgt spid="17717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7191"/>
                                        </p:tgtEl>
                                        <p:attrNameLst>
                                          <p:attrName>style.visibility</p:attrName>
                                        </p:attrNameLst>
                                      </p:cBhvr>
                                      <p:to>
                                        <p:strVal val="visible"/>
                                      </p:to>
                                    </p:set>
                                    <p:anim calcmode="lin" valueType="num">
                                      <p:cBhvr additive="base">
                                        <p:cTn id="51" dur="500" fill="hold"/>
                                        <p:tgtEl>
                                          <p:spTgt spid="177191"/>
                                        </p:tgtEl>
                                        <p:attrNameLst>
                                          <p:attrName>ppt_x</p:attrName>
                                        </p:attrNameLst>
                                      </p:cBhvr>
                                      <p:tavLst>
                                        <p:tav tm="0">
                                          <p:val>
                                            <p:strVal val="#ppt_x"/>
                                          </p:val>
                                        </p:tav>
                                        <p:tav tm="100000">
                                          <p:val>
                                            <p:strVal val="#ppt_x"/>
                                          </p:val>
                                        </p:tav>
                                      </p:tavLst>
                                    </p:anim>
                                    <p:anim calcmode="lin" valueType="num">
                                      <p:cBhvr additive="base">
                                        <p:cTn id="52" dur="500" fill="hold"/>
                                        <p:tgtEl>
                                          <p:spTgt spid="17719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7193"/>
                                        </p:tgtEl>
                                        <p:attrNameLst>
                                          <p:attrName>style.visibility</p:attrName>
                                        </p:attrNameLst>
                                      </p:cBhvr>
                                      <p:to>
                                        <p:strVal val="visible"/>
                                      </p:to>
                                    </p:set>
                                    <p:anim calcmode="lin" valueType="num">
                                      <p:cBhvr additive="base">
                                        <p:cTn id="57" dur="500" fill="hold"/>
                                        <p:tgtEl>
                                          <p:spTgt spid="177193"/>
                                        </p:tgtEl>
                                        <p:attrNameLst>
                                          <p:attrName>ppt_x</p:attrName>
                                        </p:attrNameLst>
                                      </p:cBhvr>
                                      <p:tavLst>
                                        <p:tav tm="0">
                                          <p:val>
                                            <p:strVal val="#ppt_x"/>
                                          </p:val>
                                        </p:tav>
                                        <p:tav tm="100000">
                                          <p:val>
                                            <p:strVal val="#ppt_x"/>
                                          </p:val>
                                        </p:tav>
                                      </p:tavLst>
                                    </p:anim>
                                    <p:anim calcmode="lin" valueType="num">
                                      <p:cBhvr additive="base">
                                        <p:cTn id="58" dur="500" fill="hold"/>
                                        <p:tgtEl>
                                          <p:spTgt spid="17719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7184"/>
                                        </p:tgtEl>
                                        <p:attrNameLst>
                                          <p:attrName>style.visibility</p:attrName>
                                        </p:attrNameLst>
                                      </p:cBhvr>
                                      <p:to>
                                        <p:strVal val="visible"/>
                                      </p:to>
                                    </p:set>
                                    <p:anim calcmode="lin" valueType="num">
                                      <p:cBhvr additive="base">
                                        <p:cTn id="63" dur="500" fill="hold"/>
                                        <p:tgtEl>
                                          <p:spTgt spid="177184"/>
                                        </p:tgtEl>
                                        <p:attrNameLst>
                                          <p:attrName>ppt_x</p:attrName>
                                        </p:attrNameLst>
                                      </p:cBhvr>
                                      <p:tavLst>
                                        <p:tav tm="0">
                                          <p:val>
                                            <p:strVal val="#ppt_x"/>
                                          </p:val>
                                        </p:tav>
                                        <p:tav tm="100000">
                                          <p:val>
                                            <p:strVal val="#ppt_x"/>
                                          </p:val>
                                        </p:tav>
                                      </p:tavLst>
                                    </p:anim>
                                    <p:anim calcmode="lin" valueType="num">
                                      <p:cBhvr additive="base">
                                        <p:cTn id="64" dur="500" fill="hold"/>
                                        <p:tgtEl>
                                          <p:spTgt spid="17718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7195"/>
                                        </p:tgtEl>
                                        <p:attrNameLst>
                                          <p:attrName>style.visibility</p:attrName>
                                        </p:attrNameLst>
                                      </p:cBhvr>
                                      <p:to>
                                        <p:strVal val="visible"/>
                                      </p:to>
                                    </p:set>
                                    <p:anim calcmode="lin" valueType="num">
                                      <p:cBhvr additive="base">
                                        <p:cTn id="67" dur="500" fill="hold"/>
                                        <p:tgtEl>
                                          <p:spTgt spid="177195"/>
                                        </p:tgtEl>
                                        <p:attrNameLst>
                                          <p:attrName>ppt_x</p:attrName>
                                        </p:attrNameLst>
                                      </p:cBhvr>
                                      <p:tavLst>
                                        <p:tav tm="0">
                                          <p:val>
                                            <p:strVal val="#ppt_x"/>
                                          </p:val>
                                        </p:tav>
                                        <p:tav tm="100000">
                                          <p:val>
                                            <p:strVal val="#ppt_x"/>
                                          </p:val>
                                        </p:tav>
                                      </p:tavLst>
                                    </p:anim>
                                    <p:anim calcmode="lin" valueType="num">
                                      <p:cBhvr additive="base">
                                        <p:cTn id="68" dur="500" fill="hold"/>
                                        <p:tgtEl>
                                          <p:spTgt spid="17719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7185"/>
                                        </p:tgtEl>
                                        <p:attrNameLst>
                                          <p:attrName>style.visibility</p:attrName>
                                        </p:attrNameLst>
                                      </p:cBhvr>
                                      <p:to>
                                        <p:strVal val="visible"/>
                                      </p:to>
                                    </p:set>
                                    <p:anim calcmode="lin" valueType="num">
                                      <p:cBhvr additive="base">
                                        <p:cTn id="71" dur="500" fill="hold"/>
                                        <p:tgtEl>
                                          <p:spTgt spid="177185"/>
                                        </p:tgtEl>
                                        <p:attrNameLst>
                                          <p:attrName>ppt_x</p:attrName>
                                        </p:attrNameLst>
                                      </p:cBhvr>
                                      <p:tavLst>
                                        <p:tav tm="0">
                                          <p:val>
                                            <p:strVal val="#ppt_x"/>
                                          </p:val>
                                        </p:tav>
                                        <p:tav tm="100000">
                                          <p:val>
                                            <p:strVal val="#ppt_x"/>
                                          </p:val>
                                        </p:tav>
                                      </p:tavLst>
                                    </p:anim>
                                    <p:anim calcmode="lin" valueType="num">
                                      <p:cBhvr additive="base">
                                        <p:cTn id="72" dur="500" fill="hold"/>
                                        <p:tgtEl>
                                          <p:spTgt spid="1771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186"/>
                                        </p:tgtEl>
                                        <p:attrNameLst>
                                          <p:attrName>style.visibility</p:attrName>
                                        </p:attrNameLst>
                                      </p:cBhvr>
                                      <p:to>
                                        <p:strVal val="visible"/>
                                      </p:to>
                                    </p:set>
                                    <p:anim calcmode="lin" valueType="num">
                                      <p:cBhvr additive="base">
                                        <p:cTn id="75" dur="500" fill="hold"/>
                                        <p:tgtEl>
                                          <p:spTgt spid="177186"/>
                                        </p:tgtEl>
                                        <p:attrNameLst>
                                          <p:attrName>ppt_x</p:attrName>
                                        </p:attrNameLst>
                                      </p:cBhvr>
                                      <p:tavLst>
                                        <p:tav tm="0">
                                          <p:val>
                                            <p:strVal val="#ppt_x"/>
                                          </p:val>
                                        </p:tav>
                                        <p:tav tm="100000">
                                          <p:val>
                                            <p:strVal val="#ppt_x"/>
                                          </p:val>
                                        </p:tav>
                                      </p:tavLst>
                                    </p:anim>
                                    <p:anim calcmode="lin" valueType="num">
                                      <p:cBhvr additive="base">
                                        <p:cTn id="76" dur="500" fill="hold"/>
                                        <p:tgtEl>
                                          <p:spTgt spid="17718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7187"/>
                                        </p:tgtEl>
                                        <p:attrNameLst>
                                          <p:attrName>style.visibility</p:attrName>
                                        </p:attrNameLst>
                                      </p:cBhvr>
                                      <p:to>
                                        <p:strVal val="visible"/>
                                      </p:to>
                                    </p:set>
                                    <p:anim calcmode="lin" valueType="num">
                                      <p:cBhvr additive="base">
                                        <p:cTn id="79" dur="500" fill="hold"/>
                                        <p:tgtEl>
                                          <p:spTgt spid="177187"/>
                                        </p:tgtEl>
                                        <p:attrNameLst>
                                          <p:attrName>ppt_x</p:attrName>
                                        </p:attrNameLst>
                                      </p:cBhvr>
                                      <p:tavLst>
                                        <p:tav tm="0">
                                          <p:val>
                                            <p:strVal val="#ppt_x"/>
                                          </p:val>
                                        </p:tav>
                                        <p:tav tm="100000">
                                          <p:val>
                                            <p:strVal val="#ppt_x"/>
                                          </p:val>
                                        </p:tav>
                                      </p:tavLst>
                                    </p:anim>
                                    <p:anim calcmode="lin" valueType="num">
                                      <p:cBhvr additive="base">
                                        <p:cTn id="80" dur="500" fill="hold"/>
                                        <p:tgtEl>
                                          <p:spTgt spid="17718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7188"/>
                                        </p:tgtEl>
                                        <p:attrNameLst>
                                          <p:attrName>style.visibility</p:attrName>
                                        </p:attrNameLst>
                                      </p:cBhvr>
                                      <p:to>
                                        <p:strVal val="visible"/>
                                      </p:to>
                                    </p:set>
                                    <p:anim calcmode="lin" valueType="num">
                                      <p:cBhvr additive="base">
                                        <p:cTn id="83" dur="500" fill="hold"/>
                                        <p:tgtEl>
                                          <p:spTgt spid="177188"/>
                                        </p:tgtEl>
                                        <p:attrNameLst>
                                          <p:attrName>ppt_x</p:attrName>
                                        </p:attrNameLst>
                                      </p:cBhvr>
                                      <p:tavLst>
                                        <p:tav tm="0">
                                          <p:val>
                                            <p:strVal val="#ppt_x"/>
                                          </p:val>
                                        </p:tav>
                                        <p:tav tm="100000">
                                          <p:val>
                                            <p:strVal val="#ppt_x"/>
                                          </p:val>
                                        </p:tav>
                                      </p:tavLst>
                                    </p:anim>
                                    <p:anim calcmode="lin" valueType="num">
                                      <p:cBhvr additive="base">
                                        <p:cTn id="84" dur="500" fill="hold"/>
                                        <p:tgtEl>
                                          <p:spTgt spid="17718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7189"/>
                                        </p:tgtEl>
                                        <p:attrNameLst>
                                          <p:attrName>style.visibility</p:attrName>
                                        </p:attrNameLst>
                                      </p:cBhvr>
                                      <p:to>
                                        <p:strVal val="visible"/>
                                      </p:to>
                                    </p:set>
                                    <p:anim calcmode="lin" valueType="num">
                                      <p:cBhvr additive="base">
                                        <p:cTn id="87" dur="500" fill="hold"/>
                                        <p:tgtEl>
                                          <p:spTgt spid="177189"/>
                                        </p:tgtEl>
                                        <p:attrNameLst>
                                          <p:attrName>ppt_x</p:attrName>
                                        </p:attrNameLst>
                                      </p:cBhvr>
                                      <p:tavLst>
                                        <p:tav tm="0">
                                          <p:val>
                                            <p:strVal val="#ppt_x"/>
                                          </p:val>
                                        </p:tav>
                                        <p:tav tm="100000">
                                          <p:val>
                                            <p:strVal val="#ppt_x"/>
                                          </p:val>
                                        </p:tav>
                                      </p:tavLst>
                                    </p:anim>
                                    <p:anim calcmode="lin" valueType="num">
                                      <p:cBhvr additive="base">
                                        <p:cTn id="88" dur="500" fill="hold"/>
                                        <p:tgtEl>
                                          <p:spTgt spid="1771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7194"/>
                                        </p:tgtEl>
                                        <p:attrNameLst>
                                          <p:attrName>style.visibility</p:attrName>
                                        </p:attrNameLst>
                                      </p:cBhvr>
                                      <p:to>
                                        <p:strVal val="visible"/>
                                      </p:to>
                                    </p:set>
                                    <p:anim calcmode="lin" valueType="num">
                                      <p:cBhvr additive="base">
                                        <p:cTn id="91" dur="500" fill="hold"/>
                                        <p:tgtEl>
                                          <p:spTgt spid="177194"/>
                                        </p:tgtEl>
                                        <p:attrNameLst>
                                          <p:attrName>ppt_x</p:attrName>
                                        </p:attrNameLst>
                                      </p:cBhvr>
                                      <p:tavLst>
                                        <p:tav tm="0">
                                          <p:val>
                                            <p:strVal val="#ppt_x"/>
                                          </p:val>
                                        </p:tav>
                                        <p:tav tm="100000">
                                          <p:val>
                                            <p:strVal val="#ppt_x"/>
                                          </p:val>
                                        </p:tav>
                                      </p:tavLst>
                                    </p:anim>
                                    <p:anim calcmode="lin" valueType="num">
                                      <p:cBhvr additive="base">
                                        <p:cTn id="92" dur="500" fill="hold"/>
                                        <p:tgtEl>
                                          <p:spTgt spid="17719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7196"/>
                                        </p:tgtEl>
                                        <p:attrNameLst>
                                          <p:attrName>style.visibility</p:attrName>
                                        </p:attrNameLst>
                                      </p:cBhvr>
                                      <p:to>
                                        <p:strVal val="visible"/>
                                      </p:to>
                                    </p:set>
                                    <p:anim calcmode="lin" valueType="num">
                                      <p:cBhvr additive="base">
                                        <p:cTn id="97" dur="500" fill="hold"/>
                                        <p:tgtEl>
                                          <p:spTgt spid="177196"/>
                                        </p:tgtEl>
                                        <p:attrNameLst>
                                          <p:attrName>ppt_x</p:attrName>
                                        </p:attrNameLst>
                                      </p:cBhvr>
                                      <p:tavLst>
                                        <p:tav tm="0">
                                          <p:val>
                                            <p:strVal val="#ppt_x"/>
                                          </p:val>
                                        </p:tav>
                                        <p:tav tm="100000">
                                          <p:val>
                                            <p:strVal val="#ppt_x"/>
                                          </p:val>
                                        </p:tav>
                                      </p:tavLst>
                                    </p:anim>
                                    <p:anim calcmode="lin" valueType="num">
                                      <p:cBhvr additive="base">
                                        <p:cTn id="98" dur="500" fill="hold"/>
                                        <p:tgtEl>
                                          <p:spTgt spid="17719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7717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7719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719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7719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719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7721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7721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7719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7717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77197"/>
                                        </p:tgtEl>
                                        <p:attrNameLst>
                                          <p:attrName>style.visibility</p:attrName>
                                        </p:attrNameLst>
                                      </p:cBhvr>
                                      <p:to>
                                        <p:strVal val="visible"/>
                                      </p:to>
                                    </p:set>
                                    <p:anim calcmode="lin" valueType="num">
                                      <p:cBhvr additive="base">
                                        <p:cTn id="123" dur="500" fill="hold"/>
                                        <p:tgtEl>
                                          <p:spTgt spid="177197"/>
                                        </p:tgtEl>
                                        <p:attrNameLst>
                                          <p:attrName>ppt_x</p:attrName>
                                        </p:attrNameLst>
                                      </p:cBhvr>
                                      <p:tavLst>
                                        <p:tav tm="0">
                                          <p:val>
                                            <p:strVal val="#ppt_x"/>
                                          </p:val>
                                        </p:tav>
                                        <p:tav tm="100000">
                                          <p:val>
                                            <p:strVal val="#ppt_x"/>
                                          </p:val>
                                        </p:tav>
                                      </p:tavLst>
                                    </p:anim>
                                    <p:anim calcmode="lin" valueType="num">
                                      <p:cBhvr additive="base">
                                        <p:cTn id="124" dur="500" fill="hold"/>
                                        <p:tgtEl>
                                          <p:spTgt spid="17719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177197"/>
                                        </p:tgtEl>
                                        <p:attrNameLst>
                                          <p:attrName>ppt_x</p:attrName>
                                        </p:attrNameLst>
                                      </p:cBhvr>
                                      <p:tavLst>
                                        <p:tav tm="0">
                                          <p:val>
                                            <p:strVal val="ppt_x"/>
                                          </p:val>
                                        </p:tav>
                                        <p:tav tm="100000">
                                          <p:val>
                                            <p:strVal val="ppt_x"/>
                                          </p:val>
                                        </p:tav>
                                      </p:tavLst>
                                    </p:anim>
                                    <p:anim calcmode="lin" valueType="num">
                                      <p:cBhvr additive="base">
                                        <p:cTn id="129" dur="500"/>
                                        <p:tgtEl>
                                          <p:spTgt spid="177197"/>
                                        </p:tgtEl>
                                        <p:attrNameLst>
                                          <p:attrName>ppt_y</p:attrName>
                                        </p:attrNameLst>
                                      </p:cBhvr>
                                      <p:tavLst>
                                        <p:tav tm="0">
                                          <p:val>
                                            <p:strVal val="ppt_y"/>
                                          </p:val>
                                        </p:tav>
                                        <p:tav tm="100000">
                                          <p:val>
                                            <p:strVal val="1+ppt_h/2"/>
                                          </p:val>
                                        </p:tav>
                                      </p:tavLst>
                                    </p:anim>
                                    <p:set>
                                      <p:cBhvr>
                                        <p:cTn id="130" dur="1" fill="hold">
                                          <p:stCondLst>
                                            <p:cond delay="499"/>
                                          </p:stCondLst>
                                        </p:cTn>
                                        <p:tgtEl>
                                          <p:spTgt spid="177197"/>
                                        </p:tgtEl>
                                        <p:attrNameLst>
                                          <p:attrName>style.visibility</p:attrName>
                                        </p:attrNameLst>
                                      </p:cBhvr>
                                      <p:to>
                                        <p:strVal val="hidden"/>
                                      </p:to>
                                    </p:set>
                                  </p:childTnLst>
                                </p:cTn>
                              </p:par>
                              <p:par>
                                <p:cTn id="131" presetID="2" presetClass="entr" presetSubtype="4" fill="hold" grpId="0" nodeType="withEffect">
                                  <p:stCondLst>
                                    <p:cond delay="0"/>
                                  </p:stCondLst>
                                  <p:childTnLst>
                                    <p:set>
                                      <p:cBhvr>
                                        <p:cTn id="132" dur="1" fill="hold">
                                          <p:stCondLst>
                                            <p:cond delay="0"/>
                                          </p:stCondLst>
                                        </p:cTn>
                                        <p:tgtEl>
                                          <p:spTgt spid="177198"/>
                                        </p:tgtEl>
                                        <p:attrNameLst>
                                          <p:attrName>style.visibility</p:attrName>
                                        </p:attrNameLst>
                                      </p:cBhvr>
                                      <p:to>
                                        <p:strVal val="visible"/>
                                      </p:to>
                                    </p:set>
                                    <p:anim calcmode="lin" valueType="num">
                                      <p:cBhvr additive="base">
                                        <p:cTn id="133" dur="500" fill="hold"/>
                                        <p:tgtEl>
                                          <p:spTgt spid="177198"/>
                                        </p:tgtEl>
                                        <p:attrNameLst>
                                          <p:attrName>ppt_x</p:attrName>
                                        </p:attrNameLst>
                                      </p:cBhvr>
                                      <p:tavLst>
                                        <p:tav tm="0">
                                          <p:val>
                                            <p:strVal val="#ppt_x"/>
                                          </p:val>
                                        </p:tav>
                                        <p:tav tm="100000">
                                          <p:val>
                                            <p:strVal val="#ppt_x"/>
                                          </p:val>
                                        </p:tav>
                                      </p:tavLst>
                                    </p:anim>
                                    <p:anim calcmode="lin" valueType="num">
                                      <p:cBhvr additive="base">
                                        <p:cTn id="134" dur="500" fill="hold"/>
                                        <p:tgtEl>
                                          <p:spTgt spid="177198"/>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77200"/>
                                        </p:tgtEl>
                                        <p:attrNameLst>
                                          <p:attrName>style.visibility</p:attrName>
                                        </p:attrNameLst>
                                      </p:cBhvr>
                                      <p:to>
                                        <p:strVal val="visible"/>
                                      </p:to>
                                    </p:set>
                                    <p:anim calcmode="lin" valueType="num">
                                      <p:cBhvr additive="base">
                                        <p:cTn id="137" dur="500" fill="hold"/>
                                        <p:tgtEl>
                                          <p:spTgt spid="177200"/>
                                        </p:tgtEl>
                                        <p:attrNameLst>
                                          <p:attrName>ppt_x</p:attrName>
                                        </p:attrNameLst>
                                      </p:cBhvr>
                                      <p:tavLst>
                                        <p:tav tm="0">
                                          <p:val>
                                            <p:strVal val="#ppt_x"/>
                                          </p:val>
                                        </p:tav>
                                        <p:tav tm="100000">
                                          <p:val>
                                            <p:strVal val="#ppt_x"/>
                                          </p:val>
                                        </p:tav>
                                      </p:tavLst>
                                    </p:anim>
                                    <p:anim calcmode="lin" valueType="num">
                                      <p:cBhvr additive="base">
                                        <p:cTn id="138" dur="500" fill="hold"/>
                                        <p:tgtEl>
                                          <p:spTgt spid="17720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77202"/>
                                        </p:tgtEl>
                                        <p:attrNameLst>
                                          <p:attrName>style.visibility</p:attrName>
                                        </p:attrNameLst>
                                      </p:cBhvr>
                                      <p:to>
                                        <p:strVal val="visible"/>
                                      </p:to>
                                    </p:set>
                                    <p:anim calcmode="lin" valueType="num">
                                      <p:cBhvr additive="base">
                                        <p:cTn id="143" dur="500" fill="hold"/>
                                        <p:tgtEl>
                                          <p:spTgt spid="177202"/>
                                        </p:tgtEl>
                                        <p:attrNameLst>
                                          <p:attrName>ppt_x</p:attrName>
                                        </p:attrNameLst>
                                      </p:cBhvr>
                                      <p:tavLst>
                                        <p:tav tm="0">
                                          <p:val>
                                            <p:strVal val="#ppt_x"/>
                                          </p:val>
                                        </p:tav>
                                        <p:tav tm="100000">
                                          <p:val>
                                            <p:strVal val="#ppt_x"/>
                                          </p:val>
                                        </p:tav>
                                      </p:tavLst>
                                    </p:anim>
                                    <p:anim calcmode="lin" valueType="num">
                                      <p:cBhvr additive="base">
                                        <p:cTn id="144" dur="500" fill="hold"/>
                                        <p:tgtEl>
                                          <p:spTgt spid="177202"/>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77203"/>
                                        </p:tgtEl>
                                        <p:attrNameLst>
                                          <p:attrName>style.visibility</p:attrName>
                                        </p:attrNameLst>
                                      </p:cBhvr>
                                      <p:to>
                                        <p:strVal val="visible"/>
                                      </p:to>
                                    </p:set>
                                    <p:anim calcmode="lin" valueType="num">
                                      <p:cBhvr additive="base">
                                        <p:cTn id="149" dur="500" fill="hold"/>
                                        <p:tgtEl>
                                          <p:spTgt spid="177203"/>
                                        </p:tgtEl>
                                        <p:attrNameLst>
                                          <p:attrName>ppt_x</p:attrName>
                                        </p:attrNameLst>
                                      </p:cBhvr>
                                      <p:tavLst>
                                        <p:tav tm="0">
                                          <p:val>
                                            <p:strVal val="#ppt_x"/>
                                          </p:val>
                                        </p:tav>
                                        <p:tav tm="100000">
                                          <p:val>
                                            <p:strVal val="#ppt_x"/>
                                          </p:val>
                                        </p:tav>
                                      </p:tavLst>
                                    </p:anim>
                                    <p:anim calcmode="lin" valueType="num">
                                      <p:cBhvr additive="base">
                                        <p:cTn id="150" dur="500" fill="hold"/>
                                        <p:tgtEl>
                                          <p:spTgt spid="177203"/>
                                        </p:tgtEl>
                                        <p:attrNameLst>
                                          <p:attrName>ppt_y</p:attrName>
                                        </p:attrNameLst>
                                      </p:cBhvr>
                                      <p:tavLst>
                                        <p:tav tm="0">
                                          <p:val>
                                            <p:strVal val="1+#ppt_h/2"/>
                                          </p:val>
                                        </p:tav>
                                        <p:tav tm="100000">
                                          <p:val>
                                            <p:strVal val="#ppt_y"/>
                                          </p:val>
                                        </p:tav>
                                      </p:tavLst>
                                    </p:anim>
                                  </p:childTnLst>
                                </p:cTn>
                              </p:par>
                              <p:par>
                                <p:cTn id="151" presetID="1" presetClass="exit" presetSubtype="0" fill="hold" grpId="1" nodeType="withEffect">
                                  <p:stCondLst>
                                    <p:cond delay="0"/>
                                  </p:stCondLst>
                                  <p:childTnLst>
                                    <p:set>
                                      <p:cBhvr>
                                        <p:cTn id="152" dur="1" fill="hold">
                                          <p:stCondLst>
                                            <p:cond delay="0"/>
                                          </p:stCondLst>
                                        </p:cTn>
                                        <p:tgtEl>
                                          <p:spTgt spid="17720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7720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77205"/>
                                        </p:tgtEl>
                                        <p:attrNameLst>
                                          <p:attrName>style.visibility</p:attrName>
                                        </p:attrNameLst>
                                      </p:cBhvr>
                                      <p:to>
                                        <p:strVal val="visible"/>
                                      </p:to>
                                    </p:set>
                                    <p:anim calcmode="lin" valueType="num">
                                      <p:cBhvr additive="base">
                                        <p:cTn id="161" dur="500" fill="hold"/>
                                        <p:tgtEl>
                                          <p:spTgt spid="177205"/>
                                        </p:tgtEl>
                                        <p:attrNameLst>
                                          <p:attrName>ppt_x</p:attrName>
                                        </p:attrNameLst>
                                      </p:cBhvr>
                                      <p:tavLst>
                                        <p:tav tm="0">
                                          <p:val>
                                            <p:strVal val="#ppt_x"/>
                                          </p:val>
                                        </p:tav>
                                        <p:tav tm="100000">
                                          <p:val>
                                            <p:strVal val="#ppt_x"/>
                                          </p:val>
                                        </p:tav>
                                      </p:tavLst>
                                    </p:anim>
                                    <p:anim calcmode="lin" valueType="num">
                                      <p:cBhvr additive="base">
                                        <p:cTn id="162" dur="500" fill="hold"/>
                                        <p:tgtEl>
                                          <p:spTgt spid="177205"/>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7720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177207"/>
                                        </p:tgtEl>
                                        <p:attrNameLst>
                                          <p:attrName>style.visibility</p:attrName>
                                        </p:attrNameLst>
                                      </p:cBhvr>
                                      <p:to>
                                        <p:strVal val="visible"/>
                                      </p:to>
                                    </p:set>
                                    <p:anim calcmode="lin" valueType="num">
                                      <p:cBhvr additive="base">
                                        <p:cTn id="171" dur="500" fill="hold"/>
                                        <p:tgtEl>
                                          <p:spTgt spid="177207"/>
                                        </p:tgtEl>
                                        <p:attrNameLst>
                                          <p:attrName>ppt_x</p:attrName>
                                        </p:attrNameLst>
                                      </p:cBhvr>
                                      <p:tavLst>
                                        <p:tav tm="0">
                                          <p:val>
                                            <p:strVal val="#ppt_x"/>
                                          </p:val>
                                        </p:tav>
                                        <p:tav tm="100000">
                                          <p:val>
                                            <p:strVal val="#ppt_x"/>
                                          </p:val>
                                        </p:tav>
                                      </p:tavLst>
                                    </p:anim>
                                    <p:anim calcmode="lin" valueType="num">
                                      <p:cBhvr additive="base">
                                        <p:cTn id="172" dur="500" fill="hold"/>
                                        <p:tgtEl>
                                          <p:spTgt spid="177207"/>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77208"/>
                                        </p:tgtEl>
                                        <p:attrNameLst>
                                          <p:attrName>style.visibility</p:attrName>
                                        </p:attrNameLst>
                                      </p:cBhvr>
                                      <p:to>
                                        <p:strVal val="visible"/>
                                      </p:to>
                                    </p:set>
                                    <p:anim calcmode="lin" valueType="num">
                                      <p:cBhvr additive="base">
                                        <p:cTn id="177" dur="500" fill="hold"/>
                                        <p:tgtEl>
                                          <p:spTgt spid="177208"/>
                                        </p:tgtEl>
                                        <p:attrNameLst>
                                          <p:attrName>ppt_x</p:attrName>
                                        </p:attrNameLst>
                                      </p:cBhvr>
                                      <p:tavLst>
                                        <p:tav tm="0">
                                          <p:val>
                                            <p:strVal val="#ppt_x"/>
                                          </p:val>
                                        </p:tav>
                                        <p:tav tm="100000">
                                          <p:val>
                                            <p:strVal val="#ppt_x"/>
                                          </p:val>
                                        </p:tav>
                                      </p:tavLst>
                                    </p:anim>
                                    <p:anim calcmode="lin" valueType="num">
                                      <p:cBhvr additive="base">
                                        <p:cTn id="178" dur="500" fill="hold"/>
                                        <p:tgtEl>
                                          <p:spTgt spid="177208"/>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77209"/>
                                        </p:tgtEl>
                                        <p:attrNameLst>
                                          <p:attrName>style.visibility</p:attrName>
                                        </p:attrNameLst>
                                      </p:cBhvr>
                                      <p:to>
                                        <p:strVal val="visible"/>
                                      </p:to>
                                    </p:set>
                                    <p:anim calcmode="lin" valueType="num">
                                      <p:cBhvr additive="base">
                                        <p:cTn id="183" dur="500" fill="hold"/>
                                        <p:tgtEl>
                                          <p:spTgt spid="177209"/>
                                        </p:tgtEl>
                                        <p:attrNameLst>
                                          <p:attrName>ppt_x</p:attrName>
                                        </p:attrNameLst>
                                      </p:cBhvr>
                                      <p:tavLst>
                                        <p:tav tm="0">
                                          <p:val>
                                            <p:strVal val="#ppt_x"/>
                                          </p:val>
                                        </p:tav>
                                        <p:tav tm="100000">
                                          <p:val>
                                            <p:strVal val="#ppt_x"/>
                                          </p:val>
                                        </p:tav>
                                      </p:tavLst>
                                    </p:anim>
                                    <p:anim calcmode="lin" valueType="num">
                                      <p:cBhvr additive="base">
                                        <p:cTn id="184" dur="500" fill="hold"/>
                                        <p:tgtEl>
                                          <p:spTgt spid="177209"/>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77210"/>
                                        </p:tgtEl>
                                        <p:attrNameLst>
                                          <p:attrName>style.visibility</p:attrName>
                                        </p:attrNameLst>
                                      </p:cBhvr>
                                      <p:to>
                                        <p:strVal val="visible"/>
                                      </p:to>
                                    </p:set>
                                    <p:anim calcmode="lin" valueType="num">
                                      <p:cBhvr additive="base">
                                        <p:cTn id="189" dur="500" fill="hold"/>
                                        <p:tgtEl>
                                          <p:spTgt spid="177210"/>
                                        </p:tgtEl>
                                        <p:attrNameLst>
                                          <p:attrName>ppt_x</p:attrName>
                                        </p:attrNameLst>
                                      </p:cBhvr>
                                      <p:tavLst>
                                        <p:tav tm="0">
                                          <p:val>
                                            <p:strVal val="#ppt_x"/>
                                          </p:val>
                                        </p:tav>
                                        <p:tav tm="100000">
                                          <p:val>
                                            <p:strVal val="#ppt_x"/>
                                          </p:val>
                                        </p:tav>
                                      </p:tavLst>
                                    </p:anim>
                                    <p:anim calcmode="lin" valueType="num">
                                      <p:cBhvr additive="base">
                                        <p:cTn id="190" dur="500" fill="hold"/>
                                        <p:tgtEl>
                                          <p:spTgt spid="177210"/>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177211"/>
                                        </p:tgtEl>
                                        <p:attrNameLst>
                                          <p:attrName>style.visibility</p:attrName>
                                        </p:attrNameLst>
                                      </p:cBhvr>
                                      <p:to>
                                        <p:strVal val="visible"/>
                                      </p:to>
                                    </p:set>
                                    <p:anim calcmode="lin" valueType="num">
                                      <p:cBhvr additive="base">
                                        <p:cTn id="195" dur="500" fill="hold"/>
                                        <p:tgtEl>
                                          <p:spTgt spid="177211"/>
                                        </p:tgtEl>
                                        <p:attrNameLst>
                                          <p:attrName>ppt_x</p:attrName>
                                        </p:attrNameLst>
                                      </p:cBhvr>
                                      <p:tavLst>
                                        <p:tav tm="0">
                                          <p:val>
                                            <p:strVal val="#ppt_x"/>
                                          </p:val>
                                        </p:tav>
                                        <p:tav tm="100000">
                                          <p:val>
                                            <p:strVal val="#ppt_x"/>
                                          </p:val>
                                        </p:tav>
                                      </p:tavLst>
                                    </p:anim>
                                    <p:anim calcmode="lin" valueType="num">
                                      <p:cBhvr additive="base">
                                        <p:cTn id="196" dur="500" fill="hold"/>
                                        <p:tgtEl>
                                          <p:spTgt spid="177211"/>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177212"/>
                                        </p:tgtEl>
                                        <p:attrNameLst>
                                          <p:attrName>style.visibility</p:attrName>
                                        </p:attrNameLst>
                                      </p:cBhvr>
                                      <p:to>
                                        <p:strVal val="visible"/>
                                      </p:to>
                                    </p:set>
                                    <p:anim calcmode="lin" valueType="num">
                                      <p:cBhvr additive="base">
                                        <p:cTn id="201" dur="500" fill="hold"/>
                                        <p:tgtEl>
                                          <p:spTgt spid="177212"/>
                                        </p:tgtEl>
                                        <p:attrNameLst>
                                          <p:attrName>ppt_x</p:attrName>
                                        </p:attrNameLst>
                                      </p:cBhvr>
                                      <p:tavLst>
                                        <p:tav tm="0">
                                          <p:val>
                                            <p:strVal val="#ppt_x"/>
                                          </p:val>
                                        </p:tav>
                                        <p:tav tm="100000">
                                          <p:val>
                                            <p:strVal val="#ppt_x"/>
                                          </p:val>
                                        </p:tav>
                                      </p:tavLst>
                                    </p:anim>
                                    <p:anim calcmode="lin" valueType="num">
                                      <p:cBhvr additive="base">
                                        <p:cTn id="202" dur="500" fill="hold"/>
                                        <p:tgtEl>
                                          <p:spTgt spid="17721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177220"/>
                                        </p:tgtEl>
                                        <p:attrNameLst>
                                          <p:attrName>style.visibility</p:attrName>
                                        </p:attrNameLst>
                                      </p:cBhvr>
                                      <p:to>
                                        <p:strVal val="visible"/>
                                      </p:to>
                                    </p:set>
                                    <p:anim calcmode="lin" valueType="num">
                                      <p:cBhvr additive="base">
                                        <p:cTn id="207" dur="500" fill="hold"/>
                                        <p:tgtEl>
                                          <p:spTgt spid="177220"/>
                                        </p:tgtEl>
                                        <p:attrNameLst>
                                          <p:attrName>ppt_x</p:attrName>
                                        </p:attrNameLst>
                                      </p:cBhvr>
                                      <p:tavLst>
                                        <p:tav tm="0">
                                          <p:val>
                                            <p:strVal val="#ppt_x"/>
                                          </p:val>
                                        </p:tav>
                                        <p:tav tm="100000">
                                          <p:val>
                                            <p:strVal val="#ppt_x"/>
                                          </p:val>
                                        </p:tav>
                                      </p:tavLst>
                                    </p:anim>
                                    <p:anim calcmode="lin" valueType="num">
                                      <p:cBhvr additive="base">
                                        <p:cTn id="208" dur="500" fill="hold"/>
                                        <p:tgtEl>
                                          <p:spTgt spid="177220"/>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177214"/>
                                        </p:tgtEl>
                                        <p:attrNameLst>
                                          <p:attrName>style.visibility</p:attrName>
                                        </p:attrNameLst>
                                      </p:cBhvr>
                                      <p:to>
                                        <p:strVal val="visible"/>
                                      </p:to>
                                    </p:set>
                                    <p:anim calcmode="lin" valueType="num">
                                      <p:cBhvr additive="base">
                                        <p:cTn id="213" dur="500" fill="hold"/>
                                        <p:tgtEl>
                                          <p:spTgt spid="177214"/>
                                        </p:tgtEl>
                                        <p:attrNameLst>
                                          <p:attrName>ppt_x</p:attrName>
                                        </p:attrNameLst>
                                      </p:cBhvr>
                                      <p:tavLst>
                                        <p:tav tm="0">
                                          <p:val>
                                            <p:strVal val="#ppt_x"/>
                                          </p:val>
                                        </p:tav>
                                        <p:tav tm="100000">
                                          <p:val>
                                            <p:strVal val="#ppt_x"/>
                                          </p:val>
                                        </p:tav>
                                      </p:tavLst>
                                    </p:anim>
                                    <p:anim calcmode="lin" valueType="num">
                                      <p:cBhvr additive="base">
                                        <p:cTn id="214" dur="500" fill="hold"/>
                                        <p:tgtEl>
                                          <p:spTgt spid="177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4" grpId="0" animBg="1"/>
      <p:bldP spid="177165" grpId="0" animBg="1"/>
      <p:bldP spid="177166" grpId="0" animBg="1"/>
      <p:bldP spid="177167" grpId="0" animBg="1"/>
      <p:bldP spid="177168" grpId="0" animBg="1"/>
      <p:bldP spid="177169" grpId="0" animBg="1"/>
      <p:bldP spid="177170" grpId="0"/>
      <p:bldP spid="177170" grpId="1"/>
      <p:bldP spid="177171" grpId="0" animBg="1"/>
      <p:bldP spid="177171" grpId="1" animBg="1"/>
      <p:bldP spid="177184" grpId="0" animBg="1"/>
      <p:bldP spid="177185" grpId="0" animBg="1"/>
      <p:bldP spid="177186" grpId="0" animBg="1"/>
      <p:bldP spid="177187" grpId="0" animBg="1"/>
      <p:bldP spid="177188" grpId="0" animBg="1"/>
      <p:bldP spid="177189" grpId="0" animBg="1"/>
      <p:bldP spid="177191" grpId="0"/>
      <p:bldP spid="177191" grpId="1"/>
      <p:bldP spid="177193" grpId="0"/>
      <p:bldP spid="177193" grpId="1"/>
      <p:bldP spid="177194" grpId="0"/>
      <p:bldP spid="177194" grpId="1"/>
      <p:bldP spid="177195" grpId="0" animBg="1"/>
      <p:bldP spid="177195" grpId="1" animBg="1"/>
      <p:bldP spid="177196" grpId="0"/>
      <p:bldP spid="177196" grpId="1"/>
      <p:bldP spid="177197" grpId="0"/>
      <p:bldP spid="177197" grpId="1"/>
      <p:bldP spid="177198" grpId="0" animBg="1"/>
      <p:bldP spid="177200" grpId="0" animBg="1"/>
      <p:bldP spid="177202" grpId="0"/>
      <p:bldP spid="177202" grpId="1"/>
      <p:bldP spid="177203" grpId="0"/>
      <p:bldP spid="177204" grpId="0"/>
      <p:bldP spid="177205" grpId="0"/>
      <p:bldP spid="177206" grpId="0"/>
      <p:bldP spid="177207" grpId="0"/>
      <p:bldP spid="177208" grpId="0"/>
      <p:bldP spid="177209" grpId="0"/>
      <p:bldP spid="177210" grpId="0"/>
      <p:bldP spid="177211" grpId="0"/>
      <p:bldP spid="177212" grpId="0"/>
      <p:bldP spid="177214" grpId="0"/>
      <p:bldP spid="177215" grpId="0"/>
      <p:bldP spid="177215" grpId="1"/>
      <p:bldP spid="177216" grpId="0" animBg="1"/>
      <p:bldP spid="177216" grpId="1" animBg="1"/>
      <p:bldP spid="1772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219138" name="Rectangle 2"/>
          <p:cNvSpPr>
            <a:spLocks noGrp="1" noChangeArrowheads="1"/>
          </p:cNvSpPr>
          <p:nvPr>
            <p:ph type="title"/>
          </p:nvPr>
        </p:nvSpPr>
        <p:spPr/>
        <p:txBody>
          <a:bodyPr/>
          <a:lstStyle/>
          <a:p>
            <a:r>
              <a:rPr lang="en-AU"/>
              <a:t>Hydrological observations</a:t>
            </a:r>
          </a:p>
        </p:txBody>
      </p:sp>
      <p:sp>
        <p:nvSpPr>
          <p:cNvPr id="219139" name="Rectangle 3"/>
          <p:cNvSpPr>
            <a:spLocks noGrp="1" noChangeArrowheads="1"/>
          </p:cNvSpPr>
          <p:nvPr>
            <p:ph type="body" idx="1"/>
          </p:nvPr>
        </p:nvSpPr>
        <p:spPr/>
        <p:txBody>
          <a:bodyPr/>
          <a:lstStyle/>
          <a:p>
            <a:pPr>
              <a:lnSpc>
                <a:spcPct val="90000"/>
              </a:lnSpc>
            </a:pPr>
            <a:r>
              <a:rPr lang="en-AU" sz="1800" dirty="0"/>
              <a:t>Measurements of </a:t>
            </a:r>
          </a:p>
          <a:p>
            <a:pPr lvl="1">
              <a:lnSpc>
                <a:spcPct val="90000"/>
              </a:lnSpc>
            </a:pPr>
            <a:r>
              <a:rPr lang="en-AU" sz="1600" dirty="0"/>
              <a:t>Water level, </a:t>
            </a:r>
          </a:p>
          <a:p>
            <a:pPr lvl="1">
              <a:lnSpc>
                <a:spcPct val="90000"/>
              </a:lnSpc>
            </a:pPr>
            <a:r>
              <a:rPr lang="en-AU" sz="1600" dirty="0"/>
              <a:t>Water temperature, </a:t>
            </a:r>
          </a:p>
          <a:p>
            <a:pPr lvl="1">
              <a:lnSpc>
                <a:spcPct val="90000"/>
              </a:lnSpc>
            </a:pPr>
            <a:r>
              <a:rPr lang="en-AU" sz="1600" dirty="0"/>
              <a:t>Discharge, </a:t>
            </a:r>
          </a:p>
          <a:p>
            <a:pPr lvl="1">
              <a:lnSpc>
                <a:spcPct val="90000"/>
              </a:lnSpc>
            </a:pPr>
            <a:r>
              <a:rPr lang="en-AU" sz="1600" dirty="0"/>
              <a:t>Sediment,</a:t>
            </a:r>
          </a:p>
          <a:p>
            <a:pPr lvl="1">
              <a:lnSpc>
                <a:spcPct val="90000"/>
              </a:lnSpc>
            </a:pPr>
            <a:r>
              <a:rPr lang="en-AU" sz="1600" dirty="0"/>
              <a:t>Water quality </a:t>
            </a:r>
          </a:p>
          <a:p>
            <a:pPr lvl="1">
              <a:lnSpc>
                <a:spcPct val="90000"/>
              </a:lnSpc>
            </a:pPr>
            <a:r>
              <a:rPr lang="en-AU" sz="1600" dirty="0" smtClean="0"/>
              <a:t>...</a:t>
            </a:r>
            <a:endParaRPr lang="en-AU" sz="1600" dirty="0"/>
          </a:p>
          <a:p>
            <a:pPr>
              <a:lnSpc>
                <a:spcPct val="90000"/>
              </a:lnSpc>
            </a:pPr>
            <a:r>
              <a:rPr lang="en-AU" sz="1800" dirty="0"/>
              <a:t>Different sampling techniques (in-situ, laboratory etc.)</a:t>
            </a:r>
          </a:p>
          <a:p>
            <a:pPr>
              <a:lnSpc>
                <a:spcPct val="90000"/>
              </a:lnSpc>
            </a:pPr>
            <a:endParaRPr lang="en-AU" sz="1800" dirty="0"/>
          </a:p>
          <a:p>
            <a:pPr>
              <a:lnSpc>
                <a:spcPct val="90000"/>
              </a:lnSpc>
            </a:pPr>
            <a:r>
              <a:rPr lang="en-AU" sz="1800" dirty="0"/>
              <a:t>Why do people want to share hydrological observations?</a:t>
            </a:r>
          </a:p>
          <a:p>
            <a:pPr lvl="1">
              <a:lnSpc>
                <a:spcPct val="90000"/>
              </a:lnSpc>
            </a:pPr>
            <a:r>
              <a:rPr lang="en-AU" sz="1600" dirty="0"/>
              <a:t>Provide data to national systems (AWRIS, CUAHSI)</a:t>
            </a:r>
          </a:p>
          <a:p>
            <a:pPr lvl="1">
              <a:lnSpc>
                <a:spcPct val="90000"/>
              </a:lnSpc>
            </a:pPr>
            <a:r>
              <a:rPr lang="en-AU" sz="1600" dirty="0"/>
              <a:t>Share data between agencies </a:t>
            </a:r>
          </a:p>
          <a:p>
            <a:pPr lvl="2">
              <a:lnSpc>
                <a:spcPct val="90000"/>
              </a:lnSpc>
            </a:pPr>
            <a:r>
              <a:rPr lang="en-AU" sz="1400" dirty="0"/>
              <a:t>Hydro company to local water authority </a:t>
            </a:r>
          </a:p>
          <a:p>
            <a:pPr lvl="2">
              <a:lnSpc>
                <a:spcPct val="90000"/>
              </a:lnSpc>
            </a:pPr>
            <a:r>
              <a:rPr lang="en-AU" sz="1400" dirty="0"/>
              <a:t>Researchers (learning hydrology, modelling)</a:t>
            </a:r>
          </a:p>
          <a:p>
            <a:pPr lvl="1">
              <a:lnSpc>
                <a:spcPct val="90000"/>
              </a:lnSpc>
            </a:pPr>
            <a:r>
              <a:rPr lang="en-AU" sz="1600" dirty="0"/>
              <a:t>Other domains </a:t>
            </a:r>
          </a:p>
          <a:p>
            <a:pPr lvl="2">
              <a:lnSpc>
                <a:spcPct val="90000"/>
              </a:lnSpc>
            </a:pPr>
            <a:r>
              <a:rPr lang="en-AU" sz="1400" dirty="0"/>
              <a:t>Climatology</a:t>
            </a:r>
          </a:p>
          <a:p>
            <a:pPr lvl="2">
              <a:lnSpc>
                <a:spcPct val="90000"/>
              </a:lnSpc>
            </a:pPr>
            <a:r>
              <a:rPr lang="en-AU" sz="1400" dirty="0"/>
              <a:t>Oceanography</a:t>
            </a:r>
          </a:p>
          <a:p>
            <a:pPr lvl="2">
              <a:lnSpc>
                <a:spcPct val="90000"/>
              </a:lnSpc>
            </a:pPr>
            <a:r>
              <a:rPr lang="en-AU" sz="1400" dirty="0"/>
              <a:t>Meteorology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217090" name="Rectangle 2"/>
          <p:cNvSpPr>
            <a:spLocks noGrp="1" noChangeArrowheads="1"/>
          </p:cNvSpPr>
          <p:nvPr>
            <p:ph type="title"/>
          </p:nvPr>
        </p:nvSpPr>
        <p:spPr/>
        <p:txBody>
          <a:bodyPr/>
          <a:lstStyle/>
          <a:p>
            <a:r>
              <a:rPr lang="en-AU"/>
              <a:t>The need for harmonisation</a:t>
            </a:r>
          </a:p>
        </p:txBody>
      </p:sp>
      <p:sp>
        <p:nvSpPr>
          <p:cNvPr id="217091" name="Rectangle 3"/>
          <p:cNvSpPr>
            <a:spLocks noGrp="1" noChangeArrowheads="1"/>
          </p:cNvSpPr>
          <p:nvPr>
            <p:ph type="body" idx="1"/>
          </p:nvPr>
        </p:nvSpPr>
        <p:spPr/>
        <p:txBody>
          <a:bodyPr/>
          <a:lstStyle/>
          <a:p>
            <a:r>
              <a:rPr lang="en-AU" sz="1800" dirty="0"/>
              <a:t>A number of initiatives exist to develop standards for water observation data:</a:t>
            </a:r>
          </a:p>
          <a:p>
            <a:pPr lvl="1"/>
            <a:r>
              <a:rPr lang="en-AU" sz="1600" dirty="0" smtClean="0"/>
              <a:t>WaterML1.0, 1.1</a:t>
            </a:r>
            <a:endParaRPr lang="en-AU" sz="1600" dirty="0"/>
          </a:p>
          <a:p>
            <a:pPr lvl="1"/>
            <a:r>
              <a:rPr lang="en-AU" sz="1600" dirty="0" smtClean="0"/>
              <a:t>WDTF, WOML</a:t>
            </a:r>
            <a:endParaRPr lang="en-AU" sz="1600" dirty="0"/>
          </a:p>
          <a:p>
            <a:pPr lvl="1"/>
            <a:r>
              <a:rPr lang="en-AU" sz="1600" dirty="0" err="1"/>
              <a:t>XHydro</a:t>
            </a:r>
            <a:endParaRPr lang="en-AU" sz="1600" dirty="0"/>
          </a:p>
          <a:p>
            <a:pPr lvl="1"/>
            <a:r>
              <a:rPr lang="en-AU" sz="1600" dirty="0"/>
              <a:t>UK Environmental Agencies time series transfer format</a:t>
            </a:r>
          </a:p>
          <a:p>
            <a:pPr lvl="1"/>
            <a:r>
              <a:rPr lang="en-AU" sz="1600" dirty="0" smtClean="0"/>
              <a:t>SANDRE</a:t>
            </a:r>
          </a:p>
          <a:p>
            <a:pPr lvl="1"/>
            <a:r>
              <a:rPr lang="en-AU" sz="1600" dirty="0" smtClean="0"/>
              <a:t>...;</a:t>
            </a:r>
            <a:endParaRPr lang="en-AU" sz="1600" dirty="0"/>
          </a:p>
          <a:p>
            <a:pPr lvl="1"/>
            <a:endParaRPr lang="en-AU" sz="1600" dirty="0"/>
          </a:p>
          <a:p>
            <a:r>
              <a:rPr lang="en-AU" sz="1800" dirty="0"/>
              <a:t>A lot of commonalities exist between the standards</a:t>
            </a:r>
          </a:p>
          <a:p>
            <a:pPr lvl="1"/>
            <a:r>
              <a:rPr lang="en-AU" sz="1600" dirty="0"/>
              <a:t>Partial duplication of effort</a:t>
            </a:r>
          </a:p>
          <a:p>
            <a:pPr lvl="1"/>
            <a:r>
              <a:rPr lang="en-AU" sz="1600" dirty="0"/>
              <a:t>Inconsistencies across the standards</a:t>
            </a:r>
          </a:p>
          <a:p>
            <a:pPr lvl="1"/>
            <a:r>
              <a:rPr lang="en-AU" sz="1600" dirty="0"/>
              <a:t>Hard to re-use tools</a:t>
            </a:r>
          </a:p>
          <a:p>
            <a:pPr lvl="1"/>
            <a:endParaRPr lang="en-AU" sz="1600" dirty="0"/>
          </a:p>
          <a:p>
            <a:r>
              <a:rPr lang="en-AU" sz="1800" dirty="0"/>
              <a:t>Potential for a harmonised, re-usable information model</a:t>
            </a:r>
          </a:p>
          <a:p>
            <a:pPr lvl="1"/>
            <a:r>
              <a:rPr lang="en-AU" sz="1600" dirty="0"/>
              <a:t>Define common semantics of concepts</a:t>
            </a:r>
          </a:p>
          <a:p>
            <a:pPr lvl="1"/>
            <a:r>
              <a:rPr lang="en-AU" sz="1600" dirty="0"/>
              <a:t>See Document 09-124 (Harmonising standards for water observation data)</a:t>
            </a:r>
          </a:p>
          <a:p>
            <a:pPr lvl="1">
              <a:buFontTx/>
              <a:buNone/>
            </a:pPr>
            <a:endParaRPr lang="en-AU" sz="1600" dirty="0"/>
          </a:p>
          <a:p>
            <a:pPr lvl="1"/>
            <a:endParaRPr lang="en-AU" sz="1600" dirty="0"/>
          </a:p>
          <a:p>
            <a:pPr lvl="1"/>
            <a:endParaRPr lang="en-AU" sz="1600" dirty="0"/>
          </a:p>
          <a:p>
            <a:pPr lvl="1"/>
            <a:endParaRPr lang="en-AU"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87394" name="Rectangle 2"/>
          <p:cNvSpPr>
            <a:spLocks noGrp="1" noChangeArrowheads="1"/>
          </p:cNvSpPr>
          <p:nvPr>
            <p:ph type="title"/>
          </p:nvPr>
        </p:nvSpPr>
        <p:spPr/>
        <p:txBody>
          <a:bodyPr/>
          <a:lstStyle/>
          <a:p>
            <a:r>
              <a:rPr lang="en-AU"/>
              <a:t>The need for a common model</a:t>
            </a:r>
          </a:p>
        </p:txBody>
      </p:sp>
      <p:sp>
        <p:nvSpPr>
          <p:cNvPr id="187395" name="Rectangle 3"/>
          <p:cNvSpPr>
            <a:spLocks noGrp="1" noChangeArrowheads="1"/>
          </p:cNvSpPr>
          <p:nvPr>
            <p:ph type="body" idx="1"/>
          </p:nvPr>
        </p:nvSpPr>
        <p:spPr/>
        <p:txBody>
          <a:bodyPr/>
          <a:lstStyle/>
          <a:p>
            <a:pPr lvl="1">
              <a:buFontTx/>
              <a:buNone/>
            </a:pPr>
            <a:r>
              <a:rPr lang="en-AU" sz="2800"/>
              <a:t>Sharing can be easy; understanding is difficult.</a:t>
            </a:r>
          </a:p>
          <a:p>
            <a:pPr lvl="1">
              <a:buFontTx/>
              <a:buNone/>
            </a:pPr>
            <a:endParaRPr lang="en-AU" sz="2800"/>
          </a:p>
          <a:p>
            <a:pPr lvl="1">
              <a:buFontTx/>
              <a:buNone/>
            </a:pPr>
            <a:endParaRPr lang="en-AU" sz="2800"/>
          </a:p>
          <a:p>
            <a:pPr lvl="1">
              <a:buFontTx/>
              <a:buNone/>
            </a:pPr>
            <a:endParaRPr lang="en-AU"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78178" name="Rectangle 2"/>
          <p:cNvSpPr>
            <a:spLocks noGrp="1" noChangeArrowheads="1"/>
          </p:cNvSpPr>
          <p:nvPr>
            <p:ph type="title"/>
          </p:nvPr>
        </p:nvSpPr>
        <p:spPr/>
        <p:txBody>
          <a:bodyPr/>
          <a:lstStyle/>
          <a:p>
            <a:r>
              <a:rPr lang="en-AU"/>
              <a:t>A proposed approach</a:t>
            </a:r>
          </a:p>
        </p:txBody>
      </p:sp>
      <p:sp>
        <p:nvSpPr>
          <p:cNvPr id="178179" name="Rectangle 3"/>
          <p:cNvSpPr>
            <a:spLocks noGrp="1" noChangeArrowheads="1"/>
          </p:cNvSpPr>
          <p:nvPr>
            <p:ph type="body" idx="1"/>
          </p:nvPr>
        </p:nvSpPr>
        <p:spPr/>
        <p:txBody>
          <a:bodyPr/>
          <a:lstStyle/>
          <a:p>
            <a:r>
              <a:rPr lang="en-AU"/>
              <a:t>Identify common concepts within existing hydrological data standards</a:t>
            </a:r>
          </a:p>
          <a:p>
            <a:endParaRPr lang="en-AU"/>
          </a:p>
          <a:p>
            <a:r>
              <a:rPr lang="en-AU"/>
              <a:t>Identify use cases/patterns/structures of hydrological observation data</a:t>
            </a:r>
          </a:p>
          <a:p>
            <a:endParaRPr lang="en-AU"/>
          </a:p>
          <a:p>
            <a:r>
              <a:rPr lang="en-AU"/>
              <a:t>Identify methodologies that can be leveraged to assist the development of a harmonised standard</a:t>
            </a:r>
          </a:p>
          <a:p>
            <a:endParaRPr lang="en-AU"/>
          </a:p>
          <a:p>
            <a:r>
              <a:rPr lang="en-AU"/>
              <a:t>Re-use existing definitions of concepts where appropriate – don’t re-invent the wheel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211970" name="Rectangle 2"/>
          <p:cNvSpPr>
            <a:spLocks noGrp="1" noChangeArrowheads="1"/>
          </p:cNvSpPr>
          <p:nvPr>
            <p:ph type="title"/>
          </p:nvPr>
        </p:nvSpPr>
        <p:spPr/>
        <p:txBody>
          <a:bodyPr/>
          <a:lstStyle/>
          <a:p>
            <a:r>
              <a:rPr lang="en-AU"/>
              <a:t>Re-use existing standards</a:t>
            </a:r>
          </a:p>
        </p:txBody>
      </p:sp>
      <p:sp>
        <p:nvSpPr>
          <p:cNvPr id="211971" name="Rectangle 3"/>
          <p:cNvSpPr>
            <a:spLocks noGrp="1" noChangeArrowheads="1"/>
          </p:cNvSpPr>
          <p:nvPr>
            <p:ph type="body" idx="1"/>
          </p:nvPr>
        </p:nvSpPr>
        <p:spPr/>
        <p:txBody>
          <a:bodyPr/>
          <a:lstStyle/>
          <a:p>
            <a:r>
              <a:rPr lang="en-AU"/>
              <a:t>Sensor Web Enablement</a:t>
            </a:r>
          </a:p>
          <a:p>
            <a:pPr lvl="1"/>
            <a:r>
              <a:rPr lang="en-AU"/>
              <a:t>SWE Common</a:t>
            </a:r>
          </a:p>
          <a:p>
            <a:pPr lvl="1"/>
            <a:r>
              <a:rPr lang="en-AU"/>
              <a:t>Sensor Observation Service</a:t>
            </a:r>
          </a:p>
          <a:p>
            <a:pPr lvl="1"/>
            <a:r>
              <a:rPr lang="en-AU"/>
              <a:t>Observations &amp; Measurements</a:t>
            </a:r>
          </a:p>
          <a:p>
            <a:endParaRPr lang="en-AU"/>
          </a:p>
          <a:p>
            <a:r>
              <a:rPr lang="en-AU"/>
              <a:t>GML &amp; ISO</a:t>
            </a:r>
          </a:p>
          <a:p>
            <a:pPr lvl="1"/>
            <a:r>
              <a:rPr lang="en-AU"/>
              <a:t>Primitive types</a:t>
            </a:r>
          </a:p>
          <a:p>
            <a:pPr lvl="1"/>
            <a:r>
              <a:rPr lang="en-AU"/>
              <a:t>Spatial</a:t>
            </a:r>
          </a:p>
          <a:p>
            <a:endParaRPr lang="en-AU"/>
          </a:p>
          <a:p>
            <a:r>
              <a:rPr lang="en-AU"/>
              <a:t>Allows us to focus on the domain concepts rather than types that are fairly common across domains (units, spatial types etc.)</a:t>
            </a:r>
          </a:p>
          <a:p>
            <a:endParaRPr lang="en-AU"/>
          </a:p>
          <a:p>
            <a:endParaRPr lang="en-AU"/>
          </a:p>
          <a:p>
            <a:pPr>
              <a:buFontTx/>
              <a:buNone/>
            </a:pPr>
            <a:endParaRPr lang="en-AU"/>
          </a:p>
          <a:p>
            <a:pPr>
              <a:buFontTx/>
              <a:buNone/>
            </a:pPr>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However ... </a:t>
            </a:r>
            <a:endParaRPr lang="en-AU" dirty="0"/>
          </a:p>
        </p:txBody>
      </p:sp>
      <p:sp>
        <p:nvSpPr>
          <p:cNvPr id="3" name="Content Placeholder 2"/>
          <p:cNvSpPr>
            <a:spLocks noGrp="1"/>
          </p:cNvSpPr>
          <p:nvPr>
            <p:ph idx="1"/>
          </p:nvPr>
        </p:nvSpPr>
        <p:spPr/>
        <p:txBody>
          <a:bodyPr/>
          <a:lstStyle/>
          <a:p>
            <a:r>
              <a:rPr lang="en-AU" dirty="0" smtClean="0"/>
              <a:t>In many places we can’t asses </a:t>
            </a:r>
          </a:p>
          <a:p>
            <a:pPr lvl="1"/>
            <a:r>
              <a:rPr lang="en-AU" dirty="0" smtClean="0"/>
              <a:t>How much we have</a:t>
            </a:r>
          </a:p>
          <a:p>
            <a:pPr lvl="1"/>
            <a:r>
              <a:rPr lang="en-AU" dirty="0" smtClean="0"/>
              <a:t>Where it is</a:t>
            </a:r>
          </a:p>
          <a:p>
            <a:pPr lvl="1"/>
            <a:r>
              <a:rPr lang="en-AU" dirty="0" smtClean="0"/>
              <a:t>Who owns it</a:t>
            </a:r>
          </a:p>
          <a:p>
            <a:pPr lvl="1"/>
            <a:r>
              <a:rPr lang="en-AU" dirty="0" smtClean="0"/>
              <a:t>What it is fit for</a:t>
            </a:r>
          </a:p>
          <a:p>
            <a:r>
              <a:rPr lang="en-AU" dirty="0" smtClean="0"/>
              <a:t>We can’t forecast</a:t>
            </a:r>
          </a:p>
          <a:p>
            <a:pPr lvl="1"/>
            <a:r>
              <a:rPr lang="en-AU" dirty="0" smtClean="0"/>
              <a:t>How much we will have</a:t>
            </a:r>
          </a:p>
          <a:p>
            <a:pPr lvl="1"/>
            <a:r>
              <a:rPr lang="en-AU" dirty="0" smtClean="0"/>
              <a:t>Where it will be</a:t>
            </a:r>
          </a:p>
          <a:p>
            <a:endParaRPr lang="en-AU" dirty="0" smtClean="0"/>
          </a:p>
          <a:p>
            <a:r>
              <a:rPr lang="en-AU" dirty="0" smtClean="0"/>
              <a:t>We certainly can’t share information in a useful timeframe</a:t>
            </a:r>
          </a:p>
          <a:p>
            <a:pPr lvl="1"/>
            <a:r>
              <a:rPr lang="en-AU" dirty="0" smtClean="0"/>
              <a:t>Expect by private contract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90466" name="Rectangle 2"/>
          <p:cNvSpPr>
            <a:spLocks noGrp="1" noChangeArrowheads="1"/>
          </p:cNvSpPr>
          <p:nvPr>
            <p:ph type="title"/>
          </p:nvPr>
        </p:nvSpPr>
        <p:spPr/>
        <p:txBody>
          <a:bodyPr/>
          <a:lstStyle/>
          <a:p>
            <a:r>
              <a:rPr lang="en-AU"/>
              <a:t>OGC Observations &amp; Measurements</a:t>
            </a:r>
          </a:p>
        </p:txBody>
      </p:sp>
      <p:sp>
        <p:nvSpPr>
          <p:cNvPr id="190467" name="Rectangle 3"/>
          <p:cNvSpPr>
            <a:spLocks noGrp="1" noChangeArrowheads="1"/>
          </p:cNvSpPr>
          <p:nvPr>
            <p:ph type="body" idx="1"/>
          </p:nvPr>
        </p:nvSpPr>
        <p:spPr/>
        <p:txBody>
          <a:bodyPr/>
          <a:lstStyle/>
          <a:p>
            <a:r>
              <a:rPr lang="en-AU" dirty="0"/>
              <a:t>Provides a definition of common concepts and relationships of the observation process</a:t>
            </a:r>
          </a:p>
          <a:p>
            <a:endParaRPr lang="en-AU" dirty="0"/>
          </a:p>
          <a:p>
            <a:r>
              <a:rPr lang="en-AU" dirty="0"/>
              <a:t>A baseline from which we can develop a specific model for hydrological observations</a:t>
            </a:r>
          </a:p>
          <a:p>
            <a:endParaRPr lang="en-AU" dirty="0"/>
          </a:p>
          <a:p>
            <a:r>
              <a:rPr lang="en-AU" dirty="0"/>
              <a:t>Appears to be the emerging best practice, used by:</a:t>
            </a:r>
          </a:p>
          <a:p>
            <a:pPr lvl="1"/>
            <a:r>
              <a:rPr lang="en-AU" dirty="0"/>
              <a:t>Integrated Ocean Observing System (IOOS)</a:t>
            </a:r>
          </a:p>
          <a:p>
            <a:pPr lvl="1"/>
            <a:r>
              <a:rPr lang="en-AU" dirty="0"/>
              <a:t>Climate Science </a:t>
            </a:r>
            <a:r>
              <a:rPr lang="en-AU" dirty="0" err="1"/>
              <a:t>Markup</a:t>
            </a:r>
            <a:r>
              <a:rPr lang="en-AU" dirty="0"/>
              <a:t> Language (CSML)</a:t>
            </a:r>
          </a:p>
          <a:p>
            <a:pPr lvl="1"/>
            <a:r>
              <a:rPr lang="en-AU" dirty="0"/>
              <a:t>Global Runoff Data Centre’s (GRDC) meta data profile </a:t>
            </a:r>
          </a:p>
          <a:p>
            <a:pPr lvl="1"/>
            <a:r>
              <a:rPr lang="en-AU" dirty="0"/>
              <a:t>Submitted to </a:t>
            </a:r>
            <a:r>
              <a:rPr lang="en-AU" dirty="0" smtClean="0"/>
              <a:t>ISO</a:t>
            </a:r>
            <a:endParaRPr lang="en-AU" dirty="0"/>
          </a:p>
          <a:p>
            <a:pPr lvl="1"/>
            <a:endParaRPr lang="en-AU" dirty="0"/>
          </a:p>
          <a:p>
            <a:endParaRPr lang="en-A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92514" name="Rectangle 2"/>
          <p:cNvSpPr>
            <a:spLocks noGrp="1" noChangeArrowheads="1"/>
          </p:cNvSpPr>
          <p:nvPr>
            <p:ph type="title"/>
          </p:nvPr>
        </p:nvSpPr>
        <p:spPr/>
        <p:txBody>
          <a:bodyPr/>
          <a:lstStyle/>
          <a:p>
            <a:r>
              <a:rPr lang="en-AU"/>
              <a:t>Model-driven approaches</a:t>
            </a:r>
          </a:p>
        </p:txBody>
      </p:sp>
      <p:sp>
        <p:nvSpPr>
          <p:cNvPr id="192515" name="Rectangle 3"/>
          <p:cNvSpPr>
            <a:spLocks noGrp="1" noChangeArrowheads="1"/>
          </p:cNvSpPr>
          <p:nvPr>
            <p:ph type="body" idx="1"/>
          </p:nvPr>
        </p:nvSpPr>
        <p:spPr/>
        <p:txBody>
          <a:bodyPr/>
          <a:lstStyle/>
          <a:p>
            <a:r>
              <a:rPr lang="en-AU" dirty="0"/>
              <a:t>A model-driven approach to information </a:t>
            </a:r>
            <a:r>
              <a:rPr lang="en-AU" dirty="0" err="1"/>
              <a:t>modeling</a:t>
            </a:r>
            <a:r>
              <a:rPr lang="en-AU" dirty="0"/>
              <a:t> allows specification of model in UML and various encodings can be generated (e.g. GML XML)</a:t>
            </a:r>
          </a:p>
          <a:p>
            <a:endParaRPr lang="en-AU" dirty="0"/>
          </a:p>
          <a:p>
            <a:r>
              <a:rPr lang="en-AU" dirty="0"/>
              <a:t>Also an emerging best practice in ISO211 for developing specifications for spatial data (ISO19101, ISO19109)</a:t>
            </a:r>
          </a:p>
          <a:p>
            <a:endParaRPr lang="en-AU" dirty="0"/>
          </a:p>
          <a:p>
            <a:r>
              <a:rPr lang="en-AU" dirty="0"/>
              <a:t>Tools exist that facilitate the development process:</a:t>
            </a:r>
          </a:p>
          <a:p>
            <a:pPr lvl="1"/>
            <a:r>
              <a:rPr lang="en-AU" dirty="0" err="1"/>
              <a:t>FullMoon</a:t>
            </a:r>
            <a:r>
              <a:rPr lang="en-AU" dirty="0"/>
              <a:t> for encoding UML into GML-compliant XML</a:t>
            </a:r>
          </a:p>
          <a:p>
            <a:pPr lvl="1"/>
            <a:r>
              <a:rPr lang="en-AU" dirty="0" err="1"/>
              <a:t>HollowWorld</a:t>
            </a:r>
            <a:r>
              <a:rPr lang="en-AU" dirty="0"/>
              <a:t> to allow re-use of </a:t>
            </a:r>
            <a:r>
              <a:rPr lang="en-AU" dirty="0" err="1"/>
              <a:t>exisiting</a:t>
            </a:r>
            <a:r>
              <a:rPr lang="en-AU" dirty="0"/>
              <a:t> standards in </a:t>
            </a:r>
            <a:r>
              <a:rPr lang="en-AU" dirty="0" smtClean="0"/>
              <a:t>UML</a:t>
            </a:r>
          </a:p>
          <a:p>
            <a:pPr lvl="1"/>
            <a:r>
              <a:rPr lang="en-AU" dirty="0" err="1" smtClean="0"/>
              <a:t>SolidGround</a:t>
            </a:r>
            <a:r>
              <a:rPr lang="en-AU" dirty="0" smtClean="0"/>
              <a:t> to manage model</a:t>
            </a:r>
            <a:endParaRPr lang="en-AU" dirty="0"/>
          </a:p>
          <a:p>
            <a:pPr lvl="1"/>
            <a:endParaRPr lang="en-AU" dirty="0"/>
          </a:p>
          <a:p>
            <a:endParaRPr lang="en-AU" dirty="0"/>
          </a:p>
          <a:p>
            <a:endParaRPr lang="en-A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AU"/>
              <a:t>Harmonised water data model</a:t>
            </a:r>
          </a:p>
        </p:txBody>
      </p:sp>
      <p:sp>
        <p:nvSpPr>
          <p:cNvPr id="212994" name="Rectangle 2"/>
          <p:cNvSpPr>
            <a:spLocks noGrp="1" noChangeArrowheads="1"/>
          </p:cNvSpPr>
          <p:nvPr>
            <p:ph type="title"/>
          </p:nvPr>
        </p:nvSpPr>
        <p:spPr/>
        <p:txBody>
          <a:bodyPr/>
          <a:lstStyle/>
          <a:p>
            <a:r>
              <a:rPr lang="en-AU"/>
              <a:t>UK Environmental Agency – TS format</a:t>
            </a:r>
          </a:p>
        </p:txBody>
      </p:sp>
      <p:sp>
        <p:nvSpPr>
          <p:cNvPr id="212995" name="Rectangle 3"/>
          <p:cNvSpPr>
            <a:spLocks noGrp="1" noChangeArrowheads="1"/>
          </p:cNvSpPr>
          <p:nvPr>
            <p:ph type="body" idx="1"/>
          </p:nvPr>
        </p:nvSpPr>
        <p:spPr/>
        <p:txBody>
          <a:bodyPr/>
          <a:lstStyle/>
          <a:p>
            <a:pPr lvl="1"/>
            <a:endParaRPr lang="en-AU"/>
          </a:p>
          <a:p>
            <a:endParaRPr lang="en-AU"/>
          </a:p>
        </p:txBody>
      </p:sp>
      <p:pic>
        <p:nvPicPr>
          <p:cNvPr id="212998" name="Picture 6"/>
          <p:cNvPicPr>
            <a:picLocks noChangeAspect="1" noChangeArrowheads="1"/>
          </p:cNvPicPr>
          <p:nvPr/>
        </p:nvPicPr>
        <p:blipFill>
          <a:blip r:embed="rId2" cstate="print"/>
          <a:srcRect/>
          <a:stretch>
            <a:fillRect/>
          </a:stretch>
        </p:blipFill>
        <p:spPr bwMode="auto">
          <a:xfrm>
            <a:off x="835025" y="1014413"/>
            <a:ext cx="7180263" cy="5551487"/>
          </a:xfrm>
          <a:prstGeom prst="rect">
            <a:avLst/>
          </a:prstGeom>
          <a:noFill/>
          <a:ln w="9525">
            <a:noFill/>
            <a:miter lim="800000"/>
            <a:headEnd/>
            <a:tailEnd/>
          </a:ln>
          <a:effectLst/>
        </p:spPr>
      </p:pic>
      <p:sp>
        <p:nvSpPr>
          <p:cNvPr id="212999" name="Rectangle 7"/>
          <p:cNvSpPr>
            <a:spLocks noChangeArrowheads="1"/>
          </p:cNvSpPr>
          <p:nvPr/>
        </p:nvSpPr>
        <p:spPr bwMode="auto">
          <a:xfrm>
            <a:off x="3706813" y="2703513"/>
            <a:ext cx="1555750" cy="1195387"/>
          </a:xfrm>
          <a:prstGeom prst="rect">
            <a:avLst/>
          </a:prstGeom>
          <a:solidFill>
            <a:schemeClr val="folHlink">
              <a:alpha val="52000"/>
            </a:schemeClr>
          </a:solidFill>
          <a:ln w="9525">
            <a:solidFill>
              <a:schemeClr val="tx1"/>
            </a:solidFill>
            <a:miter lim="800000"/>
            <a:headEnd/>
            <a:tailEnd/>
          </a:ln>
          <a:effectLst/>
        </p:spPr>
        <p:txBody>
          <a:bodyPr wrap="none" anchor="ctr"/>
          <a:lstStyle/>
          <a:p>
            <a:endParaRPr lang="en-AU"/>
          </a:p>
        </p:txBody>
      </p:sp>
      <p:sp>
        <p:nvSpPr>
          <p:cNvPr id="213001" name="Text Box 9"/>
          <p:cNvSpPr txBox="1">
            <a:spLocks noChangeArrowheads="1"/>
          </p:cNvSpPr>
          <p:nvPr/>
        </p:nvSpPr>
        <p:spPr bwMode="auto">
          <a:xfrm>
            <a:off x="6156325" y="1336675"/>
            <a:ext cx="2165350" cy="366713"/>
          </a:xfrm>
          <a:prstGeom prst="rect">
            <a:avLst/>
          </a:prstGeom>
          <a:noFill/>
          <a:ln w="9525">
            <a:noFill/>
            <a:miter lim="800000"/>
            <a:headEnd/>
            <a:tailEnd/>
          </a:ln>
          <a:effectLst/>
        </p:spPr>
        <p:txBody>
          <a:bodyPr wrap="none">
            <a:spAutoFit/>
          </a:bodyPr>
          <a:lstStyle/>
          <a:p>
            <a:r>
              <a:rPr lang="en-AU" b="1">
                <a:solidFill>
                  <a:schemeClr val="folHlink"/>
                </a:solidFill>
              </a:rPr>
              <a:t>Sampling features</a:t>
            </a:r>
          </a:p>
        </p:txBody>
      </p:sp>
      <p:sp>
        <p:nvSpPr>
          <p:cNvPr id="213002" name="Rectangle 10"/>
          <p:cNvSpPr>
            <a:spLocks noChangeArrowheads="1"/>
          </p:cNvSpPr>
          <p:nvPr/>
        </p:nvSpPr>
        <p:spPr bwMode="auto">
          <a:xfrm>
            <a:off x="2074863" y="3121025"/>
            <a:ext cx="1403350" cy="1293813"/>
          </a:xfrm>
          <a:prstGeom prst="rect">
            <a:avLst/>
          </a:prstGeom>
          <a:solidFill>
            <a:schemeClr val="accent1">
              <a:alpha val="50999"/>
            </a:schemeClr>
          </a:solidFill>
          <a:ln w="9525">
            <a:solidFill>
              <a:schemeClr val="tx1"/>
            </a:solidFill>
            <a:miter lim="800000"/>
            <a:headEnd/>
            <a:tailEnd/>
          </a:ln>
          <a:effectLst/>
        </p:spPr>
        <p:txBody>
          <a:bodyPr wrap="none" anchor="ctr"/>
          <a:lstStyle/>
          <a:p>
            <a:endParaRPr lang="en-AU"/>
          </a:p>
        </p:txBody>
      </p:sp>
      <p:sp>
        <p:nvSpPr>
          <p:cNvPr id="213003" name="Rectangle 11"/>
          <p:cNvSpPr>
            <a:spLocks noChangeArrowheads="1"/>
          </p:cNvSpPr>
          <p:nvPr/>
        </p:nvSpPr>
        <p:spPr bwMode="auto">
          <a:xfrm>
            <a:off x="5040313" y="4178300"/>
            <a:ext cx="1355725" cy="1084263"/>
          </a:xfrm>
          <a:prstGeom prst="rect">
            <a:avLst/>
          </a:prstGeom>
          <a:solidFill>
            <a:schemeClr val="accent1">
              <a:alpha val="50999"/>
            </a:schemeClr>
          </a:solidFill>
          <a:ln w="9525">
            <a:solidFill>
              <a:schemeClr val="tx1"/>
            </a:solidFill>
            <a:miter lim="800000"/>
            <a:headEnd/>
            <a:tailEnd/>
          </a:ln>
          <a:effectLst/>
        </p:spPr>
        <p:txBody>
          <a:bodyPr wrap="none" anchor="ctr"/>
          <a:lstStyle/>
          <a:p>
            <a:endParaRPr lang="en-AU"/>
          </a:p>
        </p:txBody>
      </p:sp>
      <p:sp>
        <p:nvSpPr>
          <p:cNvPr id="213004" name="Text Box 12"/>
          <p:cNvSpPr txBox="1">
            <a:spLocks noChangeArrowheads="1"/>
          </p:cNvSpPr>
          <p:nvPr/>
        </p:nvSpPr>
        <p:spPr bwMode="auto">
          <a:xfrm>
            <a:off x="1327150" y="5915025"/>
            <a:ext cx="1441450" cy="366713"/>
          </a:xfrm>
          <a:prstGeom prst="rect">
            <a:avLst/>
          </a:prstGeom>
          <a:noFill/>
          <a:ln w="9525">
            <a:noFill/>
            <a:miter lim="800000"/>
            <a:headEnd/>
            <a:tailEnd/>
          </a:ln>
          <a:effectLst/>
        </p:spPr>
        <p:txBody>
          <a:bodyPr wrap="none">
            <a:spAutoFit/>
          </a:bodyPr>
          <a:lstStyle/>
          <a:p>
            <a:r>
              <a:rPr lang="en-AU" b="1">
                <a:solidFill>
                  <a:schemeClr val="accent1"/>
                </a:solidFill>
              </a:rPr>
              <a:t>Time series</a:t>
            </a:r>
          </a:p>
        </p:txBody>
      </p:sp>
      <p:sp>
        <p:nvSpPr>
          <p:cNvPr id="213005" name="Line 13"/>
          <p:cNvSpPr>
            <a:spLocks noChangeShapeType="1"/>
          </p:cNvSpPr>
          <p:nvPr/>
        </p:nvSpPr>
        <p:spPr bwMode="auto">
          <a:xfrm flipV="1">
            <a:off x="2044700" y="4419600"/>
            <a:ext cx="312738" cy="1468438"/>
          </a:xfrm>
          <a:prstGeom prst="line">
            <a:avLst/>
          </a:prstGeom>
          <a:noFill/>
          <a:ln w="9525">
            <a:solidFill>
              <a:schemeClr val="tx1"/>
            </a:solidFill>
            <a:round/>
            <a:headEnd/>
            <a:tailEnd type="triangle" w="med" len="med"/>
          </a:ln>
          <a:effectLst/>
        </p:spPr>
        <p:txBody>
          <a:bodyPr/>
          <a:lstStyle/>
          <a:p>
            <a:endParaRPr lang="en-AU"/>
          </a:p>
        </p:txBody>
      </p:sp>
      <p:sp>
        <p:nvSpPr>
          <p:cNvPr id="213006" name="Line 14"/>
          <p:cNvSpPr>
            <a:spLocks noChangeShapeType="1"/>
          </p:cNvSpPr>
          <p:nvPr/>
        </p:nvSpPr>
        <p:spPr bwMode="auto">
          <a:xfrm flipV="1">
            <a:off x="2743200" y="4938713"/>
            <a:ext cx="2236788" cy="1028700"/>
          </a:xfrm>
          <a:prstGeom prst="line">
            <a:avLst/>
          </a:prstGeom>
          <a:noFill/>
          <a:ln w="9525">
            <a:solidFill>
              <a:schemeClr val="tx1"/>
            </a:solidFill>
            <a:round/>
            <a:headEnd/>
            <a:tailEnd type="triangle" w="med" len="med"/>
          </a:ln>
          <a:effectLst/>
        </p:spPr>
        <p:txBody>
          <a:bodyPr/>
          <a:lstStyle/>
          <a:p>
            <a:endParaRPr lang="en-AU"/>
          </a:p>
        </p:txBody>
      </p:sp>
      <p:sp>
        <p:nvSpPr>
          <p:cNvPr id="213007" name="Line 15"/>
          <p:cNvSpPr>
            <a:spLocks noChangeShapeType="1"/>
          </p:cNvSpPr>
          <p:nvPr/>
        </p:nvSpPr>
        <p:spPr bwMode="auto">
          <a:xfrm flipH="1">
            <a:off x="5262563" y="1708150"/>
            <a:ext cx="1314450" cy="995363"/>
          </a:xfrm>
          <a:prstGeom prst="line">
            <a:avLst/>
          </a:prstGeom>
          <a:noFill/>
          <a:ln w="9525">
            <a:solidFill>
              <a:schemeClr val="tx1"/>
            </a:solidFill>
            <a:round/>
            <a:headEnd/>
            <a:tailEnd type="triangle" w="med" len="med"/>
          </a:ln>
          <a:effectLst/>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dissolve">
                                      <p:cBhvr>
                                        <p:cTn id="7" dur="500"/>
                                        <p:tgtEl>
                                          <p:spTgt spid="2130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3005"/>
                                        </p:tgtEl>
                                        <p:attrNameLst>
                                          <p:attrName>style.visibility</p:attrName>
                                        </p:attrNameLst>
                                      </p:cBhvr>
                                      <p:to>
                                        <p:strVal val="visible"/>
                                      </p:to>
                                    </p:set>
                                    <p:animEffect transition="in" filter="dissolve">
                                      <p:cBhvr>
                                        <p:cTn id="10" dur="500"/>
                                        <p:tgtEl>
                                          <p:spTgt spid="2130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3004"/>
                                        </p:tgtEl>
                                        <p:attrNameLst>
                                          <p:attrName>style.visibility</p:attrName>
                                        </p:attrNameLst>
                                      </p:cBhvr>
                                      <p:to>
                                        <p:strVal val="visible"/>
                                      </p:to>
                                    </p:set>
                                    <p:animEffect transition="in" filter="dissolve">
                                      <p:cBhvr>
                                        <p:cTn id="13" dur="500"/>
                                        <p:tgtEl>
                                          <p:spTgt spid="21300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3006"/>
                                        </p:tgtEl>
                                        <p:attrNameLst>
                                          <p:attrName>style.visibility</p:attrName>
                                        </p:attrNameLst>
                                      </p:cBhvr>
                                      <p:to>
                                        <p:strVal val="visible"/>
                                      </p:to>
                                    </p:set>
                                    <p:animEffect transition="in" filter="dissolve">
                                      <p:cBhvr>
                                        <p:cTn id="16" dur="500"/>
                                        <p:tgtEl>
                                          <p:spTgt spid="2130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3003"/>
                                        </p:tgtEl>
                                        <p:attrNameLst>
                                          <p:attrName>style.visibility</p:attrName>
                                        </p:attrNameLst>
                                      </p:cBhvr>
                                      <p:to>
                                        <p:strVal val="visible"/>
                                      </p:to>
                                    </p:set>
                                    <p:animEffect transition="in" filter="dissolve">
                                      <p:cBhvr>
                                        <p:cTn id="19" dur="500"/>
                                        <p:tgtEl>
                                          <p:spTgt spid="21300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13001"/>
                                        </p:tgtEl>
                                        <p:attrNameLst>
                                          <p:attrName>style.visibility</p:attrName>
                                        </p:attrNameLst>
                                      </p:cBhvr>
                                      <p:to>
                                        <p:strVal val="visible"/>
                                      </p:to>
                                    </p:set>
                                    <p:animEffect transition="in" filter="dissolve">
                                      <p:cBhvr>
                                        <p:cTn id="22" dur="500"/>
                                        <p:tgtEl>
                                          <p:spTgt spid="21300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3007"/>
                                        </p:tgtEl>
                                        <p:attrNameLst>
                                          <p:attrName>style.visibility</p:attrName>
                                        </p:attrNameLst>
                                      </p:cBhvr>
                                      <p:to>
                                        <p:strVal val="visible"/>
                                      </p:to>
                                    </p:set>
                                    <p:animEffect transition="in" filter="dissolve">
                                      <p:cBhvr>
                                        <p:cTn id="25" dur="500"/>
                                        <p:tgtEl>
                                          <p:spTgt spid="21300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2999"/>
                                        </p:tgtEl>
                                        <p:attrNameLst>
                                          <p:attrName>style.visibility</p:attrName>
                                        </p:attrNameLst>
                                      </p:cBhvr>
                                      <p:to>
                                        <p:strVal val="visible"/>
                                      </p:to>
                                    </p:set>
                                    <p:animEffect transition="in" filter="dissolve">
                                      <p:cBhvr>
                                        <p:cTn id="28" dur="500"/>
                                        <p:tgtEl>
                                          <p:spTgt spid="21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P spid="213001" grpId="0"/>
      <p:bldP spid="213002" grpId="0" animBg="1"/>
      <p:bldP spid="213003" grpId="0" animBg="1"/>
      <p:bldP spid="213004" grpId="0"/>
      <p:bldP spid="213005" grpId="0" animBg="1"/>
      <p:bldP spid="213006" grpId="0" animBg="1"/>
      <p:bldP spid="2130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AU"/>
              <a:t>Harmonised water data model</a:t>
            </a:r>
          </a:p>
        </p:txBody>
      </p:sp>
      <p:sp>
        <p:nvSpPr>
          <p:cNvPr id="214018" name="Rectangle 2"/>
          <p:cNvSpPr>
            <a:spLocks noGrp="1" noChangeArrowheads="1"/>
          </p:cNvSpPr>
          <p:nvPr>
            <p:ph type="title"/>
          </p:nvPr>
        </p:nvSpPr>
        <p:spPr/>
        <p:txBody>
          <a:bodyPr/>
          <a:lstStyle/>
          <a:p>
            <a:endParaRPr lang="en-US"/>
          </a:p>
        </p:txBody>
      </p:sp>
      <p:sp>
        <p:nvSpPr>
          <p:cNvPr id="214019" name="Rectangle 3"/>
          <p:cNvSpPr>
            <a:spLocks noGrp="1" noChangeArrowheads="1"/>
          </p:cNvSpPr>
          <p:nvPr>
            <p:ph type="body" idx="1"/>
          </p:nvPr>
        </p:nvSpPr>
        <p:spPr/>
        <p:txBody>
          <a:bodyPr/>
          <a:lstStyle/>
          <a:p>
            <a:pPr>
              <a:buFontTx/>
              <a:buNone/>
            </a:pPr>
            <a:endParaRPr lang="en-AU"/>
          </a:p>
          <a:p>
            <a:pPr>
              <a:buFontTx/>
              <a:buNone/>
            </a:pPr>
            <a:endParaRPr lang="en-AU"/>
          </a:p>
        </p:txBody>
      </p:sp>
      <p:pic>
        <p:nvPicPr>
          <p:cNvPr id="214020" name="Picture 4"/>
          <p:cNvPicPr>
            <a:picLocks noChangeAspect="1" noChangeArrowheads="1"/>
          </p:cNvPicPr>
          <p:nvPr/>
        </p:nvPicPr>
        <p:blipFill>
          <a:blip r:embed="rId2" cstate="print"/>
          <a:srcRect/>
          <a:stretch>
            <a:fillRect/>
          </a:stretch>
        </p:blipFill>
        <p:spPr bwMode="auto">
          <a:xfrm>
            <a:off x="519113" y="295275"/>
            <a:ext cx="8247062" cy="6567488"/>
          </a:xfrm>
          <a:prstGeom prst="rect">
            <a:avLst/>
          </a:prstGeom>
          <a:noFill/>
          <a:ln w="9525">
            <a:noFill/>
            <a:miter lim="800000"/>
            <a:headEnd/>
            <a:tailEnd/>
          </a:ln>
          <a:effectLst/>
        </p:spPr>
      </p:pic>
      <p:sp>
        <p:nvSpPr>
          <p:cNvPr id="214022" name="Text Box 6"/>
          <p:cNvSpPr txBox="1">
            <a:spLocks noChangeArrowheads="1"/>
          </p:cNvSpPr>
          <p:nvPr/>
        </p:nvSpPr>
        <p:spPr bwMode="auto">
          <a:xfrm>
            <a:off x="793750" y="558800"/>
            <a:ext cx="2451100" cy="1739900"/>
          </a:xfrm>
          <a:prstGeom prst="rect">
            <a:avLst/>
          </a:prstGeom>
          <a:solidFill>
            <a:schemeClr val="folHlink">
              <a:alpha val="50999"/>
            </a:schemeClr>
          </a:solidFill>
          <a:ln w="9525">
            <a:noFill/>
            <a:miter lim="800000"/>
            <a:headEnd/>
            <a:tailEnd/>
          </a:ln>
          <a:effectLst/>
        </p:spPr>
        <p:txBody>
          <a:bodyPr>
            <a:spAutoFit/>
          </a:bodyPr>
          <a:lstStyle/>
          <a:p>
            <a:r>
              <a:rPr lang="en-AU">
                <a:solidFill>
                  <a:schemeClr val="bg1"/>
                </a:solidFill>
              </a:rPr>
              <a:t>Sampling Features</a:t>
            </a:r>
          </a:p>
          <a:p>
            <a:endParaRPr lang="en-AU"/>
          </a:p>
          <a:p>
            <a:endParaRPr lang="en-AU"/>
          </a:p>
          <a:p>
            <a:endParaRPr lang="en-AU"/>
          </a:p>
          <a:p>
            <a:endParaRPr lang="en-AU"/>
          </a:p>
          <a:p>
            <a:endParaRPr lang="en-AU"/>
          </a:p>
        </p:txBody>
      </p:sp>
      <p:sp>
        <p:nvSpPr>
          <p:cNvPr id="214023" name="Text Box 7"/>
          <p:cNvSpPr txBox="1">
            <a:spLocks noChangeArrowheads="1"/>
          </p:cNvSpPr>
          <p:nvPr/>
        </p:nvSpPr>
        <p:spPr bwMode="auto">
          <a:xfrm>
            <a:off x="2863850" y="2171700"/>
            <a:ext cx="2470150" cy="2014538"/>
          </a:xfrm>
          <a:prstGeom prst="rect">
            <a:avLst/>
          </a:prstGeom>
          <a:solidFill>
            <a:schemeClr val="accent1">
              <a:alpha val="50999"/>
            </a:schemeClr>
          </a:solidFill>
          <a:ln w="9525">
            <a:noFill/>
            <a:miter lim="800000"/>
            <a:headEnd/>
            <a:tailEnd/>
          </a:ln>
          <a:effectLst/>
        </p:spPr>
        <p:txBody>
          <a:bodyPr>
            <a:spAutoFit/>
          </a:bodyPr>
          <a:lstStyle/>
          <a:p>
            <a:r>
              <a:rPr lang="en-AU">
                <a:solidFill>
                  <a:schemeClr val="bg1"/>
                </a:solidFill>
              </a:rPr>
              <a:t>Result type </a:t>
            </a:r>
          </a:p>
          <a:p>
            <a:r>
              <a:rPr lang="en-AU">
                <a:solidFill>
                  <a:schemeClr val="bg1"/>
                </a:solidFill>
              </a:rPr>
              <a:t>(time series)</a:t>
            </a:r>
          </a:p>
          <a:p>
            <a:endParaRPr lang="en-AU"/>
          </a:p>
          <a:p>
            <a:endParaRPr lang="en-AU"/>
          </a:p>
          <a:p>
            <a:endParaRPr lang="en-AU"/>
          </a:p>
          <a:p>
            <a:endParaRPr lang="en-AU"/>
          </a:p>
          <a:p>
            <a:endParaRPr lang="en-AU"/>
          </a:p>
        </p:txBody>
      </p:sp>
      <p:sp>
        <p:nvSpPr>
          <p:cNvPr id="214024" name="Text Box 8"/>
          <p:cNvSpPr txBox="1">
            <a:spLocks noChangeArrowheads="1"/>
          </p:cNvSpPr>
          <p:nvPr/>
        </p:nvSpPr>
        <p:spPr bwMode="auto">
          <a:xfrm>
            <a:off x="723900" y="3767138"/>
            <a:ext cx="2630488" cy="2838450"/>
          </a:xfrm>
          <a:prstGeom prst="rect">
            <a:avLst/>
          </a:prstGeom>
          <a:solidFill>
            <a:srgbClr val="74A18E">
              <a:alpha val="50999"/>
            </a:srgbClr>
          </a:solidFill>
          <a:ln w="9525">
            <a:noFill/>
            <a:miter lim="800000"/>
            <a:headEnd/>
            <a:tailEnd/>
          </a:ln>
          <a:effectLst/>
        </p:spPr>
        <p:txBody>
          <a:bodyPr>
            <a:spAutoFit/>
          </a:bodyPr>
          <a:lstStyle/>
          <a:p>
            <a:r>
              <a:rPr lang="en-AU">
                <a:solidFill>
                  <a:schemeClr val="bg1"/>
                </a:solidFill>
              </a:rPr>
              <a:t>Observed property</a:t>
            </a:r>
          </a:p>
          <a:p>
            <a:endParaRPr lang="en-AU">
              <a:solidFill>
                <a:schemeClr val="bg1"/>
              </a:solidFill>
            </a:endParaRPr>
          </a:p>
          <a:p>
            <a:endParaRPr lang="en-AU">
              <a:solidFill>
                <a:schemeClr val="bg1"/>
              </a:solidFill>
            </a:endParaRPr>
          </a:p>
          <a:p>
            <a:endParaRPr lang="en-AU">
              <a:solidFill>
                <a:schemeClr val="bg1"/>
              </a:solidFill>
            </a:endParaRPr>
          </a:p>
          <a:p>
            <a:endParaRPr lang="en-AU">
              <a:solidFill>
                <a:schemeClr val="bg1"/>
              </a:solidFill>
            </a:endParaRPr>
          </a:p>
          <a:p>
            <a:endParaRPr lang="en-AU">
              <a:solidFill>
                <a:schemeClr val="bg1"/>
              </a:solidFill>
            </a:endParaRPr>
          </a:p>
          <a:p>
            <a:endParaRPr lang="en-AU"/>
          </a:p>
          <a:p>
            <a:endParaRPr lang="en-AU"/>
          </a:p>
          <a:p>
            <a:endParaRPr lang="en-AU"/>
          </a:p>
          <a:p>
            <a:endParaRPr lang="en-AU"/>
          </a:p>
        </p:txBody>
      </p:sp>
      <p:sp>
        <p:nvSpPr>
          <p:cNvPr id="214025" name="Text Box 9"/>
          <p:cNvSpPr txBox="1">
            <a:spLocks noChangeArrowheads="1"/>
          </p:cNvSpPr>
          <p:nvPr/>
        </p:nvSpPr>
        <p:spPr bwMode="auto">
          <a:xfrm>
            <a:off x="5118100" y="2095500"/>
            <a:ext cx="2952750" cy="1465263"/>
          </a:xfrm>
          <a:prstGeom prst="rect">
            <a:avLst/>
          </a:prstGeom>
          <a:solidFill>
            <a:schemeClr val="hlink">
              <a:alpha val="50999"/>
            </a:schemeClr>
          </a:solidFill>
          <a:ln w="9525">
            <a:noFill/>
            <a:miter lim="800000"/>
            <a:headEnd/>
            <a:tailEnd/>
          </a:ln>
          <a:effectLst/>
        </p:spPr>
        <p:txBody>
          <a:bodyPr>
            <a:spAutoFit/>
          </a:bodyPr>
          <a:lstStyle/>
          <a:p>
            <a:r>
              <a:rPr lang="en-AU">
                <a:solidFill>
                  <a:schemeClr val="bg1"/>
                </a:solidFill>
              </a:rPr>
              <a:t>Procedure</a:t>
            </a:r>
          </a:p>
          <a:p>
            <a:endParaRPr lang="en-AU">
              <a:solidFill>
                <a:schemeClr val="bg1"/>
              </a:solidFill>
            </a:endParaRPr>
          </a:p>
          <a:p>
            <a:endParaRPr lang="en-AU"/>
          </a:p>
          <a:p>
            <a:endParaRPr lang="en-AU"/>
          </a:p>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022"/>
                                        </p:tgtEl>
                                        <p:attrNameLst>
                                          <p:attrName>style.visibility</p:attrName>
                                        </p:attrNameLst>
                                      </p:cBhvr>
                                      <p:to>
                                        <p:strVal val="visible"/>
                                      </p:to>
                                    </p:set>
                                    <p:animEffect transition="in" filter="dissolve">
                                      <p:cBhvr>
                                        <p:cTn id="7" dur="500"/>
                                        <p:tgtEl>
                                          <p:spTgt spid="2140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4023"/>
                                        </p:tgtEl>
                                        <p:attrNameLst>
                                          <p:attrName>style.visibility</p:attrName>
                                        </p:attrNameLst>
                                      </p:cBhvr>
                                      <p:to>
                                        <p:strVal val="visible"/>
                                      </p:to>
                                    </p:set>
                                    <p:animEffect transition="in" filter="dissolve">
                                      <p:cBhvr>
                                        <p:cTn id="10" dur="500"/>
                                        <p:tgtEl>
                                          <p:spTgt spid="2140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4024"/>
                                        </p:tgtEl>
                                        <p:attrNameLst>
                                          <p:attrName>style.visibility</p:attrName>
                                        </p:attrNameLst>
                                      </p:cBhvr>
                                      <p:to>
                                        <p:strVal val="visible"/>
                                      </p:to>
                                    </p:set>
                                    <p:animEffect transition="in" filter="dissolve">
                                      <p:cBhvr>
                                        <p:cTn id="13" dur="500"/>
                                        <p:tgtEl>
                                          <p:spTgt spid="2140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4025"/>
                                        </p:tgtEl>
                                        <p:attrNameLst>
                                          <p:attrName>style.visibility</p:attrName>
                                        </p:attrNameLst>
                                      </p:cBhvr>
                                      <p:to>
                                        <p:strVal val="visible"/>
                                      </p:to>
                                    </p:set>
                                    <p:animEffect transition="in" filter="dissolve">
                                      <p:cBhvr>
                                        <p:cTn id="16" dur="500"/>
                                        <p:tgtEl>
                                          <p:spTgt spid="21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3" grpId="0" animBg="1"/>
      <p:bldP spid="214024" grpId="0" animBg="1"/>
      <p:bldP spid="2140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208898" name="Rectangle 2"/>
          <p:cNvSpPr>
            <a:spLocks noGrp="1" noChangeArrowheads="1"/>
          </p:cNvSpPr>
          <p:nvPr>
            <p:ph type="title"/>
          </p:nvPr>
        </p:nvSpPr>
        <p:spPr/>
        <p:txBody>
          <a:bodyPr/>
          <a:lstStyle/>
          <a:p>
            <a:r>
              <a:rPr lang="en-AU"/>
              <a:t>Benefits of a harmonised model</a:t>
            </a:r>
          </a:p>
        </p:txBody>
      </p:sp>
      <p:sp>
        <p:nvSpPr>
          <p:cNvPr id="208899" name="Rectangle 3"/>
          <p:cNvSpPr>
            <a:spLocks noGrp="1" noChangeArrowheads="1"/>
          </p:cNvSpPr>
          <p:nvPr>
            <p:ph type="body" idx="1"/>
          </p:nvPr>
        </p:nvSpPr>
        <p:spPr/>
        <p:txBody>
          <a:bodyPr/>
          <a:lstStyle/>
          <a:p>
            <a:r>
              <a:rPr lang="en-AU"/>
              <a:t>Access to a wider range of developed tools, libraries and applications – reduced duplication of effort</a:t>
            </a:r>
          </a:p>
          <a:p>
            <a:endParaRPr lang="en-AU"/>
          </a:p>
          <a:p>
            <a:r>
              <a:rPr lang="en-AU"/>
              <a:t>Adapters for existing systems can be shared</a:t>
            </a:r>
          </a:p>
          <a:p>
            <a:endParaRPr lang="en-AU"/>
          </a:p>
          <a:p>
            <a:r>
              <a:rPr lang="en-AU"/>
              <a:t>Access to documented and explicit definitions of concepts</a:t>
            </a:r>
          </a:p>
          <a:p>
            <a:endParaRPr lang="en-AU"/>
          </a:p>
          <a:p>
            <a:r>
              <a:rPr lang="en-AU"/>
              <a:t>Helps pave the way for increased interoperability of water information systems </a:t>
            </a:r>
          </a:p>
          <a:p>
            <a:endParaRPr lang="en-A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79202" name="Rectangle 2"/>
          <p:cNvSpPr>
            <a:spLocks noGrp="1" noChangeArrowheads="1"/>
          </p:cNvSpPr>
          <p:nvPr>
            <p:ph type="title"/>
          </p:nvPr>
        </p:nvSpPr>
        <p:spPr/>
        <p:txBody>
          <a:bodyPr/>
          <a:lstStyle/>
          <a:p>
            <a:r>
              <a:rPr lang="en-AU"/>
              <a:t>Going forward - issues</a:t>
            </a:r>
          </a:p>
        </p:txBody>
      </p:sp>
      <p:sp>
        <p:nvSpPr>
          <p:cNvPr id="179203" name="Rectangle 3"/>
          <p:cNvSpPr>
            <a:spLocks noGrp="1" noChangeArrowheads="1"/>
          </p:cNvSpPr>
          <p:nvPr>
            <p:ph type="body" idx="1"/>
          </p:nvPr>
        </p:nvSpPr>
        <p:spPr/>
        <p:txBody>
          <a:bodyPr/>
          <a:lstStyle/>
          <a:p>
            <a:r>
              <a:rPr lang="en-AU" dirty="0"/>
              <a:t>How well do existing site/location/station/measuring point  concepts fit into the model?</a:t>
            </a:r>
          </a:p>
          <a:p>
            <a:r>
              <a:rPr lang="en-AU" dirty="0" smtClean="0"/>
              <a:t>How </a:t>
            </a:r>
            <a:r>
              <a:rPr lang="en-AU" dirty="0"/>
              <a:t>do we provide common grouping mechanisms that satisfy existing and future discovery requirements?</a:t>
            </a:r>
          </a:p>
          <a:p>
            <a:r>
              <a:rPr lang="en-AU" dirty="0" smtClean="0"/>
              <a:t>How </a:t>
            </a:r>
            <a:r>
              <a:rPr lang="en-AU" dirty="0"/>
              <a:t>do we describe our sampling regimes?</a:t>
            </a:r>
          </a:p>
          <a:p>
            <a:r>
              <a:rPr lang="en-AU" dirty="0" smtClean="0"/>
              <a:t>How </a:t>
            </a:r>
            <a:r>
              <a:rPr lang="en-AU" dirty="0"/>
              <a:t>do we encode observation results (time series etc.)?</a:t>
            </a:r>
          </a:p>
          <a:p>
            <a:r>
              <a:rPr lang="en-AU" dirty="0" smtClean="0"/>
              <a:t>Managing </a:t>
            </a:r>
            <a:r>
              <a:rPr lang="en-AU" dirty="0"/>
              <a:t>dependencies between derived time series?</a:t>
            </a:r>
          </a:p>
          <a:p>
            <a:r>
              <a:rPr lang="en-AU" dirty="0" smtClean="0"/>
              <a:t>Define </a:t>
            </a:r>
            <a:r>
              <a:rPr lang="en-AU" dirty="0"/>
              <a:t>a core set of use cases to address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Harmonised water data model</a:t>
            </a:r>
          </a:p>
        </p:txBody>
      </p:sp>
      <p:sp>
        <p:nvSpPr>
          <p:cNvPr id="180226" name="Rectangle 2"/>
          <p:cNvSpPr>
            <a:spLocks noGrp="1" noChangeArrowheads="1"/>
          </p:cNvSpPr>
          <p:nvPr>
            <p:ph type="title"/>
          </p:nvPr>
        </p:nvSpPr>
        <p:spPr/>
        <p:txBody>
          <a:bodyPr/>
          <a:lstStyle/>
          <a:p>
            <a:endParaRPr lang="en-US"/>
          </a:p>
        </p:txBody>
      </p:sp>
      <p:sp>
        <p:nvSpPr>
          <p:cNvPr id="180227" name="Rectangle 3"/>
          <p:cNvSpPr>
            <a:spLocks noGrp="1" noChangeArrowheads="1"/>
          </p:cNvSpPr>
          <p:nvPr>
            <p:ph type="body" idx="1"/>
          </p:nvPr>
        </p:nvSpPr>
        <p:spPr/>
        <p:txBody>
          <a:bodyPr/>
          <a:lstStyle/>
          <a:p>
            <a:pPr>
              <a:buFontTx/>
              <a:buNone/>
            </a:pPr>
            <a:endParaRPr lang="en-AU" sz="2800" dirty="0"/>
          </a:p>
          <a:p>
            <a:pPr algn="ctr">
              <a:buFontTx/>
              <a:buNone/>
            </a:pPr>
            <a:r>
              <a:rPr lang="en-AU" sz="2800" dirty="0"/>
              <a:t>Development of a harmonised model will bring benefits to a large number of parties and will promote improved sharing of data and meta data, by both humans and computers.</a:t>
            </a:r>
          </a:p>
          <a:p>
            <a:pPr>
              <a:buFontTx/>
              <a:buNone/>
            </a:pPr>
            <a:endParaRPr lang="en-AU"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AU"/>
              <a:t>Harmonised water data model</a:t>
            </a:r>
          </a:p>
        </p:txBody>
      </p:sp>
      <p:sp>
        <p:nvSpPr>
          <p:cNvPr id="205826" name="Rectangle 2"/>
          <p:cNvSpPr>
            <a:spLocks noGrp="1" noChangeArrowheads="1"/>
          </p:cNvSpPr>
          <p:nvPr>
            <p:ph type="title"/>
          </p:nvPr>
        </p:nvSpPr>
        <p:spPr/>
        <p:txBody>
          <a:bodyPr/>
          <a:lstStyle/>
          <a:p>
            <a:r>
              <a:rPr lang="en-AU"/>
              <a:t>The future?</a:t>
            </a:r>
          </a:p>
        </p:txBody>
      </p:sp>
      <p:sp>
        <p:nvSpPr>
          <p:cNvPr id="205827" name="Rectangle 3"/>
          <p:cNvSpPr>
            <a:spLocks noGrp="1" noChangeArrowheads="1"/>
          </p:cNvSpPr>
          <p:nvPr>
            <p:ph type="body" idx="1"/>
          </p:nvPr>
        </p:nvSpPr>
        <p:spPr/>
        <p:txBody>
          <a:bodyPr/>
          <a:lstStyle/>
          <a:p>
            <a:pPr>
              <a:buFontTx/>
              <a:buNone/>
            </a:pPr>
            <a:r>
              <a:rPr lang="en-AU">
                <a:solidFill>
                  <a:schemeClr val="folHlink"/>
                </a:solidFill>
              </a:rPr>
              <a:t> </a:t>
            </a:r>
          </a:p>
        </p:txBody>
      </p:sp>
      <p:sp>
        <p:nvSpPr>
          <p:cNvPr id="205828" name="Line 4"/>
          <p:cNvSpPr>
            <a:spLocks noChangeShapeType="1"/>
          </p:cNvSpPr>
          <p:nvPr/>
        </p:nvSpPr>
        <p:spPr bwMode="auto">
          <a:xfrm flipV="1">
            <a:off x="1277938" y="2397125"/>
            <a:ext cx="158750" cy="285750"/>
          </a:xfrm>
          <a:prstGeom prst="line">
            <a:avLst/>
          </a:prstGeom>
          <a:noFill/>
          <a:ln w="9525">
            <a:solidFill>
              <a:srgbClr val="000000"/>
            </a:solidFill>
            <a:round/>
            <a:headEnd/>
            <a:tailEnd/>
          </a:ln>
          <a:effectLst/>
        </p:spPr>
        <p:txBody>
          <a:bodyPr/>
          <a:lstStyle/>
          <a:p>
            <a:endParaRPr lang="en-AU"/>
          </a:p>
        </p:txBody>
      </p:sp>
      <p:sp>
        <p:nvSpPr>
          <p:cNvPr id="205829" name="Line 5"/>
          <p:cNvSpPr>
            <a:spLocks noChangeShapeType="1"/>
          </p:cNvSpPr>
          <p:nvPr/>
        </p:nvSpPr>
        <p:spPr bwMode="auto">
          <a:xfrm flipH="1" flipV="1">
            <a:off x="1443038" y="2389188"/>
            <a:ext cx="179387" cy="304800"/>
          </a:xfrm>
          <a:prstGeom prst="line">
            <a:avLst/>
          </a:prstGeom>
          <a:noFill/>
          <a:ln w="9525">
            <a:solidFill>
              <a:srgbClr val="000000"/>
            </a:solidFill>
            <a:round/>
            <a:headEnd/>
            <a:tailEnd/>
          </a:ln>
          <a:effectLst/>
        </p:spPr>
        <p:txBody>
          <a:bodyPr/>
          <a:lstStyle/>
          <a:p>
            <a:endParaRPr lang="en-AU"/>
          </a:p>
        </p:txBody>
      </p:sp>
      <p:sp>
        <p:nvSpPr>
          <p:cNvPr id="205830" name="Line 6"/>
          <p:cNvSpPr>
            <a:spLocks noChangeShapeType="1"/>
          </p:cNvSpPr>
          <p:nvPr/>
        </p:nvSpPr>
        <p:spPr bwMode="auto">
          <a:xfrm>
            <a:off x="1438275" y="2090738"/>
            <a:ext cx="0" cy="298450"/>
          </a:xfrm>
          <a:prstGeom prst="line">
            <a:avLst/>
          </a:prstGeom>
          <a:noFill/>
          <a:ln w="9525">
            <a:solidFill>
              <a:srgbClr val="000000"/>
            </a:solidFill>
            <a:round/>
            <a:headEnd/>
            <a:tailEnd/>
          </a:ln>
          <a:effectLst/>
        </p:spPr>
        <p:txBody>
          <a:bodyPr/>
          <a:lstStyle/>
          <a:p>
            <a:endParaRPr lang="en-AU"/>
          </a:p>
        </p:txBody>
      </p:sp>
      <p:sp>
        <p:nvSpPr>
          <p:cNvPr id="205831" name="Line 7"/>
          <p:cNvSpPr>
            <a:spLocks noChangeShapeType="1"/>
          </p:cNvSpPr>
          <p:nvPr/>
        </p:nvSpPr>
        <p:spPr bwMode="auto">
          <a:xfrm flipH="1">
            <a:off x="1233488" y="2076450"/>
            <a:ext cx="185737" cy="265113"/>
          </a:xfrm>
          <a:prstGeom prst="line">
            <a:avLst/>
          </a:prstGeom>
          <a:noFill/>
          <a:ln w="9525">
            <a:solidFill>
              <a:srgbClr val="000000"/>
            </a:solidFill>
            <a:round/>
            <a:headEnd/>
            <a:tailEnd/>
          </a:ln>
          <a:effectLst/>
        </p:spPr>
        <p:txBody>
          <a:bodyPr/>
          <a:lstStyle/>
          <a:p>
            <a:endParaRPr lang="en-AU"/>
          </a:p>
        </p:txBody>
      </p:sp>
      <p:sp>
        <p:nvSpPr>
          <p:cNvPr id="205832" name="Line 8"/>
          <p:cNvSpPr>
            <a:spLocks noChangeShapeType="1"/>
          </p:cNvSpPr>
          <p:nvPr/>
        </p:nvSpPr>
        <p:spPr bwMode="auto">
          <a:xfrm flipH="1" flipV="1">
            <a:off x="1446213" y="2063750"/>
            <a:ext cx="204787" cy="225425"/>
          </a:xfrm>
          <a:prstGeom prst="line">
            <a:avLst/>
          </a:prstGeom>
          <a:noFill/>
          <a:ln w="9525">
            <a:solidFill>
              <a:srgbClr val="000000"/>
            </a:solidFill>
            <a:round/>
            <a:headEnd/>
            <a:tailEnd/>
          </a:ln>
          <a:effectLst/>
        </p:spPr>
        <p:txBody>
          <a:bodyPr/>
          <a:lstStyle/>
          <a:p>
            <a:endParaRPr lang="en-AU"/>
          </a:p>
        </p:txBody>
      </p:sp>
      <p:sp>
        <p:nvSpPr>
          <p:cNvPr id="205833" name="Oval 9"/>
          <p:cNvSpPr>
            <a:spLocks noChangeArrowheads="1"/>
          </p:cNvSpPr>
          <p:nvPr/>
        </p:nvSpPr>
        <p:spPr bwMode="auto">
          <a:xfrm>
            <a:off x="1293813" y="1778000"/>
            <a:ext cx="290512" cy="292100"/>
          </a:xfrm>
          <a:prstGeom prst="ellipse">
            <a:avLst/>
          </a:prstGeom>
          <a:solidFill>
            <a:srgbClr val="FFFFFF"/>
          </a:solidFill>
          <a:ln w="9525">
            <a:solidFill>
              <a:srgbClr val="000000"/>
            </a:solidFill>
            <a:round/>
            <a:headEnd/>
            <a:tailEnd/>
          </a:ln>
          <a:effectLst/>
        </p:spPr>
        <p:txBody>
          <a:bodyPr wrap="none" anchor="ctr"/>
          <a:lstStyle/>
          <a:p>
            <a:endParaRPr lang="en-AU"/>
          </a:p>
        </p:txBody>
      </p:sp>
      <p:sp>
        <p:nvSpPr>
          <p:cNvPr id="205834" name="Text Box 10"/>
          <p:cNvSpPr txBox="1">
            <a:spLocks noChangeArrowheads="1"/>
          </p:cNvSpPr>
          <p:nvPr/>
        </p:nvSpPr>
        <p:spPr bwMode="auto">
          <a:xfrm>
            <a:off x="669925" y="1144588"/>
            <a:ext cx="2503488" cy="366712"/>
          </a:xfrm>
          <a:prstGeom prst="rect">
            <a:avLst/>
          </a:prstGeom>
          <a:noFill/>
          <a:ln w="9525">
            <a:noFill/>
            <a:miter lim="800000"/>
            <a:headEnd/>
            <a:tailEnd/>
          </a:ln>
          <a:effectLst/>
        </p:spPr>
        <p:txBody>
          <a:bodyPr>
            <a:spAutoFit/>
          </a:bodyPr>
          <a:lstStyle/>
          <a:p>
            <a:pPr>
              <a:spcBef>
                <a:spcPct val="50000"/>
              </a:spcBef>
            </a:pPr>
            <a:r>
              <a:rPr lang="en-AU"/>
              <a:t>Hydro Jack</a:t>
            </a:r>
          </a:p>
        </p:txBody>
      </p:sp>
      <p:sp>
        <p:nvSpPr>
          <p:cNvPr id="205835" name="Line 11"/>
          <p:cNvSpPr>
            <a:spLocks noChangeShapeType="1"/>
          </p:cNvSpPr>
          <p:nvPr/>
        </p:nvSpPr>
        <p:spPr bwMode="auto">
          <a:xfrm>
            <a:off x="850900" y="1498600"/>
            <a:ext cx="241300" cy="292100"/>
          </a:xfrm>
          <a:prstGeom prst="line">
            <a:avLst/>
          </a:prstGeom>
          <a:noFill/>
          <a:ln w="9525">
            <a:solidFill>
              <a:schemeClr val="tx1"/>
            </a:solidFill>
            <a:round/>
            <a:headEnd/>
            <a:tailEnd type="triangle" w="med" len="med"/>
          </a:ln>
          <a:effectLst/>
        </p:spPr>
        <p:txBody>
          <a:bodyPr/>
          <a:lstStyle/>
          <a:p>
            <a:endParaRPr lang="en-AU"/>
          </a:p>
        </p:txBody>
      </p:sp>
      <p:pic>
        <p:nvPicPr>
          <p:cNvPr id="205836" name="Picture 12"/>
          <p:cNvPicPr>
            <a:picLocks noChangeAspect="1" noChangeArrowheads="1"/>
          </p:cNvPicPr>
          <p:nvPr/>
        </p:nvPicPr>
        <p:blipFill>
          <a:blip r:embed="rId2" cstate="print"/>
          <a:srcRect/>
          <a:stretch>
            <a:fillRect/>
          </a:stretch>
        </p:blipFill>
        <p:spPr bwMode="auto">
          <a:xfrm>
            <a:off x="3130550" y="1633538"/>
            <a:ext cx="5037138" cy="3592512"/>
          </a:xfrm>
          <a:prstGeom prst="rect">
            <a:avLst/>
          </a:prstGeom>
          <a:noFill/>
          <a:ln w="9525">
            <a:noFill/>
            <a:miter lim="800000"/>
            <a:headEnd/>
            <a:tailEnd/>
          </a:ln>
          <a:effectLst/>
        </p:spPr>
      </p:pic>
      <p:sp>
        <p:nvSpPr>
          <p:cNvPr id="205837" name="Rectangle 13"/>
          <p:cNvSpPr>
            <a:spLocks noChangeArrowheads="1"/>
          </p:cNvSpPr>
          <p:nvPr/>
        </p:nvSpPr>
        <p:spPr bwMode="auto">
          <a:xfrm>
            <a:off x="4064000" y="2146300"/>
            <a:ext cx="3541713" cy="2597150"/>
          </a:xfrm>
          <a:prstGeom prst="rect">
            <a:avLst/>
          </a:prstGeom>
          <a:solidFill>
            <a:srgbClr val="FF0000">
              <a:alpha val="14000"/>
            </a:srgbClr>
          </a:solidFill>
          <a:ln w="12700">
            <a:solidFill>
              <a:schemeClr val="tx1"/>
            </a:solidFill>
            <a:miter lim="800000"/>
            <a:headEnd/>
            <a:tailEnd/>
          </a:ln>
          <a:effectLst/>
        </p:spPr>
        <p:txBody>
          <a:bodyPr wrap="none" anchor="ctr"/>
          <a:lstStyle/>
          <a:p>
            <a:endParaRPr lang="en-AU"/>
          </a:p>
        </p:txBody>
      </p:sp>
      <p:pic>
        <p:nvPicPr>
          <p:cNvPr id="205838" name="Picture 14"/>
          <p:cNvPicPr>
            <a:picLocks noChangeAspect="1" noChangeArrowheads="1"/>
          </p:cNvPicPr>
          <p:nvPr/>
        </p:nvPicPr>
        <p:blipFill>
          <a:blip r:embed="rId3" cstate="print"/>
          <a:srcRect/>
          <a:stretch>
            <a:fillRect/>
          </a:stretch>
        </p:blipFill>
        <p:spPr bwMode="auto">
          <a:xfrm>
            <a:off x="3149600" y="1622425"/>
            <a:ext cx="5014913" cy="3576638"/>
          </a:xfrm>
          <a:prstGeom prst="rect">
            <a:avLst/>
          </a:prstGeom>
          <a:noFill/>
          <a:ln w="9525">
            <a:noFill/>
            <a:miter lim="800000"/>
            <a:headEnd/>
            <a:tailEnd/>
          </a:ln>
          <a:effectLst/>
        </p:spPr>
      </p:pic>
      <p:sp>
        <p:nvSpPr>
          <p:cNvPr id="205840" name="Oval 16"/>
          <p:cNvSpPr>
            <a:spLocks noChangeArrowheads="1"/>
          </p:cNvSpPr>
          <p:nvPr/>
        </p:nvSpPr>
        <p:spPr bwMode="auto">
          <a:xfrm>
            <a:off x="5021263" y="3133725"/>
            <a:ext cx="682625" cy="682625"/>
          </a:xfrm>
          <a:prstGeom prst="ellipse">
            <a:avLst/>
          </a:prstGeom>
          <a:solidFill>
            <a:schemeClr val="hlink">
              <a:alpha val="53000"/>
            </a:schemeClr>
          </a:solidFill>
          <a:ln w="9525">
            <a:solidFill>
              <a:schemeClr val="tx1"/>
            </a:solidFill>
            <a:round/>
            <a:headEnd/>
            <a:tailEnd/>
          </a:ln>
          <a:effectLst/>
        </p:spPr>
        <p:txBody>
          <a:bodyPr wrap="none" anchor="ctr"/>
          <a:lstStyle/>
          <a:p>
            <a:endParaRPr lang="en-AU"/>
          </a:p>
        </p:txBody>
      </p:sp>
      <p:sp>
        <p:nvSpPr>
          <p:cNvPr id="205842" name="Text Box 18"/>
          <p:cNvSpPr txBox="1">
            <a:spLocks noChangeArrowheads="1"/>
          </p:cNvSpPr>
          <p:nvPr/>
        </p:nvSpPr>
        <p:spPr bwMode="auto">
          <a:xfrm>
            <a:off x="1009650" y="3235325"/>
            <a:ext cx="3257550" cy="2024063"/>
          </a:xfrm>
          <a:prstGeom prst="rect">
            <a:avLst/>
          </a:prstGeom>
          <a:solidFill>
            <a:srgbClr val="E2E3E4"/>
          </a:solidFill>
          <a:ln w="9525">
            <a:solidFill>
              <a:schemeClr val="bg2"/>
            </a:solidFill>
            <a:prstDash val="dash"/>
            <a:miter lim="800000"/>
            <a:headEnd/>
            <a:tailEnd/>
          </a:ln>
          <a:effectLst/>
        </p:spPr>
        <p:txBody>
          <a:bodyPr>
            <a:spAutoFit/>
          </a:bodyPr>
          <a:lstStyle/>
          <a:p>
            <a:r>
              <a:rPr lang="en-AU">
                <a:latin typeface="Calibri" pitchFamily="34" charset="0"/>
              </a:rPr>
              <a:t>Laughing Jack Bridge 147.123 -41.588 (</a:t>
            </a:r>
            <a:r>
              <a:rPr lang="en-AU">
                <a:solidFill>
                  <a:schemeClr val="hlink"/>
                </a:solidFill>
                <a:latin typeface="Calibri" pitchFamily="34" charset="0"/>
              </a:rPr>
              <a:t>AGD66</a:t>
            </a:r>
            <a:r>
              <a:rPr lang="en-AU">
                <a:latin typeface="Calibri" pitchFamily="34" charset="0"/>
              </a:rPr>
              <a:t>)</a:t>
            </a:r>
          </a:p>
          <a:p>
            <a:r>
              <a:rPr lang="en-AU">
                <a:latin typeface="Calibri" pitchFamily="34" charset="0"/>
              </a:rPr>
              <a:t>Upper Derwent River</a:t>
            </a:r>
          </a:p>
          <a:p>
            <a:r>
              <a:rPr lang="en-AU">
                <a:latin typeface="Calibri" pitchFamily="34" charset="0"/>
              </a:rPr>
              <a:t>Observed properties: </a:t>
            </a:r>
            <a:r>
              <a:rPr lang="en-AU" u="sng">
                <a:solidFill>
                  <a:srgbClr val="0066FF"/>
                </a:solidFill>
                <a:latin typeface="Calibri" pitchFamily="34" charset="0"/>
              </a:rPr>
              <a:t>River level, River Flow, Rainfall</a:t>
            </a:r>
            <a:endParaRPr lang="en-AU">
              <a:latin typeface="Consolas" pitchFamily="49" charset="0"/>
            </a:endParaRPr>
          </a:p>
          <a:p>
            <a:endParaRPr lang="en-AU"/>
          </a:p>
          <a:p>
            <a:endParaRPr lang="en-AU"/>
          </a:p>
        </p:txBody>
      </p:sp>
      <p:sp>
        <p:nvSpPr>
          <p:cNvPr id="205843" name="Line 19"/>
          <p:cNvSpPr>
            <a:spLocks noChangeShapeType="1"/>
          </p:cNvSpPr>
          <p:nvPr/>
        </p:nvSpPr>
        <p:spPr bwMode="auto">
          <a:xfrm flipV="1">
            <a:off x="4224338" y="3121025"/>
            <a:ext cx="1117600" cy="114300"/>
          </a:xfrm>
          <a:prstGeom prst="line">
            <a:avLst/>
          </a:prstGeom>
          <a:noFill/>
          <a:ln w="12700">
            <a:solidFill>
              <a:schemeClr val="tx1"/>
            </a:solidFill>
            <a:prstDash val="sysDot"/>
            <a:round/>
            <a:headEnd/>
            <a:tailEnd/>
          </a:ln>
          <a:effectLst/>
        </p:spPr>
        <p:txBody>
          <a:bodyPr/>
          <a:lstStyle/>
          <a:p>
            <a:endParaRPr lang="en-AU"/>
          </a:p>
        </p:txBody>
      </p:sp>
      <p:sp>
        <p:nvSpPr>
          <p:cNvPr id="205844" name="Line 20"/>
          <p:cNvSpPr>
            <a:spLocks noChangeShapeType="1"/>
          </p:cNvSpPr>
          <p:nvPr/>
        </p:nvSpPr>
        <p:spPr bwMode="auto">
          <a:xfrm flipV="1">
            <a:off x="4222750" y="3741738"/>
            <a:ext cx="1320800" cy="1493837"/>
          </a:xfrm>
          <a:prstGeom prst="line">
            <a:avLst/>
          </a:prstGeom>
          <a:noFill/>
          <a:ln w="12700">
            <a:solidFill>
              <a:schemeClr val="tx1"/>
            </a:solidFill>
            <a:prstDash val="sysDot"/>
            <a:round/>
            <a:headEnd/>
            <a:tailEnd/>
          </a:ln>
          <a:effectLst/>
        </p:spPr>
        <p:txBody>
          <a:bodyPr/>
          <a:lstStyle/>
          <a:p>
            <a:endParaRPr lang="en-AU"/>
          </a:p>
        </p:txBody>
      </p:sp>
      <p:sp>
        <p:nvSpPr>
          <p:cNvPr id="205845" name="Oval 21"/>
          <p:cNvSpPr>
            <a:spLocks noChangeArrowheads="1"/>
          </p:cNvSpPr>
          <p:nvPr/>
        </p:nvSpPr>
        <p:spPr bwMode="auto">
          <a:xfrm>
            <a:off x="898525" y="4340225"/>
            <a:ext cx="1263650" cy="363538"/>
          </a:xfrm>
          <a:prstGeom prst="ellipse">
            <a:avLst/>
          </a:prstGeom>
          <a:solidFill>
            <a:schemeClr val="hlink">
              <a:alpha val="49001"/>
            </a:schemeClr>
          </a:solidFill>
          <a:ln w="9525">
            <a:solidFill>
              <a:schemeClr val="tx1"/>
            </a:solidFill>
            <a:round/>
            <a:headEnd/>
            <a:tailEnd/>
          </a:ln>
          <a:effectLst/>
        </p:spPr>
        <p:txBody>
          <a:bodyPr wrap="none" anchor="ctr"/>
          <a:lstStyle/>
          <a:p>
            <a:endParaRPr lang="en-AU"/>
          </a:p>
        </p:txBody>
      </p:sp>
      <p:sp>
        <p:nvSpPr>
          <p:cNvPr id="205846" name="Text Box 22"/>
          <p:cNvSpPr txBox="1">
            <a:spLocks noChangeArrowheads="1"/>
          </p:cNvSpPr>
          <p:nvPr/>
        </p:nvSpPr>
        <p:spPr bwMode="auto">
          <a:xfrm>
            <a:off x="2200275" y="3856038"/>
            <a:ext cx="3257550" cy="1749425"/>
          </a:xfrm>
          <a:prstGeom prst="rect">
            <a:avLst/>
          </a:prstGeom>
          <a:solidFill>
            <a:srgbClr val="E2E3E4"/>
          </a:solidFill>
          <a:ln w="9525">
            <a:solidFill>
              <a:schemeClr val="bg2"/>
            </a:solidFill>
            <a:prstDash val="dash"/>
            <a:miter lim="800000"/>
            <a:headEnd/>
            <a:tailEnd/>
          </a:ln>
          <a:effectLst/>
        </p:spPr>
        <p:txBody>
          <a:bodyPr>
            <a:spAutoFit/>
          </a:bodyPr>
          <a:lstStyle/>
          <a:p>
            <a:r>
              <a:rPr lang="en-AU" u="sng">
                <a:solidFill>
                  <a:srgbClr val="0066FF"/>
                </a:solidFill>
                <a:latin typeface="Calibri" pitchFamily="34" charset="0"/>
              </a:rPr>
              <a:t>River Flow</a:t>
            </a:r>
          </a:p>
          <a:p>
            <a:pPr>
              <a:buFontTx/>
              <a:buChar char="-"/>
            </a:pPr>
            <a:r>
              <a:rPr lang="en-AU">
                <a:latin typeface="Calibri" pitchFamily="34" charset="0"/>
              </a:rPr>
              <a:t>-Measured by </a:t>
            </a:r>
            <a:r>
              <a:rPr lang="en-AU" u="sng">
                <a:solidFill>
                  <a:srgbClr val="0066FF"/>
                </a:solidFill>
                <a:latin typeface="Calibri" pitchFamily="34" charset="0"/>
              </a:rPr>
              <a:t>Sontek Acoustic Doppler Sensor</a:t>
            </a:r>
            <a:r>
              <a:rPr lang="en-AU">
                <a:latin typeface="Calibri" pitchFamily="34" charset="0"/>
              </a:rPr>
              <a:t> (ID232)</a:t>
            </a:r>
          </a:p>
          <a:p>
            <a:pPr>
              <a:buFontTx/>
              <a:buChar char="-"/>
            </a:pPr>
            <a:r>
              <a:rPr lang="en-AU">
                <a:latin typeface="Calibri" pitchFamily="34" charset="0"/>
              </a:rPr>
              <a:t>-Accuracy: +/- 0.02 </a:t>
            </a:r>
          </a:p>
          <a:p>
            <a:pPr>
              <a:buFontTx/>
              <a:buChar char="-"/>
            </a:pPr>
            <a:r>
              <a:rPr lang="en-AU">
                <a:latin typeface="Calibri" pitchFamily="34" charset="0"/>
              </a:rPr>
              <a:t>-Installed: 01/04/2012</a:t>
            </a:r>
            <a:endParaRPr lang="en-AU"/>
          </a:p>
          <a:p>
            <a:endParaRPr lang="en-AU"/>
          </a:p>
        </p:txBody>
      </p:sp>
      <p:sp>
        <p:nvSpPr>
          <p:cNvPr id="205847" name="Text Box 23"/>
          <p:cNvSpPr txBox="1">
            <a:spLocks noChangeArrowheads="1"/>
          </p:cNvSpPr>
          <p:nvPr/>
        </p:nvSpPr>
        <p:spPr bwMode="auto">
          <a:xfrm>
            <a:off x="1514475" y="1400175"/>
            <a:ext cx="1771650" cy="366713"/>
          </a:xfrm>
          <a:prstGeom prst="rect">
            <a:avLst/>
          </a:prstGeom>
          <a:noFill/>
          <a:ln w="9525">
            <a:noFill/>
            <a:miter lim="800000"/>
            <a:headEnd/>
            <a:tailEnd/>
          </a:ln>
          <a:effectLst/>
        </p:spPr>
        <p:txBody>
          <a:bodyPr wrap="none">
            <a:spAutoFit/>
          </a:bodyPr>
          <a:lstStyle/>
          <a:p>
            <a:r>
              <a:rPr lang="en-AU"/>
              <a:t>Need flow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8"/>
                                        </p:tgtEl>
                                        <p:attrNameLst>
                                          <p:attrName>style.visibility</p:attrName>
                                        </p:attrNameLst>
                                      </p:cBhvr>
                                      <p:to>
                                        <p:strVal val="visible"/>
                                      </p:to>
                                    </p:set>
                                    <p:anim calcmode="lin" valueType="num">
                                      <p:cBhvr additive="base">
                                        <p:cTn id="7" dur="500" fill="hold"/>
                                        <p:tgtEl>
                                          <p:spTgt spid="205828"/>
                                        </p:tgtEl>
                                        <p:attrNameLst>
                                          <p:attrName>ppt_x</p:attrName>
                                        </p:attrNameLst>
                                      </p:cBhvr>
                                      <p:tavLst>
                                        <p:tav tm="0">
                                          <p:val>
                                            <p:strVal val="#ppt_x"/>
                                          </p:val>
                                        </p:tav>
                                        <p:tav tm="100000">
                                          <p:val>
                                            <p:strVal val="#ppt_x"/>
                                          </p:val>
                                        </p:tav>
                                      </p:tavLst>
                                    </p:anim>
                                    <p:anim calcmode="lin" valueType="num">
                                      <p:cBhvr additive="base">
                                        <p:cTn id="8" dur="500" fill="hold"/>
                                        <p:tgtEl>
                                          <p:spTgt spid="2058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829"/>
                                        </p:tgtEl>
                                        <p:attrNameLst>
                                          <p:attrName>style.visibility</p:attrName>
                                        </p:attrNameLst>
                                      </p:cBhvr>
                                      <p:to>
                                        <p:strVal val="visible"/>
                                      </p:to>
                                    </p:set>
                                    <p:anim calcmode="lin" valueType="num">
                                      <p:cBhvr additive="base">
                                        <p:cTn id="11" dur="500" fill="hold"/>
                                        <p:tgtEl>
                                          <p:spTgt spid="205829"/>
                                        </p:tgtEl>
                                        <p:attrNameLst>
                                          <p:attrName>ppt_x</p:attrName>
                                        </p:attrNameLst>
                                      </p:cBhvr>
                                      <p:tavLst>
                                        <p:tav tm="0">
                                          <p:val>
                                            <p:strVal val="#ppt_x"/>
                                          </p:val>
                                        </p:tav>
                                        <p:tav tm="100000">
                                          <p:val>
                                            <p:strVal val="#ppt_x"/>
                                          </p:val>
                                        </p:tav>
                                      </p:tavLst>
                                    </p:anim>
                                    <p:anim calcmode="lin" valueType="num">
                                      <p:cBhvr additive="base">
                                        <p:cTn id="12" dur="500" fill="hold"/>
                                        <p:tgtEl>
                                          <p:spTgt spid="2058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830"/>
                                        </p:tgtEl>
                                        <p:attrNameLst>
                                          <p:attrName>style.visibility</p:attrName>
                                        </p:attrNameLst>
                                      </p:cBhvr>
                                      <p:to>
                                        <p:strVal val="visible"/>
                                      </p:to>
                                    </p:set>
                                    <p:anim calcmode="lin" valueType="num">
                                      <p:cBhvr additive="base">
                                        <p:cTn id="15" dur="500" fill="hold"/>
                                        <p:tgtEl>
                                          <p:spTgt spid="205830"/>
                                        </p:tgtEl>
                                        <p:attrNameLst>
                                          <p:attrName>ppt_x</p:attrName>
                                        </p:attrNameLst>
                                      </p:cBhvr>
                                      <p:tavLst>
                                        <p:tav tm="0">
                                          <p:val>
                                            <p:strVal val="#ppt_x"/>
                                          </p:val>
                                        </p:tav>
                                        <p:tav tm="100000">
                                          <p:val>
                                            <p:strVal val="#ppt_x"/>
                                          </p:val>
                                        </p:tav>
                                      </p:tavLst>
                                    </p:anim>
                                    <p:anim calcmode="lin" valueType="num">
                                      <p:cBhvr additive="base">
                                        <p:cTn id="16" dur="500" fill="hold"/>
                                        <p:tgtEl>
                                          <p:spTgt spid="2058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831"/>
                                        </p:tgtEl>
                                        <p:attrNameLst>
                                          <p:attrName>style.visibility</p:attrName>
                                        </p:attrNameLst>
                                      </p:cBhvr>
                                      <p:to>
                                        <p:strVal val="visible"/>
                                      </p:to>
                                    </p:set>
                                    <p:anim calcmode="lin" valueType="num">
                                      <p:cBhvr additive="base">
                                        <p:cTn id="19" dur="500" fill="hold"/>
                                        <p:tgtEl>
                                          <p:spTgt spid="205831"/>
                                        </p:tgtEl>
                                        <p:attrNameLst>
                                          <p:attrName>ppt_x</p:attrName>
                                        </p:attrNameLst>
                                      </p:cBhvr>
                                      <p:tavLst>
                                        <p:tav tm="0">
                                          <p:val>
                                            <p:strVal val="#ppt_x"/>
                                          </p:val>
                                        </p:tav>
                                        <p:tav tm="100000">
                                          <p:val>
                                            <p:strVal val="#ppt_x"/>
                                          </p:val>
                                        </p:tav>
                                      </p:tavLst>
                                    </p:anim>
                                    <p:anim calcmode="lin" valueType="num">
                                      <p:cBhvr additive="base">
                                        <p:cTn id="20" dur="500" fill="hold"/>
                                        <p:tgtEl>
                                          <p:spTgt spid="2058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5832"/>
                                        </p:tgtEl>
                                        <p:attrNameLst>
                                          <p:attrName>style.visibility</p:attrName>
                                        </p:attrNameLst>
                                      </p:cBhvr>
                                      <p:to>
                                        <p:strVal val="visible"/>
                                      </p:to>
                                    </p:set>
                                    <p:anim calcmode="lin" valueType="num">
                                      <p:cBhvr additive="base">
                                        <p:cTn id="23" dur="500" fill="hold"/>
                                        <p:tgtEl>
                                          <p:spTgt spid="205832"/>
                                        </p:tgtEl>
                                        <p:attrNameLst>
                                          <p:attrName>ppt_x</p:attrName>
                                        </p:attrNameLst>
                                      </p:cBhvr>
                                      <p:tavLst>
                                        <p:tav tm="0">
                                          <p:val>
                                            <p:strVal val="#ppt_x"/>
                                          </p:val>
                                        </p:tav>
                                        <p:tav tm="100000">
                                          <p:val>
                                            <p:strVal val="#ppt_x"/>
                                          </p:val>
                                        </p:tav>
                                      </p:tavLst>
                                    </p:anim>
                                    <p:anim calcmode="lin" valueType="num">
                                      <p:cBhvr additive="base">
                                        <p:cTn id="24" dur="500" fill="hold"/>
                                        <p:tgtEl>
                                          <p:spTgt spid="2058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5833"/>
                                        </p:tgtEl>
                                        <p:attrNameLst>
                                          <p:attrName>style.visibility</p:attrName>
                                        </p:attrNameLst>
                                      </p:cBhvr>
                                      <p:to>
                                        <p:strVal val="visible"/>
                                      </p:to>
                                    </p:set>
                                    <p:anim calcmode="lin" valueType="num">
                                      <p:cBhvr additive="base">
                                        <p:cTn id="27" dur="500" fill="hold"/>
                                        <p:tgtEl>
                                          <p:spTgt spid="205833"/>
                                        </p:tgtEl>
                                        <p:attrNameLst>
                                          <p:attrName>ppt_x</p:attrName>
                                        </p:attrNameLst>
                                      </p:cBhvr>
                                      <p:tavLst>
                                        <p:tav tm="0">
                                          <p:val>
                                            <p:strVal val="#ppt_x"/>
                                          </p:val>
                                        </p:tav>
                                        <p:tav tm="100000">
                                          <p:val>
                                            <p:strVal val="#ppt_x"/>
                                          </p:val>
                                        </p:tav>
                                      </p:tavLst>
                                    </p:anim>
                                    <p:anim calcmode="lin" valueType="num">
                                      <p:cBhvr additive="base">
                                        <p:cTn id="28" dur="500" fill="hold"/>
                                        <p:tgtEl>
                                          <p:spTgt spid="2058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5835"/>
                                        </p:tgtEl>
                                        <p:attrNameLst>
                                          <p:attrName>style.visibility</p:attrName>
                                        </p:attrNameLst>
                                      </p:cBhvr>
                                      <p:to>
                                        <p:strVal val="visible"/>
                                      </p:to>
                                    </p:set>
                                    <p:anim calcmode="lin" valueType="num">
                                      <p:cBhvr additive="base">
                                        <p:cTn id="31" dur="500" fill="hold"/>
                                        <p:tgtEl>
                                          <p:spTgt spid="205835"/>
                                        </p:tgtEl>
                                        <p:attrNameLst>
                                          <p:attrName>ppt_x</p:attrName>
                                        </p:attrNameLst>
                                      </p:cBhvr>
                                      <p:tavLst>
                                        <p:tav tm="0">
                                          <p:val>
                                            <p:strVal val="#ppt_x"/>
                                          </p:val>
                                        </p:tav>
                                        <p:tav tm="100000">
                                          <p:val>
                                            <p:strVal val="#ppt_x"/>
                                          </p:val>
                                        </p:tav>
                                      </p:tavLst>
                                    </p:anim>
                                    <p:anim calcmode="lin" valueType="num">
                                      <p:cBhvr additive="base">
                                        <p:cTn id="32" dur="500" fill="hold"/>
                                        <p:tgtEl>
                                          <p:spTgt spid="2058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5834"/>
                                        </p:tgtEl>
                                        <p:attrNameLst>
                                          <p:attrName>style.visibility</p:attrName>
                                        </p:attrNameLst>
                                      </p:cBhvr>
                                      <p:to>
                                        <p:strVal val="visible"/>
                                      </p:to>
                                    </p:set>
                                    <p:anim calcmode="lin" valueType="num">
                                      <p:cBhvr additive="base">
                                        <p:cTn id="35" dur="500" fill="hold"/>
                                        <p:tgtEl>
                                          <p:spTgt spid="205834"/>
                                        </p:tgtEl>
                                        <p:attrNameLst>
                                          <p:attrName>ppt_x</p:attrName>
                                        </p:attrNameLst>
                                      </p:cBhvr>
                                      <p:tavLst>
                                        <p:tav tm="0">
                                          <p:val>
                                            <p:strVal val="#ppt_x"/>
                                          </p:val>
                                        </p:tav>
                                        <p:tav tm="100000">
                                          <p:val>
                                            <p:strVal val="#ppt_x"/>
                                          </p:val>
                                        </p:tav>
                                      </p:tavLst>
                                    </p:anim>
                                    <p:anim calcmode="lin" valueType="num">
                                      <p:cBhvr additive="base">
                                        <p:cTn id="36" dur="500" fill="hold"/>
                                        <p:tgtEl>
                                          <p:spTgt spid="2058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5847"/>
                                        </p:tgtEl>
                                        <p:attrNameLst>
                                          <p:attrName>style.visibility</p:attrName>
                                        </p:attrNameLst>
                                      </p:cBhvr>
                                      <p:to>
                                        <p:strVal val="visible"/>
                                      </p:to>
                                    </p:set>
                                    <p:anim calcmode="lin" valueType="num">
                                      <p:cBhvr additive="base">
                                        <p:cTn id="41" dur="500" fill="hold"/>
                                        <p:tgtEl>
                                          <p:spTgt spid="205847"/>
                                        </p:tgtEl>
                                        <p:attrNameLst>
                                          <p:attrName>ppt_x</p:attrName>
                                        </p:attrNameLst>
                                      </p:cBhvr>
                                      <p:tavLst>
                                        <p:tav tm="0">
                                          <p:val>
                                            <p:strVal val="#ppt_x"/>
                                          </p:val>
                                        </p:tav>
                                        <p:tav tm="100000">
                                          <p:val>
                                            <p:strVal val="#ppt_x"/>
                                          </p:val>
                                        </p:tav>
                                      </p:tavLst>
                                    </p:anim>
                                    <p:anim calcmode="lin" valueType="num">
                                      <p:cBhvr additive="base">
                                        <p:cTn id="42" dur="500" fill="hold"/>
                                        <p:tgtEl>
                                          <p:spTgt spid="20584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836"/>
                                        </p:tgtEl>
                                        <p:attrNameLst>
                                          <p:attrName>style.visibility</p:attrName>
                                        </p:attrNameLst>
                                      </p:cBhvr>
                                      <p:to>
                                        <p:strVal val="visible"/>
                                      </p:to>
                                    </p:set>
                                    <p:animEffect transition="in" filter="dissolve">
                                      <p:cBhvr>
                                        <p:cTn id="47" dur="500"/>
                                        <p:tgtEl>
                                          <p:spTgt spid="20583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5837"/>
                                        </p:tgtEl>
                                        <p:attrNameLst>
                                          <p:attrName>style.visibility</p:attrName>
                                        </p:attrNameLst>
                                      </p:cBhvr>
                                      <p:to>
                                        <p:strVal val="visible"/>
                                      </p:to>
                                    </p:set>
                                    <p:animEffect transition="in" filter="box(in)">
                                      <p:cBhvr>
                                        <p:cTn id="52" dur="500"/>
                                        <p:tgtEl>
                                          <p:spTgt spid="20583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8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05840"/>
                                        </p:tgtEl>
                                        <p:attrNameLst>
                                          <p:attrName>style.visibility</p:attrName>
                                        </p:attrNameLst>
                                      </p:cBhvr>
                                      <p:to>
                                        <p:strVal val="visible"/>
                                      </p:to>
                                    </p:set>
                                    <p:animEffect transition="in" filter="box(in)">
                                      <p:cBhvr>
                                        <p:cTn id="61" dur="500"/>
                                        <p:tgtEl>
                                          <p:spTgt spid="20584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5844"/>
                                        </p:tgtEl>
                                        <p:attrNameLst>
                                          <p:attrName>style.visibility</p:attrName>
                                        </p:attrNameLst>
                                      </p:cBhvr>
                                      <p:to>
                                        <p:strVal val="visible"/>
                                      </p:to>
                                    </p:set>
                                    <p:anim calcmode="lin" valueType="num">
                                      <p:cBhvr additive="base">
                                        <p:cTn id="66" dur="500" fill="hold"/>
                                        <p:tgtEl>
                                          <p:spTgt spid="205844"/>
                                        </p:tgtEl>
                                        <p:attrNameLst>
                                          <p:attrName>ppt_x</p:attrName>
                                        </p:attrNameLst>
                                      </p:cBhvr>
                                      <p:tavLst>
                                        <p:tav tm="0">
                                          <p:val>
                                            <p:strVal val="#ppt_x"/>
                                          </p:val>
                                        </p:tav>
                                        <p:tav tm="100000">
                                          <p:val>
                                            <p:strVal val="#ppt_x"/>
                                          </p:val>
                                        </p:tav>
                                      </p:tavLst>
                                    </p:anim>
                                    <p:anim calcmode="lin" valueType="num">
                                      <p:cBhvr additive="base">
                                        <p:cTn id="67" dur="500" fill="hold"/>
                                        <p:tgtEl>
                                          <p:spTgt spid="20584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05843"/>
                                        </p:tgtEl>
                                        <p:attrNameLst>
                                          <p:attrName>style.visibility</p:attrName>
                                        </p:attrNameLst>
                                      </p:cBhvr>
                                      <p:to>
                                        <p:strVal val="visible"/>
                                      </p:to>
                                    </p:set>
                                    <p:anim calcmode="lin" valueType="num">
                                      <p:cBhvr additive="base">
                                        <p:cTn id="70" dur="500" fill="hold"/>
                                        <p:tgtEl>
                                          <p:spTgt spid="205843"/>
                                        </p:tgtEl>
                                        <p:attrNameLst>
                                          <p:attrName>ppt_x</p:attrName>
                                        </p:attrNameLst>
                                      </p:cBhvr>
                                      <p:tavLst>
                                        <p:tav tm="0">
                                          <p:val>
                                            <p:strVal val="#ppt_x"/>
                                          </p:val>
                                        </p:tav>
                                        <p:tav tm="100000">
                                          <p:val>
                                            <p:strVal val="#ppt_x"/>
                                          </p:val>
                                        </p:tav>
                                      </p:tavLst>
                                    </p:anim>
                                    <p:anim calcmode="lin" valueType="num">
                                      <p:cBhvr additive="base">
                                        <p:cTn id="71" dur="500" fill="hold"/>
                                        <p:tgtEl>
                                          <p:spTgt spid="20584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05842"/>
                                        </p:tgtEl>
                                        <p:attrNameLst>
                                          <p:attrName>style.visibility</p:attrName>
                                        </p:attrNameLst>
                                      </p:cBhvr>
                                      <p:to>
                                        <p:strVal val="visible"/>
                                      </p:to>
                                    </p:set>
                                    <p:anim calcmode="lin" valueType="num">
                                      <p:cBhvr additive="base">
                                        <p:cTn id="74" dur="500" fill="hold"/>
                                        <p:tgtEl>
                                          <p:spTgt spid="205842"/>
                                        </p:tgtEl>
                                        <p:attrNameLst>
                                          <p:attrName>ppt_x</p:attrName>
                                        </p:attrNameLst>
                                      </p:cBhvr>
                                      <p:tavLst>
                                        <p:tav tm="0">
                                          <p:val>
                                            <p:strVal val="#ppt_x"/>
                                          </p:val>
                                        </p:tav>
                                        <p:tav tm="100000">
                                          <p:val>
                                            <p:strVal val="#ppt_x"/>
                                          </p:val>
                                        </p:tav>
                                      </p:tavLst>
                                    </p:anim>
                                    <p:anim calcmode="lin" valueType="num">
                                      <p:cBhvr additive="base">
                                        <p:cTn id="75" dur="500" fill="hold"/>
                                        <p:tgtEl>
                                          <p:spTgt spid="20584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05845"/>
                                        </p:tgtEl>
                                        <p:attrNameLst>
                                          <p:attrName>style.visibility</p:attrName>
                                        </p:attrNameLst>
                                      </p:cBhvr>
                                      <p:to>
                                        <p:strVal val="visible"/>
                                      </p:to>
                                    </p:set>
                                    <p:animEffect transition="in" filter="dissolve">
                                      <p:cBhvr>
                                        <p:cTn id="80" dur="500"/>
                                        <p:tgtEl>
                                          <p:spTgt spid="205845"/>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5846"/>
                                        </p:tgtEl>
                                        <p:attrNameLst>
                                          <p:attrName>style.visibility</p:attrName>
                                        </p:attrNameLst>
                                      </p:cBhvr>
                                      <p:to>
                                        <p:strVal val="visible"/>
                                      </p:to>
                                    </p:set>
                                    <p:anim calcmode="lin" valueType="num">
                                      <p:cBhvr additive="base">
                                        <p:cTn id="85" dur="500" fill="hold"/>
                                        <p:tgtEl>
                                          <p:spTgt spid="205846"/>
                                        </p:tgtEl>
                                        <p:attrNameLst>
                                          <p:attrName>ppt_x</p:attrName>
                                        </p:attrNameLst>
                                      </p:cBhvr>
                                      <p:tavLst>
                                        <p:tav tm="0">
                                          <p:val>
                                            <p:strVal val="#ppt_x"/>
                                          </p:val>
                                        </p:tav>
                                        <p:tav tm="100000">
                                          <p:val>
                                            <p:strVal val="#ppt_x"/>
                                          </p:val>
                                        </p:tav>
                                      </p:tavLst>
                                    </p:anim>
                                    <p:anim calcmode="lin" valueType="num">
                                      <p:cBhvr additive="base">
                                        <p:cTn id="86" dur="500" fill="hold"/>
                                        <p:tgtEl>
                                          <p:spTgt spid="20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p:bldP spid="205829" grpId="0" animBg="1"/>
      <p:bldP spid="205830" grpId="0" animBg="1"/>
      <p:bldP spid="205831" grpId="0" animBg="1"/>
      <p:bldP spid="205832" grpId="0" animBg="1"/>
      <p:bldP spid="205833" grpId="0" animBg="1"/>
      <p:bldP spid="205834" grpId="0"/>
      <p:bldP spid="205835" grpId="0" animBg="1"/>
      <p:bldP spid="205837" grpId="0" animBg="1"/>
      <p:bldP spid="205840" grpId="0" animBg="1"/>
      <p:bldP spid="205842" grpId="0" animBg="1"/>
      <p:bldP spid="205843" grpId="0" animBg="1"/>
      <p:bldP spid="205844" grpId="0" animBg="1"/>
      <p:bldP spid="205845" grpId="0" animBg="1"/>
      <p:bldP spid="205846" grpId="0" animBg="1"/>
      <p:bldP spid="2058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Future Activities?</a:t>
            </a:r>
            <a:endParaRPr lang="en-AU"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Surface Water </a:t>
            </a:r>
            <a:r>
              <a:rPr lang="en-AU" sz="2800" dirty="0" smtClean="0"/>
              <a:t>IE</a:t>
            </a:r>
          </a:p>
          <a:p>
            <a:r>
              <a:rPr lang="en-AU" sz="1800" dirty="0" smtClean="0"/>
              <a:t>(Peter Fitch – CSIRO)</a:t>
            </a:r>
            <a:endParaRPr lang="en-A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43306" y="1142984"/>
            <a:ext cx="1877829" cy="1597025"/>
            <a:chOff x="4347" y="968"/>
            <a:chExt cx="1194" cy="1006"/>
          </a:xfrm>
        </p:grpSpPr>
        <p:pic>
          <p:nvPicPr>
            <p:cNvPr id="86019" name="Picture 3" descr="Irrigation 2 Pivot farm"/>
            <p:cNvPicPr>
              <a:picLocks noChangeAspect="1" noChangeArrowheads="1"/>
            </p:cNvPicPr>
            <p:nvPr/>
          </p:nvPicPr>
          <p:blipFill>
            <a:blip r:embed="rId3" cstate="print"/>
            <a:srcRect/>
            <a:stretch>
              <a:fillRect/>
            </a:stretch>
          </p:blipFill>
          <p:spPr bwMode="auto">
            <a:xfrm>
              <a:off x="4419" y="968"/>
              <a:ext cx="1095" cy="824"/>
            </a:xfrm>
            <a:prstGeom prst="rect">
              <a:avLst/>
            </a:prstGeom>
            <a:noFill/>
          </p:spPr>
        </p:pic>
        <p:sp>
          <p:nvSpPr>
            <p:cNvPr id="86020" name="Rectangle 4"/>
            <p:cNvSpPr>
              <a:spLocks noChangeArrowheads="1"/>
            </p:cNvSpPr>
            <p:nvPr/>
          </p:nvSpPr>
          <p:spPr bwMode="auto">
            <a:xfrm>
              <a:off x="4347" y="1780"/>
              <a:ext cx="1194" cy="194"/>
            </a:xfrm>
            <a:prstGeom prst="rect">
              <a:avLst/>
            </a:prstGeom>
            <a:noFill/>
            <a:ln w="9525">
              <a:noFill/>
              <a:miter lim="800000"/>
              <a:headEnd/>
              <a:tailEnd/>
            </a:ln>
            <a:effectLst/>
          </p:spPr>
          <p:txBody>
            <a:bodyPr wrap="none">
              <a:spAutoFit/>
            </a:bodyPr>
            <a:lstStyle/>
            <a:p>
              <a:pPr algn="l"/>
              <a:r>
                <a:rPr lang="en-US" altLang="ko-KR" sz="1400" dirty="0" smtClean="0">
                  <a:latin typeface="+mn-lt"/>
                  <a:ea typeface="굴림" pitchFamily="-112" charset="-127"/>
                </a:rPr>
                <a:t>Increased Irrigation </a:t>
              </a:r>
              <a:endParaRPr lang="en-US" altLang="ko-KR" sz="1400" dirty="0">
                <a:latin typeface="+mn-lt"/>
                <a:ea typeface="굴림" pitchFamily="-112" charset="-127"/>
              </a:endParaRPr>
            </a:p>
          </p:txBody>
        </p:sp>
      </p:grpSp>
      <p:grpSp>
        <p:nvGrpSpPr>
          <p:cNvPr id="3" name="Group 5"/>
          <p:cNvGrpSpPr>
            <a:grpSpLocks/>
          </p:cNvGrpSpPr>
          <p:nvPr/>
        </p:nvGrpSpPr>
        <p:grpSpPr bwMode="auto">
          <a:xfrm>
            <a:off x="2214546" y="4772046"/>
            <a:ext cx="1719263" cy="1585912"/>
            <a:chOff x="4425" y="2973"/>
            <a:chExt cx="1083" cy="999"/>
          </a:xfrm>
        </p:grpSpPr>
        <p:pic>
          <p:nvPicPr>
            <p:cNvPr id="86022" name="Picture 6" descr="RIM00030"/>
            <p:cNvPicPr>
              <a:picLocks noChangeAspect="1" noChangeArrowheads="1"/>
            </p:cNvPicPr>
            <p:nvPr/>
          </p:nvPicPr>
          <p:blipFill>
            <a:blip r:embed="rId4" cstate="print"/>
            <a:srcRect/>
            <a:stretch>
              <a:fillRect/>
            </a:stretch>
          </p:blipFill>
          <p:spPr bwMode="auto">
            <a:xfrm>
              <a:off x="4425" y="2973"/>
              <a:ext cx="1083" cy="814"/>
            </a:xfrm>
            <a:prstGeom prst="rect">
              <a:avLst/>
            </a:prstGeom>
            <a:noFill/>
          </p:spPr>
        </p:pic>
        <p:sp>
          <p:nvSpPr>
            <p:cNvPr id="86023" name="Rectangle 7"/>
            <p:cNvSpPr>
              <a:spLocks noChangeArrowheads="1"/>
            </p:cNvSpPr>
            <p:nvPr/>
          </p:nvSpPr>
          <p:spPr bwMode="auto">
            <a:xfrm>
              <a:off x="4548" y="3778"/>
              <a:ext cx="863" cy="194"/>
            </a:xfrm>
            <a:prstGeom prst="rect">
              <a:avLst/>
            </a:prstGeom>
            <a:noFill/>
            <a:ln w="9525">
              <a:noFill/>
              <a:miter lim="800000"/>
              <a:headEnd/>
              <a:tailEnd/>
            </a:ln>
            <a:effectLst/>
          </p:spPr>
          <p:txBody>
            <a:bodyPr wrap="none">
              <a:spAutoFit/>
            </a:bodyPr>
            <a:lstStyle/>
            <a:p>
              <a:pPr algn="l"/>
              <a:r>
                <a:rPr lang="en-US" altLang="ko-KR" sz="1400" dirty="0" smtClean="0">
                  <a:latin typeface="+mn-lt"/>
                  <a:ea typeface="굴림" pitchFamily="-112" charset="-127"/>
                </a:rPr>
                <a:t>Fire Recovery</a:t>
              </a:r>
              <a:endParaRPr lang="en-US" altLang="ko-KR" sz="1400" dirty="0">
                <a:latin typeface="+mn-lt"/>
                <a:ea typeface="굴림" pitchFamily="-112" charset="-127"/>
              </a:endParaRPr>
            </a:p>
          </p:txBody>
        </p:sp>
      </p:grpSp>
      <p:grpSp>
        <p:nvGrpSpPr>
          <p:cNvPr id="4" name="Group 8"/>
          <p:cNvGrpSpPr>
            <a:grpSpLocks/>
          </p:cNvGrpSpPr>
          <p:nvPr/>
        </p:nvGrpSpPr>
        <p:grpSpPr bwMode="auto">
          <a:xfrm>
            <a:off x="4960955" y="4714884"/>
            <a:ext cx="2111375" cy="1598613"/>
            <a:chOff x="4279" y="1963"/>
            <a:chExt cx="1330" cy="1007"/>
          </a:xfrm>
        </p:grpSpPr>
        <p:pic>
          <p:nvPicPr>
            <p:cNvPr id="86025" name="Picture 9"/>
            <p:cNvPicPr>
              <a:picLocks noChangeAspect="1" noChangeArrowheads="1"/>
            </p:cNvPicPr>
            <p:nvPr/>
          </p:nvPicPr>
          <p:blipFill>
            <a:blip r:embed="rId5" cstate="print"/>
            <a:srcRect/>
            <a:stretch>
              <a:fillRect/>
            </a:stretch>
          </p:blipFill>
          <p:spPr bwMode="auto">
            <a:xfrm>
              <a:off x="4423" y="1963"/>
              <a:ext cx="1086" cy="818"/>
            </a:xfrm>
            <a:prstGeom prst="rect">
              <a:avLst/>
            </a:prstGeom>
            <a:solidFill>
              <a:schemeClr val="tx1"/>
            </a:solidFill>
          </p:spPr>
        </p:pic>
        <p:sp>
          <p:nvSpPr>
            <p:cNvPr id="86026" name="Rectangle 10"/>
            <p:cNvSpPr>
              <a:spLocks noChangeArrowheads="1"/>
            </p:cNvSpPr>
            <p:nvPr/>
          </p:nvSpPr>
          <p:spPr bwMode="auto">
            <a:xfrm>
              <a:off x="4279" y="2776"/>
              <a:ext cx="1330" cy="194"/>
            </a:xfrm>
            <a:prstGeom prst="rect">
              <a:avLst/>
            </a:prstGeom>
            <a:noFill/>
            <a:ln w="9525">
              <a:noFill/>
              <a:miter lim="800000"/>
              <a:headEnd/>
              <a:tailEnd/>
            </a:ln>
            <a:effectLst/>
          </p:spPr>
          <p:txBody>
            <a:bodyPr wrap="none">
              <a:spAutoFit/>
            </a:bodyPr>
            <a:lstStyle/>
            <a:p>
              <a:pPr algn="l"/>
              <a:r>
                <a:rPr lang="en-US" altLang="ko-KR" sz="1400" dirty="0">
                  <a:latin typeface="+mn-lt"/>
                  <a:ea typeface="굴림" pitchFamily="-112" charset="-127"/>
                </a:rPr>
                <a:t>Expanding Plantations</a:t>
              </a:r>
            </a:p>
          </p:txBody>
        </p:sp>
      </p:grpSp>
      <p:grpSp>
        <p:nvGrpSpPr>
          <p:cNvPr id="5" name="Group 11"/>
          <p:cNvGrpSpPr>
            <a:grpSpLocks/>
          </p:cNvGrpSpPr>
          <p:nvPr/>
        </p:nvGrpSpPr>
        <p:grpSpPr bwMode="auto">
          <a:xfrm>
            <a:off x="3786182" y="2957520"/>
            <a:ext cx="1741488" cy="1614488"/>
            <a:chOff x="367" y="960"/>
            <a:chExt cx="1097" cy="1017"/>
          </a:xfrm>
        </p:grpSpPr>
        <p:pic>
          <p:nvPicPr>
            <p:cNvPr id="86028" name="Picture 12" descr="PSD_MET001_015"/>
            <p:cNvPicPr>
              <a:picLocks noChangeAspect="1" noChangeArrowheads="1"/>
            </p:cNvPicPr>
            <p:nvPr/>
          </p:nvPicPr>
          <p:blipFill>
            <a:blip r:embed="rId6" cstate="print"/>
            <a:srcRect/>
            <a:stretch>
              <a:fillRect/>
            </a:stretch>
          </p:blipFill>
          <p:spPr bwMode="auto">
            <a:xfrm>
              <a:off x="369" y="960"/>
              <a:ext cx="1095" cy="824"/>
            </a:xfrm>
            <a:prstGeom prst="rect">
              <a:avLst/>
            </a:prstGeom>
            <a:noFill/>
          </p:spPr>
        </p:pic>
        <p:sp>
          <p:nvSpPr>
            <p:cNvPr id="86029" name="Rectangle 13"/>
            <p:cNvSpPr>
              <a:spLocks noChangeArrowheads="1"/>
            </p:cNvSpPr>
            <p:nvPr/>
          </p:nvSpPr>
          <p:spPr bwMode="auto">
            <a:xfrm>
              <a:off x="367" y="1783"/>
              <a:ext cx="1075" cy="194"/>
            </a:xfrm>
            <a:prstGeom prst="rect">
              <a:avLst/>
            </a:prstGeom>
            <a:noFill/>
            <a:ln w="9525">
              <a:noFill/>
              <a:miter lim="800000"/>
              <a:headEnd/>
              <a:tailEnd/>
            </a:ln>
            <a:effectLst/>
          </p:spPr>
          <p:txBody>
            <a:bodyPr wrap="none">
              <a:spAutoFit/>
            </a:bodyPr>
            <a:lstStyle/>
            <a:p>
              <a:pPr algn="l"/>
              <a:r>
                <a:rPr lang="en-US" altLang="ko-KR" sz="1400" dirty="0" smtClean="0">
                  <a:latin typeface="+mn-lt"/>
                  <a:ea typeface="굴림" pitchFamily="-112" charset="-127"/>
                </a:rPr>
                <a:t>Changing </a:t>
              </a:r>
              <a:r>
                <a:rPr lang="en-US" altLang="ko-KR" sz="1400" dirty="0">
                  <a:latin typeface="+mn-lt"/>
                  <a:ea typeface="굴림" pitchFamily="-112" charset="-127"/>
                </a:rPr>
                <a:t>Climate</a:t>
              </a:r>
            </a:p>
          </p:txBody>
        </p:sp>
      </p:grpSp>
      <p:grpSp>
        <p:nvGrpSpPr>
          <p:cNvPr id="6" name="Group 14"/>
          <p:cNvGrpSpPr>
            <a:grpSpLocks/>
          </p:cNvGrpSpPr>
          <p:nvPr/>
        </p:nvGrpSpPr>
        <p:grpSpPr bwMode="auto">
          <a:xfrm>
            <a:off x="6429388" y="1142984"/>
            <a:ext cx="2212481" cy="1824038"/>
            <a:chOff x="240" y="1965"/>
            <a:chExt cx="1374" cy="1149"/>
          </a:xfrm>
        </p:grpSpPr>
        <p:pic>
          <p:nvPicPr>
            <p:cNvPr id="86031" name="Picture 15" descr="groundwater extraction"/>
            <p:cNvPicPr>
              <a:picLocks noChangeAspect="1" noChangeArrowheads="1"/>
            </p:cNvPicPr>
            <p:nvPr/>
          </p:nvPicPr>
          <p:blipFill>
            <a:blip r:embed="rId7" cstate="print"/>
            <a:srcRect/>
            <a:stretch>
              <a:fillRect/>
            </a:stretch>
          </p:blipFill>
          <p:spPr bwMode="auto">
            <a:xfrm>
              <a:off x="368" y="1965"/>
              <a:ext cx="1097" cy="825"/>
            </a:xfrm>
            <a:prstGeom prst="rect">
              <a:avLst/>
            </a:prstGeom>
            <a:noFill/>
          </p:spPr>
        </p:pic>
        <p:sp>
          <p:nvSpPr>
            <p:cNvPr id="86032" name="Rectangle 16"/>
            <p:cNvSpPr>
              <a:spLocks noChangeArrowheads="1"/>
            </p:cNvSpPr>
            <p:nvPr/>
          </p:nvSpPr>
          <p:spPr bwMode="auto">
            <a:xfrm>
              <a:off x="240" y="2784"/>
              <a:ext cx="1374" cy="330"/>
            </a:xfrm>
            <a:prstGeom prst="rect">
              <a:avLst/>
            </a:prstGeom>
            <a:noFill/>
            <a:ln w="9525">
              <a:noFill/>
              <a:miter lim="800000"/>
              <a:headEnd/>
              <a:tailEnd/>
            </a:ln>
            <a:effectLst/>
          </p:spPr>
          <p:txBody>
            <a:bodyPr wrap="none">
              <a:spAutoFit/>
            </a:bodyPr>
            <a:lstStyle/>
            <a:p>
              <a:pPr algn="ctr"/>
              <a:r>
                <a:rPr lang="en-US" altLang="ko-KR" sz="1400" dirty="0" smtClean="0">
                  <a:latin typeface="+mn-lt"/>
                  <a:ea typeface="굴림" pitchFamily="-112" charset="-127"/>
                </a:rPr>
                <a:t>Increasing groundwater</a:t>
              </a:r>
              <a:br>
                <a:rPr lang="en-US" altLang="ko-KR" sz="1400" dirty="0" smtClean="0">
                  <a:latin typeface="+mn-lt"/>
                  <a:ea typeface="굴림" pitchFamily="-112" charset="-127"/>
                </a:rPr>
              </a:br>
              <a:r>
                <a:rPr lang="en-US" altLang="ko-KR" sz="1400" dirty="0" smtClean="0">
                  <a:latin typeface="+mn-lt"/>
                  <a:ea typeface="굴림" pitchFamily="-112" charset="-127"/>
                </a:rPr>
                <a:t> extraction</a:t>
              </a:r>
              <a:endParaRPr lang="en-US" altLang="ko-KR" sz="1400" dirty="0">
                <a:latin typeface="+mn-lt"/>
                <a:ea typeface="굴림" pitchFamily="-112" charset="-127"/>
              </a:endParaRPr>
            </a:p>
          </p:txBody>
        </p:sp>
      </p:grpSp>
      <p:grpSp>
        <p:nvGrpSpPr>
          <p:cNvPr id="7" name="Group 17"/>
          <p:cNvGrpSpPr>
            <a:grpSpLocks/>
          </p:cNvGrpSpPr>
          <p:nvPr/>
        </p:nvGrpSpPr>
        <p:grpSpPr bwMode="auto">
          <a:xfrm>
            <a:off x="6429388" y="3000372"/>
            <a:ext cx="2151065" cy="1619250"/>
            <a:chOff x="249" y="2973"/>
            <a:chExt cx="1355" cy="1020"/>
          </a:xfrm>
        </p:grpSpPr>
        <p:pic>
          <p:nvPicPr>
            <p:cNvPr id="86034" name="Picture 18" descr="CSA_AGR001_010 - farm dam"/>
            <p:cNvPicPr>
              <a:picLocks noChangeAspect="1" noChangeArrowheads="1"/>
            </p:cNvPicPr>
            <p:nvPr/>
          </p:nvPicPr>
          <p:blipFill>
            <a:blip r:embed="rId8" cstate="print"/>
            <a:srcRect/>
            <a:stretch>
              <a:fillRect/>
            </a:stretch>
          </p:blipFill>
          <p:spPr bwMode="auto">
            <a:xfrm>
              <a:off x="367" y="2973"/>
              <a:ext cx="1099" cy="825"/>
            </a:xfrm>
            <a:prstGeom prst="rect">
              <a:avLst/>
            </a:prstGeom>
            <a:noFill/>
          </p:spPr>
        </p:pic>
        <p:sp>
          <p:nvSpPr>
            <p:cNvPr id="86035" name="Rectangle 19"/>
            <p:cNvSpPr>
              <a:spLocks noChangeArrowheads="1"/>
            </p:cNvSpPr>
            <p:nvPr/>
          </p:nvSpPr>
          <p:spPr bwMode="auto">
            <a:xfrm>
              <a:off x="249" y="3799"/>
              <a:ext cx="1355" cy="194"/>
            </a:xfrm>
            <a:prstGeom prst="rect">
              <a:avLst/>
            </a:prstGeom>
            <a:noFill/>
            <a:ln w="9525">
              <a:noFill/>
              <a:miter lim="800000"/>
              <a:headEnd/>
              <a:tailEnd/>
            </a:ln>
            <a:effectLst/>
          </p:spPr>
          <p:txBody>
            <a:bodyPr wrap="none">
              <a:spAutoFit/>
            </a:bodyPr>
            <a:lstStyle/>
            <a:p>
              <a:pPr algn="l"/>
              <a:r>
                <a:rPr lang="en-US" altLang="ko-KR" sz="1400" dirty="0" smtClean="0">
                  <a:latin typeface="+mn-lt"/>
                  <a:ea typeface="굴림" pitchFamily="-112" charset="-127"/>
                </a:rPr>
                <a:t>Increasing interception</a:t>
              </a:r>
              <a:endParaRPr lang="en-US" altLang="ko-KR" sz="1400" dirty="0">
                <a:latin typeface="+mn-lt"/>
                <a:ea typeface="굴림" pitchFamily="-112" charset="-127"/>
              </a:endParaRPr>
            </a:p>
          </p:txBody>
        </p:sp>
      </p:grpSp>
      <p:grpSp>
        <p:nvGrpSpPr>
          <p:cNvPr id="8" name="Group 20"/>
          <p:cNvGrpSpPr>
            <a:grpSpLocks/>
          </p:cNvGrpSpPr>
          <p:nvPr/>
        </p:nvGrpSpPr>
        <p:grpSpPr bwMode="auto">
          <a:xfrm>
            <a:off x="500034" y="1214422"/>
            <a:ext cx="2235200" cy="1593850"/>
            <a:chOff x="2303" y="381"/>
            <a:chExt cx="1408" cy="1004"/>
          </a:xfrm>
        </p:grpSpPr>
        <p:pic>
          <p:nvPicPr>
            <p:cNvPr id="86037" name="Picture 21" descr="evg_melbourne"/>
            <p:cNvPicPr>
              <a:picLocks noChangeAspect="1" noChangeArrowheads="1"/>
            </p:cNvPicPr>
            <p:nvPr/>
          </p:nvPicPr>
          <p:blipFill>
            <a:blip r:embed="rId9" cstate="print"/>
            <a:srcRect/>
            <a:stretch>
              <a:fillRect/>
            </a:stretch>
          </p:blipFill>
          <p:spPr bwMode="auto">
            <a:xfrm>
              <a:off x="2443" y="381"/>
              <a:ext cx="1087" cy="810"/>
            </a:xfrm>
            <a:prstGeom prst="rect">
              <a:avLst/>
            </a:prstGeom>
            <a:noFill/>
          </p:spPr>
        </p:pic>
        <p:sp>
          <p:nvSpPr>
            <p:cNvPr id="86038" name="Rectangle 22"/>
            <p:cNvSpPr>
              <a:spLocks noChangeArrowheads="1"/>
            </p:cNvSpPr>
            <p:nvPr/>
          </p:nvSpPr>
          <p:spPr bwMode="auto">
            <a:xfrm>
              <a:off x="2303" y="1191"/>
              <a:ext cx="1408" cy="194"/>
            </a:xfrm>
            <a:prstGeom prst="rect">
              <a:avLst/>
            </a:prstGeom>
            <a:noFill/>
            <a:ln w="9525">
              <a:noFill/>
              <a:miter lim="800000"/>
              <a:headEnd/>
              <a:tailEnd/>
            </a:ln>
            <a:effectLst/>
          </p:spPr>
          <p:txBody>
            <a:bodyPr wrap="none">
              <a:spAutoFit/>
            </a:bodyPr>
            <a:lstStyle/>
            <a:p>
              <a:pPr algn="l"/>
              <a:r>
                <a:rPr lang="en-US" altLang="ko-KR" sz="1400" dirty="0">
                  <a:latin typeface="+mn-lt"/>
                  <a:ea typeface="굴림" pitchFamily="-112" charset="-127"/>
                </a:rPr>
                <a:t>Growing Urban Demand</a:t>
              </a:r>
            </a:p>
          </p:txBody>
        </p:sp>
      </p:grpSp>
      <p:grpSp>
        <p:nvGrpSpPr>
          <p:cNvPr id="9" name="Group 23"/>
          <p:cNvGrpSpPr>
            <a:grpSpLocks/>
          </p:cNvGrpSpPr>
          <p:nvPr/>
        </p:nvGrpSpPr>
        <p:grpSpPr bwMode="auto">
          <a:xfrm>
            <a:off x="642939" y="3000372"/>
            <a:ext cx="1984375" cy="1612900"/>
            <a:chOff x="2621" y="3258"/>
            <a:chExt cx="1250" cy="1016"/>
          </a:xfrm>
        </p:grpSpPr>
        <p:pic>
          <p:nvPicPr>
            <p:cNvPr id="86040" name="Picture 24" descr="BILLA2"/>
            <p:cNvPicPr>
              <a:picLocks noChangeAspect="1" noChangeArrowheads="1"/>
            </p:cNvPicPr>
            <p:nvPr/>
          </p:nvPicPr>
          <p:blipFill>
            <a:blip r:embed="rId10" cstate="print"/>
            <a:srcRect/>
            <a:stretch>
              <a:fillRect/>
            </a:stretch>
          </p:blipFill>
          <p:spPr bwMode="auto">
            <a:xfrm>
              <a:off x="2678" y="3258"/>
              <a:ext cx="1090" cy="822"/>
            </a:xfrm>
            <a:prstGeom prst="rect">
              <a:avLst/>
            </a:prstGeom>
            <a:noFill/>
          </p:spPr>
        </p:pic>
        <p:sp>
          <p:nvSpPr>
            <p:cNvPr id="86041" name="Rectangle 25"/>
            <p:cNvSpPr>
              <a:spLocks noChangeArrowheads="1"/>
            </p:cNvSpPr>
            <p:nvPr/>
          </p:nvSpPr>
          <p:spPr bwMode="auto">
            <a:xfrm>
              <a:off x="2621" y="4080"/>
              <a:ext cx="1250" cy="194"/>
            </a:xfrm>
            <a:prstGeom prst="rect">
              <a:avLst/>
            </a:prstGeom>
            <a:noFill/>
            <a:ln w="9525">
              <a:noFill/>
              <a:miter lim="800000"/>
              <a:headEnd/>
              <a:tailEnd/>
            </a:ln>
            <a:effectLst/>
          </p:spPr>
          <p:txBody>
            <a:bodyPr wrap="none">
              <a:spAutoFit/>
            </a:bodyPr>
            <a:lstStyle/>
            <a:p>
              <a:pPr algn="l"/>
              <a:r>
                <a:rPr lang="en-US" altLang="ko-KR" sz="1400" dirty="0" smtClean="0">
                  <a:latin typeface="+mn-lt"/>
                  <a:ea typeface="굴림" pitchFamily="-112" charset="-127"/>
                </a:rPr>
                <a:t>Environmental Flows</a:t>
              </a:r>
              <a:endParaRPr lang="en-US" altLang="ko-KR" sz="1400" dirty="0">
                <a:latin typeface="+mn-lt"/>
                <a:ea typeface="굴림" pitchFamily="-112" charset="-127"/>
              </a:endParaRPr>
            </a:p>
          </p:txBody>
        </p:sp>
      </p:grpSp>
      <p:sp>
        <p:nvSpPr>
          <p:cNvPr id="86043" name="Rectangle 27"/>
          <p:cNvSpPr>
            <a:spLocks noGrp="1" noChangeArrowheads="1"/>
          </p:cNvSpPr>
          <p:nvPr>
            <p:ph type="title"/>
          </p:nvPr>
        </p:nvSpPr>
        <p:spPr>
          <a:xfrm>
            <a:off x="1001713" y="260350"/>
            <a:ext cx="7315200" cy="774700"/>
          </a:xfrm>
          <a:noFill/>
          <a:ln/>
        </p:spPr>
        <p:txBody>
          <a:bodyPr/>
          <a:lstStyle/>
          <a:p>
            <a:r>
              <a:rPr lang="en-US" dirty="0" smtClean="0"/>
              <a:t>Global water challenges</a:t>
            </a:r>
            <a:endParaRPr lang="en-AU" dirty="0"/>
          </a:p>
        </p:txBody>
      </p:sp>
      <p:sp>
        <p:nvSpPr>
          <p:cNvPr id="28" name="TextBox 27"/>
          <p:cNvSpPr txBox="1"/>
          <p:nvPr/>
        </p:nvSpPr>
        <p:spPr>
          <a:xfrm>
            <a:off x="4143372" y="6572272"/>
            <a:ext cx="2357454" cy="246221"/>
          </a:xfrm>
          <a:prstGeom prst="rect">
            <a:avLst/>
          </a:prstGeom>
          <a:noFill/>
        </p:spPr>
        <p:txBody>
          <a:bodyPr wrap="square" rtlCol="0">
            <a:spAutoFit/>
          </a:bodyPr>
          <a:lstStyle/>
          <a:p>
            <a:r>
              <a:rPr lang="en-AU" dirty="0" err="1" smtClean="0"/>
              <a:t>Vertessy</a:t>
            </a:r>
            <a:r>
              <a:rPr lang="en-AU" dirty="0" smtClean="0"/>
              <a:t> 2007</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Objectives of IE</a:t>
            </a:r>
            <a:endParaRPr lang="en-US" dirty="0"/>
          </a:p>
        </p:txBody>
      </p:sp>
      <p:sp>
        <p:nvSpPr>
          <p:cNvPr id="7172" name="Rectangle 3"/>
          <p:cNvSpPr>
            <a:spLocks noGrp="1" noChangeArrowheads="1"/>
          </p:cNvSpPr>
          <p:nvPr>
            <p:ph type="body" idx="1"/>
          </p:nvPr>
        </p:nvSpPr>
        <p:spPr/>
        <p:txBody>
          <a:bodyPr/>
          <a:lstStyle/>
          <a:p>
            <a:r>
              <a:rPr lang="en-US" dirty="0" smtClean="0"/>
              <a:t>Extend and complement the work already underway in GW IE</a:t>
            </a:r>
          </a:p>
          <a:p>
            <a:pPr lvl="1"/>
            <a:r>
              <a:rPr lang="en-US" dirty="0" smtClean="0"/>
              <a:t>Further develop WaterML2.0 for surface water</a:t>
            </a:r>
          </a:p>
          <a:p>
            <a:r>
              <a:rPr lang="en-US" dirty="0" smtClean="0"/>
              <a:t>Test compatibility of WaterML 2.0 with existing participants infrastructure.</a:t>
            </a:r>
          </a:p>
          <a:p>
            <a:r>
              <a:rPr lang="en-US" dirty="0" smtClean="0"/>
              <a:t>Advance exchange of surface water data between Germany and France in the cross-border area of the Rhine/</a:t>
            </a:r>
            <a:r>
              <a:rPr lang="en-US" dirty="0" err="1" smtClean="0"/>
              <a:t>Rhin</a:t>
            </a:r>
            <a:r>
              <a:rPr lang="en-US" dirty="0" smtClean="0"/>
              <a:t> river.</a:t>
            </a:r>
          </a:p>
          <a:p>
            <a:r>
              <a:rPr lang="en-US" dirty="0" smtClean="0"/>
              <a:t>Advance exchange of surface water data between Mexico and USA in the cross-border area of xx.</a:t>
            </a:r>
          </a:p>
          <a:p>
            <a:r>
              <a:rPr lang="en-US" dirty="0" smtClean="0"/>
              <a:t>The data will be served by all participants using WaterML 2.0 and OGC services (SOS, WFS, WMS).</a:t>
            </a:r>
          </a:p>
          <a:p>
            <a:endParaRPr lang="en-US" dirty="0" smtClean="0"/>
          </a:p>
        </p:txBody>
      </p:sp>
      <p:sp>
        <p:nvSpPr>
          <p:cNvPr id="4" name="Footer Placeholder 3"/>
          <p:cNvSpPr>
            <a:spLocks noGrp="1"/>
          </p:cNvSpPr>
          <p:nvPr>
            <p:ph type="ftr" sz="quarter" idx="4294967295"/>
          </p:nvPr>
        </p:nvSpPr>
        <p:spPr bwMode="auto">
          <a:xfrm>
            <a:off x="7239000" y="6553200"/>
            <a:ext cx="1905000" cy="228600"/>
          </a:xfrm>
          <a:prstGeom prst="rect">
            <a:avLst/>
          </a:prstGeom>
          <a:ln>
            <a:miter lim="800000"/>
            <a:headEnd/>
            <a:tailEnd/>
          </a:ln>
        </p:spPr>
        <p:txBody>
          <a:bodyPr/>
          <a:lstStyle/>
          <a:p>
            <a:pPr algn="r">
              <a:defRPr/>
            </a:pPr>
            <a:r>
              <a:rPr lang="en-US" sz="900" b="0">
                <a:solidFill>
                  <a:srgbClr val="092E5C"/>
                </a:solidFill>
                <a:latin typeface="+mn-lt"/>
              </a:rPr>
              <a:t>Copyright © 2008, Open Geospatial Consortium, Inc., All Rights Reserved.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(so far)</a:t>
            </a:r>
            <a:endParaRPr lang="en-US" dirty="0"/>
          </a:p>
        </p:txBody>
      </p:sp>
      <p:graphicFrame>
        <p:nvGraphicFramePr>
          <p:cNvPr id="4" name="Content Placeholder 3"/>
          <p:cNvGraphicFramePr>
            <a:graphicFrameLocks noGrp="1"/>
          </p:cNvGraphicFramePr>
          <p:nvPr>
            <p:ph idx="1"/>
          </p:nvPr>
        </p:nvGraphicFramePr>
        <p:xfrm>
          <a:off x="381000" y="990600"/>
          <a:ext cx="8458200" cy="5405120"/>
        </p:xfrm>
        <a:graphic>
          <a:graphicData uri="http://schemas.openxmlformats.org/drawingml/2006/table">
            <a:tbl>
              <a:tblPr firstRow="1" bandRow="1">
                <a:tableStyleId>{5FD0F851-EC5A-4D38-B0AD-8093EC10F338}</a:tableStyleId>
              </a:tblPr>
              <a:tblGrid>
                <a:gridCol w="2819400"/>
                <a:gridCol w="2819400"/>
                <a:gridCol w="2819400"/>
              </a:tblGrid>
              <a:tr h="370840">
                <a:tc>
                  <a:txBody>
                    <a:bodyPr/>
                    <a:lstStyle/>
                    <a:p>
                      <a:r>
                        <a:rPr lang="en-US" dirty="0" err="1" smtClean="0"/>
                        <a:t>Organisation</a:t>
                      </a:r>
                      <a:endParaRPr lang="en-US" dirty="0"/>
                    </a:p>
                  </a:txBody>
                  <a:tcPr/>
                </a:tc>
                <a:tc>
                  <a:txBody>
                    <a:bodyPr/>
                    <a:lstStyle/>
                    <a:p>
                      <a:r>
                        <a:rPr lang="en-US" dirty="0" smtClean="0"/>
                        <a:t>Ideas for IE</a:t>
                      </a:r>
                      <a:endParaRPr lang="en-US" dirty="0"/>
                    </a:p>
                  </a:txBody>
                  <a:tcPr/>
                </a:tc>
                <a:tc>
                  <a:txBody>
                    <a:bodyPr/>
                    <a:lstStyle/>
                    <a:p>
                      <a:r>
                        <a:rPr lang="en-US" dirty="0" smtClean="0"/>
                        <a:t>Contributions</a:t>
                      </a:r>
                      <a:endParaRPr lang="en-US" dirty="0"/>
                    </a:p>
                  </a:txBody>
                  <a:tcPr/>
                </a:tc>
              </a:tr>
              <a:tr h="370840">
                <a:tc>
                  <a:txBody>
                    <a:bodyPr/>
                    <a:lstStyle/>
                    <a:p>
                      <a:r>
                        <a:rPr lang="en-US" dirty="0" smtClean="0"/>
                        <a:t>IOW-</a:t>
                      </a:r>
                      <a:r>
                        <a:rPr lang="en-US" dirty="0" err="1" smtClean="0"/>
                        <a:t>Sandre</a:t>
                      </a:r>
                      <a:endParaRPr lang="en-US" dirty="0"/>
                    </a:p>
                  </a:txBody>
                  <a:tcPr/>
                </a:tc>
                <a:tc>
                  <a:txBody>
                    <a:bodyPr/>
                    <a:lstStyle/>
                    <a:p>
                      <a:r>
                        <a:rPr lang="en-US" dirty="0" smtClean="0"/>
                        <a:t>Cross border quality/quantity data exchange</a:t>
                      </a:r>
                      <a:endParaRPr lang="en-US" dirty="0"/>
                    </a:p>
                  </a:txBody>
                  <a:tcPr/>
                </a:tc>
                <a:tc>
                  <a:txBody>
                    <a:bodyPr/>
                    <a:lstStyle/>
                    <a:p>
                      <a:r>
                        <a:rPr lang="en-US" dirty="0" smtClean="0"/>
                        <a:t>Data and services</a:t>
                      </a:r>
                      <a:endParaRPr lang="en-US" dirty="0"/>
                    </a:p>
                  </a:txBody>
                  <a:tcPr/>
                </a:tc>
              </a:tr>
              <a:tr h="370840">
                <a:tc>
                  <a:txBody>
                    <a:bodyPr/>
                    <a:lstStyle/>
                    <a:p>
                      <a:r>
                        <a:rPr lang="en-US" dirty="0" smtClean="0"/>
                        <a:t>52° North</a:t>
                      </a:r>
                      <a:endParaRPr lang="en-US" dirty="0"/>
                    </a:p>
                  </a:txBody>
                  <a:tcPr/>
                </a:tc>
                <a:tc>
                  <a:txBody>
                    <a:bodyPr/>
                    <a:lstStyle/>
                    <a:p>
                      <a:endParaRPr lang="en-US" dirty="0"/>
                    </a:p>
                  </a:txBody>
                  <a:tcPr/>
                </a:tc>
                <a:tc>
                  <a:txBody>
                    <a:bodyPr/>
                    <a:lstStyle/>
                    <a:p>
                      <a:r>
                        <a:rPr lang="en-US" dirty="0" smtClean="0"/>
                        <a:t>Service implementations</a:t>
                      </a:r>
                      <a:endParaRPr lang="en-US" dirty="0"/>
                    </a:p>
                  </a:txBody>
                  <a:tcPr/>
                </a:tc>
              </a:tr>
              <a:tr h="370840">
                <a:tc>
                  <a:txBody>
                    <a:bodyPr/>
                    <a:lstStyle/>
                    <a:p>
                      <a:r>
                        <a:rPr lang="en-US" dirty="0" smtClean="0"/>
                        <a:t>Federal Water</a:t>
                      </a:r>
                      <a:endParaRPr lang="en-US" dirty="0"/>
                    </a:p>
                  </a:txBody>
                  <a:tcPr/>
                </a:tc>
                <a:tc>
                  <a:txBody>
                    <a:bodyPr/>
                    <a:lstStyle/>
                    <a:p>
                      <a:r>
                        <a:rPr lang="en-US" dirty="0" smtClean="0"/>
                        <a:t>Catchment oriented approach/ cross border data exchange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and services</a:t>
                      </a:r>
                    </a:p>
                    <a:p>
                      <a:endParaRPr lang="en-US" dirty="0"/>
                    </a:p>
                  </a:txBody>
                  <a:tcPr/>
                </a:tc>
              </a:tr>
              <a:tr h="370840">
                <a:tc>
                  <a:txBody>
                    <a:bodyPr/>
                    <a:lstStyle/>
                    <a:p>
                      <a:r>
                        <a:rPr lang="en-US" dirty="0" smtClean="0"/>
                        <a:t>CUAHSI</a:t>
                      </a:r>
                      <a:endParaRPr lang="en-US" dirty="0"/>
                    </a:p>
                  </a:txBody>
                  <a:tcPr/>
                </a:tc>
                <a:tc>
                  <a:txBody>
                    <a:bodyPr/>
                    <a:lstStyle/>
                    <a:p>
                      <a:r>
                        <a:rPr lang="en-US" dirty="0" smtClean="0"/>
                        <a:t>Cross US/Mexico border data exchange</a:t>
                      </a:r>
                      <a:endParaRPr lang="en-US" dirty="0"/>
                    </a:p>
                  </a:txBody>
                  <a:tcPr/>
                </a:tc>
                <a:tc>
                  <a:txBody>
                    <a:bodyPr/>
                    <a:lstStyle/>
                    <a:p>
                      <a:r>
                        <a:rPr lang="en-US" dirty="0" smtClean="0"/>
                        <a:t>TBA</a:t>
                      </a:r>
                      <a:endParaRPr lang="en-US" dirty="0"/>
                    </a:p>
                  </a:txBody>
                  <a:tcPr/>
                </a:tc>
              </a:tr>
              <a:tr h="370840">
                <a:tc>
                  <a:txBody>
                    <a:bodyPr/>
                    <a:lstStyle/>
                    <a:p>
                      <a:r>
                        <a:rPr lang="en-US" dirty="0" err="1" smtClean="0"/>
                        <a:t>Kisters</a:t>
                      </a:r>
                      <a:endParaRPr lang="en-US" dirty="0"/>
                    </a:p>
                  </a:txBody>
                  <a:tcPr/>
                </a:tc>
                <a:tc>
                  <a:txBody>
                    <a:bodyPr/>
                    <a:lstStyle/>
                    <a:p>
                      <a:r>
                        <a:rPr lang="en-US" dirty="0" smtClean="0"/>
                        <a:t>Check</a:t>
                      </a:r>
                      <a:r>
                        <a:rPr lang="en-US" baseline="0" dirty="0" smtClean="0"/>
                        <a:t> feasibility/suitability of service definitions</a:t>
                      </a:r>
                      <a:endParaRPr lang="en-US" dirty="0"/>
                    </a:p>
                  </a:txBody>
                  <a:tcPr/>
                </a:tc>
                <a:tc>
                  <a:txBody>
                    <a:bodyPr/>
                    <a:lstStyle/>
                    <a:p>
                      <a:r>
                        <a:rPr lang="en-US" dirty="0" smtClean="0"/>
                        <a:t>Consume and provide services</a:t>
                      </a:r>
                      <a:endParaRPr lang="en-US" dirty="0"/>
                    </a:p>
                  </a:txBody>
                  <a:tcPr/>
                </a:tc>
              </a:tr>
              <a:tr h="370840">
                <a:tc>
                  <a:txBody>
                    <a:bodyPr/>
                    <a:lstStyle/>
                    <a:p>
                      <a:r>
                        <a:rPr lang="en-US" dirty="0" smtClean="0"/>
                        <a:t>CSIRO</a:t>
                      </a:r>
                      <a:endParaRPr lang="en-US" dirty="0"/>
                    </a:p>
                  </a:txBody>
                  <a:tcPr/>
                </a:tc>
                <a:tc>
                  <a:txBody>
                    <a:bodyPr/>
                    <a:lstStyle/>
                    <a:p>
                      <a:endParaRPr lang="en-US" dirty="0"/>
                    </a:p>
                  </a:txBody>
                  <a:tcPr/>
                </a:tc>
                <a:tc>
                  <a:txBody>
                    <a:bodyPr/>
                    <a:lstStyle/>
                    <a:p>
                      <a:r>
                        <a:rPr lang="en-US" dirty="0" smtClean="0"/>
                        <a:t>Development of WaterML2.0</a:t>
                      </a:r>
                      <a:endParaRPr lang="en-US" dirty="0"/>
                    </a:p>
                  </a:txBody>
                  <a:tcPr/>
                </a:tc>
              </a:tr>
              <a:tr h="370840">
                <a:tc>
                  <a:txBody>
                    <a:bodyPr/>
                    <a:lstStyle/>
                    <a:p>
                      <a:r>
                        <a:rPr lang="en-US" dirty="0" smtClean="0"/>
                        <a:t>IMTA (Mexican Institute</a:t>
                      </a:r>
                      <a:r>
                        <a:rPr lang="en-US" baseline="0" dirty="0" smtClean="0"/>
                        <a:t> of Water Technology)</a:t>
                      </a:r>
                      <a:endParaRPr lang="en-US" dirty="0"/>
                    </a:p>
                  </a:txBody>
                  <a:tcPr/>
                </a:tc>
                <a:tc>
                  <a:txBody>
                    <a:bodyPr/>
                    <a:lstStyle/>
                    <a:p>
                      <a:endParaRPr lang="en-US" dirty="0"/>
                    </a:p>
                  </a:txBody>
                  <a:tcPr/>
                </a:tc>
                <a:tc>
                  <a:txBody>
                    <a:bodyPr/>
                    <a:lstStyle/>
                    <a:p>
                      <a:r>
                        <a:rPr lang="en-US" dirty="0" smtClean="0"/>
                        <a:t>Data</a:t>
                      </a:r>
                      <a:r>
                        <a:rPr lang="en-US" baseline="0" dirty="0" smtClean="0"/>
                        <a:t> and services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Model Integration and Workflows?</a:t>
            </a:r>
            <a:endParaRPr lang="en-AU"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AU"/>
              <a:t>Insert presentation title</a:t>
            </a:r>
          </a:p>
        </p:txBody>
      </p:sp>
      <p:sp>
        <p:nvSpPr>
          <p:cNvPr id="76802" name="Rectangle 2"/>
          <p:cNvSpPr>
            <a:spLocks noGrp="1" noChangeArrowheads="1"/>
          </p:cNvSpPr>
          <p:nvPr>
            <p:ph type="title"/>
          </p:nvPr>
        </p:nvSpPr>
        <p:spPr/>
        <p:txBody>
          <a:bodyPr/>
          <a:lstStyle/>
          <a:p>
            <a:r>
              <a:rPr lang="en-AU" dirty="0" smtClean="0"/>
              <a:t>Current Practices in Hydrology</a:t>
            </a:r>
            <a:endParaRPr lang="en-AU" dirty="0"/>
          </a:p>
        </p:txBody>
      </p:sp>
      <p:pic>
        <p:nvPicPr>
          <p:cNvPr id="76805" name="Picture 5" descr="CalibrationActivity"/>
          <p:cNvPicPr>
            <a:picLocks noGrp="1" noChangeAspect="1" noChangeArrowheads="1"/>
          </p:cNvPicPr>
          <p:nvPr>
            <p:ph idx="4294967295"/>
          </p:nvPr>
        </p:nvPicPr>
        <p:blipFill>
          <a:blip r:embed="rId2" cstate="print"/>
          <a:srcRect/>
          <a:stretch>
            <a:fillRect/>
          </a:stretch>
        </p:blipFill>
        <p:spPr>
          <a:xfrm>
            <a:off x="5899150" y="1373188"/>
            <a:ext cx="1898650" cy="4859337"/>
          </a:xfrm>
          <a:noFill/>
          <a:ln/>
        </p:spPr>
      </p:pic>
      <p:pic>
        <p:nvPicPr>
          <p:cNvPr id="76806" name="Picture 6" descr="calibSpec1"/>
          <p:cNvPicPr>
            <a:picLocks noChangeAspect="1" noChangeArrowheads="1"/>
          </p:cNvPicPr>
          <p:nvPr/>
        </p:nvPicPr>
        <p:blipFill>
          <a:blip r:embed="rId3" cstate="print"/>
          <a:srcRect/>
          <a:stretch>
            <a:fillRect/>
          </a:stretch>
        </p:blipFill>
        <p:spPr bwMode="auto">
          <a:xfrm>
            <a:off x="714348" y="2500306"/>
            <a:ext cx="4154487" cy="3707942"/>
          </a:xfrm>
          <a:prstGeom prst="rect">
            <a:avLst/>
          </a:prstGeom>
          <a:noFill/>
        </p:spPr>
      </p:pic>
      <p:sp>
        <p:nvSpPr>
          <p:cNvPr id="76807" name="Rectangle 7"/>
          <p:cNvSpPr>
            <a:spLocks noGrp="1" noChangeArrowheads="1"/>
          </p:cNvSpPr>
          <p:nvPr>
            <p:ph type="body" idx="1"/>
          </p:nvPr>
        </p:nvSpPr>
        <p:spPr>
          <a:xfrm>
            <a:off x="893763" y="1690688"/>
            <a:ext cx="3354387" cy="684212"/>
          </a:xfrm>
        </p:spPr>
        <p:txBody>
          <a:bodyPr/>
          <a:lstStyle/>
          <a:p>
            <a:pPr>
              <a:lnSpc>
                <a:spcPct val="90000"/>
              </a:lnSpc>
            </a:pPr>
            <a:r>
              <a:rPr lang="en-AU" dirty="0"/>
              <a:t>The team hydrologist’s initial specification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AU"/>
              <a:t>Insert presentation title</a:t>
            </a:r>
          </a:p>
        </p:txBody>
      </p:sp>
      <p:sp>
        <p:nvSpPr>
          <p:cNvPr id="78850" name="Rectangle 2"/>
          <p:cNvSpPr>
            <a:spLocks noGrp="1" noChangeArrowheads="1"/>
          </p:cNvSpPr>
          <p:nvPr>
            <p:ph type="title"/>
          </p:nvPr>
        </p:nvSpPr>
        <p:spPr/>
        <p:txBody>
          <a:bodyPr/>
          <a:lstStyle/>
          <a:p>
            <a:r>
              <a:rPr lang="en-AU"/>
              <a:t>A use case: current practices</a:t>
            </a:r>
          </a:p>
        </p:txBody>
      </p:sp>
      <p:sp>
        <p:nvSpPr>
          <p:cNvPr id="78851" name="Rectangle 3"/>
          <p:cNvSpPr>
            <a:spLocks noGrp="1" noChangeArrowheads="1"/>
          </p:cNvSpPr>
          <p:nvPr>
            <p:ph type="body" idx="1"/>
          </p:nvPr>
        </p:nvSpPr>
        <p:spPr>
          <a:xfrm>
            <a:off x="1092200" y="1384300"/>
            <a:ext cx="7364413" cy="871538"/>
          </a:xfrm>
        </p:spPr>
        <p:txBody>
          <a:bodyPr/>
          <a:lstStyle/>
          <a:p>
            <a:r>
              <a:rPr lang="en-AU"/>
              <a:t>Input data checks</a:t>
            </a:r>
          </a:p>
        </p:txBody>
      </p:sp>
      <p:pic>
        <p:nvPicPr>
          <p:cNvPr id="78852" name="Picture 4" descr="inputcheck2"/>
          <p:cNvPicPr>
            <a:picLocks noChangeAspect="1" noChangeArrowheads="1"/>
          </p:cNvPicPr>
          <p:nvPr/>
        </p:nvPicPr>
        <p:blipFill>
          <a:blip r:embed="rId3" cstate="print"/>
          <a:srcRect/>
          <a:stretch>
            <a:fillRect/>
          </a:stretch>
        </p:blipFill>
        <p:spPr bwMode="auto">
          <a:xfrm>
            <a:off x="361950" y="2441575"/>
            <a:ext cx="8420100" cy="4086225"/>
          </a:xfrm>
          <a:prstGeom prst="rect">
            <a:avLst/>
          </a:prstGeom>
          <a:noFill/>
        </p:spPr>
      </p:pic>
      <p:pic>
        <p:nvPicPr>
          <p:cNvPr id="78854" name="Picture 6" descr="inputcheck1"/>
          <p:cNvPicPr>
            <a:picLocks noChangeAspect="1" noChangeArrowheads="1"/>
          </p:cNvPicPr>
          <p:nvPr/>
        </p:nvPicPr>
        <p:blipFill>
          <a:blip r:embed="rId4" cstate="print"/>
          <a:srcRect/>
          <a:stretch>
            <a:fillRect/>
          </a:stretch>
        </p:blipFill>
        <p:spPr bwMode="auto">
          <a:xfrm>
            <a:off x="2000250" y="1798638"/>
            <a:ext cx="6905625" cy="2466975"/>
          </a:xfrm>
          <a:prstGeom prst="rect">
            <a:avLst/>
          </a:prstGeom>
          <a:noFill/>
        </p:spPr>
      </p:pic>
      <p:pic>
        <p:nvPicPr>
          <p:cNvPr id="78855" name="Picture 7" descr="inputcheck3"/>
          <p:cNvPicPr>
            <a:picLocks noChangeAspect="1" noChangeArrowheads="1"/>
          </p:cNvPicPr>
          <p:nvPr/>
        </p:nvPicPr>
        <p:blipFill>
          <a:blip r:embed="rId5" cstate="print"/>
          <a:srcRect/>
          <a:stretch>
            <a:fillRect/>
          </a:stretch>
        </p:blipFill>
        <p:spPr bwMode="auto">
          <a:xfrm>
            <a:off x="3627438" y="2282825"/>
            <a:ext cx="4524375" cy="3892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AU"/>
              <a:t>Insert presentation title</a:t>
            </a:r>
          </a:p>
        </p:txBody>
      </p:sp>
      <p:sp>
        <p:nvSpPr>
          <p:cNvPr id="79874" name="Rectangle 2"/>
          <p:cNvSpPr>
            <a:spLocks noGrp="1" noChangeArrowheads="1"/>
          </p:cNvSpPr>
          <p:nvPr>
            <p:ph type="title"/>
          </p:nvPr>
        </p:nvSpPr>
        <p:spPr/>
        <p:txBody>
          <a:bodyPr/>
          <a:lstStyle/>
          <a:p>
            <a:r>
              <a:rPr lang="en-AU"/>
              <a:t>A use case: current practices</a:t>
            </a:r>
          </a:p>
        </p:txBody>
      </p:sp>
      <p:sp>
        <p:nvSpPr>
          <p:cNvPr id="79875" name="Rectangle 3"/>
          <p:cNvSpPr>
            <a:spLocks noGrp="1" noChangeArrowheads="1"/>
          </p:cNvSpPr>
          <p:nvPr>
            <p:ph type="body" idx="1"/>
          </p:nvPr>
        </p:nvSpPr>
        <p:spPr>
          <a:xfrm>
            <a:off x="1092200" y="1384300"/>
            <a:ext cx="7364413" cy="738188"/>
          </a:xfrm>
        </p:spPr>
        <p:txBody>
          <a:bodyPr/>
          <a:lstStyle/>
          <a:p>
            <a:r>
              <a:rPr lang="en-AU"/>
              <a:t>Create calibration tasks</a:t>
            </a:r>
          </a:p>
        </p:txBody>
      </p:sp>
      <p:pic>
        <p:nvPicPr>
          <p:cNvPr id="79876" name="Picture 4" descr="create_calib"/>
          <p:cNvPicPr>
            <a:picLocks noChangeAspect="1" noChangeArrowheads="1"/>
          </p:cNvPicPr>
          <p:nvPr/>
        </p:nvPicPr>
        <p:blipFill>
          <a:blip r:embed="rId2" cstate="print"/>
          <a:srcRect/>
          <a:stretch>
            <a:fillRect/>
          </a:stretch>
        </p:blipFill>
        <p:spPr bwMode="auto">
          <a:xfrm>
            <a:off x="454025" y="1822450"/>
            <a:ext cx="8324850" cy="4581525"/>
          </a:xfrm>
          <a:prstGeom prst="rect">
            <a:avLst/>
          </a:prstGeom>
          <a:noFill/>
        </p:spPr>
      </p:pic>
      <p:pic>
        <p:nvPicPr>
          <p:cNvPr id="79878" name="Picture 6" descr="create_calib2"/>
          <p:cNvPicPr>
            <a:picLocks noChangeAspect="1" noChangeArrowheads="1"/>
          </p:cNvPicPr>
          <p:nvPr/>
        </p:nvPicPr>
        <p:blipFill>
          <a:blip r:embed="rId3" cstate="print"/>
          <a:srcRect/>
          <a:stretch>
            <a:fillRect/>
          </a:stretch>
        </p:blipFill>
        <p:spPr bwMode="auto">
          <a:xfrm>
            <a:off x="2838450" y="2743200"/>
            <a:ext cx="630555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AU"/>
              <a:t>Insert presentation title</a:t>
            </a:r>
          </a:p>
        </p:txBody>
      </p:sp>
      <p:sp>
        <p:nvSpPr>
          <p:cNvPr id="80898" name="Rectangle 2"/>
          <p:cNvSpPr>
            <a:spLocks noGrp="1" noChangeArrowheads="1"/>
          </p:cNvSpPr>
          <p:nvPr>
            <p:ph type="title"/>
          </p:nvPr>
        </p:nvSpPr>
        <p:spPr/>
        <p:txBody>
          <a:bodyPr/>
          <a:lstStyle/>
          <a:p>
            <a:r>
              <a:rPr lang="en-AU"/>
              <a:t>A use case: current practices</a:t>
            </a:r>
          </a:p>
        </p:txBody>
      </p:sp>
      <p:sp>
        <p:nvSpPr>
          <p:cNvPr id="80899" name="Rectangle 3"/>
          <p:cNvSpPr>
            <a:spLocks noGrp="1" noChangeArrowheads="1"/>
          </p:cNvSpPr>
          <p:nvPr>
            <p:ph type="body" idx="1"/>
          </p:nvPr>
        </p:nvSpPr>
        <p:spPr/>
        <p:txBody>
          <a:bodyPr/>
          <a:lstStyle/>
          <a:p>
            <a:r>
              <a:rPr lang="en-AU"/>
              <a:t>Calibration runs</a:t>
            </a:r>
          </a:p>
        </p:txBody>
      </p:sp>
      <p:pic>
        <p:nvPicPr>
          <p:cNvPr id="80900" name="Picture 4" descr="run_calib1"/>
          <p:cNvPicPr>
            <a:picLocks noChangeAspect="1" noChangeArrowheads="1"/>
          </p:cNvPicPr>
          <p:nvPr/>
        </p:nvPicPr>
        <p:blipFill>
          <a:blip r:embed="rId2" cstate="print"/>
          <a:srcRect/>
          <a:stretch>
            <a:fillRect/>
          </a:stretch>
        </p:blipFill>
        <p:spPr bwMode="auto">
          <a:xfrm>
            <a:off x="800100" y="2074863"/>
            <a:ext cx="6905625" cy="2466975"/>
          </a:xfrm>
          <a:prstGeom prst="rect">
            <a:avLst/>
          </a:prstGeom>
          <a:noFill/>
        </p:spPr>
      </p:pic>
      <p:pic>
        <p:nvPicPr>
          <p:cNvPr id="80901" name="Picture 5" descr="run_calib2"/>
          <p:cNvPicPr>
            <a:picLocks noChangeAspect="1" noChangeArrowheads="1"/>
          </p:cNvPicPr>
          <p:nvPr/>
        </p:nvPicPr>
        <p:blipFill>
          <a:blip r:embed="rId3" cstate="print"/>
          <a:srcRect/>
          <a:stretch>
            <a:fillRect/>
          </a:stretch>
        </p:blipFill>
        <p:spPr bwMode="auto">
          <a:xfrm>
            <a:off x="3725863" y="2144713"/>
            <a:ext cx="4906962" cy="3844925"/>
          </a:xfrm>
          <a:prstGeom prst="rect">
            <a:avLst/>
          </a:prstGeom>
          <a:noFill/>
        </p:spPr>
      </p:pic>
      <p:pic>
        <p:nvPicPr>
          <p:cNvPr id="80902" name="Picture 6" descr="calibSpec2"/>
          <p:cNvPicPr>
            <a:picLocks noChangeAspect="1" noChangeArrowheads="1"/>
          </p:cNvPicPr>
          <p:nvPr/>
        </p:nvPicPr>
        <p:blipFill>
          <a:blip r:embed="rId4" cstate="print"/>
          <a:srcRect/>
          <a:stretch>
            <a:fillRect/>
          </a:stretch>
        </p:blipFill>
        <p:spPr bwMode="auto">
          <a:xfrm>
            <a:off x="1400175" y="3597275"/>
            <a:ext cx="2786063" cy="2898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AU"/>
              <a:t>Insert presentation title</a:t>
            </a:r>
          </a:p>
        </p:txBody>
      </p:sp>
      <p:sp>
        <p:nvSpPr>
          <p:cNvPr id="81922" name="Rectangle 2"/>
          <p:cNvSpPr>
            <a:spLocks noGrp="1" noChangeArrowheads="1"/>
          </p:cNvSpPr>
          <p:nvPr>
            <p:ph type="title"/>
          </p:nvPr>
        </p:nvSpPr>
        <p:spPr/>
        <p:txBody>
          <a:bodyPr/>
          <a:lstStyle/>
          <a:p>
            <a:r>
              <a:rPr lang="en-AU"/>
              <a:t>A use case: current practices</a:t>
            </a:r>
          </a:p>
        </p:txBody>
      </p:sp>
      <p:sp>
        <p:nvSpPr>
          <p:cNvPr id="81923" name="Rectangle 3"/>
          <p:cNvSpPr>
            <a:spLocks noGrp="1" noChangeArrowheads="1"/>
          </p:cNvSpPr>
          <p:nvPr>
            <p:ph type="body" idx="1"/>
          </p:nvPr>
        </p:nvSpPr>
        <p:spPr>
          <a:xfrm>
            <a:off x="1092200" y="1384300"/>
            <a:ext cx="7364413" cy="827088"/>
          </a:xfrm>
        </p:spPr>
        <p:txBody>
          <a:bodyPr/>
          <a:lstStyle/>
          <a:p>
            <a:r>
              <a:rPr lang="en-AU"/>
              <a:t>Output analysis</a:t>
            </a:r>
          </a:p>
        </p:txBody>
      </p:sp>
      <p:pic>
        <p:nvPicPr>
          <p:cNvPr id="81924" name="Picture 4" descr="analysis1"/>
          <p:cNvPicPr>
            <a:picLocks noChangeAspect="1" noChangeArrowheads="1"/>
          </p:cNvPicPr>
          <p:nvPr/>
        </p:nvPicPr>
        <p:blipFill>
          <a:blip r:embed="rId2" cstate="print"/>
          <a:srcRect/>
          <a:stretch>
            <a:fillRect/>
          </a:stretch>
        </p:blipFill>
        <p:spPr bwMode="auto">
          <a:xfrm>
            <a:off x="955675" y="1941513"/>
            <a:ext cx="7097713" cy="3444875"/>
          </a:xfrm>
          <a:prstGeom prst="rect">
            <a:avLst/>
          </a:prstGeom>
          <a:noFill/>
        </p:spPr>
      </p:pic>
      <p:pic>
        <p:nvPicPr>
          <p:cNvPr id="81925" name="Picture 5" descr="analysis2"/>
          <p:cNvPicPr>
            <a:picLocks noChangeAspect="1" noChangeArrowheads="1"/>
          </p:cNvPicPr>
          <p:nvPr/>
        </p:nvPicPr>
        <p:blipFill>
          <a:blip r:embed="rId3" cstate="print"/>
          <a:srcRect/>
          <a:stretch>
            <a:fillRect/>
          </a:stretch>
        </p:blipFill>
        <p:spPr bwMode="auto">
          <a:xfrm>
            <a:off x="3232150" y="1341438"/>
            <a:ext cx="5132388" cy="4794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Insert presentation title</a:t>
            </a:r>
          </a:p>
        </p:txBody>
      </p:sp>
      <p:sp>
        <p:nvSpPr>
          <p:cNvPr id="99330" name="Rectangle 2"/>
          <p:cNvSpPr>
            <a:spLocks noGrp="1" noChangeArrowheads="1"/>
          </p:cNvSpPr>
          <p:nvPr>
            <p:ph type="title"/>
          </p:nvPr>
        </p:nvSpPr>
        <p:spPr/>
        <p:txBody>
          <a:bodyPr/>
          <a:lstStyle/>
          <a:p>
            <a:r>
              <a:rPr lang="en-AU"/>
              <a:t>Issues with current practices</a:t>
            </a:r>
          </a:p>
        </p:txBody>
      </p:sp>
      <p:sp>
        <p:nvSpPr>
          <p:cNvPr id="99331" name="Rectangle 3"/>
          <p:cNvSpPr>
            <a:spLocks noGrp="1" noChangeArrowheads="1"/>
          </p:cNvSpPr>
          <p:nvPr>
            <p:ph type="body" idx="1"/>
          </p:nvPr>
        </p:nvSpPr>
        <p:spPr/>
        <p:txBody>
          <a:bodyPr/>
          <a:lstStyle/>
          <a:p>
            <a:r>
              <a:rPr lang="en-AU"/>
              <a:t>Heavy reliance on </a:t>
            </a:r>
            <a:r>
              <a:rPr lang="en-AU" u="sng"/>
              <a:t>individuals and manual steps</a:t>
            </a:r>
            <a:r>
              <a:rPr lang="en-AU"/>
              <a:t> for the ‘process’ to sustain itself </a:t>
            </a:r>
          </a:p>
          <a:p>
            <a:pPr lvl="1"/>
            <a:r>
              <a:rPr lang="en-AU">
                <a:sym typeface="Wingdings" pitchFamily="2" charset="2"/>
              </a:rPr>
              <a:t>Lack of resilience, critical sections</a:t>
            </a:r>
          </a:p>
          <a:p>
            <a:pPr lvl="1"/>
            <a:r>
              <a:rPr lang="en-AU"/>
              <a:t>Poor use of valuable skills (copy-paste in Excel); increased risk of non-reproducible errors</a:t>
            </a:r>
          </a:p>
          <a:p>
            <a:r>
              <a:rPr lang="en-AU"/>
              <a:t>Dispersed information: emails, post-its, script logs, sharepoint, ‘wiki sites’, personal documents, brains, etc.</a:t>
            </a:r>
          </a:p>
          <a:p>
            <a:r>
              <a:rPr lang="en-AU" u="sng"/>
              <a:t>Heterogeneity of toolsets</a:t>
            </a:r>
            <a:r>
              <a:rPr lang="en-AU"/>
              <a:t> and capabilities; islands of specialisation with manual transmission in-between</a:t>
            </a:r>
          </a:p>
          <a:p>
            <a:pPr lvl="1"/>
            <a:r>
              <a:rPr lang="en-AU"/>
              <a:t>XML documents</a:t>
            </a:r>
          </a:p>
          <a:p>
            <a:pPr lvl="1"/>
            <a:r>
              <a:rPr lang="en-AU"/>
              <a:t>R, Matlab, Python Scripts; Excel</a:t>
            </a:r>
          </a:p>
          <a:p>
            <a:r>
              <a:rPr lang="en-AU"/>
              <a:t>Idiosyncratic access arrangements</a:t>
            </a:r>
          </a:p>
          <a:p>
            <a:r>
              <a:rPr lang="en-AU">
                <a:sym typeface="Wingdings" pitchFamily="2" charset="2"/>
              </a:rPr>
              <a:t>Basic traceability requires </a:t>
            </a:r>
            <a:r>
              <a:rPr lang="en-AU" u="sng">
                <a:sym typeface="Wingdings" pitchFamily="2" charset="2"/>
              </a:rPr>
              <a:t>“off-line” documentation</a:t>
            </a:r>
            <a:r>
              <a:rPr lang="en-AU">
                <a:sym typeface="Wingdings" pitchFamily="2" charset="2"/>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 And Finally</a:t>
            </a:r>
            <a:endParaRPr lang="en-A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address these</a:t>
            </a:r>
            <a:endParaRPr lang="en-AU" dirty="0"/>
          </a:p>
        </p:txBody>
      </p:sp>
      <p:sp>
        <p:nvSpPr>
          <p:cNvPr id="3" name="Content Placeholder 2"/>
          <p:cNvSpPr>
            <a:spLocks noGrp="1"/>
          </p:cNvSpPr>
          <p:nvPr>
            <p:ph idx="1"/>
          </p:nvPr>
        </p:nvSpPr>
        <p:spPr/>
        <p:txBody>
          <a:bodyPr/>
          <a:lstStyle/>
          <a:p>
            <a:r>
              <a:rPr lang="en-AU" dirty="0" smtClean="0"/>
              <a:t>We will struggle to respond to these unless we know what’s happening.</a:t>
            </a:r>
          </a:p>
          <a:p>
            <a:r>
              <a:rPr lang="en-AU" dirty="0" smtClean="0"/>
              <a:t>Knowing what’s happening will be difficult without sharing and exploiting interdisciplinary data sources, models, and processes</a:t>
            </a:r>
          </a:p>
          <a:p>
            <a:r>
              <a:rPr lang="en-AU" dirty="0" smtClean="0"/>
              <a:t>We need interoperability of knowledge and tools, not just the data </a:t>
            </a:r>
          </a:p>
          <a:p>
            <a:pPr lvl="1"/>
            <a:r>
              <a:rPr lang="en-AU" dirty="0" smtClean="0"/>
              <a:t>This is complicated by:</a:t>
            </a:r>
          </a:p>
          <a:p>
            <a:pPr lvl="2"/>
            <a:r>
              <a:rPr lang="en-AU" dirty="0" smtClean="0"/>
              <a:t>the volumes of data being generated</a:t>
            </a:r>
          </a:p>
          <a:p>
            <a:pPr lvl="2"/>
            <a:r>
              <a:rPr lang="en-AU" dirty="0" smtClean="0"/>
              <a:t>differing semantics</a:t>
            </a:r>
          </a:p>
          <a:p>
            <a:pPr lvl="2"/>
            <a:r>
              <a:rPr lang="en-AU" dirty="0" smtClean="0"/>
              <a:t>institutional barriers</a:t>
            </a:r>
            <a:endParaRPr lang="en-A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 many Dave’s?</a:t>
            </a:r>
            <a:endParaRPr lang="en-AU" dirty="0"/>
          </a:p>
        </p:txBody>
      </p:sp>
      <p:sp>
        <p:nvSpPr>
          <p:cNvPr id="3" name="Content Placeholder 2"/>
          <p:cNvSpPr>
            <a:spLocks noGrp="1"/>
          </p:cNvSpPr>
          <p:nvPr>
            <p:ph idx="1"/>
          </p:nvPr>
        </p:nvSpPr>
        <p:spPr>
          <a:xfrm>
            <a:off x="342900" y="1295400"/>
            <a:ext cx="4229100" cy="4799013"/>
          </a:xfrm>
        </p:spPr>
        <p:txBody>
          <a:bodyPr/>
          <a:lstStyle/>
          <a:p>
            <a:pPr>
              <a:buNone/>
            </a:pPr>
            <a:r>
              <a:rPr lang="en-AU" dirty="0" smtClean="0"/>
              <a:t>David Maidment (CUAHSI)</a:t>
            </a:r>
          </a:p>
          <a:p>
            <a:pPr>
              <a:buNone/>
            </a:pPr>
            <a:r>
              <a:rPr lang="en-AU" dirty="0" smtClean="0"/>
              <a:t>David Valentine (CUAHSI)</a:t>
            </a:r>
          </a:p>
          <a:p>
            <a:pPr>
              <a:buNone/>
            </a:pPr>
            <a:r>
              <a:rPr lang="en-AU" dirty="0" smtClean="0"/>
              <a:t>David </a:t>
            </a:r>
            <a:r>
              <a:rPr lang="en-AU" dirty="0" err="1" smtClean="0"/>
              <a:t>Tarboton</a:t>
            </a:r>
            <a:r>
              <a:rPr lang="en-AU" dirty="0" smtClean="0"/>
              <a:t> (CUAHSI)</a:t>
            </a:r>
          </a:p>
          <a:p>
            <a:pPr>
              <a:buNone/>
            </a:pPr>
            <a:r>
              <a:rPr lang="en-AU" dirty="0" smtClean="0"/>
              <a:t>David </a:t>
            </a:r>
            <a:r>
              <a:rPr lang="en-AU" dirty="0" err="1" smtClean="0"/>
              <a:t>Kinny</a:t>
            </a:r>
            <a:r>
              <a:rPr lang="en-AU" dirty="0" smtClean="0"/>
              <a:t> (BOM)</a:t>
            </a:r>
          </a:p>
          <a:p>
            <a:pPr>
              <a:buNone/>
            </a:pPr>
            <a:r>
              <a:rPr lang="en-AU" dirty="0" smtClean="0"/>
              <a:t>David Schell (OGC)</a:t>
            </a:r>
          </a:p>
          <a:p>
            <a:pPr>
              <a:buNone/>
            </a:pPr>
            <a:r>
              <a:rPr lang="en-AU" dirty="0" smtClean="0"/>
              <a:t>David </a:t>
            </a:r>
            <a:r>
              <a:rPr lang="en-AU" dirty="0" err="1" smtClean="0"/>
              <a:t>Arctur</a:t>
            </a:r>
            <a:r>
              <a:rPr lang="en-AU" dirty="0" smtClean="0"/>
              <a:t> (OGC)</a:t>
            </a:r>
          </a:p>
          <a:p>
            <a:pPr>
              <a:buNone/>
            </a:pPr>
            <a:r>
              <a:rPr lang="en-AU" dirty="0" smtClean="0"/>
              <a:t>David Thomas (WMO)</a:t>
            </a:r>
          </a:p>
          <a:p>
            <a:pPr>
              <a:buNone/>
            </a:pPr>
            <a:r>
              <a:rPr lang="en-AU" dirty="0" smtClean="0"/>
              <a:t>David Lemon (CSIRO)</a:t>
            </a:r>
            <a:endParaRPr lang="en-AU" dirty="0"/>
          </a:p>
        </p:txBody>
      </p:sp>
      <p:sp>
        <p:nvSpPr>
          <p:cNvPr id="4" name="Content Placeholder 2"/>
          <p:cNvSpPr txBox="1">
            <a:spLocks/>
          </p:cNvSpPr>
          <p:nvPr/>
        </p:nvSpPr>
        <p:spPr bwMode="auto">
          <a:xfrm>
            <a:off x="4629180" y="1285860"/>
            <a:ext cx="4229100" cy="479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Peter Taylor (CSIRO)</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Peter Fitch (CSIRO)</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Peter Gijsbers (</a:t>
            </a:r>
            <a:r>
              <a:rPr kumimoji="0" lang="en-AU" sz="2400" b="0" i="0" u="none" strike="noStrike" kern="0" cap="none" spc="0" normalizeH="0" baseline="0" noProof="0" dirty="0" err="1" smtClean="0">
                <a:ln>
                  <a:noFill/>
                </a:ln>
                <a:solidFill>
                  <a:schemeClr val="tx1"/>
                </a:solidFill>
                <a:effectLst/>
                <a:uLnTx/>
                <a:uFillTx/>
                <a:latin typeface="+mn-lt"/>
                <a:ea typeface="+mn-ea"/>
                <a:cs typeface="+mn-cs"/>
              </a:rPr>
              <a:t>Deltares</a:t>
            </a:r>
            <a:r>
              <a:rPr kumimoji="0" lang="en-AU" sz="2400" b="0" i="0" u="none" strike="noStrike" kern="0" cap="none" spc="0" normalizeH="0" baseline="0" noProof="0" dirty="0" smtClean="0">
                <a:ln>
                  <a:noFill/>
                </a:ln>
                <a:solidFill>
                  <a:schemeClr val="tx1"/>
                </a:solidFill>
                <a:effectLst/>
                <a:uLnTx/>
                <a:uFillTx/>
                <a:latin typeface="+mn-lt"/>
                <a:ea typeface="+mn-ea"/>
                <a:cs typeface="+mn-cs"/>
              </a:rPr>
              <a:t>)</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Pierre </a:t>
            </a:r>
            <a:r>
              <a:rPr kumimoji="0" lang="en-AU" sz="2400" b="0" i="0" u="none" strike="noStrike" kern="0" cap="none" spc="0" normalizeH="0" baseline="0" noProof="0" dirty="0" err="1" smtClean="0">
                <a:ln>
                  <a:noFill/>
                </a:ln>
                <a:solidFill>
                  <a:schemeClr val="tx1"/>
                </a:solidFill>
                <a:effectLst/>
                <a:uLnTx/>
                <a:uFillTx/>
                <a:latin typeface="+mn-lt"/>
                <a:ea typeface="+mn-ea"/>
                <a:cs typeface="+mn-cs"/>
              </a:rPr>
              <a:t>Lagarde</a:t>
            </a:r>
            <a:r>
              <a:rPr kumimoji="0" lang="en-AU" sz="2400" b="0" i="0" u="none" strike="noStrike" kern="0" cap="none" spc="0" normalizeH="0" baseline="0" noProof="0" dirty="0" smtClean="0">
                <a:ln>
                  <a:noFill/>
                </a:ln>
                <a:solidFill>
                  <a:schemeClr val="tx1"/>
                </a:solidFill>
                <a:effectLst/>
                <a:uLnTx/>
                <a:uFillTx/>
                <a:latin typeface="+mn-lt"/>
                <a:ea typeface="+mn-ea"/>
                <a:cs typeface="+mn-cs"/>
              </a:rPr>
              <a:t> (BRGM)</a:t>
            </a: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r>
              <a:rPr lang="en-AU" sz="2400" b="0" kern="0" dirty="0" smtClean="0">
                <a:latin typeface="+mn-lt"/>
                <a:cs typeface="+mn-cs"/>
              </a:rPr>
              <a:t>Pierre </a:t>
            </a:r>
            <a:r>
              <a:rPr lang="en-AU" sz="2400" b="0" kern="0" dirty="0" err="1" smtClean="0">
                <a:latin typeface="+mn-lt"/>
                <a:cs typeface="+mn-cs"/>
              </a:rPr>
              <a:t>Kerherve</a:t>
            </a:r>
            <a:r>
              <a:rPr lang="en-AU" sz="2400" b="0" kern="0" dirty="0" smtClean="0">
                <a:latin typeface="+mn-lt"/>
                <a:cs typeface="+mn-cs"/>
              </a:rPr>
              <a:t> (WMO)</a:t>
            </a:r>
            <a:endParaRPr kumimoji="0" lang="en-AU" sz="2400" b="0" i="0" u="none" strike="noStrike" kern="0" cap="none" spc="0" normalizeH="0" baseline="0" noProof="0" dirty="0" smtClean="0">
              <a:ln>
                <a:noFill/>
              </a:ln>
              <a:solidFill>
                <a:schemeClr val="tx1"/>
              </a:solidFill>
              <a:effectLst/>
              <a:uLnTx/>
              <a:uFillTx/>
              <a:latin typeface="+mn-lt"/>
              <a:ea typeface="+mn-ea"/>
              <a:cs typeface="+mn-cs"/>
            </a:endParaRPr>
          </a:p>
          <a:p>
            <a:pPr marL="233363" marR="0" lvl="0" indent="-233363" algn="l" defTabSz="914400" rtl="0" eaLnBrk="0" fontAlgn="base" latinLnBrk="0" hangingPunct="0">
              <a:lnSpc>
                <a:spcPct val="100000"/>
              </a:lnSpc>
              <a:spcBef>
                <a:spcPct val="20000"/>
              </a:spcBef>
              <a:spcAft>
                <a:spcPct val="0"/>
              </a:spcAft>
              <a:buClr>
                <a:srgbClr val="092E5C"/>
              </a:buClr>
              <a:buSzTx/>
              <a:buFontTx/>
              <a:buNone/>
              <a:tabLst/>
              <a:defRPr/>
            </a:pPr>
            <a:endParaRPr kumimoji="0" lang="en-AU"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dirty="0" smtClean="0"/>
              <a:t>Public mailing list </a:t>
            </a:r>
            <a:r>
              <a:rPr lang="en-US" u="sng" dirty="0" smtClean="0">
                <a:hlinkClick r:id="rId2"/>
              </a:rPr>
              <a:t>https://lists.opengeospatial.org/mailman/listinfo/hydro.dwg</a:t>
            </a:r>
            <a:endParaRPr lang="en-AU" dirty="0" smtClean="0"/>
          </a:p>
          <a:p>
            <a:endParaRPr lang="en-AU" dirty="0" smtClean="0"/>
          </a:p>
          <a:p>
            <a:r>
              <a:rPr lang="en-AU" dirty="0" err="1" smtClean="0"/>
              <a:t>Twiki</a:t>
            </a:r>
            <a:r>
              <a:rPr lang="en-AU" dirty="0" smtClean="0"/>
              <a:t> </a:t>
            </a:r>
            <a:r>
              <a:rPr lang="en-US" dirty="0" smtClean="0">
                <a:hlinkClick r:id="rId3"/>
              </a:rPr>
              <a:t>http://external.opengis.org/twiki_public/bin/view/HydrologyDWG</a:t>
            </a:r>
            <a:endParaRPr lang="en-US" dirty="0" smtClean="0"/>
          </a:p>
          <a:p>
            <a:endParaRPr lang="en-AU" sz="2800" dirty="0" smtClean="0"/>
          </a:p>
          <a:p>
            <a:r>
              <a:rPr lang="en-AU" sz="2800" dirty="0" smtClean="0"/>
              <a:t>Thank you ...</a:t>
            </a:r>
            <a:endParaRPr lang="en-A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AU"/>
              <a:t>Standards</a:t>
            </a:r>
          </a:p>
        </p:txBody>
      </p:sp>
      <p:sp>
        <p:nvSpPr>
          <p:cNvPr id="18435" name="Rectangle 3"/>
          <p:cNvSpPr>
            <a:spLocks noGrp="1" noChangeArrowheads="1"/>
          </p:cNvSpPr>
          <p:nvPr>
            <p:ph type="body" idx="1"/>
          </p:nvPr>
        </p:nvSpPr>
        <p:spPr/>
        <p:txBody>
          <a:bodyPr/>
          <a:lstStyle/>
          <a:p>
            <a:r>
              <a:rPr lang="en-AU" dirty="0"/>
              <a:t>For some they have a bad reputation</a:t>
            </a:r>
          </a:p>
          <a:p>
            <a:pPr lvl="1"/>
            <a:r>
              <a:rPr lang="en-AU" dirty="0"/>
              <a:t>For Developers</a:t>
            </a:r>
          </a:p>
          <a:p>
            <a:pPr lvl="2"/>
            <a:r>
              <a:rPr lang="en-AU" dirty="0"/>
              <a:t>Take time to develop</a:t>
            </a:r>
          </a:p>
          <a:p>
            <a:pPr lvl="2"/>
            <a:r>
              <a:rPr lang="en-AU" dirty="0"/>
              <a:t>Must be useful to have impact</a:t>
            </a:r>
          </a:p>
          <a:p>
            <a:pPr lvl="2"/>
            <a:r>
              <a:rPr lang="en-AU" dirty="0"/>
              <a:t>Need to identify and travel the path to adoption</a:t>
            </a:r>
          </a:p>
          <a:p>
            <a:pPr lvl="1"/>
            <a:r>
              <a:rPr lang="en-AU" dirty="0"/>
              <a:t>For Implementers</a:t>
            </a:r>
          </a:p>
          <a:p>
            <a:pPr lvl="2"/>
            <a:r>
              <a:rPr lang="en-AU" dirty="0"/>
              <a:t>Can be more difficult to implement than custom solutions</a:t>
            </a:r>
          </a:p>
          <a:p>
            <a:pPr lvl="2"/>
            <a:r>
              <a:rPr lang="en-AU" dirty="0"/>
              <a:t>Need to identify where they are needed</a:t>
            </a:r>
          </a:p>
          <a:p>
            <a:pPr lvl="2"/>
            <a:r>
              <a:rPr lang="en-AU" dirty="0"/>
              <a:t>Need to identity which ones to use – so many to choose from.</a:t>
            </a:r>
          </a:p>
          <a:p>
            <a:r>
              <a:rPr lang="en-AU" dirty="0"/>
              <a:t>These can be overcome and the benefits far outweigh the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a:t>Standards</a:t>
            </a:r>
          </a:p>
        </p:txBody>
      </p:sp>
      <p:sp>
        <p:nvSpPr>
          <p:cNvPr id="16387" name="Rectangle 3"/>
          <p:cNvSpPr>
            <a:spLocks noGrp="1" noChangeArrowheads="1"/>
          </p:cNvSpPr>
          <p:nvPr>
            <p:ph type="body" idx="1"/>
          </p:nvPr>
        </p:nvSpPr>
        <p:spPr>
          <a:xfrm>
            <a:off x="342900" y="1295400"/>
            <a:ext cx="4657728" cy="4799013"/>
          </a:xfrm>
        </p:spPr>
        <p:txBody>
          <a:bodyPr/>
          <a:lstStyle/>
          <a:p>
            <a:r>
              <a:rPr lang="en-AU" dirty="0"/>
              <a:t>Increase Choice</a:t>
            </a:r>
          </a:p>
          <a:p>
            <a:r>
              <a:rPr lang="en-AU" dirty="0"/>
              <a:t>Reduce Cost</a:t>
            </a:r>
          </a:p>
          <a:p>
            <a:r>
              <a:rPr lang="en-AU" dirty="0" smtClean="0"/>
              <a:t>Encourage market competition</a:t>
            </a:r>
          </a:p>
          <a:p>
            <a:pPr lvl="1"/>
            <a:r>
              <a:rPr lang="en-AU" dirty="0" smtClean="0"/>
              <a:t>Choose based on functionality desired</a:t>
            </a:r>
          </a:p>
          <a:p>
            <a:pPr lvl="1"/>
            <a:r>
              <a:rPr lang="en-AU" dirty="0" smtClean="0"/>
              <a:t> Avoid “lock in” to a proprietary architecture</a:t>
            </a:r>
          </a:p>
          <a:p>
            <a:r>
              <a:rPr lang="en-AU" dirty="0" smtClean="0"/>
              <a:t>Decisions to share information and services become policy decisions</a:t>
            </a:r>
          </a:p>
          <a:p>
            <a:r>
              <a:rPr lang="en-AU" dirty="0" smtClean="0"/>
              <a:t>Needed </a:t>
            </a:r>
            <a:r>
              <a:rPr lang="en-AU" dirty="0"/>
              <a:t>for technologies to survive the ‘Valley of Death’</a:t>
            </a:r>
          </a:p>
          <a:p>
            <a:endParaRPr lang="en-AU" dirty="0"/>
          </a:p>
        </p:txBody>
      </p:sp>
      <p:pic>
        <p:nvPicPr>
          <p:cNvPr id="16388" name="Picture 4" descr="vod"/>
          <p:cNvPicPr>
            <a:picLocks noChangeAspect="1" noChangeArrowheads="1"/>
          </p:cNvPicPr>
          <p:nvPr/>
        </p:nvPicPr>
        <p:blipFill>
          <a:blip r:embed="rId3" cstate="print"/>
          <a:srcRect/>
          <a:stretch>
            <a:fillRect/>
          </a:stretch>
        </p:blipFill>
        <p:spPr bwMode="auto">
          <a:xfrm>
            <a:off x="4857752" y="2357430"/>
            <a:ext cx="4124325" cy="2986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sz="2800" dirty="0" smtClean="0"/>
              <a:t>The Hydrology Domain Working Group</a:t>
            </a:r>
            <a:endParaRPr lang="en-A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pitchFamily="18"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1819</TotalTime>
  <Words>3010</Words>
  <Application>Microsoft Office PowerPoint</Application>
  <PresentationFormat>On-screen Show (4:3)</PresentationFormat>
  <Paragraphs>558</Paragraphs>
  <Slides>61</Slides>
  <Notes>20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The What, Why and How of the OGC/WMO Hydrology Domain Working Group  or  How Too Many Dave’s is Never Enough</vt:lpstr>
      <vt:lpstr>Water</vt:lpstr>
      <vt:lpstr>Water</vt:lpstr>
      <vt:lpstr>However ... </vt:lpstr>
      <vt:lpstr>Global water challenges</vt:lpstr>
      <vt:lpstr>To address these</vt:lpstr>
      <vt:lpstr>Standards</vt:lpstr>
      <vt:lpstr>Standards</vt:lpstr>
      <vt:lpstr>Slide 9</vt:lpstr>
      <vt:lpstr>Towards the Hydrology DWG</vt:lpstr>
      <vt:lpstr>Towards the Hydrology DWG</vt:lpstr>
      <vt:lpstr>Towards the Hydrology DWG</vt:lpstr>
      <vt:lpstr>Since Formation</vt:lpstr>
      <vt:lpstr>Since Formation</vt:lpstr>
      <vt:lpstr>The OGC</vt:lpstr>
      <vt:lpstr>WMO</vt:lpstr>
      <vt:lpstr>Hydrology Domain Working Group</vt:lpstr>
      <vt:lpstr>Charter</vt:lpstr>
      <vt:lpstr>Expected Outcomes</vt:lpstr>
      <vt:lpstr>Activities</vt:lpstr>
      <vt:lpstr>Timeline</vt:lpstr>
      <vt:lpstr>Slide 22</vt:lpstr>
      <vt:lpstr>Slide 23</vt:lpstr>
      <vt:lpstr>Slide 24</vt:lpstr>
      <vt:lpstr>Slide 25</vt:lpstr>
      <vt:lpstr>Slide 26</vt:lpstr>
      <vt:lpstr>Slide 27</vt:lpstr>
      <vt:lpstr>Slide 28</vt:lpstr>
      <vt:lpstr>Slide 29</vt:lpstr>
      <vt:lpstr>Slide 30</vt:lpstr>
      <vt:lpstr>Slide 31</vt:lpstr>
      <vt:lpstr>Slide 32</vt:lpstr>
      <vt:lpstr>The need for standards</vt:lpstr>
      <vt:lpstr>A common situation</vt:lpstr>
      <vt:lpstr>Hydrological observations</vt:lpstr>
      <vt:lpstr>The need for harmonisation</vt:lpstr>
      <vt:lpstr>The need for a common model</vt:lpstr>
      <vt:lpstr>A proposed approach</vt:lpstr>
      <vt:lpstr>Re-use existing standards</vt:lpstr>
      <vt:lpstr>OGC Observations &amp; Measurements</vt:lpstr>
      <vt:lpstr>Model-driven approaches</vt:lpstr>
      <vt:lpstr>UK Environmental Agency – TS format</vt:lpstr>
      <vt:lpstr>Slide 43</vt:lpstr>
      <vt:lpstr>Benefits of a harmonised model</vt:lpstr>
      <vt:lpstr>Going forward - issues</vt:lpstr>
      <vt:lpstr>Slide 46</vt:lpstr>
      <vt:lpstr>The future?</vt:lpstr>
      <vt:lpstr>Slide 48</vt:lpstr>
      <vt:lpstr>Slide 49</vt:lpstr>
      <vt:lpstr>Objectives of IE</vt:lpstr>
      <vt:lpstr>Participants (so far)</vt:lpstr>
      <vt:lpstr>Slide 52</vt:lpstr>
      <vt:lpstr>Current Practices in Hydrology</vt:lpstr>
      <vt:lpstr>A use case: current practices</vt:lpstr>
      <vt:lpstr>A use case: current practices</vt:lpstr>
      <vt:lpstr>A use case: current practices</vt:lpstr>
      <vt:lpstr>A use case: current practices</vt:lpstr>
      <vt:lpstr>Issues with current practices</vt:lpstr>
      <vt:lpstr>Slide 59</vt:lpstr>
      <vt:lpstr>Too many Dave’s?</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Title]</dc:title>
  <dc:creator>Greg Buehler</dc:creator>
  <cp:lastModifiedBy>Lemon, David (CLW, Black Mountain)</cp:lastModifiedBy>
  <cp:revision>133</cp:revision>
  <dcterms:created xsi:type="dcterms:W3CDTF">2006-09-27T19:14:19Z</dcterms:created>
  <dcterms:modified xsi:type="dcterms:W3CDTF">2010-03-16T11:35:48Z</dcterms:modified>
</cp:coreProperties>
</file>