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9"/>
  </p:notesMasterIdLst>
  <p:handoutMasterIdLst>
    <p:handoutMasterId r:id="rId40"/>
  </p:handoutMasterIdLst>
  <p:sldIdLst>
    <p:sldId id="256" r:id="rId2"/>
    <p:sldId id="346" r:id="rId3"/>
    <p:sldId id="354" r:id="rId4"/>
    <p:sldId id="355" r:id="rId5"/>
    <p:sldId id="356" r:id="rId6"/>
    <p:sldId id="300" r:id="rId7"/>
    <p:sldId id="302" r:id="rId8"/>
    <p:sldId id="301" r:id="rId9"/>
    <p:sldId id="314" r:id="rId10"/>
    <p:sldId id="293" r:id="rId11"/>
    <p:sldId id="312" r:id="rId12"/>
    <p:sldId id="344" r:id="rId13"/>
    <p:sldId id="320" r:id="rId14"/>
    <p:sldId id="360" r:id="rId15"/>
    <p:sldId id="309" r:id="rId16"/>
    <p:sldId id="315" r:id="rId17"/>
    <p:sldId id="311" r:id="rId18"/>
    <p:sldId id="316" r:id="rId19"/>
    <p:sldId id="313" r:id="rId20"/>
    <p:sldId id="348" r:id="rId21"/>
    <p:sldId id="349" r:id="rId22"/>
    <p:sldId id="350" r:id="rId23"/>
    <p:sldId id="351" r:id="rId24"/>
    <p:sldId id="333" r:id="rId25"/>
    <p:sldId id="336" r:id="rId26"/>
    <p:sldId id="357" r:id="rId27"/>
    <p:sldId id="358" r:id="rId28"/>
    <p:sldId id="359" r:id="rId29"/>
    <p:sldId id="338" r:id="rId30"/>
    <p:sldId id="343" r:id="rId31"/>
    <p:sldId id="282" r:id="rId32"/>
    <p:sldId id="331" r:id="rId33"/>
    <p:sldId id="323" r:id="rId34"/>
    <p:sldId id="330" r:id="rId35"/>
    <p:sldId id="329" r:id="rId36"/>
    <p:sldId id="347" r:id="rId37"/>
    <p:sldId id="298" r:id="rId38"/>
  </p:sldIdLst>
  <p:sldSz cx="9144000" cy="6858000" type="screen4x3"/>
  <p:notesSz cx="690403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92E5C"/>
    <a:srgbClr val="B2B2B2"/>
    <a:srgbClr val="FFCCCC"/>
    <a:srgbClr val="B9F7F9"/>
    <a:srgbClr val="C3DBF9"/>
    <a:srgbClr val="CC9900"/>
    <a:srgbClr val="FFCCFF"/>
    <a:srgbClr val="00CCFF"/>
    <a:srgbClr val="FF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89784" autoAdjust="0"/>
  </p:normalViewPr>
  <p:slideViewPr>
    <p:cSldViewPr showGuides="1">
      <p:cViewPr>
        <p:scale>
          <a:sx n="100" d="100"/>
          <a:sy n="100" d="100"/>
        </p:scale>
        <p:origin x="-10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172AEAA-A912-41BA-91FC-FF7763BC90F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50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C123297-CA6C-48F9-94E3-71CDB3C52E8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27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34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An observation is the feature that couples observation results (attribute values) to a distinct property of the feature of interest in the set of observable properties carried by the feature of interest.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97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An observation is the feature that couples observation results (attribute values) to a distinct property of the feature of interest in the set of observable properties carried by the feature of interest.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97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10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dirty="0" smtClean="0"/>
              <a:t>Time series are temporal coverages! so, there</a:t>
            </a:r>
            <a:r>
              <a:rPr lang="en-GB" baseline="0" dirty="0" smtClean="0"/>
              <a:t> is a n</a:t>
            </a:r>
            <a:r>
              <a:rPr lang="en-GB" dirty="0" smtClean="0"/>
              <a:t>eed to harmonise the definition of time series across the ISO/OGC standards. There was a discussion in Washington</a:t>
            </a:r>
            <a:r>
              <a:rPr lang="en-GB" baseline="0" dirty="0" smtClean="0"/>
              <a:t> to develop a </a:t>
            </a:r>
            <a:r>
              <a:rPr lang="en-GB" baseline="0" dirty="0" err="1" smtClean="0"/>
              <a:t>TimeseriesML</a:t>
            </a:r>
            <a:r>
              <a:rPr lang="en-GB" baseline="0" dirty="0" smtClean="0"/>
              <a:t> on its own to get a broader area of application </a:t>
            </a:r>
            <a:endParaRPr lang="en-GB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44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requires to harmonise the definition of time series across the ISO/OGC standards and profiles, where observation should provide the link between feature concept and coverage concept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81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requires a re-factoring of the WaterML2 Part 1 in terms of a (water) observation model using (special hydrologic) feature model and a (special time-series) coverage model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81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noProof="0" dirty="0" smtClean="0"/>
              <a:t>… data from hydrologic observation understood as temporal coverage with a range of observation results in the domain of possible water observations.</a:t>
            </a:r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6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noProof="0" dirty="0" smtClean="0"/>
              <a:t>… data from hydrologic observation can be understood as temporal coverage with a range of observation results in the domain of possible water observations whose domain are possible features of interest carrying observable properties.</a:t>
            </a:r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62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noProof="0" dirty="0" smtClean="0"/>
              <a:t>… data from hydrologic observation can be understood as temporal coverage with a range of observation results in the domain of possible water observations observing a range of properties (phenomenon) in a domain of possible feature of interest, which is very common perspective .</a:t>
            </a:r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6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noProof="0" dirty="0" smtClean="0"/>
              <a:t>… water observation can be understood as observation resulting in attribute values arranged in a coverage in the domain of possible features of interest each carrying a range of observable properties.</a:t>
            </a:r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6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05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noProof="0" dirty="0" smtClean="0"/>
              <a:t>… water observation can be understood as observation resulting in attribute values arranged in a coverage in the domain of possible observed properties each carried by the feature of interest.</a:t>
            </a:r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62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noProof="0" dirty="0" smtClean="0"/>
              <a:t>… hydrometric FOI (used as proxy) has an observation that observed a range of properties in the domain of the (ultimate) FOI …</a:t>
            </a:r>
            <a:endParaRPr lang="en-GB" noProof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62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noProof="0" dirty="0" smtClean="0"/>
              <a:t>… hydrometric FOI (i.e. sampling feature used as proxy) has an observation that observed a range of properties in the domain of the (ultimate) FOI which results in property values </a:t>
            </a:r>
            <a:r>
              <a:rPr lang="en-GB" baseline="0" noProof="0" dirty="0" err="1" smtClean="0"/>
              <a:t>arRANGEed</a:t>
            </a:r>
            <a:r>
              <a:rPr lang="en-GB" baseline="0" noProof="0" dirty="0" smtClean="0"/>
              <a:t> in a coverage in the domain of possible water observations.</a:t>
            </a:r>
            <a:endParaRPr lang="en-GB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62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WaterML2.0 uses of the common OGC Observations &amp; Measurements standard and is implemented as an application schema of the GML 3.2.1. Depending on application, a particular WaterML2 schema may use the relevant modules of the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HY_Features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, a common Property/Variable model as well as the future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TimeSeries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 model. </a:t>
            </a:r>
          </a:p>
          <a:p>
            <a:endParaRPr lang="de-DE" sz="1200" b="0" i="0" u="none" strike="noStrike" kern="1200" baseline="0" dirty="0" smtClean="0">
              <a:solidFill>
                <a:schemeClr val="tx1"/>
              </a:solidFill>
              <a:latin typeface="Times New Roman" charset="0"/>
              <a:ea typeface="MS PGothic" pitchFamily="34" charset="-128"/>
              <a:cs typeface="MS PGothic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Using WaterML2, both the user and the supplier application will conform the rules for application schema (ISO 19109).</a:t>
            </a:r>
          </a:p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Times New Roman" charset="0"/>
              <a:ea typeface="MS PGothic" pitchFamily="34" charset="-128"/>
              <a:cs typeface="MS PGothic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018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Using WaterML2, both user an supplier application will conform the rules for application schema (ISO 19109).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noProof="0" dirty="0" smtClean="0"/>
              <a:t>Data request and response may be generated </a:t>
            </a:r>
            <a:r>
              <a:rPr lang="en-GB" noProof="0" dirty="0" smtClean="0"/>
              <a:t>using </a:t>
            </a:r>
            <a:r>
              <a:rPr lang="en-GB" dirty="0" smtClean="0"/>
              <a:t>the specific</a:t>
            </a:r>
            <a:r>
              <a:rPr lang="en-GB" baseline="0" dirty="0" smtClean="0"/>
              <a:t> </a:t>
            </a:r>
            <a:r>
              <a:rPr lang="en-GB" dirty="0" smtClean="0"/>
              <a:t>Hydrology Profile</a:t>
            </a:r>
            <a:r>
              <a:rPr lang="en-GB" baseline="0" dirty="0" smtClean="0"/>
              <a:t> of the SOS2 implementing WaterML2 (under development).</a:t>
            </a:r>
            <a:endParaRPr lang="en-GB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018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Using WaterML2, both user an supplier application will conform the rules for application schema (ISO 19109).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noProof="0" dirty="0" smtClean="0"/>
              <a:t>Data request and response may be generated </a:t>
            </a:r>
            <a:r>
              <a:rPr lang="en-GB" noProof="0" dirty="0" smtClean="0"/>
              <a:t>using </a:t>
            </a:r>
            <a:r>
              <a:rPr lang="en-GB" dirty="0" smtClean="0"/>
              <a:t>the specific</a:t>
            </a:r>
            <a:r>
              <a:rPr lang="en-GB" baseline="0" dirty="0" smtClean="0"/>
              <a:t> </a:t>
            </a:r>
            <a:r>
              <a:rPr lang="en-GB" dirty="0" smtClean="0"/>
              <a:t>Hydrology Profile</a:t>
            </a:r>
            <a:r>
              <a:rPr lang="en-GB" baseline="0" dirty="0" smtClean="0"/>
              <a:t> of the SOS2 implementing WaterML2 (under development).</a:t>
            </a:r>
            <a:endParaRPr lang="en-GB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018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014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OGC request</a:t>
            </a:r>
            <a:r>
              <a:rPr lang="en-GB" baseline="0" dirty="0" smtClean="0"/>
              <a:t> pointed again to the suite of water standards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014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000" b="0" dirty="0" smtClean="0">
              <a:solidFill>
                <a:srgbClr val="092E5C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014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01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“The user application makes a request for data that is received by the supplier application. In response, the supplier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application delivers a resulting dataset. …”  (ISO19109:2005, p8)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018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014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014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“… Both the request and the resulting dataset are defined according to a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common application schema. The supplier application is responsible for transforming the data in system A into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the data in the exchanged dataset. After receipt, the user application is responsible for transforming the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exchanged data into data in system B. Data interchange by transaction is provided by geospatial services as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defined in ISO 19119. In particular, feature access services are defined in Geographic model/information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management services.” (ISO19109:2005, p8)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01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create and document hydrology–specific application schemas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01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863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According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layer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architecture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described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rules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application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schema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respect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hydrology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application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schemas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required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stably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identify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hydrologic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features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model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their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observation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mutiple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representation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70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For identification, the hydro feature model was developed which provides commonly agreed concepts of the fundamental relationships between hydrologic features, particularly to the catchment they represent. (described in OGC11-039r3 DP)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baseline="0" dirty="0" smtClean="0">
              <a:solidFill>
                <a:schemeClr val="tx1"/>
              </a:solidFill>
              <a:latin typeface="Times New Roman" charset="0"/>
              <a:ea typeface="MS PGothic" pitchFamily="34" charset="-128"/>
              <a:cs typeface="MS PGothic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For observation, the base concepts of the common observation model shall be used to provide information about hydrologic observations. (described in ISO 19156)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baseline="0" dirty="0" smtClean="0">
              <a:solidFill>
                <a:schemeClr val="tx1"/>
              </a:solidFill>
              <a:latin typeface="Times New Roman" charset="0"/>
              <a:ea typeface="MS PGothic" pitchFamily="34" charset="-128"/>
              <a:cs typeface="MS PGothic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The coverage model can be used to provide information about the representation of hydrologic data. (described in ISO19123)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57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A coverage is a feature that has pairs of distinguished properties consisting of a geometry property and a function that is defined over the coordinate set that is defined (delineated) by the geometry (ISO19123:2011)</a:t>
            </a:r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baseline="0" dirty="0" smtClean="0">
              <a:solidFill>
                <a:schemeClr val="tx1"/>
              </a:solidFill>
              <a:latin typeface="Times New Roman" charset="0"/>
              <a:ea typeface="MS PGothic" pitchFamily="34" charset="-128"/>
              <a:cs typeface="MS PGothic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MS PGothic" charset="0"/>
              </a:rPr>
              <a:t>A (discrete) coverage couples attribute values to a (direct) position of a single geometric object in its spatio-temporal domain (set of possible positions in Time and Space).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23297-CA6C-48F9-94E3-71CDB3C52E8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57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rgbClr val="FFFFFF"/>
                </a:solidFill>
                <a:latin typeface="Arial" pitchFamily="34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594360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400800"/>
            <a:ext cx="32766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/>
              <a:t>Copyright © 2014 Open Geospatial Consortium</a:t>
            </a:r>
          </a:p>
        </p:txBody>
      </p:sp>
    </p:spTree>
    <p:extLst>
      <p:ext uri="{BB962C8B-B14F-4D97-AF65-F5344CB8AC3E}">
        <p14:creationId xmlns:p14="http://schemas.microsoft.com/office/powerpoint/2010/main" val="391713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2014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16C38-7E66-41AF-931A-501F5F45D45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0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2014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134C2-33D7-4F0D-85DC-CBD7B352552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0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2014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129D0-DFFA-44F8-BA3B-A4FAE77A70B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6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2014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E36BA-EB45-43BA-8973-92FEFA06CE3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53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2014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31678-7CCE-4001-AE80-C0DA3761CC30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9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2014 Open Geospatial Consortium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68557-3EC0-4E40-BD03-BD918E1CDD0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5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2014 Open Geospatial Consortium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CDBE2-DD47-41F3-8579-D8E533D95D6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7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2014 Open Geospatial Consortium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E1BE-8CDA-4433-BFF1-BAA91AEA66D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6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2014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8BDE7-1BD4-413C-B8BF-A4EA12E83AD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7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2014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C245E-A03E-4E42-9FEE-C11F743D1CC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4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53200"/>
            <a:ext cx="320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Copyright © 2014 Open Geospatial Consortium</a:t>
            </a: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E725F1A-1E3F-4657-9D4B-5DCBC0B76A5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dirty="0" smtClean="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760584"/>
            <a:ext cx="8382000" cy="954107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/>
              <a:t>Standards for Water Information</a:t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towards a suite of standards -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371600"/>
          </a:xfrm>
        </p:spPr>
        <p:txBody>
          <a:bodyPr/>
          <a:lstStyle/>
          <a:p>
            <a:r>
              <a:rPr lang="en-US" altLang="en-US" sz="2000" dirty="0" smtClean="0">
                <a:cs typeface="Arial" pitchFamily="34" charset="0"/>
              </a:rPr>
              <a:t>5</a:t>
            </a:r>
            <a:r>
              <a:rPr lang="en-US" altLang="en-US" sz="2000" baseline="30000" dirty="0" smtClean="0">
                <a:cs typeface="Arial" pitchFamily="34" charset="0"/>
              </a:rPr>
              <a:t>th</a:t>
            </a:r>
            <a:r>
              <a:rPr lang="en-US" altLang="en-US" sz="2000" dirty="0">
                <a:cs typeface="Arial" pitchFamily="34" charset="0"/>
              </a:rPr>
              <a:t>, WMO/OGC Hydrology </a:t>
            </a:r>
            <a:r>
              <a:rPr lang="en-US" altLang="en-US" sz="2000" dirty="0" smtClean="0">
                <a:cs typeface="Arial" pitchFamily="34" charset="0"/>
              </a:rPr>
              <a:t>DWG</a:t>
            </a:r>
          </a:p>
          <a:p>
            <a:r>
              <a:rPr lang="en-US" altLang="en-US" sz="2000" dirty="0" smtClean="0">
                <a:cs typeface="Arial" pitchFamily="34" charset="0"/>
              </a:rPr>
              <a:t> New York, CCNY, August 11 – 15, 2014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 smtClean="0">
                <a:cs typeface="Arial" pitchFamily="34" charset="0"/>
              </a:rPr>
              <a:t>Irina Dornblut, GRDC of WMO at </a:t>
            </a:r>
            <a:r>
              <a:rPr lang="en-US" altLang="en-US" sz="2000" dirty="0" err="1" smtClean="0">
                <a:cs typeface="Arial" pitchFamily="34" charset="0"/>
              </a:rPr>
              <a:t>BfG</a:t>
            </a:r>
            <a:endParaRPr lang="en-US" altLang="en-US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900" b="0" dirty="0" smtClean="0">
                <a:solidFill>
                  <a:srgbClr val="092E5C"/>
                </a:solidFill>
                <a:latin typeface="Arial" pitchFamily="34" charset="0"/>
              </a:rPr>
              <a:t>Copyright © 2014 Open Geospatial Consortium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1" y="6093230"/>
            <a:ext cx="1095375" cy="58874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517314" y="993347"/>
            <a:ext cx="8301938" cy="4938317"/>
            <a:chOff x="517314" y="1081483"/>
            <a:chExt cx="8301938" cy="4938317"/>
          </a:xfrm>
        </p:grpSpPr>
        <p:sp>
          <p:nvSpPr>
            <p:cNvPr id="16" name="Abgerundetes Rechteck 15"/>
            <p:cNvSpPr/>
            <p:nvPr/>
          </p:nvSpPr>
          <p:spPr bwMode="auto">
            <a:xfrm>
              <a:off x="540965" y="5029200"/>
              <a:ext cx="8250609" cy="990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15" name="Abgerundetes Rechteck 14"/>
            <p:cNvSpPr/>
            <p:nvPr/>
          </p:nvSpPr>
          <p:spPr bwMode="auto">
            <a:xfrm>
              <a:off x="540965" y="2209800"/>
              <a:ext cx="8250609" cy="2667000"/>
            </a:xfrm>
            <a:prstGeom prst="roundRect">
              <a:avLst>
                <a:gd name="adj" fmla="val 6241"/>
              </a:avLst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13" name="Abgerundetes Rechteck 12"/>
            <p:cNvSpPr/>
            <p:nvPr/>
          </p:nvSpPr>
          <p:spPr bwMode="auto">
            <a:xfrm>
              <a:off x="540966" y="1081483"/>
              <a:ext cx="8278286" cy="99328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40966" y="4594659"/>
              <a:ext cx="79934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A</a:t>
              </a:r>
              <a:r>
                <a:rPr lang="en-GB" i="1" dirty="0" smtClean="0">
                  <a:solidFill>
                    <a:srgbClr val="002060"/>
                  </a:solidFill>
                </a:rPr>
                <a:t>pplication 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46802" y="1775259"/>
              <a:ext cx="23546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Meta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517314" y="5724525"/>
              <a:ext cx="403034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Data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>
                <a:cs typeface="+mj-cs"/>
              </a:rPr>
              <a:t>Hydrologic Information in terms of ISO19109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749947" y="1214984"/>
            <a:ext cx="3517253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General Feature Model (GFM)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4" name="Abgerundetes Rechteck 63"/>
          <p:cNvSpPr/>
          <p:nvPr/>
        </p:nvSpPr>
        <p:spPr bwMode="auto">
          <a:xfrm>
            <a:off x="4540143" y="1201348"/>
            <a:ext cx="3994257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Model of Conceptual schema language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5" name="Abgerundetes Rechteck 64"/>
          <p:cNvSpPr/>
          <p:nvPr/>
        </p:nvSpPr>
        <p:spPr bwMode="auto">
          <a:xfrm>
            <a:off x="762000" y="3455162"/>
            <a:ext cx="1808650" cy="952502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Identification of hydrologic  </a:t>
            </a:r>
          </a:p>
          <a:p>
            <a:pPr algn="ctr"/>
            <a:r>
              <a:rPr lang="en-GB" sz="1800" i="1" dirty="0">
                <a:solidFill>
                  <a:srgbClr val="002060"/>
                </a:solidFill>
              </a:rPr>
              <a:t>f</a:t>
            </a:r>
            <a:r>
              <a:rPr lang="en-GB" sz="1800" i="1" dirty="0" smtClean="0">
                <a:solidFill>
                  <a:srgbClr val="002060"/>
                </a:solidFill>
              </a:rPr>
              <a:t>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6" name="Abgerundetes Rechteck 65"/>
          <p:cNvSpPr/>
          <p:nvPr/>
        </p:nvSpPr>
        <p:spPr bwMode="auto">
          <a:xfrm>
            <a:off x="764897" y="2350264"/>
            <a:ext cx="7819785" cy="83819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rgbClr val="002060"/>
                </a:solidFill>
              </a:rPr>
              <a:t>Hydrology-specific application schemas</a:t>
            </a:r>
          </a:p>
        </p:txBody>
      </p:sp>
      <p:sp>
        <p:nvSpPr>
          <p:cNvPr id="70" name="Abgerundetes Rechteck 69"/>
          <p:cNvSpPr/>
          <p:nvPr/>
        </p:nvSpPr>
        <p:spPr bwMode="auto">
          <a:xfrm>
            <a:off x="764897" y="5156531"/>
            <a:ext cx="7819785" cy="394134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>
                <a:solidFill>
                  <a:srgbClr val="002060"/>
                </a:solidFill>
              </a:rPr>
              <a:t>Data, conform to a hydrology-specific application schema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 bwMode="auto">
          <a:xfrm>
            <a:off x="6620744" y="3455163"/>
            <a:ext cx="1956783" cy="952501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Representation of hydrologic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72" name="Abgerundetes Rechteck 71"/>
          <p:cNvSpPr/>
          <p:nvPr/>
        </p:nvSpPr>
        <p:spPr bwMode="auto">
          <a:xfrm>
            <a:off x="3772095" y="3455163"/>
            <a:ext cx="1778894" cy="952501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Observation of hydrologic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cxnSp>
        <p:nvCxnSpPr>
          <p:cNvPr id="4" name="Gerade Verbindung mit Pfeil 3"/>
          <p:cNvCxnSpPr>
            <a:endCxn id="65" idx="0"/>
          </p:cNvCxnSpPr>
          <p:nvPr/>
        </p:nvCxnSpPr>
        <p:spPr bwMode="auto">
          <a:xfrm>
            <a:off x="1666325" y="3188463"/>
            <a:ext cx="0" cy="266699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Gerade Verbindung mit Pfeil 19"/>
          <p:cNvCxnSpPr>
            <a:stCxn id="66" idx="2"/>
          </p:cNvCxnSpPr>
          <p:nvPr/>
        </p:nvCxnSpPr>
        <p:spPr bwMode="auto">
          <a:xfrm flipH="1">
            <a:off x="4672559" y="3188463"/>
            <a:ext cx="2231" cy="266699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Gerade Verbindung mit Pfeil 20"/>
          <p:cNvCxnSpPr>
            <a:endCxn id="71" idx="0"/>
          </p:cNvCxnSpPr>
          <p:nvPr/>
        </p:nvCxnSpPr>
        <p:spPr bwMode="auto">
          <a:xfrm>
            <a:off x="7599134" y="3193513"/>
            <a:ext cx="2" cy="261650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3543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533400" y="992149"/>
            <a:ext cx="8349868" cy="4938317"/>
            <a:chOff x="517314" y="1081483"/>
            <a:chExt cx="8301938" cy="4938317"/>
          </a:xfrm>
        </p:grpSpPr>
        <p:sp>
          <p:nvSpPr>
            <p:cNvPr id="16" name="Abgerundetes Rechteck 15"/>
            <p:cNvSpPr/>
            <p:nvPr/>
          </p:nvSpPr>
          <p:spPr bwMode="auto">
            <a:xfrm>
              <a:off x="540965" y="5029200"/>
              <a:ext cx="8250609" cy="990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15" name="Abgerundetes Rechteck 14"/>
            <p:cNvSpPr/>
            <p:nvPr/>
          </p:nvSpPr>
          <p:spPr bwMode="auto">
            <a:xfrm>
              <a:off x="540965" y="2209800"/>
              <a:ext cx="8250609" cy="2667000"/>
            </a:xfrm>
            <a:prstGeom prst="roundRect">
              <a:avLst>
                <a:gd name="adj" fmla="val 6241"/>
              </a:avLst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13" name="Abgerundetes Rechteck 12"/>
            <p:cNvSpPr/>
            <p:nvPr/>
          </p:nvSpPr>
          <p:spPr bwMode="auto">
            <a:xfrm>
              <a:off x="540966" y="1081483"/>
              <a:ext cx="8278286" cy="99328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40966" y="4594659"/>
              <a:ext cx="79934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A</a:t>
              </a:r>
              <a:r>
                <a:rPr lang="en-GB" i="1" dirty="0" smtClean="0">
                  <a:solidFill>
                    <a:srgbClr val="002060"/>
                  </a:solidFill>
                </a:rPr>
                <a:t>pplication 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46802" y="1775259"/>
              <a:ext cx="23546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Meta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517314" y="5724525"/>
              <a:ext cx="403034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Data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>
                <a:cs typeface="+mj-cs"/>
              </a:rPr>
              <a:t>Hydrologic Information in terms of ISO19109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749947" y="1270069"/>
            <a:ext cx="3517253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General Feature Model (GFM)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4" name="Abgerundetes Rechteck 63"/>
          <p:cNvSpPr/>
          <p:nvPr/>
        </p:nvSpPr>
        <p:spPr bwMode="auto">
          <a:xfrm>
            <a:off x="4540143" y="1256433"/>
            <a:ext cx="3994257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Model of Conceptual schema language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5" name="Abgerundetes Rechteck 64"/>
          <p:cNvSpPr/>
          <p:nvPr/>
        </p:nvSpPr>
        <p:spPr bwMode="auto">
          <a:xfrm>
            <a:off x="762000" y="3510247"/>
            <a:ext cx="1808650" cy="952502"/>
          </a:xfrm>
          <a:prstGeom prst="roundRect">
            <a:avLst/>
          </a:prstGeom>
          <a:solidFill>
            <a:srgbClr val="C3DBF9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Hydrologic Feature Model</a:t>
            </a: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(OGC11-039r3</a:t>
            </a:r>
            <a:r>
              <a:rPr lang="en-GB" sz="1800" dirty="0" smtClean="0">
                <a:solidFill>
                  <a:srgbClr val="002060"/>
                </a:solidFill>
              </a:rPr>
              <a:t>)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6" name="Abgerundetes Rechteck 65"/>
          <p:cNvSpPr/>
          <p:nvPr/>
        </p:nvSpPr>
        <p:spPr bwMode="auto">
          <a:xfrm>
            <a:off x="764897" y="2405349"/>
            <a:ext cx="7819785" cy="83819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rgbClr val="002060"/>
                </a:solidFill>
              </a:rPr>
              <a:t>Hydrology-specific application schemas </a:t>
            </a:r>
          </a:p>
        </p:txBody>
      </p:sp>
      <p:sp>
        <p:nvSpPr>
          <p:cNvPr id="71" name="Abgerundetes Rechteck 70"/>
          <p:cNvSpPr/>
          <p:nvPr/>
        </p:nvSpPr>
        <p:spPr bwMode="auto">
          <a:xfrm>
            <a:off x="6858000" y="3510248"/>
            <a:ext cx="1719527" cy="952501"/>
          </a:xfrm>
          <a:prstGeom prst="roundRect">
            <a:avLst/>
          </a:prstGeom>
          <a:solidFill>
            <a:srgbClr val="B2B2B2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Coverage model (ISO19123)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72" name="Abgerundetes Rechteck 71"/>
          <p:cNvSpPr/>
          <p:nvPr/>
        </p:nvSpPr>
        <p:spPr bwMode="auto">
          <a:xfrm>
            <a:off x="3941090" y="3510248"/>
            <a:ext cx="1617176" cy="952501"/>
          </a:xfrm>
          <a:prstGeom prst="roundRect">
            <a:avLst/>
          </a:prstGeom>
          <a:solidFill>
            <a:srgbClr val="FFCCCC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Observation</a:t>
            </a: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Model (ISO19156)</a:t>
            </a:r>
          </a:p>
        </p:txBody>
      </p:sp>
      <p:cxnSp>
        <p:nvCxnSpPr>
          <p:cNvPr id="4" name="Gerade Verbindung mit Pfeil 3"/>
          <p:cNvCxnSpPr>
            <a:endCxn id="65" idx="0"/>
          </p:cNvCxnSpPr>
          <p:nvPr/>
        </p:nvCxnSpPr>
        <p:spPr bwMode="auto">
          <a:xfrm>
            <a:off x="1666325" y="3243548"/>
            <a:ext cx="0" cy="266699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Gerade Verbindung mit Pfeil 19"/>
          <p:cNvCxnSpPr/>
          <p:nvPr/>
        </p:nvCxnSpPr>
        <p:spPr bwMode="auto">
          <a:xfrm flipH="1">
            <a:off x="4779056" y="3243548"/>
            <a:ext cx="2028" cy="266699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Gerade Verbindung mit Pfeil 20"/>
          <p:cNvCxnSpPr>
            <a:endCxn id="71" idx="0"/>
          </p:cNvCxnSpPr>
          <p:nvPr/>
        </p:nvCxnSpPr>
        <p:spPr bwMode="auto">
          <a:xfrm>
            <a:off x="7717764" y="3243548"/>
            <a:ext cx="0" cy="266700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8" name="Abgerundetes Rechteck 27"/>
          <p:cNvSpPr/>
          <p:nvPr/>
        </p:nvSpPr>
        <p:spPr bwMode="auto">
          <a:xfrm>
            <a:off x="764897" y="5156531"/>
            <a:ext cx="7819785" cy="394134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Data, conform to a hydrology-specific application schema</a:t>
            </a:r>
            <a:endParaRPr lang="en-GB" sz="1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41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533400" y="992149"/>
            <a:ext cx="8349868" cy="4938317"/>
            <a:chOff x="517314" y="1081483"/>
            <a:chExt cx="8301938" cy="4938317"/>
          </a:xfrm>
        </p:grpSpPr>
        <p:sp>
          <p:nvSpPr>
            <p:cNvPr id="16" name="Abgerundetes Rechteck 15"/>
            <p:cNvSpPr/>
            <p:nvPr/>
          </p:nvSpPr>
          <p:spPr bwMode="auto">
            <a:xfrm>
              <a:off x="540965" y="5029200"/>
              <a:ext cx="8250609" cy="990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15" name="Abgerundetes Rechteck 14"/>
            <p:cNvSpPr/>
            <p:nvPr/>
          </p:nvSpPr>
          <p:spPr bwMode="auto">
            <a:xfrm>
              <a:off x="540965" y="2209800"/>
              <a:ext cx="8250609" cy="2667000"/>
            </a:xfrm>
            <a:prstGeom prst="roundRect">
              <a:avLst>
                <a:gd name="adj" fmla="val 6241"/>
              </a:avLst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13" name="Abgerundetes Rechteck 12"/>
            <p:cNvSpPr/>
            <p:nvPr/>
          </p:nvSpPr>
          <p:spPr bwMode="auto">
            <a:xfrm>
              <a:off x="540966" y="1081483"/>
              <a:ext cx="8278286" cy="99328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40966" y="4594659"/>
              <a:ext cx="79934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A</a:t>
              </a:r>
              <a:r>
                <a:rPr lang="en-GB" i="1" dirty="0" smtClean="0">
                  <a:solidFill>
                    <a:srgbClr val="002060"/>
                  </a:solidFill>
                </a:rPr>
                <a:t>pplication 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46802" y="1775259"/>
              <a:ext cx="23546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Meta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517314" y="5724525"/>
              <a:ext cx="403034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Data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>
                <a:cs typeface="+mj-cs"/>
              </a:rPr>
              <a:t>Hydrologic Information in terms of ISO19109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749947" y="1270069"/>
            <a:ext cx="3517253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General Feature Model (GFM)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4" name="Abgerundetes Rechteck 63"/>
          <p:cNvSpPr/>
          <p:nvPr/>
        </p:nvSpPr>
        <p:spPr bwMode="auto">
          <a:xfrm>
            <a:off x="4540143" y="1256433"/>
            <a:ext cx="3994257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Model of Conceptual schema language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5" name="Abgerundetes Rechteck 64"/>
          <p:cNvSpPr/>
          <p:nvPr/>
        </p:nvSpPr>
        <p:spPr bwMode="auto">
          <a:xfrm>
            <a:off x="762000" y="3510247"/>
            <a:ext cx="1808650" cy="952502"/>
          </a:xfrm>
          <a:prstGeom prst="roundRect">
            <a:avLst/>
          </a:prstGeom>
          <a:solidFill>
            <a:srgbClr val="C3DBF9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Hydrologic Feature 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6" name="Abgerundetes Rechteck 65"/>
          <p:cNvSpPr/>
          <p:nvPr/>
        </p:nvSpPr>
        <p:spPr bwMode="auto">
          <a:xfrm>
            <a:off x="764897" y="2405349"/>
            <a:ext cx="7819785" cy="83819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rgbClr val="002060"/>
                </a:solidFill>
              </a:rPr>
              <a:t>Hydrology-specific application schemas </a:t>
            </a:r>
          </a:p>
        </p:txBody>
      </p:sp>
      <p:sp>
        <p:nvSpPr>
          <p:cNvPr id="70" name="Abgerundetes Rechteck 69"/>
          <p:cNvSpPr/>
          <p:nvPr/>
        </p:nvSpPr>
        <p:spPr bwMode="auto">
          <a:xfrm>
            <a:off x="5791200" y="5211616"/>
            <a:ext cx="2786327" cy="394134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de-DE" sz="1800" i="1" dirty="0" smtClean="0">
                <a:solidFill>
                  <a:srgbClr val="002060"/>
                </a:solidFill>
              </a:rPr>
              <a:t>AttributeValues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 bwMode="auto">
          <a:xfrm>
            <a:off x="6858000" y="3510248"/>
            <a:ext cx="1719527" cy="952501"/>
          </a:xfrm>
          <a:prstGeom prst="roundRect">
            <a:avLst/>
          </a:prstGeom>
          <a:solidFill>
            <a:srgbClr val="B2B2B2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Coverage (feature)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72" name="Abgerundetes Rechteck 71"/>
          <p:cNvSpPr/>
          <p:nvPr/>
        </p:nvSpPr>
        <p:spPr bwMode="auto">
          <a:xfrm>
            <a:off x="3941090" y="3510248"/>
            <a:ext cx="1617176" cy="952501"/>
          </a:xfrm>
          <a:prstGeom prst="roundRect">
            <a:avLst/>
          </a:prstGeom>
          <a:solidFill>
            <a:srgbClr val="FFCCCC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Observation</a:t>
            </a: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(feature)</a:t>
            </a:r>
          </a:p>
        </p:txBody>
      </p:sp>
      <p:cxnSp>
        <p:nvCxnSpPr>
          <p:cNvPr id="4" name="Gerade Verbindung mit Pfeil 3"/>
          <p:cNvCxnSpPr>
            <a:endCxn id="65" idx="0"/>
          </p:cNvCxnSpPr>
          <p:nvPr/>
        </p:nvCxnSpPr>
        <p:spPr bwMode="auto">
          <a:xfrm>
            <a:off x="1666325" y="3243548"/>
            <a:ext cx="0" cy="266699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Gerade Verbindung mit Pfeil 19"/>
          <p:cNvCxnSpPr/>
          <p:nvPr/>
        </p:nvCxnSpPr>
        <p:spPr bwMode="auto">
          <a:xfrm flipH="1">
            <a:off x="4779056" y="3243548"/>
            <a:ext cx="2028" cy="266699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Gerade Verbindung mit Pfeil 20"/>
          <p:cNvCxnSpPr>
            <a:endCxn id="71" idx="0"/>
          </p:cNvCxnSpPr>
          <p:nvPr/>
        </p:nvCxnSpPr>
        <p:spPr bwMode="auto">
          <a:xfrm>
            <a:off x="7717764" y="3243548"/>
            <a:ext cx="0" cy="266700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Gerade Verbindung mit Pfeil 9"/>
          <p:cNvCxnSpPr>
            <a:stCxn id="71" idx="1"/>
            <a:endCxn id="72" idx="3"/>
          </p:cNvCxnSpPr>
          <p:nvPr/>
        </p:nvCxnSpPr>
        <p:spPr bwMode="auto">
          <a:xfrm flipH="1">
            <a:off x="5558266" y="3986499"/>
            <a:ext cx="1299734" cy="0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Gerade Verbindung mit Pfeil 22"/>
          <p:cNvCxnSpPr/>
          <p:nvPr/>
        </p:nvCxnSpPr>
        <p:spPr bwMode="auto">
          <a:xfrm flipH="1">
            <a:off x="7902295" y="4462749"/>
            <a:ext cx="1" cy="748867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feld 35"/>
          <p:cNvSpPr txBox="1"/>
          <p:nvPr/>
        </p:nvSpPr>
        <p:spPr>
          <a:xfrm>
            <a:off x="7848600" y="49390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rangeElement</a:t>
            </a:r>
          </a:p>
        </p:txBody>
      </p:sp>
      <p:cxnSp>
        <p:nvCxnSpPr>
          <p:cNvPr id="39" name="Gerade Verbindung mit Pfeil 38"/>
          <p:cNvCxnSpPr/>
          <p:nvPr/>
        </p:nvCxnSpPr>
        <p:spPr bwMode="auto">
          <a:xfrm flipV="1">
            <a:off x="7499732" y="4445419"/>
            <a:ext cx="0" cy="766197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feld 40"/>
          <p:cNvSpPr txBox="1"/>
          <p:nvPr/>
        </p:nvSpPr>
        <p:spPr>
          <a:xfrm>
            <a:off x="5943600" y="4475689"/>
            <a:ext cx="1556132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GB" i="1" dirty="0" smtClean="0">
                <a:solidFill>
                  <a:srgbClr val="002060"/>
                </a:solidFill>
              </a:rPr>
              <a:t>(discovery) metadata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7696200" y="4591051"/>
            <a:ext cx="774233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RANGE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562600" y="3352800"/>
            <a:ext cx="11335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002060"/>
                </a:solidFill>
              </a:rPr>
              <a:t>DOMAIN</a:t>
            </a:r>
          </a:p>
          <a:p>
            <a:endParaRPr lang="en-GB" i="1" dirty="0">
              <a:solidFill>
                <a:srgbClr val="002060"/>
              </a:solidFill>
            </a:endParaRPr>
          </a:p>
          <a:p>
            <a:r>
              <a:rPr lang="en-GB" i="1" dirty="0" smtClean="0">
                <a:solidFill>
                  <a:srgbClr val="002060"/>
                </a:solidFill>
              </a:rPr>
              <a:t>domainElement</a:t>
            </a:r>
          </a:p>
        </p:txBody>
      </p:sp>
    </p:spTree>
    <p:extLst>
      <p:ext uri="{BB962C8B-B14F-4D97-AF65-F5344CB8AC3E}">
        <p14:creationId xmlns:p14="http://schemas.microsoft.com/office/powerpoint/2010/main" val="41160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533400" y="992149"/>
            <a:ext cx="8349868" cy="4938317"/>
            <a:chOff x="517314" y="1081483"/>
            <a:chExt cx="8301938" cy="4938317"/>
          </a:xfrm>
        </p:grpSpPr>
        <p:sp>
          <p:nvSpPr>
            <p:cNvPr id="16" name="Abgerundetes Rechteck 15"/>
            <p:cNvSpPr/>
            <p:nvPr/>
          </p:nvSpPr>
          <p:spPr bwMode="auto">
            <a:xfrm>
              <a:off x="540965" y="5029200"/>
              <a:ext cx="8250609" cy="990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15" name="Abgerundetes Rechteck 14"/>
            <p:cNvSpPr/>
            <p:nvPr/>
          </p:nvSpPr>
          <p:spPr bwMode="auto">
            <a:xfrm>
              <a:off x="540965" y="2209800"/>
              <a:ext cx="8250609" cy="2667000"/>
            </a:xfrm>
            <a:prstGeom prst="roundRect">
              <a:avLst>
                <a:gd name="adj" fmla="val 6241"/>
              </a:avLst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13" name="Abgerundetes Rechteck 12"/>
            <p:cNvSpPr/>
            <p:nvPr/>
          </p:nvSpPr>
          <p:spPr bwMode="auto">
            <a:xfrm>
              <a:off x="540966" y="1081483"/>
              <a:ext cx="8278286" cy="99328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40966" y="4594659"/>
              <a:ext cx="79934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A</a:t>
              </a:r>
              <a:r>
                <a:rPr lang="en-GB" i="1" dirty="0" smtClean="0">
                  <a:solidFill>
                    <a:srgbClr val="002060"/>
                  </a:solidFill>
                </a:rPr>
                <a:t>pplication 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46802" y="1775259"/>
              <a:ext cx="23546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Meta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517314" y="5724525"/>
              <a:ext cx="403034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Data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>
                <a:cs typeface="+mj-cs"/>
              </a:rPr>
              <a:t>Hydrologic Information in terms of ISO19109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749947" y="1270069"/>
            <a:ext cx="3517253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General Feature Model (GFM)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4" name="Abgerundetes Rechteck 63"/>
          <p:cNvSpPr/>
          <p:nvPr/>
        </p:nvSpPr>
        <p:spPr bwMode="auto">
          <a:xfrm>
            <a:off x="4540143" y="1256433"/>
            <a:ext cx="3994257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Model of Conceptual schema language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6" name="Abgerundetes Rechteck 65"/>
          <p:cNvSpPr/>
          <p:nvPr/>
        </p:nvSpPr>
        <p:spPr bwMode="auto">
          <a:xfrm>
            <a:off x="764897" y="2405349"/>
            <a:ext cx="7819785" cy="83819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rgbClr val="002060"/>
                </a:solidFill>
              </a:rPr>
              <a:t>Hydrology-specific application schemas </a:t>
            </a:r>
          </a:p>
        </p:txBody>
      </p:sp>
      <p:sp>
        <p:nvSpPr>
          <p:cNvPr id="70" name="Abgerundetes Rechteck 69"/>
          <p:cNvSpPr/>
          <p:nvPr/>
        </p:nvSpPr>
        <p:spPr bwMode="auto">
          <a:xfrm>
            <a:off x="3696662" y="5211616"/>
            <a:ext cx="2184205" cy="394134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Any (data)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 bwMode="auto">
          <a:xfrm>
            <a:off x="6858000" y="3510248"/>
            <a:ext cx="1719527" cy="952501"/>
          </a:xfrm>
          <a:prstGeom prst="roundRect">
            <a:avLst/>
          </a:prstGeom>
          <a:solidFill>
            <a:srgbClr val="B2B2B2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Coverage (feature)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72" name="Abgerundetes Rechteck 71"/>
          <p:cNvSpPr/>
          <p:nvPr/>
        </p:nvSpPr>
        <p:spPr bwMode="auto">
          <a:xfrm>
            <a:off x="3941090" y="3510248"/>
            <a:ext cx="1617176" cy="952501"/>
          </a:xfrm>
          <a:prstGeom prst="roundRect">
            <a:avLst/>
          </a:prstGeom>
          <a:solidFill>
            <a:srgbClr val="FFCCCC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Observation (feature)</a:t>
            </a:r>
            <a:endParaRPr lang="en-GB" sz="1800" i="1" dirty="0">
              <a:solidFill>
                <a:srgbClr val="00206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1666325" y="3243548"/>
            <a:ext cx="0" cy="266699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Gerade Verbindung mit Pfeil 19"/>
          <p:cNvCxnSpPr/>
          <p:nvPr/>
        </p:nvCxnSpPr>
        <p:spPr bwMode="auto">
          <a:xfrm flipH="1">
            <a:off x="4779056" y="3243548"/>
            <a:ext cx="2028" cy="266699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Gerade Verbindung mit Pfeil 20"/>
          <p:cNvCxnSpPr>
            <a:endCxn id="71" idx="0"/>
          </p:cNvCxnSpPr>
          <p:nvPr/>
        </p:nvCxnSpPr>
        <p:spPr bwMode="auto">
          <a:xfrm>
            <a:off x="7717764" y="3243548"/>
            <a:ext cx="0" cy="266700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Gerade Verbindung mit Pfeil 9"/>
          <p:cNvCxnSpPr>
            <a:stCxn id="71" idx="1"/>
            <a:endCxn id="72" idx="3"/>
          </p:cNvCxnSpPr>
          <p:nvPr/>
        </p:nvCxnSpPr>
        <p:spPr bwMode="auto">
          <a:xfrm flipH="1">
            <a:off x="5558266" y="3986499"/>
            <a:ext cx="1299734" cy="0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Gerade Verbindung mit Pfeil 22"/>
          <p:cNvCxnSpPr/>
          <p:nvPr/>
        </p:nvCxnSpPr>
        <p:spPr bwMode="auto">
          <a:xfrm flipH="1">
            <a:off x="7902295" y="4462749"/>
            <a:ext cx="1" cy="748867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feld 24"/>
          <p:cNvSpPr txBox="1"/>
          <p:nvPr/>
        </p:nvSpPr>
        <p:spPr>
          <a:xfrm>
            <a:off x="5562600" y="3352800"/>
            <a:ext cx="11335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002060"/>
                </a:solidFill>
              </a:rPr>
              <a:t>DOMAIN</a:t>
            </a:r>
          </a:p>
          <a:p>
            <a:endParaRPr lang="en-GB" i="1" dirty="0">
              <a:solidFill>
                <a:srgbClr val="002060"/>
              </a:solidFill>
            </a:endParaRPr>
          </a:p>
          <a:p>
            <a:r>
              <a:rPr lang="en-GB" i="1" dirty="0" smtClean="0">
                <a:solidFill>
                  <a:srgbClr val="002060"/>
                </a:solidFill>
              </a:rPr>
              <a:t>domainElement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7848600" y="49390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rangeElement</a:t>
            </a:r>
          </a:p>
        </p:txBody>
      </p:sp>
      <p:cxnSp>
        <p:nvCxnSpPr>
          <p:cNvPr id="39" name="Gerade Verbindung mit Pfeil 38"/>
          <p:cNvCxnSpPr/>
          <p:nvPr/>
        </p:nvCxnSpPr>
        <p:spPr bwMode="auto">
          <a:xfrm flipV="1">
            <a:off x="7499732" y="4445419"/>
            <a:ext cx="0" cy="766197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feld 40"/>
          <p:cNvSpPr txBox="1"/>
          <p:nvPr/>
        </p:nvSpPr>
        <p:spPr>
          <a:xfrm>
            <a:off x="5943600" y="4475689"/>
            <a:ext cx="1556132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GB" i="1" dirty="0" smtClean="0">
                <a:solidFill>
                  <a:srgbClr val="002060"/>
                </a:solidFill>
              </a:rPr>
              <a:t>(discovery) metadata</a:t>
            </a:r>
          </a:p>
        </p:txBody>
      </p:sp>
      <p:cxnSp>
        <p:nvCxnSpPr>
          <p:cNvPr id="27" name="Gerade Verbindung mit Pfeil 26"/>
          <p:cNvCxnSpPr/>
          <p:nvPr/>
        </p:nvCxnSpPr>
        <p:spPr bwMode="auto">
          <a:xfrm flipH="1">
            <a:off x="2570650" y="3932385"/>
            <a:ext cx="1370441" cy="7330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4978278" y="4462749"/>
            <a:ext cx="0" cy="748867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Gerade Verbindung mit Pfeil 29"/>
          <p:cNvCxnSpPr/>
          <p:nvPr/>
        </p:nvCxnSpPr>
        <p:spPr bwMode="auto">
          <a:xfrm flipV="1">
            <a:off x="4587366" y="4462749"/>
            <a:ext cx="0" cy="748867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feld 30"/>
          <p:cNvSpPr txBox="1"/>
          <p:nvPr/>
        </p:nvSpPr>
        <p:spPr>
          <a:xfrm>
            <a:off x="2743200" y="4525992"/>
            <a:ext cx="18193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GB" i="1" dirty="0" smtClean="0">
                <a:solidFill>
                  <a:srgbClr val="002060"/>
                </a:solidFill>
              </a:rPr>
              <a:t>(observation) metadata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962446" y="49390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result</a:t>
            </a:r>
          </a:p>
        </p:txBody>
      </p:sp>
      <p:sp>
        <p:nvSpPr>
          <p:cNvPr id="33" name="Abgerundetes Rechteck 32"/>
          <p:cNvSpPr/>
          <p:nvPr/>
        </p:nvSpPr>
        <p:spPr bwMode="auto">
          <a:xfrm>
            <a:off x="5791200" y="5211616"/>
            <a:ext cx="2786327" cy="394134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de-DE" sz="1800" i="1" dirty="0" smtClean="0">
                <a:solidFill>
                  <a:srgbClr val="002060"/>
                </a:solidFill>
              </a:rPr>
              <a:t>AttributeValues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7683967" y="4591051"/>
            <a:ext cx="774233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RANGE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4724400" y="4572000"/>
            <a:ext cx="774233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RANGE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2555223" y="3276600"/>
            <a:ext cx="14071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002060"/>
                </a:solidFill>
              </a:rPr>
              <a:t>DOMAIN</a:t>
            </a:r>
          </a:p>
          <a:p>
            <a:endParaRPr lang="en-GB" i="1" dirty="0">
              <a:solidFill>
                <a:srgbClr val="002060"/>
              </a:solidFill>
            </a:endParaRPr>
          </a:p>
          <a:p>
            <a:r>
              <a:rPr lang="en-GB" i="1" dirty="0" err="1" smtClean="0">
                <a:solidFill>
                  <a:srgbClr val="002060"/>
                </a:solidFill>
              </a:rPr>
              <a:t>featureOfInterest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37" name="Abgerundetes Rechteck 36"/>
          <p:cNvSpPr/>
          <p:nvPr/>
        </p:nvSpPr>
        <p:spPr bwMode="auto">
          <a:xfrm>
            <a:off x="761655" y="3393639"/>
            <a:ext cx="1794934" cy="715089"/>
          </a:xfrm>
          <a:prstGeom prst="roundRect">
            <a:avLst/>
          </a:prstGeom>
          <a:solidFill>
            <a:srgbClr val="C3DBF9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>
            <a:spAutoFit/>
          </a:bodyPr>
          <a:lstStyle/>
          <a:p>
            <a:pPr algn="ctr"/>
            <a:endParaRPr lang="en-GB" sz="12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HY_Features</a:t>
            </a:r>
          </a:p>
          <a:p>
            <a:pPr algn="ctr"/>
            <a:endParaRPr lang="en-GB" sz="1200" i="1" dirty="0">
              <a:solidFill>
                <a:srgbClr val="002060"/>
              </a:solidFill>
            </a:endParaRPr>
          </a:p>
        </p:txBody>
      </p:sp>
      <p:sp>
        <p:nvSpPr>
          <p:cNvPr id="43" name="Abgerundetes Rechteck 42"/>
          <p:cNvSpPr/>
          <p:nvPr/>
        </p:nvSpPr>
        <p:spPr bwMode="auto">
          <a:xfrm>
            <a:off x="761656" y="4128957"/>
            <a:ext cx="1794934" cy="595443"/>
          </a:xfrm>
          <a:prstGeom prst="roundRect">
            <a:avLst/>
          </a:prstGeom>
          <a:pattFill prst="wdUpDiag">
            <a:fgClr>
              <a:schemeClr val="tx2">
                <a:lumMod val="25000"/>
                <a:lumOff val="75000"/>
              </a:schemeClr>
            </a:fgClr>
            <a:bgClr>
              <a:schemeClr val="bg1">
                <a:lumMod val="90000"/>
              </a:schemeClr>
            </a:bgClr>
          </a:patt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GB" sz="1400" i="1" dirty="0" smtClean="0">
                <a:solidFill>
                  <a:srgbClr val="002060"/>
                </a:solidFill>
              </a:rPr>
              <a:t>Property </a:t>
            </a:r>
            <a:r>
              <a:rPr lang="en-GB" sz="1400" b="0" i="1" dirty="0" smtClean="0">
                <a:solidFill>
                  <a:srgbClr val="002060"/>
                </a:solidFill>
              </a:rPr>
              <a:t>(Variable)</a:t>
            </a:r>
            <a:endParaRPr lang="en-GB" sz="1400" b="0" i="1" dirty="0">
              <a:solidFill>
                <a:srgbClr val="002060"/>
              </a:solidFill>
            </a:endParaRPr>
          </a:p>
        </p:txBody>
      </p:sp>
      <p:cxnSp>
        <p:nvCxnSpPr>
          <p:cNvPr id="44" name="Gerade Verbindung mit Pfeil 43"/>
          <p:cNvCxnSpPr/>
          <p:nvPr/>
        </p:nvCxnSpPr>
        <p:spPr bwMode="auto">
          <a:xfrm flipH="1">
            <a:off x="2572909" y="4259870"/>
            <a:ext cx="1370441" cy="7330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feld 44"/>
          <p:cNvSpPr txBox="1"/>
          <p:nvPr/>
        </p:nvSpPr>
        <p:spPr>
          <a:xfrm>
            <a:off x="2555223" y="4020979"/>
            <a:ext cx="1407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solidFill>
                  <a:srgbClr val="002060"/>
                </a:solidFill>
              </a:rPr>
              <a:t>observedProperty</a:t>
            </a:r>
            <a:endParaRPr lang="en-GB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0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533400" y="992149"/>
            <a:ext cx="8349868" cy="4938317"/>
            <a:chOff x="517314" y="1081483"/>
            <a:chExt cx="8301938" cy="4938317"/>
          </a:xfrm>
        </p:grpSpPr>
        <p:sp>
          <p:nvSpPr>
            <p:cNvPr id="16" name="Abgerundetes Rechteck 15"/>
            <p:cNvSpPr/>
            <p:nvPr/>
          </p:nvSpPr>
          <p:spPr bwMode="auto">
            <a:xfrm>
              <a:off x="540965" y="5029200"/>
              <a:ext cx="8250609" cy="990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15" name="Abgerundetes Rechteck 14"/>
            <p:cNvSpPr/>
            <p:nvPr/>
          </p:nvSpPr>
          <p:spPr bwMode="auto">
            <a:xfrm>
              <a:off x="540965" y="2209800"/>
              <a:ext cx="8250609" cy="2667000"/>
            </a:xfrm>
            <a:prstGeom prst="roundRect">
              <a:avLst>
                <a:gd name="adj" fmla="val 6241"/>
              </a:avLst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13" name="Abgerundetes Rechteck 12"/>
            <p:cNvSpPr/>
            <p:nvPr/>
          </p:nvSpPr>
          <p:spPr bwMode="auto">
            <a:xfrm>
              <a:off x="540966" y="1081483"/>
              <a:ext cx="8278286" cy="99328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40966" y="4594659"/>
              <a:ext cx="79934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A</a:t>
              </a:r>
              <a:r>
                <a:rPr lang="en-GB" i="1" dirty="0" smtClean="0">
                  <a:solidFill>
                    <a:srgbClr val="002060"/>
                  </a:solidFill>
                </a:rPr>
                <a:t>pplication 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46802" y="1775259"/>
              <a:ext cx="23546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Meta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517314" y="5724525"/>
              <a:ext cx="403034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Data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>
                <a:cs typeface="+mj-cs"/>
              </a:rPr>
              <a:t>Hydrologic Information in terms of ISO19109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749947" y="1270069"/>
            <a:ext cx="3517253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General Feature Model (GFM)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4" name="Abgerundetes Rechteck 63"/>
          <p:cNvSpPr/>
          <p:nvPr/>
        </p:nvSpPr>
        <p:spPr bwMode="auto">
          <a:xfrm>
            <a:off x="4540143" y="1256433"/>
            <a:ext cx="3994257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Model of Conceptual schema language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6" name="Abgerundetes Rechteck 65"/>
          <p:cNvSpPr/>
          <p:nvPr/>
        </p:nvSpPr>
        <p:spPr bwMode="auto">
          <a:xfrm>
            <a:off x="764897" y="2405349"/>
            <a:ext cx="7819785" cy="83819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rgbClr val="002060"/>
                </a:solidFill>
              </a:rPr>
              <a:t>Hydrology-specific application schemas </a:t>
            </a:r>
          </a:p>
        </p:txBody>
      </p:sp>
      <p:sp>
        <p:nvSpPr>
          <p:cNvPr id="70" name="Abgerundetes Rechteck 69"/>
          <p:cNvSpPr/>
          <p:nvPr/>
        </p:nvSpPr>
        <p:spPr bwMode="auto">
          <a:xfrm>
            <a:off x="3696662" y="5211616"/>
            <a:ext cx="2184205" cy="394134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Any (data)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 bwMode="auto">
          <a:xfrm>
            <a:off x="6858000" y="3510248"/>
            <a:ext cx="1719527" cy="952501"/>
          </a:xfrm>
          <a:prstGeom prst="roundRect">
            <a:avLst/>
          </a:prstGeom>
          <a:solidFill>
            <a:srgbClr val="B2B2B2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Coverage (feature)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72" name="Abgerundetes Rechteck 71"/>
          <p:cNvSpPr/>
          <p:nvPr/>
        </p:nvSpPr>
        <p:spPr bwMode="auto">
          <a:xfrm>
            <a:off x="3941090" y="3510248"/>
            <a:ext cx="1617176" cy="952501"/>
          </a:xfrm>
          <a:prstGeom prst="roundRect">
            <a:avLst/>
          </a:prstGeom>
          <a:solidFill>
            <a:srgbClr val="FFCCCC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Observation (feature)</a:t>
            </a:r>
            <a:endParaRPr lang="en-GB" sz="1800" i="1" dirty="0">
              <a:solidFill>
                <a:srgbClr val="00206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1666325" y="3243548"/>
            <a:ext cx="0" cy="266699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Gerade Verbindung mit Pfeil 19"/>
          <p:cNvCxnSpPr/>
          <p:nvPr/>
        </p:nvCxnSpPr>
        <p:spPr bwMode="auto">
          <a:xfrm flipH="1">
            <a:off x="4779056" y="3243548"/>
            <a:ext cx="2028" cy="266699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Gerade Verbindung mit Pfeil 20"/>
          <p:cNvCxnSpPr>
            <a:endCxn id="71" idx="0"/>
          </p:cNvCxnSpPr>
          <p:nvPr/>
        </p:nvCxnSpPr>
        <p:spPr bwMode="auto">
          <a:xfrm>
            <a:off x="7717764" y="3243548"/>
            <a:ext cx="0" cy="266700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Gerade Verbindung mit Pfeil 9"/>
          <p:cNvCxnSpPr>
            <a:stCxn id="71" idx="1"/>
            <a:endCxn id="72" idx="3"/>
          </p:cNvCxnSpPr>
          <p:nvPr/>
        </p:nvCxnSpPr>
        <p:spPr bwMode="auto">
          <a:xfrm flipH="1">
            <a:off x="5558266" y="3986499"/>
            <a:ext cx="1299734" cy="0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Gerade Verbindung mit Pfeil 22"/>
          <p:cNvCxnSpPr/>
          <p:nvPr/>
        </p:nvCxnSpPr>
        <p:spPr bwMode="auto">
          <a:xfrm flipH="1">
            <a:off x="7902295" y="4462749"/>
            <a:ext cx="1" cy="748867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feld 24"/>
          <p:cNvSpPr txBox="1"/>
          <p:nvPr/>
        </p:nvSpPr>
        <p:spPr>
          <a:xfrm>
            <a:off x="5562600" y="3352800"/>
            <a:ext cx="11335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002060"/>
                </a:solidFill>
              </a:rPr>
              <a:t>DOMAIN</a:t>
            </a:r>
          </a:p>
          <a:p>
            <a:endParaRPr lang="en-GB" i="1" dirty="0">
              <a:solidFill>
                <a:srgbClr val="002060"/>
              </a:solidFill>
            </a:endParaRPr>
          </a:p>
          <a:p>
            <a:r>
              <a:rPr lang="en-GB" i="1" dirty="0" smtClean="0">
                <a:solidFill>
                  <a:srgbClr val="002060"/>
                </a:solidFill>
              </a:rPr>
              <a:t>domainElement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7848600" y="49390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rangeElement</a:t>
            </a:r>
          </a:p>
        </p:txBody>
      </p:sp>
      <p:cxnSp>
        <p:nvCxnSpPr>
          <p:cNvPr id="39" name="Gerade Verbindung mit Pfeil 38"/>
          <p:cNvCxnSpPr/>
          <p:nvPr/>
        </p:nvCxnSpPr>
        <p:spPr bwMode="auto">
          <a:xfrm flipV="1">
            <a:off x="7499732" y="4445419"/>
            <a:ext cx="0" cy="766197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feld 40"/>
          <p:cNvSpPr txBox="1"/>
          <p:nvPr/>
        </p:nvSpPr>
        <p:spPr>
          <a:xfrm>
            <a:off x="5943600" y="4475689"/>
            <a:ext cx="1556132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GB" i="1" dirty="0" smtClean="0">
                <a:solidFill>
                  <a:srgbClr val="002060"/>
                </a:solidFill>
              </a:rPr>
              <a:t>(discovery) metadata</a:t>
            </a:r>
          </a:p>
        </p:txBody>
      </p:sp>
      <p:cxnSp>
        <p:nvCxnSpPr>
          <p:cNvPr id="27" name="Gerade Verbindung mit Pfeil 26"/>
          <p:cNvCxnSpPr/>
          <p:nvPr/>
        </p:nvCxnSpPr>
        <p:spPr bwMode="auto">
          <a:xfrm flipH="1">
            <a:off x="2570650" y="3932385"/>
            <a:ext cx="1370441" cy="7330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4978278" y="4462749"/>
            <a:ext cx="0" cy="748867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Gerade Verbindung mit Pfeil 29"/>
          <p:cNvCxnSpPr/>
          <p:nvPr/>
        </p:nvCxnSpPr>
        <p:spPr bwMode="auto">
          <a:xfrm flipV="1">
            <a:off x="4587366" y="4462749"/>
            <a:ext cx="0" cy="748867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feld 30"/>
          <p:cNvSpPr txBox="1"/>
          <p:nvPr/>
        </p:nvSpPr>
        <p:spPr>
          <a:xfrm>
            <a:off x="2743200" y="4525992"/>
            <a:ext cx="18193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GB" i="1" dirty="0" smtClean="0">
                <a:solidFill>
                  <a:srgbClr val="002060"/>
                </a:solidFill>
              </a:rPr>
              <a:t>(observation) metadata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962446" y="49390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result</a:t>
            </a:r>
          </a:p>
        </p:txBody>
      </p:sp>
      <p:sp>
        <p:nvSpPr>
          <p:cNvPr id="33" name="Abgerundetes Rechteck 32"/>
          <p:cNvSpPr/>
          <p:nvPr/>
        </p:nvSpPr>
        <p:spPr bwMode="auto">
          <a:xfrm>
            <a:off x="5791200" y="5211616"/>
            <a:ext cx="2786327" cy="394134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de-DE" sz="1800" i="1" dirty="0" smtClean="0">
                <a:solidFill>
                  <a:srgbClr val="002060"/>
                </a:solidFill>
              </a:rPr>
              <a:t>AttributeValues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7683967" y="4591051"/>
            <a:ext cx="774233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RANGE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4724400" y="4572000"/>
            <a:ext cx="774233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RANGE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2555223" y="3276600"/>
            <a:ext cx="14071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002060"/>
                </a:solidFill>
              </a:rPr>
              <a:t>DOMAIN</a:t>
            </a:r>
          </a:p>
          <a:p>
            <a:endParaRPr lang="en-GB" i="1" dirty="0">
              <a:solidFill>
                <a:srgbClr val="002060"/>
              </a:solidFill>
            </a:endParaRPr>
          </a:p>
          <a:p>
            <a:r>
              <a:rPr lang="en-GB" i="1" dirty="0" err="1" smtClean="0">
                <a:solidFill>
                  <a:srgbClr val="002060"/>
                </a:solidFill>
              </a:rPr>
              <a:t>featureOfInterest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37" name="Abgerundetes Rechteck 36"/>
          <p:cNvSpPr/>
          <p:nvPr/>
        </p:nvSpPr>
        <p:spPr bwMode="auto">
          <a:xfrm>
            <a:off x="761655" y="3393639"/>
            <a:ext cx="1794934" cy="715089"/>
          </a:xfrm>
          <a:prstGeom prst="roundRect">
            <a:avLst/>
          </a:prstGeom>
          <a:solidFill>
            <a:srgbClr val="C3DBF9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>
            <a:spAutoFit/>
          </a:bodyPr>
          <a:lstStyle/>
          <a:p>
            <a:pPr algn="ctr"/>
            <a:endParaRPr lang="en-GB" sz="12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HY_Features</a:t>
            </a:r>
          </a:p>
          <a:p>
            <a:pPr algn="ctr"/>
            <a:endParaRPr lang="en-GB" sz="1200" i="1" dirty="0">
              <a:solidFill>
                <a:srgbClr val="002060"/>
              </a:solidFill>
            </a:endParaRPr>
          </a:p>
        </p:txBody>
      </p:sp>
      <p:sp>
        <p:nvSpPr>
          <p:cNvPr id="43" name="Abgerundetes Rechteck 42"/>
          <p:cNvSpPr/>
          <p:nvPr/>
        </p:nvSpPr>
        <p:spPr bwMode="auto">
          <a:xfrm>
            <a:off x="761656" y="4128957"/>
            <a:ext cx="1794934" cy="595443"/>
          </a:xfrm>
          <a:prstGeom prst="roundRect">
            <a:avLst/>
          </a:prstGeom>
          <a:pattFill prst="wdUpDiag">
            <a:fgClr>
              <a:schemeClr val="tx2">
                <a:lumMod val="25000"/>
                <a:lumOff val="75000"/>
              </a:schemeClr>
            </a:fgClr>
            <a:bgClr>
              <a:schemeClr val="bg1">
                <a:lumMod val="90000"/>
              </a:schemeClr>
            </a:bgClr>
          </a:patt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GB" sz="1400" i="1" dirty="0" smtClean="0">
                <a:solidFill>
                  <a:srgbClr val="002060"/>
                </a:solidFill>
              </a:rPr>
              <a:t>Property </a:t>
            </a:r>
            <a:r>
              <a:rPr lang="en-GB" sz="1400" b="0" i="1" dirty="0" smtClean="0">
                <a:solidFill>
                  <a:srgbClr val="002060"/>
                </a:solidFill>
              </a:rPr>
              <a:t>(Variable)</a:t>
            </a:r>
            <a:endParaRPr lang="en-GB" sz="1400" b="0" i="1" dirty="0">
              <a:solidFill>
                <a:srgbClr val="002060"/>
              </a:solidFill>
            </a:endParaRPr>
          </a:p>
        </p:txBody>
      </p:sp>
      <p:cxnSp>
        <p:nvCxnSpPr>
          <p:cNvPr id="44" name="Gerade Verbindung mit Pfeil 43"/>
          <p:cNvCxnSpPr/>
          <p:nvPr/>
        </p:nvCxnSpPr>
        <p:spPr bwMode="auto">
          <a:xfrm flipH="1">
            <a:off x="2572909" y="4259870"/>
            <a:ext cx="1370441" cy="7330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feld 44"/>
          <p:cNvSpPr txBox="1"/>
          <p:nvPr/>
        </p:nvSpPr>
        <p:spPr>
          <a:xfrm>
            <a:off x="2555223" y="4020979"/>
            <a:ext cx="1407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solidFill>
                  <a:srgbClr val="002060"/>
                </a:solidFill>
              </a:rPr>
              <a:t>observedProperty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802254" y="3396520"/>
            <a:ext cx="6053177" cy="2710149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2">
                <a:lumMod val="90000"/>
                <a:lumOff val="10000"/>
              </a:schemeClr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de-DE" sz="1600" u="sng" dirty="0" smtClean="0">
                <a:solidFill>
                  <a:schemeClr val="tx2"/>
                </a:solidFill>
              </a:rPr>
              <a:t>Variable </a:t>
            </a:r>
          </a:p>
          <a:p>
            <a:endParaRPr lang="de-DE" sz="1600" b="0" u="sng" dirty="0">
              <a:solidFill>
                <a:schemeClr val="tx2"/>
              </a:solidFill>
            </a:endParaRPr>
          </a:p>
          <a:p>
            <a:r>
              <a:rPr lang="de-DE" sz="1600" b="0" dirty="0" err="1" smtClean="0">
                <a:solidFill>
                  <a:schemeClr val="tx2"/>
                </a:solidFill>
              </a:rPr>
              <a:t>may</a:t>
            </a:r>
            <a:r>
              <a:rPr lang="de-DE" sz="1600" b="0" dirty="0" smtClean="0">
                <a:solidFill>
                  <a:schemeClr val="tx2"/>
                </a:solidFill>
              </a:rPr>
              <a:t> </a:t>
            </a:r>
            <a:r>
              <a:rPr lang="de-DE" sz="1600" b="0" dirty="0" err="1" smtClean="0">
                <a:solidFill>
                  <a:schemeClr val="tx2"/>
                </a:solidFill>
              </a:rPr>
              <a:t>take</a:t>
            </a:r>
            <a:r>
              <a:rPr lang="de-DE" sz="1600" b="0" dirty="0" smtClean="0">
                <a:solidFill>
                  <a:schemeClr val="tx2"/>
                </a:solidFill>
              </a:rPr>
              <a:t> </a:t>
            </a:r>
            <a:r>
              <a:rPr lang="de-DE" sz="1600" b="0" dirty="0" err="1" smtClean="0">
                <a:solidFill>
                  <a:schemeClr val="tx2"/>
                </a:solidFill>
              </a:rPr>
              <a:t>any</a:t>
            </a:r>
            <a:r>
              <a:rPr lang="de-DE" sz="1600" b="0" dirty="0" smtClean="0">
                <a:solidFill>
                  <a:schemeClr val="tx2"/>
                </a:solidFill>
              </a:rPr>
              <a:t> </a:t>
            </a:r>
            <a:r>
              <a:rPr lang="de-DE" sz="1600" b="0" dirty="0" err="1" smtClean="0">
                <a:solidFill>
                  <a:schemeClr val="tx2"/>
                </a:solidFill>
              </a:rPr>
              <a:t>value</a:t>
            </a:r>
            <a:r>
              <a:rPr lang="de-DE" sz="1600" b="0" dirty="0" smtClean="0">
                <a:solidFill>
                  <a:schemeClr val="tx2"/>
                </a:solidFill>
              </a:rPr>
              <a:t> in a </a:t>
            </a:r>
            <a:r>
              <a:rPr lang="de-DE" sz="1600" b="0" dirty="0" err="1" smtClean="0">
                <a:solidFill>
                  <a:schemeClr val="tx2"/>
                </a:solidFill>
              </a:rPr>
              <a:t>set</a:t>
            </a:r>
            <a:r>
              <a:rPr lang="de-DE" sz="1600" b="0" dirty="0" smtClean="0">
                <a:solidFill>
                  <a:schemeClr val="tx2"/>
                </a:solidFill>
              </a:rPr>
              <a:t> </a:t>
            </a:r>
            <a:r>
              <a:rPr lang="de-DE" sz="1600" b="0" dirty="0" err="1" smtClean="0">
                <a:solidFill>
                  <a:schemeClr val="tx2"/>
                </a:solidFill>
              </a:rPr>
              <a:t>of</a:t>
            </a:r>
            <a:r>
              <a:rPr lang="de-DE" sz="1600" b="0" dirty="0" smtClean="0">
                <a:solidFill>
                  <a:schemeClr val="tx2"/>
                </a:solidFill>
              </a:rPr>
              <a:t> </a:t>
            </a:r>
            <a:r>
              <a:rPr lang="de-DE" sz="1600" b="0" dirty="0" err="1" smtClean="0">
                <a:solidFill>
                  <a:schemeClr val="tx2"/>
                </a:solidFill>
              </a:rPr>
              <a:t>possible</a:t>
            </a:r>
            <a:r>
              <a:rPr lang="de-DE" sz="1600" b="0" dirty="0" smtClean="0">
                <a:solidFill>
                  <a:schemeClr val="tx2"/>
                </a:solidFill>
              </a:rPr>
              <a:t> </a:t>
            </a:r>
            <a:r>
              <a:rPr lang="de-DE" sz="1600" b="0" dirty="0" err="1" smtClean="0">
                <a:solidFill>
                  <a:schemeClr val="tx2"/>
                </a:solidFill>
              </a:rPr>
              <a:t>values</a:t>
            </a:r>
            <a:r>
              <a:rPr lang="de-DE" sz="1600" b="0" dirty="0" smtClean="0">
                <a:solidFill>
                  <a:schemeClr val="tx2"/>
                </a:solidFill>
              </a:rPr>
              <a:t> (WMO, 1992)*</a:t>
            </a:r>
          </a:p>
          <a:p>
            <a:endParaRPr lang="de-DE" sz="1600" b="0" dirty="0" smtClean="0">
              <a:solidFill>
                <a:schemeClr val="tx2"/>
              </a:solidFill>
            </a:endParaRPr>
          </a:p>
          <a:p>
            <a:r>
              <a:rPr lang="de-DE" sz="16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de-DE" sz="16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observed</a:t>
            </a:r>
            <a:r>
              <a:rPr lang="de-DE" sz="16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6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property</a:t>
            </a:r>
            <a:r>
              <a:rPr lang="de-DE" sz="16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, </a:t>
            </a:r>
            <a:r>
              <a:rPr lang="de-DE" sz="16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arranged</a:t>
            </a:r>
            <a:r>
              <a:rPr lang="de-DE" sz="16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in a </a:t>
            </a:r>
            <a:r>
              <a:rPr lang="de-DE" sz="16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coverage</a:t>
            </a:r>
            <a:endParaRPr lang="de-DE" sz="1600" b="0" dirty="0" smtClean="0">
              <a:solidFill>
                <a:schemeClr val="tx2"/>
              </a:solidFill>
            </a:endParaRPr>
          </a:p>
          <a:p>
            <a:endParaRPr lang="de-DE" sz="1600" b="0" dirty="0" smtClean="0">
              <a:solidFill>
                <a:schemeClr val="tx2"/>
              </a:solidFill>
            </a:endParaRPr>
          </a:p>
          <a:p>
            <a:r>
              <a:rPr lang="de-DE" sz="16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de-DE" sz="16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process</a:t>
            </a:r>
            <a:r>
              <a:rPr lang="de-DE" sz="16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variable, </a:t>
            </a:r>
            <a:r>
              <a:rPr lang="de-DE" sz="16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representing</a:t>
            </a:r>
            <a:r>
              <a:rPr lang="de-DE" sz="16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6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the</a:t>
            </a:r>
            <a:r>
              <a:rPr lang="de-DE" sz="16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6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stage</a:t>
            </a:r>
            <a:r>
              <a:rPr lang="de-DE" sz="16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6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of</a:t>
            </a:r>
            <a:r>
              <a:rPr lang="de-DE" sz="16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a </a:t>
            </a:r>
            <a:r>
              <a:rPr lang="de-DE" sz="16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process</a:t>
            </a:r>
            <a:r>
              <a:rPr lang="de-DE" sz="16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600" b="0" dirty="0" smtClean="0">
                <a:solidFill>
                  <a:schemeClr val="tx2"/>
                </a:solidFill>
              </a:rPr>
              <a:t>such </a:t>
            </a:r>
            <a:r>
              <a:rPr lang="de-DE" sz="1600" b="0" dirty="0" err="1">
                <a:solidFill>
                  <a:schemeClr val="tx2"/>
                </a:solidFill>
              </a:rPr>
              <a:t>as</a:t>
            </a:r>
            <a:r>
              <a:rPr lang="de-DE" sz="1600" b="0" dirty="0">
                <a:solidFill>
                  <a:schemeClr val="tx2"/>
                </a:solidFill>
              </a:rPr>
              <a:t> </a:t>
            </a:r>
            <a:r>
              <a:rPr lang="de-DE" sz="1600" b="0" dirty="0" err="1">
                <a:solidFill>
                  <a:schemeClr val="tx2"/>
                </a:solidFill>
              </a:rPr>
              <a:t>streamflow</a:t>
            </a:r>
            <a:r>
              <a:rPr lang="de-DE" sz="1600" b="0" dirty="0">
                <a:solidFill>
                  <a:schemeClr val="tx2"/>
                </a:solidFill>
              </a:rPr>
              <a:t>, </a:t>
            </a:r>
            <a:r>
              <a:rPr lang="de-DE" sz="1600" b="0" dirty="0" err="1">
                <a:solidFill>
                  <a:schemeClr val="tx2"/>
                </a:solidFill>
              </a:rPr>
              <a:t>accumulation</a:t>
            </a:r>
            <a:r>
              <a:rPr lang="de-DE" sz="1600" b="0" dirty="0">
                <a:solidFill>
                  <a:schemeClr val="tx2"/>
                </a:solidFill>
              </a:rPr>
              <a:t>/</a:t>
            </a:r>
            <a:r>
              <a:rPr lang="de-DE" sz="1600" b="0" dirty="0" err="1">
                <a:solidFill>
                  <a:schemeClr val="tx2"/>
                </a:solidFill>
              </a:rPr>
              <a:t>dissolve</a:t>
            </a:r>
            <a:r>
              <a:rPr lang="de-DE" sz="1600" b="0" dirty="0">
                <a:solidFill>
                  <a:schemeClr val="tx2"/>
                </a:solidFill>
              </a:rPr>
              <a:t> </a:t>
            </a:r>
            <a:r>
              <a:rPr lang="de-DE" sz="1600" b="0" dirty="0" err="1">
                <a:solidFill>
                  <a:schemeClr val="tx2"/>
                </a:solidFill>
              </a:rPr>
              <a:t>of</a:t>
            </a:r>
            <a:r>
              <a:rPr lang="de-DE" sz="1600" b="0" dirty="0">
                <a:solidFill>
                  <a:schemeClr val="tx2"/>
                </a:solidFill>
              </a:rPr>
              <a:t> </a:t>
            </a:r>
            <a:r>
              <a:rPr lang="de-DE" sz="1600" b="0" dirty="0" smtClean="0">
                <a:solidFill>
                  <a:schemeClr val="tx2"/>
                </a:solidFill>
              </a:rPr>
              <a:t>matter </a:t>
            </a:r>
            <a:r>
              <a:rPr lang="de-DE" sz="1600" b="0" dirty="0" err="1" smtClean="0">
                <a:solidFill>
                  <a:schemeClr val="tx2"/>
                </a:solidFill>
              </a:rPr>
              <a:t>or</a:t>
            </a:r>
            <a:r>
              <a:rPr lang="de-DE" sz="1600" b="0" dirty="0" smtClean="0">
                <a:solidFill>
                  <a:schemeClr val="tx2"/>
                </a:solidFill>
              </a:rPr>
              <a:t> </a:t>
            </a:r>
            <a:r>
              <a:rPr lang="de-DE" sz="1600" b="0" dirty="0" err="1" smtClean="0">
                <a:solidFill>
                  <a:schemeClr val="tx2"/>
                </a:solidFill>
              </a:rPr>
              <a:t>substance</a:t>
            </a:r>
            <a:r>
              <a:rPr lang="de-DE" sz="1600" b="0" dirty="0">
                <a:solidFill>
                  <a:schemeClr val="tx2"/>
                </a:solidFill>
              </a:rPr>
              <a:t>, etc. </a:t>
            </a:r>
          </a:p>
          <a:p>
            <a:endParaRPr lang="de-DE" sz="1600" b="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/>
              <a:buChar char="à"/>
            </a:pPr>
            <a:r>
              <a:rPr lang="de-DE" sz="16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variate</a:t>
            </a:r>
            <a:r>
              <a:rPr lang="de-DE" sz="16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, </a:t>
            </a:r>
            <a:r>
              <a:rPr lang="de-DE" sz="16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when</a:t>
            </a:r>
            <a:r>
              <a:rPr lang="de-DE" sz="16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600" b="0" dirty="0" err="1" smtClean="0">
                <a:solidFill>
                  <a:schemeClr val="tx2"/>
                </a:solidFill>
              </a:rPr>
              <a:t>associated</a:t>
            </a:r>
            <a:r>
              <a:rPr lang="de-DE" sz="1600" b="0" dirty="0" smtClean="0">
                <a:solidFill>
                  <a:schemeClr val="tx2"/>
                </a:solidFill>
              </a:rPr>
              <a:t> </a:t>
            </a:r>
            <a:r>
              <a:rPr lang="de-DE" sz="1600" b="0" dirty="0" err="1" smtClean="0">
                <a:solidFill>
                  <a:schemeClr val="tx2"/>
                </a:solidFill>
              </a:rPr>
              <a:t>with</a:t>
            </a:r>
            <a:r>
              <a:rPr lang="de-DE" sz="1600" b="0" dirty="0" smtClean="0">
                <a:solidFill>
                  <a:schemeClr val="tx2"/>
                </a:solidFill>
              </a:rPr>
              <a:t> a </a:t>
            </a:r>
            <a:r>
              <a:rPr lang="de-DE" sz="1600" b="0" dirty="0" err="1" smtClean="0">
                <a:solidFill>
                  <a:schemeClr val="tx2"/>
                </a:solidFill>
              </a:rPr>
              <a:t>frequency</a:t>
            </a:r>
            <a:r>
              <a:rPr lang="de-DE" sz="1600" b="0" dirty="0" smtClean="0">
                <a:solidFill>
                  <a:schemeClr val="tx2"/>
                </a:solidFill>
              </a:rPr>
              <a:t> </a:t>
            </a:r>
            <a:r>
              <a:rPr lang="de-DE" sz="1600" b="0" dirty="0" err="1" smtClean="0">
                <a:solidFill>
                  <a:schemeClr val="tx2"/>
                </a:solidFill>
              </a:rPr>
              <a:t>or</a:t>
            </a:r>
            <a:r>
              <a:rPr lang="de-DE" sz="1600" b="0" dirty="0" smtClean="0">
                <a:solidFill>
                  <a:schemeClr val="tx2"/>
                </a:solidFill>
              </a:rPr>
              <a:t> </a:t>
            </a:r>
            <a:r>
              <a:rPr lang="de-DE" sz="1600" b="0" dirty="0" err="1" smtClean="0">
                <a:solidFill>
                  <a:schemeClr val="tx2"/>
                </a:solidFill>
              </a:rPr>
              <a:t>probability</a:t>
            </a:r>
            <a:endParaRPr lang="de-DE" sz="1600" b="0" dirty="0" smtClean="0">
              <a:solidFill>
                <a:schemeClr val="tx2"/>
              </a:solidFill>
            </a:endParaRPr>
          </a:p>
          <a:p>
            <a:endParaRPr lang="de-DE" sz="1600" b="0" dirty="0">
              <a:solidFill>
                <a:schemeClr val="tx2"/>
              </a:solidFill>
            </a:endParaRPr>
          </a:p>
          <a:p>
            <a:r>
              <a:rPr lang="de-DE" sz="1200" b="0" dirty="0" smtClean="0">
                <a:solidFill>
                  <a:schemeClr val="tx2"/>
                </a:solidFill>
              </a:rPr>
              <a:t>* WMO/UNESCO (1992): International </a:t>
            </a:r>
            <a:r>
              <a:rPr lang="de-DE" sz="1200" b="0" dirty="0" err="1" smtClean="0">
                <a:solidFill>
                  <a:schemeClr val="tx2"/>
                </a:solidFill>
              </a:rPr>
              <a:t>Glossary</a:t>
            </a:r>
            <a:r>
              <a:rPr lang="de-DE" sz="1200" b="0" dirty="0" smtClean="0">
                <a:solidFill>
                  <a:schemeClr val="tx2"/>
                </a:solidFill>
              </a:rPr>
              <a:t> </a:t>
            </a:r>
            <a:r>
              <a:rPr lang="de-DE" sz="1200" b="0" dirty="0" err="1" smtClean="0">
                <a:solidFill>
                  <a:schemeClr val="tx2"/>
                </a:solidFill>
              </a:rPr>
              <a:t>of</a:t>
            </a:r>
            <a:r>
              <a:rPr lang="de-DE" sz="1200" b="0" dirty="0" smtClean="0">
                <a:solidFill>
                  <a:schemeClr val="tx2"/>
                </a:solidFill>
              </a:rPr>
              <a:t> </a:t>
            </a:r>
            <a:r>
              <a:rPr lang="de-DE" sz="1200" b="0" dirty="0" err="1" smtClean="0">
                <a:solidFill>
                  <a:schemeClr val="tx2"/>
                </a:solidFill>
              </a:rPr>
              <a:t>Hydrology</a:t>
            </a:r>
            <a:r>
              <a:rPr lang="de-DE" sz="1600" b="0" dirty="0" smtClean="0">
                <a:solidFill>
                  <a:schemeClr val="tx2"/>
                </a:solidFill>
              </a:rPr>
              <a:t> </a:t>
            </a:r>
            <a:endParaRPr lang="en-US" sz="1600" b="0" dirty="0" err="1" smtClean="0">
              <a:solidFill>
                <a:schemeClr val="tx2"/>
              </a:solidFill>
            </a:endParaRPr>
          </a:p>
        </p:txBody>
      </p:sp>
      <p:cxnSp>
        <p:nvCxnSpPr>
          <p:cNvPr id="8" name="Gerade Verbindung 7"/>
          <p:cNvCxnSpPr>
            <a:stCxn id="43" idx="3"/>
            <a:endCxn id="6" idx="1"/>
          </p:cNvCxnSpPr>
          <p:nvPr/>
        </p:nvCxnSpPr>
        <p:spPr bwMode="auto">
          <a:xfrm>
            <a:off x="2556590" y="4426679"/>
            <a:ext cx="245664" cy="324916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390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517314" y="993347"/>
            <a:ext cx="8301938" cy="4938317"/>
            <a:chOff x="517314" y="1081483"/>
            <a:chExt cx="8301938" cy="4938317"/>
          </a:xfrm>
        </p:grpSpPr>
        <p:sp>
          <p:nvSpPr>
            <p:cNvPr id="16" name="Abgerundetes Rechteck 15"/>
            <p:cNvSpPr/>
            <p:nvPr/>
          </p:nvSpPr>
          <p:spPr bwMode="auto">
            <a:xfrm>
              <a:off x="540965" y="5029200"/>
              <a:ext cx="8250609" cy="990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15" name="Abgerundetes Rechteck 14"/>
            <p:cNvSpPr/>
            <p:nvPr/>
          </p:nvSpPr>
          <p:spPr bwMode="auto">
            <a:xfrm>
              <a:off x="540965" y="2209800"/>
              <a:ext cx="8250609" cy="2667000"/>
            </a:xfrm>
            <a:prstGeom prst="roundRect">
              <a:avLst>
                <a:gd name="adj" fmla="val 6241"/>
              </a:avLst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13" name="Abgerundetes Rechteck 12"/>
            <p:cNvSpPr/>
            <p:nvPr/>
          </p:nvSpPr>
          <p:spPr bwMode="auto">
            <a:xfrm>
              <a:off x="540966" y="1081483"/>
              <a:ext cx="8278286" cy="99328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40966" y="4594659"/>
              <a:ext cx="79934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A</a:t>
              </a:r>
              <a:r>
                <a:rPr lang="en-GB" i="1" dirty="0" smtClean="0">
                  <a:solidFill>
                    <a:srgbClr val="002060"/>
                  </a:solidFill>
                </a:rPr>
                <a:t>pplication 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46802" y="1775259"/>
              <a:ext cx="23546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Meta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517314" y="5724525"/>
              <a:ext cx="403034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Data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Hydrologic Information </a:t>
            </a:r>
            <a:r>
              <a:rPr lang="en-GB" sz="2800" dirty="0" smtClean="0"/>
              <a:t>in terms of ISO19109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749947" y="1214984"/>
            <a:ext cx="3517253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General Feature Model (GFM)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4" name="Abgerundetes Rechteck 63"/>
          <p:cNvSpPr/>
          <p:nvPr/>
        </p:nvSpPr>
        <p:spPr bwMode="auto">
          <a:xfrm>
            <a:off x="4540143" y="1201348"/>
            <a:ext cx="3994257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Model of Conceptual schema language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6" name="Abgerundetes Rechteck 65"/>
          <p:cNvSpPr/>
          <p:nvPr/>
        </p:nvSpPr>
        <p:spPr bwMode="auto">
          <a:xfrm>
            <a:off x="752197" y="2286000"/>
            <a:ext cx="7819785" cy="83819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rgbClr val="002060"/>
                </a:solidFill>
              </a:rPr>
              <a:t>Hydrology-specific application schemas </a:t>
            </a:r>
          </a:p>
        </p:txBody>
      </p:sp>
      <p:sp>
        <p:nvSpPr>
          <p:cNvPr id="70" name="Abgerundetes Rechteck 69"/>
          <p:cNvSpPr/>
          <p:nvPr/>
        </p:nvSpPr>
        <p:spPr bwMode="auto">
          <a:xfrm>
            <a:off x="764897" y="5156531"/>
            <a:ext cx="7819785" cy="394134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Any attribute values</a:t>
            </a:r>
            <a:endParaRPr lang="en-GB" sz="1600" i="1" dirty="0">
              <a:solidFill>
                <a:srgbClr val="002060"/>
              </a:solidFill>
            </a:endParaRPr>
          </a:p>
        </p:txBody>
      </p:sp>
      <p:cxnSp>
        <p:nvCxnSpPr>
          <p:cNvPr id="6" name="Gerade Verbindung 5"/>
          <p:cNvCxnSpPr/>
          <p:nvPr/>
        </p:nvCxnSpPr>
        <p:spPr bwMode="auto">
          <a:xfrm flipH="1" flipV="1">
            <a:off x="3875183" y="4006952"/>
            <a:ext cx="190500" cy="5164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5208683" y="4012116"/>
            <a:ext cx="190500" cy="0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Gerade Verbindung 35"/>
          <p:cNvCxnSpPr>
            <a:stCxn id="66" idx="2"/>
          </p:cNvCxnSpPr>
          <p:nvPr/>
        </p:nvCxnSpPr>
        <p:spPr bwMode="auto">
          <a:xfrm>
            <a:off x="4662090" y="3124199"/>
            <a:ext cx="1021" cy="182920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08" name="Ellipse 4107"/>
          <p:cNvSpPr/>
          <p:nvPr/>
        </p:nvSpPr>
        <p:spPr bwMode="auto">
          <a:xfrm>
            <a:off x="6477001" y="1828800"/>
            <a:ext cx="1600199" cy="1066799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June 2014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132" name="Abgerundetes Rechteck 131"/>
          <p:cNvSpPr/>
          <p:nvPr/>
        </p:nvSpPr>
        <p:spPr bwMode="auto">
          <a:xfrm>
            <a:off x="2444083" y="3307119"/>
            <a:ext cx="4485067" cy="1311673"/>
          </a:xfrm>
          <a:prstGeom prst="roundRect">
            <a:avLst/>
          </a:prstGeom>
          <a:solidFill>
            <a:srgbClr val="FFCCCC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r"/>
            <a:r>
              <a:rPr lang="en-GB" sz="1600" i="1" dirty="0" smtClean="0">
                <a:solidFill>
                  <a:srgbClr val="002060"/>
                </a:solidFill>
              </a:rPr>
              <a:t>Water Observation</a:t>
            </a: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  <a:p>
            <a:pPr algn="ctr"/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</p:txBody>
      </p:sp>
      <p:cxnSp>
        <p:nvCxnSpPr>
          <p:cNvPr id="106" name="Gerade Verbindung mit Pfeil 105"/>
          <p:cNvCxnSpPr/>
          <p:nvPr/>
        </p:nvCxnSpPr>
        <p:spPr bwMode="auto">
          <a:xfrm>
            <a:off x="4648200" y="4618792"/>
            <a:ext cx="0" cy="501183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1" name="File"/>
          <p:cNvSpPr>
            <a:spLocks noEditPoints="1" noChangeArrowheads="1"/>
          </p:cNvSpPr>
          <p:nvPr/>
        </p:nvSpPr>
        <p:spPr bwMode="auto">
          <a:xfrm>
            <a:off x="2667000" y="3467319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B9F7F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36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WML2P1: </a:t>
            </a:r>
          </a:p>
          <a:p>
            <a:pPr algn="ctr"/>
            <a:r>
              <a:rPr lang="en-GB" sz="1100" dirty="0">
                <a:solidFill>
                  <a:srgbClr val="002060"/>
                </a:solidFill>
              </a:rPr>
              <a:t>Timeseries Observation</a:t>
            </a:r>
          </a:p>
          <a:p>
            <a:pPr algn="ctr"/>
            <a:r>
              <a:rPr lang="en-GB" sz="1100" dirty="0" smtClean="0">
                <a:solidFill>
                  <a:srgbClr val="002060"/>
                </a:solidFill>
              </a:rPr>
              <a:t>(OGC10-126r3)</a:t>
            </a:r>
            <a:endParaRPr lang="en-GB" sz="1100" dirty="0">
              <a:solidFill>
                <a:srgbClr val="002060"/>
              </a:solidFill>
            </a:endParaRPr>
          </a:p>
        </p:txBody>
      </p:sp>
      <p:sp>
        <p:nvSpPr>
          <p:cNvPr id="122" name="File"/>
          <p:cNvSpPr>
            <a:spLocks noEditPoints="1" noChangeArrowheads="1"/>
          </p:cNvSpPr>
          <p:nvPr/>
        </p:nvSpPr>
        <p:spPr bwMode="auto">
          <a:xfrm>
            <a:off x="4036535" y="3473000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B9F7F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WML2P2: </a:t>
            </a:r>
            <a:r>
              <a:rPr lang="en-GB" sz="1100" dirty="0" smtClean="0">
                <a:solidFill>
                  <a:srgbClr val="002060"/>
                </a:solidFill>
              </a:rPr>
              <a:t>Gauging Observation</a:t>
            </a:r>
          </a:p>
          <a:p>
            <a:pPr algn="ctr"/>
            <a:r>
              <a:rPr lang="en-GB" sz="1100" dirty="0">
                <a:solidFill>
                  <a:srgbClr val="002060"/>
                </a:solidFill>
              </a:rPr>
              <a:t>(</a:t>
            </a:r>
            <a:r>
              <a:rPr lang="en-GB" sz="1100" dirty="0" smtClean="0">
                <a:solidFill>
                  <a:srgbClr val="002060"/>
                </a:solidFill>
              </a:rPr>
              <a:t>OGC13-021)</a:t>
            </a:r>
            <a:endParaRPr lang="en-GB" sz="1100" dirty="0">
              <a:solidFill>
                <a:srgbClr val="002060"/>
              </a:solidFill>
            </a:endParaRPr>
          </a:p>
        </p:txBody>
      </p:sp>
      <p:sp>
        <p:nvSpPr>
          <p:cNvPr id="123" name="File"/>
          <p:cNvSpPr>
            <a:spLocks noEditPoints="1" noChangeArrowheads="1"/>
          </p:cNvSpPr>
          <p:nvPr/>
        </p:nvSpPr>
        <p:spPr bwMode="auto">
          <a:xfrm>
            <a:off x="5399181" y="3473000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B9F7F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WML2P3:</a:t>
            </a:r>
            <a:r>
              <a:rPr lang="en-GB" sz="1100" dirty="0" smtClean="0">
                <a:solidFill>
                  <a:srgbClr val="002060"/>
                </a:solidFill>
              </a:rPr>
              <a:t/>
            </a:r>
            <a:br>
              <a:rPr lang="en-GB" sz="1100" dirty="0" smtClean="0">
                <a:solidFill>
                  <a:srgbClr val="002060"/>
                </a:solidFill>
              </a:rPr>
            </a:br>
            <a:r>
              <a:rPr lang="en-GB" sz="1100" dirty="0" smtClean="0">
                <a:solidFill>
                  <a:srgbClr val="002060"/>
                </a:solidFill>
              </a:rPr>
              <a:t>Water Quality Observation</a:t>
            </a:r>
          </a:p>
          <a:p>
            <a:pPr algn="ctr"/>
            <a:r>
              <a:rPr lang="en-GB" sz="1100" dirty="0">
                <a:solidFill>
                  <a:srgbClr val="002060"/>
                </a:solidFill>
              </a:rPr>
              <a:t>(</a:t>
            </a:r>
            <a:r>
              <a:rPr lang="en-GB" sz="1100" dirty="0" smtClean="0">
                <a:solidFill>
                  <a:srgbClr val="002060"/>
                </a:solidFill>
              </a:rPr>
              <a:t>OGC14-003)</a:t>
            </a:r>
            <a:endParaRPr lang="en-GB" sz="1100" dirty="0">
              <a:solidFill>
                <a:srgbClr val="002060"/>
              </a:solidFill>
            </a:endParaRPr>
          </a:p>
        </p:txBody>
      </p:sp>
      <p:cxnSp>
        <p:nvCxnSpPr>
          <p:cNvPr id="124" name="Gerade Verbindung 123"/>
          <p:cNvCxnSpPr/>
          <p:nvPr/>
        </p:nvCxnSpPr>
        <p:spPr bwMode="auto">
          <a:xfrm>
            <a:off x="7887556" y="3098799"/>
            <a:ext cx="0" cy="422892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Gerade Verbindung mit Pfeil 125"/>
          <p:cNvCxnSpPr/>
          <p:nvPr/>
        </p:nvCxnSpPr>
        <p:spPr bwMode="auto">
          <a:xfrm>
            <a:off x="7902296" y="4631492"/>
            <a:ext cx="0" cy="501183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3" name="File"/>
          <p:cNvSpPr>
            <a:spLocks noEditPoints="1" noChangeArrowheads="1"/>
          </p:cNvSpPr>
          <p:nvPr/>
        </p:nvSpPr>
        <p:spPr bwMode="auto">
          <a:xfrm>
            <a:off x="7152997" y="3341877"/>
            <a:ext cx="1444903" cy="1198762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2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400" i="1" dirty="0" smtClean="0">
                <a:solidFill>
                  <a:srgbClr val="002060"/>
                </a:solidFill>
              </a:rPr>
              <a:t>ISO 19123: Coverages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38" name="File"/>
          <p:cNvSpPr>
            <a:spLocks noEditPoints="1" noChangeArrowheads="1"/>
          </p:cNvSpPr>
          <p:nvPr/>
        </p:nvSpPr>
        <p:spPr bwMode="auto">
          <a:xfrm>
            <a:off x="764897" y="3298715"/>
            <a:ext cx="1429953" cy="1209785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C3DBF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1">
                <a:lumMod val="90000"/>
              </a:schemeClr>
            </a:outerShdw>
          </a:effec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200" i="1" dirty="0" smtClean="0">
                <a:solidFill>
                  <a:srgbClr val="002060"/>
                </a:solidFill>
              </a:rPr>
              <a:t>HY_Features</a:t>
            </a:r>
            <a:r>
              <a:rPr lang="en-GB" sz="1200" dirty="0" smtClean="0">
                <a:solidFill>
                  <a:srgbClr val="002060"/>
                </a:solidFill>
              </a:rPr>
              <a:t>, common hydrol. feature model</a:t>
            </a:r>
          </a:p>
          <a:p>
            <a:pPr algn="ctr"/>
            <a:r>
              <a:rPr lang="en-GB" sz="1200" dirty="0">
                <a:solidFill>
                  <a:srgbClr val="002060"/>
                </a:solidFill>
              </a:rPr>
              <a:t>(OGC11-039r3)</a:t>
            </a:r>
          </a:p>
          <a:p>
            <a:pPr algn="ctr"/>
            <a:endParaRPr lang="en-GB" sz="1200" dirty="0">
              <a:solidFill>
                <a:srgbClr val="002060"/>
              </a:solidFill>
            </a:endParaRPr>
          </a:p>
        </p:txBody>
      </p:sp>
      <p:cxnSp>
        <p:nvCxnSpPr>
          <p:cNvPr id="136" name="Gerade Verbindung mit Pfeil 135"/>
          <p:cNvCxnSpPr/>
          <p:nvPr/>
        </p:nvCxnSpPr>
        <p:spPr bwMode="auto">
          <a:xfrm flipH="1">
            <a:off x="2209800" y="4073064"/>
            <a:ext cx="234283" cy="190"/>
          </a:xfrm>
          <a:prstGeom prst="straightConnector1">
            <a:avLst/>
          </a:prstGeom>
          <a:noFill/>
          <a:ln w="12700" cap="flat" cmpd="sng" algn="ctr">
            <a:solidFill>
              <a:srgbClr val="092E5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feld 28"/>
          <p:cNvSpPr txBox="1"/>
          <p:nvPr/>
        </p:nvSpPr>
        <p:spPr>
          <a:xfrm>
            <a:off x="4648200" y="49390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result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7848600" y="49390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rangeElement</a:t>
            </a:r>
          </a:p>
        </p:txBody>
      </p:sp>
    </p:spTree>
    <p:extLst>
      <p:ext uri="{BB962C8B-B14F-4D97-AF65-F5344CB8AC3E}">
        <p14:creationId xmlns:p14="http://schemas.microsoft.com/office/powerpoint/2010/main" val="281262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517314" y="993347"/>
            <a:ext cx="8301938" cy="4938317"/>
            <a:chOff x="517314" y="1081483"/>
            <a:chExt cx="8301938" cy="4938317"/>
          </a:xfrm>
        </p:grpSpPr>
        <p:sp>
          <p:nvSpPr>
            <p:cNvPr id="16" name="Abgerundetes Rechteck 15"/>
            <p:cNvSpPr/>
            <p:nvPr/>
          </p:nvSpPr>
          <p:spPr bwMode="auto">
            <a:xfrm>
              <a:off x="540965" y="5029200"/>
              <a:ext cx="8250609" cy="990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15" name="Abgerundetes Rechteck 14"/>
            <p:cNvSpPr/>
            <p:nvPr/>
          </p:nvSpPr>
          <p:spPr bwMode="auto">
            <a:xfrm>
              <a:off x="540965" y="2209800"/>
              <a:ext cx="8250609" cy="2667000"/>
            </a:xfrm>
            <a:prstGeom prst="roundRect">
              <a:avLst>
                <a:gd name="adj" fmla="val 6241"/>
              </a:avLst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13" name="Abgerundetes Rechteck 12"/>
            <p:cNvSpPr/>
            <p:nvPr/>
          </p:nvSpPr>
          <p:spPr bwMode="auto">
            <a:xfrm>
              <a:off x="540966" y="1081483"/>
              <a:ext cx="8278286" cy="99328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40966" y="4594659"/>
              <a:ext cx="79934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A</a:t>
              </a:r>
              <a:r>
                <a:rPr lang="en-GB" i="1" dirty="0" smtClean="0">
                  <a:solidFill>
                    <a:srgbClr val="002060"/>
                  </a:solidFill>
                </a:rPr>
                <a:t>pplication 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46802" y="1775259"/>
              <a:ext cx="23546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Meta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517314" y="5724525"/>
              <a:ext cx="403034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Data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</a:p>
          </p:txBody>
        </p:sp>
      </p:grpSp>
      <p:sp>
        <p:nvSpPr>
          <p:cNvPr id="40" name="Abgerundetes Rechteck 39"/>
          <p:cNvSpPr/>
          <p:nvPr/>
        </p:nvSpPr>
        <p:spPr bwMode="auto">
          <a:xfrm>
            <a:off x="2444083" y="3307119"/>
            <a:ext cx="4485067" cy="1311673"/>
          </a:xfrm>
          <a:prstGeom prst="roundRect">
            <a:avLst/>
          </a:prstGeom>
          <a:solidFill>
            <a:srgbClr val="FFCCCC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r"/>
            <a:r>
              <a:rPr lang="en-GB" sz="1400" i="1" dirty="0" smtClean="0">
                <a:solidFill>
                  <a:srgbClr val="002060"/>
                </a:solidFill>
              </a:rPr>
              <a:t>Water Observation</a:t>
            </a: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  <a:p>
            <a:pPr algn="ctr"/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Hydrologic Information </a:t>
            </a:r>
            <a:r>
              <a:rPr lang="en-GB" sz="2800" dirty="0" smtClean="0"/>
              <a:t>in terms of </a:t>
            </a:r>
            <a:r>
              <a:rPr lang="en-GB" sz="2800" dirty="0"/>
              <a:t>ISO19109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749947" y="1214984"/>
            <a:ext cx="3517253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General Feature Model (GFM)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4" name="Abgerundetes Rechteck 63"/>
          <p:cNvSpPr/>
          <p:nvPr/>
        </p:nvSpPr>
        <p:spPr bwMode="auto">
          <a:xfrm>
            <a:off x="4540143" y="1201348"/>
            <a:ext cx="3994257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Model of Conceptual schema language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6" name="Abgerundetes Rechteck 65"/>
          <p:cNvSpPr/>
          <p:nvPr/>
        </p:nvSpPr>
        <p:spPr bwMode="auto">
          <a:xfrm>
            <a:off x="752197" y="2286000"/>
            <a:ext cx="7819785" cy="83819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rgbClr val="002060"/>
                </a:solidFill>
              </a:rPr>
              <a:t>Hydrology-specific application schemas </a:t>
            </a:r>
          </a:p>
        </p:txBody>
      </p:sp>
      <p:sp>
        <p:nvSpPr>
          <p:cNvPr id="70" name="Abgerundetes Rechteck 69"/>
          <p:cNvSpPr/>
          <p:nvPr/>
        </p:nvSpPr>
        <p:spPr bwMode="auto">
          <a:xfrm>
            <a:off x="764897" y="5156531"/>
            <a:ext cx="7819785" cy="394134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>
                <a:solidFill>
                  <a:srgbClr val="002060"/>
                </a:solidFill>
              </a:rPr>
              <a:t>Any </a:t>
            </a:r>
            <a:r>
              <a:rPr lang="en-GB" sz="1800" i="1" dirty="0" smtClean="0">
                <a:solidFill>
                  <a:srgbClr val="002060"/>
                </a:solidFill>
              </a:rPr>
              <a:t>attribute </a:t>
            </a:r>
            <a:r>
              <a:rPr lang="en-GB" sz="1800" i="1" dirty="0">
                <a:solidFill>
                  <a:srgbClr val="002060"/>
                </a:solidFill>
              </a:rPr>
              <a:t>values</a:t>
            </a:r>
            <a:endParaRPr lang="en-GB" sz="1600" i="1" dirty="0">
              <a:solidFill>
                <a:srgbClr val="002060"/>
              </a:solidFill>
            </a:endParaRPr>
          </a:p>
        </p:txBody>
      </p:sp>
      <p:cxnSp>
        <p:nvCxnSpPr>
          <p:cNvPr id="6" name="Gerade Verbindung 5"/>
          <p:cNvCxnSpPr/>
          <p:nvPr/>
        </p:nvCxnSpPr>
        <p:spPr bwMode="auto">
          <a:xfrm flipH="1" flipV="1">
            <a:off x="3875183" y="4006952"/>
            <a:ext cx="190500" cy="5164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5208683" y="4012116"/>
            <a:ext cx="190500" cy="0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Gerade Verbindung 43"/>
          <p:cNvCxnSpPr>
            <a:endCxn id="92" idx="0"/>
          </p:cNvCxnSpPr>
          <p:nvPr/>
        </p:nvCxnSpPr>
        <p:spPr bwMode="auto">
          <a:xfrm>
            <a:off x="7875448" y="3149599"/>
            <a:ext cx="19458" cy="335405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File"/>
          <p:cNvSpPr>
            <a:spLocks noEditPoints="1" noChangeArrowheads="1"/>
          </p:cNvSpPr>
          <p:nvPr/>
        </p:nvSpPr>
        <p:spPr bwMode="auto">
          <a:xfrm>
            <a:off x="7167947" y="3298715"/>
            <a:ext cx="1429953" cy="1241924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2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400" i="1" dirty="0" smtClean="0">
                <a:solidFill>
                  <a:srgbClr val="002060"/>
                </a:solidFill>
              </a:rPr>
              <a:t>ISO 19123: Coverages</a:t>
            </a:r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106" name="Gerade Verbindung mit Pfeil 105"/>
          <p:cNvCxnSpPr/>
          <p:nvPr/>
        </p:nvCxnSpPr>
        <p:spPr bwMode="auto">
          <a:xfrm>
            <a:off x="4648200" y="4618792"/>
            <a:ext cx="0" cy="501183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Gerade Verbindung mit Pfeil 106"/>
          <p:cNvCxnSpPr/>
          <p:nvPr/>
        </p:nvCxnSpPr>
        <p:spPr bwMode="auto">
          <a:xfrm>
            <a:off x="7902296" y="4618792"/>
            <a:ext cx="0" cy="501183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Nach unten gekrümmter Pfeil 3"/>
          <p:cNvSpPr/>
          <p:nvPr/>
        </p:nvSpPr>
        <p:spPr bwMode="auto">
          <a:xfrm>
            <a:off x="3276600" y="1964102"/>
            <a:ext cx="5002117" cy="1668098"/>
          </a:xfrm>
          <a:prstGeom prst="curvedDownArrow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File"/>
          <p:cNvSpPr>
            <a:spLocks noEditPoints="1" noChangeArrowheads="1"/>
          </p:cNvSpPr>
          <p:nvPr/>
        </p:nvSpPr>
        <p:spPr bwMode="auto">
          <a:xfrm>
            <a:off x="2667000" y="3467319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3600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WML2P1: </a:t>
            </a:r>
          </a:p>
          <a:p>
            <a:pPr algn="ctr"/>
            <a:r>
              <a:rPr lang="en-GB" sz="1100" dirty="0" smtClean="0">
                <a:solidFill>
                  <a:srgbClr val="002060"/>
                </a:solidFill>
              </a:rPr>
              <a:t>(TS = temporal coverage)</a:t>
            </a:r>
            <a:endParaRPr lang="en-GB" sz="1100" dirty="0">
              <a:solidFill>
                <a:srgbClr val="002060"/>
              </a:solidFill>
            </a:endParaRPr>
          </a:p>
        </p:txBody>
      </p:sp>
      <p:sp>
        <p:nvSpPr>
          <p:cNvPr id="43" name="File"/>
          <p:cNvSpPr>
            <a:spLocks noEditPoints="1" noChangeArrowheads="1"/>
          </p:cNvSpPr>
          <p:nvPr/>
        </p:nvSpPr>
        <p:spPr bwMode="auto">
          <a:xfrm>
            <a:off x="4036535" y="3473000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B9F7F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WML2P2: </a:t>
            </a:r>
            <a:r>
              <a:rPr lang="en-GB" sz="1100" dirty="0" smtClean="0">
                <a:solidFill>
                  <a:srgbClr val="002060"/>
                </a:solidFill>
              </a:rPr>
              <a:t>Gauging Observation</a:t>
            </a:r>
          </a:p>
          <a:p>
            <a:pPr algn="ctr"/>
            <a:r>
              <a:rPr lang="en-GB" sz="1100" dirty="0">
                <a:solidFill>
                  <a:srgbClr val="002060"/>
                </a:solidFill>
              </a:rPr>
              <a:t>(</a:t>
            </a:r>
            <a:r>
              <a:rPr lang="en-GB" sz="1100" dirty="0" smtClean="0">
                <a:solidFill>
                  <a:srgbClr val="002060"/>
                </a:solidFill>
              </a:rPr>
              <a:t>OGC13-021)</a:t>
            </a:r>
            <a:endParaRPr lang="en-GB" sz="1100" dirty="0">
              <a:solidFill>
                <a:srgbClr val="002060"/>
              </a:solidFill>
            </a:endParaRPr>
          </a:p>
        </p:txBody>
      </p:sp>
      <p:sp>
        <p:nvSpPr>
          <p:cNvPr id="45" name="File"/>
          <p:cNvSpPr>
            <a:spLocks noEditPoints="1" noChangeArrowheads="1"/>
          </p:cNvSpPr>
          <p:nvPr/>
        </p:nvSpPr>
        <p:spPr bwMode="auto">
          <a:xfrm>
            <a:off x="5399181" y="3473000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B9F7F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WML2P3:</a:t>
            </a:r>
            <a:r>
              <a:rPr lang="en-GB" sz="1100" dirty="0" smtClean="0">
                <a:solidFill>
                  <a:srgbClr val="002060"/>
                </a:solidFill>
              </a:rPr>
              <a:t/>
            </a:r>
            <a:br>
              <a:rPr lang="en-GB" sz="1100" dirty="0" smtClean="0">
                <a:solidFill>
                  <a:srgbClr val="002060"/>
                </a:solidFill>
              </a:rPr>
            </a:br>
            <a:r>
              <a:rPr lang="en-GB" sz="1100" dirty="0" smtClean="0">
                <a:solidFill>
                  <a:srgbClr val="002060"/>
                </a:solidFill>
              </a:rPr>
              <a:t>Water Quality Observation</a:t>
            </a:r>
          </a:p>
          <a:p>
            <a:pPr algn="ctr"/>
            <a:r>
              <a:rPr lang="en-GB" sz="1100" dirty="0">
                <a:solidFill>
                  <a:srgbClr val="002060"/>
                </a:solidFill>
              </a:rPr>
              <a:t>(</a:t>
            </a:r>
            <a:r>
              <a:rPr lang="en-GB" sz="1100" dirty="0" smtClean="0">
                <a:solidFill>
                  <a:srgbClr val="002060"/>
                </a:solidFill>
              </a:rPr>
              <a:t>OGC14-003)</a:t>
            </a:r>
            <a:endParaRPr lang="en-GB" sz="1100" dirty="0">
              <a:solidFill>
                <a:srgbClr val="002060"/>
              </a:solidFill>
            </a:endParaRPr>
          </a:p>
        </p:txBody>
      </p:sp>
      <p:cxnSp>
        <p:nvCxnSpPr>
          <p:cNvPr id="56" name="Gerade Verbindung 55"/>
          <p:cNvCxnSpPr>
            <a:stCxn id="66" idx="2"/>
          </p:cNvCxnSpPr>
          <p:nvPr/>
        </p:nvCxnSpPr>
        <p:spPr bwMode="auto">
          <a:xfrm>
            <a:off x="4662090" y="3124199"/>
            <a:ext cx="1021" cy="182920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File"/>
          <p:cNvSpPr>
            <a:spLocks noEditPoints="1" noChangeArrowheads="1"/>
          </p:cNvSpPr>
          <p:nvPr/>
        </p:nvSpPr>
        <p:spPr bwMode="auto">
          <a:xfrm>
            <a:off x="764897" y="3298715"/>
            <a:ext cx="1429953" cy="1209785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C3DBF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1">
                <a:lumMod val="90000"/>
              </a:schemeClr>
            </a:outerShdw>
          </a:effec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200" i="1" dirty="0" smtClean="0">
                <a:solidFill>
                  <a:srgbClr val="002060"/>
                </a:solidFill>
              </a:rPr>
              <a:t>HY_Features</a:t>
            </a:r>
            <a:r>
              <a:rPr lang="en-GB" sz="1200" dirty="0" smtClean="0">
                <a:solidFill>
                  <a:srgbClr val="002060"/>
                </a:solidFill>
              </a:rPr>
              <a:t>, common hydrol. feature model</a:t>
            </a:r>
          </a:p>
          <a:p>
            <a:pPr algn="ctr"/>
            <a:r>
              <a:rPr lang="en-GB" sz="1200" dirty="0">
                <a:solidFill>
                  <a:srgbClr val="002060"/>
                </a:solidFill>
              </a:rPr>
              <a:t>(OGC11-039r3)</a:t>
            </a:r>
          </a:p>
          <a:p>
            <a:pPr algn="ctr"/>
            <a:endParaRPr lang="en-GB" sz="1200" dirty="0">
              <a:solidFill>
                <a:srgbClr val="002060"/>
              </a:solidFill>
            </a:endParaRPr>
          </a:p>
        </p:txBody>
      </p:sp>
      <p:cxnSp>
        <p:nvCxnSpPr>
          <p:cNvPr id="55" name="Gerade Verbindung mit Pfeil 54"/>
          <p:cNvCxnSpPr>
            <a:stCxn id="40" idx="1"/>
            <a:endCxn id="58" idx="3"/>
          </p:cNvCxnSpPr>
          <p:nvPr/>
        </p:nvCxnSpPr>
        <p:spPr bwMode="auto">
          <a:xfrm flipH="1" flipV="1">
            <a:off x="2194850" y="3903608"/>
            <a:ext cx="249233" cy="59348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1242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522602" y="991140"/>
            <a:ext cx="8250609" cy="5274721"/>
            <a:chOff x="540965" y="2209800"/>
            <a:chExt cx="8250609" cy="3135325"/>
          </a:xfrm>
        </p:grpSpPr>
        <p:sp>
          <p:nvSpPr>
            <p:cNvPr id="15" name="Abgerundetes Rechteck 14"/>
            <p:cNvSpPr/>
            <p:nvPr/>
          </p:nvSpPr>
          <p:spPr bwMode="auto">
            <a:xfrm>
              <a:off x="540965" y="2209800"/>
              <a:ext cx="8250609" cy="3034679"/>
            </a:xfrm>
            <a:prstGeom prst="roundRect">
              <a:avLst>
                <a:gd name="adj" fmla="val 6241"/>
              </a:avLst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59328" y="5062984"/>
              <a:ext cx="79934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A</a:t>
              </a:r>
              <a:r>
                <a:rPr lang="en-GB" i="1" dirty="0" smtClean="0">
                  <a:solidFill>
                    <a:srgbClr val="002060"/>
                  </a:solidFill>
                </a:rPr>
                <a:t>pplication 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Hydrologic Information </a:t>
            </a:r>
            <a:r>
              <a:rPr lang="en-GB" sz="2800" dirty="0" smtClean="0"/>
              <a:t>in terms of </a:t>
            </a:r>
            <a:r>
              <a:rPr lang="en-GB" sz="2800" dirty="0"/>
              <a:t>ISO19109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66" name="Abgerundetes Rechteck 65"/>
          <p:cNvSpPr/>
          <p:nvPr/>
        </p:nvSpPr>
        <p:spPr bwMode="auto">
          <a:xfrm>
            <a:off x="773817" y="1143000"/>
            <a:ext cx="7819785" cy="83819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rgbClr val="002060"/>
                </a:solidFill>
              </a:rPr>
              <a:t>Hydrology-specific application schemas </a:t>
            </a:r>
          </a:p>
        </p:txBody>
      </p:sp>
      <p:sp>
        <p:nvSpPr>
          <p:cNvPr id="83" name="Abgerundetes Rechteck 82"/>
          <p:cNvSpPr/>
          <p:nvPr/>
        </p:nvSpPr>
        <p:spPr bwMode="auto">
          <a:xfrm>
            <a:off x="2444083" y="2286920"/>
            <a:ext cx="4485067" cy="3572288"/>
          </a:xfrm>
          <a:prstGeom prst="roundRect">
            <a:avLst/>
          </a:prstGeom>
          <a:solidFill>
            <a:srgbClr val="FFCCCC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285750" indent="-285750" algn="ctr">
              <a:buFont typeface="Wingdings"/>
              <a:buChar char="à"/>
            </a:pPr>
            <a:endParaRPr lang="en-GB" sz="1400" i="1" dirty="0" smtClean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algn="ctr"/>
            <a:endParaRPr lang="en-GB" sz="1400" i="1" dirty="0" smtClean="0">
              <a:solidFill>
                <a:srgbClr val="002060"/>
              </a:solidFill>
            </a:endParaRPr>
          </a:p>
          <a:p>
            <a:pPr algn="ctr"/>
            <a:endParaRPr lang="en-GB" sz="1400" i="1" dirty="0" smtClean="0">
              <a:solidFill>
                <a:srgbClr val="002060"/>
              </a:solidFill>
            </a:endParaRPr>
          </a:p>
          <a:p>
            <a:pPr marL="285750" indent="-285750" algn="ctr">
              <a:buFont typeface="Wingdings"/>
              <a:buChar char="à"/>
            </a:pPr>
            <a:endParaRPr lang="en-GB" sz="1400" i="1" dirty="0">
              <a:solidFill>
                <a:srgbClr val="002060"/>
              </a:solidFill>
            </a:endParaRPr>
          </a:p>
          <a:p>
            <a:pPr marL="285750" indent="-285750" algn="ctr">
              <a:buFont typeface="Wingdings"/>
              <a:buChar char="à"/>
            </a:pPr>
            <a:endParaRPr lang="en-GB" sz="1400" i="1" dirty="0" smtClean="0">
              <a:solidFill>
                <a:srgbClr val="002060"/>
              </a:solidFill>
            </a:endParaRPr>
          </a:p>
          <a:p>
            <a:pPr marL="285750" indent="-285750" algn="ctr">
              <a:buFont typeface="Wingdings"/>
              <a:buChar char="à"/>
            </a:pPr>
            <a:endParaRPr lang="en-GB" sz="1400" i="1" dirty="0">
              <a:solidFill>
                <a:srgbClr val="002060"/>
              </a:solidFill>
            </a:endParaRPr>
          </a:p>
          <a:p>
            <a:pPr marL="285750" indent="-285750" algn="ctr">
              <a:buFont typeface="Wingdings"/>
              <a:buChar char="à"/>
            </a:pPr>
            <a:endParaRPr lang="en-GB" sz="1400" i="1" dirty="0">
              <a:solidFill>
                <a:srgbClr val="002060"/>
              </a:solidFill>
            </a:endParaRPr>
          </a:p>
          <a:p>
            <a:pPr marL="285750" indent="-285750" algn="ctr">
              <a:buFont typeface="Wingdings"/>
              <a:buChar char="à"/>
            </a:pPr>
            <a:endParaRPr lang="en-GB" sz="14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4000" i="1" dirty="0" smtClean="0">
                <a:solidFill>
                  <a:srgbClr val="002060"/>
                </a:solidFill>
              </a:rPr>
              <a:t>!</a:t>
            </a:r>
            <a:endParaRPr lang="en-GB" sz="4000" i="1" dirty="0">
              <a:solidFill>
                <a:srgbClr val="002060"/>
              </a:solidFill>
            </a:endParaRPr>
          </a:p>
          <a:p>
            <a:pPr algn="ctr"/>
            <a:r>
              <a:rPr lang="en-GB" sz="1600" dirty="0" smtClean="0"/>
              <a:t> </a:t>
            </a:r>
            <a:r>
              <a:rPr lang="en-GB" sz="1600" dirty="0" smtClean="0">
                <a:sym typeface="Wingdings" pitchFamily="2" charset="2"/>
              </a:rPr>
              <a:t> </a:t>
            </a:r>
            <a:r>
              <a:rPr lang="en-GB" sz="1600" dirty="0" smtClean="0"/>
              <a:t>need to harmonise the definition of Time Series across the ISO/OGC standards and profiles</a:t>
            </a:r>
          </a:p>
          <a:p>
            <a:pPr algn="ctr"/>
            <a:endParaRPr lang="en-GB" sz="1600" b="0" dirty="0" smtClean="0"/>
          </a:p>
          <a:p>
            <a:pPr algn="ctr"/>
            <a:endParaRPr lang="en-GB" sz="1600" b="0" dirty="0" smtClean="0"/>
          </a:p>
          <a:p>
            <a:pPr algn="ctr"/>
            <a:endParaRPr lang="en-GB" sz="1600" dirty="0" smtClean="0"/>
          </a:p>
          <a:p>
            <a:pPr algn="ctr"/>
            <a:endParaRPr lang="en-GB" sz="1600" dirty="0"/>
          </a:p>
        </p:txBody>
      </p:sp>
      <p:sp>
        <p:nvSpPr>
          <p:cNvPr id="24" name="File"/>
          <p:cNvSpPr>
            <a:spLocks noEditPoints="1" noChangeArrowheads="1"/>
          </p:cNvSpPr>
          <p:nvPr/>
        </p:nvSpPr>
        <p:spPr bwMode="auto">
          <a:xfrm>
            <a:off x="2667000" y="2515519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B9F7F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72000" tIns="45720" rIns="7200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WML2P1: </a:t>
            </a:r>
          </a:p>
          <a:p>
            <a:pPr algn="ctr"/>
            <a:r>
              <a:rPr lang="en-GB" sz="11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Water … ???</a:t>
            </a:r>
            <a:endParaRPr lang="en-GB" sz="11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rgbClr val="002060"/>
                </a:solidFill>
              </a:rPr>
              <a:t>(OGC10-126rX)</a:t>
            </a:r>
          </a:p>
        </p:txBody>
      </p:sp>
      <p:sp>
        <p:nvSpPr>
          <p:cNvPr id="26" name="File"/>
          <p:cNvSpPr>
            <a:spLocks noEditPoints="1" noChangeArrowheads="1"/>
          </p:cNvSpPr>
          <p:nvPr/>
        </p:nvSpPr>
        <p:spPr bwMode="auto">
          <a:xfrm>
            <a:off x="4036535" y="2521200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B9F7F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72000" tIns="45720" rIns="7200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WML2P2: </a:t>
            </a:r>
            <a:r>
              <a:rPr lang="en-GB" sz="1100" dirty="0" smtClean="0">
                <a:solidFill>
                  <a:srgbClr val="002060"/>
                </a:solidFill>
              </a:rPr>
              <a:t>Gauging Observation</a:t>
            </a:r>
          </a:p>
          <a:p>
            <a:pPr algn="ctr"/>
            <a:r>
              <a:rPr lang="en-GB" sz="1100" dirty="0">
                <a:solidFill>
                  <a:srgbClr val="002060"/>
                </a:solidFill>
              </a:rPr>
              <a:t>(</a:t>
            </a:r>
            <a:r>
              <a:rPr lang="en-GB" sz="1100" dirty="0" smtClean="0">
                <a:solidFill>
                  <a:srgbClr val="002060"/>
                </a:solidFill>
              </a:rPr>
              <a:t>OGC13-021rX)</a:t>
            </a:r>
            <a:endParaRPr lang="en-GB" sz="1100" dirty="0">
              <a:solidFill>
                <a:srgbClr val="002060"/>
              </a:solidFill>
            </a:endParaRPr>
          </a:p>
        </p:txBody>
      </p:sp>
      <p:sp>
        <p:nvSpPr>
          <p:cNvPr id="27" name="File"/>
          <p:cNvSpPr>
            <a:spLocks noEditPoints="1" noChangeArrowheads="1"/>
          </p:cNvSpPr>
          <p:nvPr/>
        </p:nvSpPr>
        <p:spPr bwMode="auto">
          <a:xfrm>
            <a:off x="5399181" y="2521200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B9F7F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72000" tIns="45720" rIns="7200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</a:rPr>
              <a:t>WML2P3:</a:t>
            </a:r>
            <a:r>
              <a:rPr lang="en-GB" sz="1100" dirty="0" smtClean="0">
                <a:solidFill>
                  <a:srgbClr val="002060"/>
                </a:solidFill>
              </a:rPr>
              <a:t/>
            </a:r>
            <a:br>
              <a:rPr lang="en-GB" sz="1100" dirty="0" smtClean="0">
                <a:solidFill>
                  <a:srgbClr val="002060"/>
                </a:solidFill>
              </a:rPr>
            </a:br>
            <a:r>
              <a:rPr lang="en-GB" sz="1100" dirty="0" smtClean="0">
                <a:solidFill>
                  <a:srgbClr val="002060"/>
                </a:solidFill>
              </a:rPr>
              <a:t>Water Quality Observation</a:t>
            </a:r>
          </a:p>
          <a:p>
            <a:pPr algn="ctr"/>
            <a:r>
              <a:rPr lang="en-GB" sz="1100" dirty="0">
                <a:solidFill>
                  <a:srgbClr val="002060"/>
                </a:solidFill>
              </a:rPr>
              <a:t>(</a:t>
            </a:r>
            <a:r>
              <a:rPr lang="en-GB" sz="1100" dirty="0" smtClean="0">
                <a:solidFill>
                  <a:srgbClr val="002060"/>
                </a:solidFill>
              </a:rPr>
              <a:t>OGC14-003rX)</a:t>
            </a:r>
            <a:endParaRPr lang="en-GB" sz="1100" dirty="0">
              <a:solidFill>
                <a:srgbClr val="002060"/>
              </a:solidFill>
            </a:endParaRPr>
          </a:p>
        </p:txBody>
      </p:sp>
      <p:cxnSp>
        <p:nvCxnSpPr>
          <p:cNvPr id="36" name="Gerade Verbindung 35"/>
          <p:cNvCxnSpPr>
            <a:stCxn id="66" idx="2"/>
            <a:endCxn id="83" idx="0"/>
          </p:cNvCxnSpPr>
          <p:nvPr/>
        </p:nvCxnSpPr>
        <p:spPr bwMode="auto">
          <a:xfrm>
            <a:off x="4683710" y="1981199"/>
            <a:ext cx="2907" cy="305721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Gerade Verbindung 40"/>
          <p:cNvCxnSpPr/>
          <p:nvPr/>
        </p:nvCxnSpPr>
        <p:spPr bwMode="auto">
          <a:xfrm>
            <a:off x="1460107" y="1981199"/>
            <a:ext cx="0" cy="1606955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Gerade Verbindung 43"/>
          <p:cNvCxnSpPr/>
          <p:nvPr/>
        </p:nvCxnSpPr>
        <p:spPr bwMode="auto">
          <a:xfrm>
            <a:off x="7835642" y="1981199"/>
            <a:ext cx="0" cy="1474319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Abgerundetes Rechteck 99"/>
          <p:cNvSpPr/>
          <p:nvPr/>
        </p:nvSpPr>
        <p:spPr bwMode="auto">
          <a:xfrm>
            <a:off x="7124701" y="3493200"/>
            <a:ext cx="1468901" cy="1311673"/>
          </a:xfrm>
          <a:prstGeom prst="roundRect">
            <a:avLst/>
          </a:prstGeom>
          <a:solidFill>
            <a:srgbClr val="B2B2B2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r"/>
            <a:r>
              <a:rPr lang="en-GB" sz="1400" i="1" dirty="0" smtClean="0">
                <a:solidFill>
                  <a:srgbClr val="002060"/>
                </a:solidFill>
              </a:rPr>
              <a:t>ISO19123</a:t>
            </a: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  <a:p>
            <a:pPr algn="ctr"/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102" name="File"/>
          <p:cNvSpPr>
            <a:spLocks noEditPoints="1" noChangeArrowheads="1"/>
          </p:cNvSpPr>
          <p:nvPr/>
        </p:nvSpPr>
        <p:spPr bwMode="auto">
          <a:xfrm>
            <a:off x="7231042" y="3646846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72000" tIns="45720" rIns="3600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200" dirty="0" smtClean="0">
              <a:solidFill>
                <a:srgbClr val="002060"/>
              </a:solidFill>
            </a:endParaRPr>
          </a:p>
          <a:p>
            <a:pPr algn="ctr"/>
            <a:r>
              <a:rPr lang="en-GB" sz="1200" i="1" dirty="0" smtClean="0">
                <a:solidFill>
                  <a:srgbClr val="002060"/>
                </a:solidFill>
              </a:rPr>
              <a:t>TimeSeriesML</a:t>
            </a:r>
            <a:endParaRPr lang="en-GB" sz="1100" i="1" dirty="0">
              <a:solidFill>
                <a:srgbClr val="002060"/>
              </a:solidFill>
            </a:endParaRPr>
          </a:p>
        </p:txBody>
      </p:sp>
      <p:sp>
        <p:nvSpPr>
          <p:cNvPr id="103" name="File"/>
          <p:cNvSpPr>
            <a:spLocks noEditPoints="1" noChangeArrowheads="1"/>
          </p:cNvSpPr>
          <p:nvPr/>
        </p:nvSpPr>
        <p:spPr bwMode="auto">
          <a:xfrm>
            <a:off x="764897" y="3298715"/>
            <a:ext cx="1429953" cy="1209785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C3DBF9"/>
          </a:solidFill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chemeClr val="bg1">
                <a:lumMod val="90000"/>
              </a:schemeClr>
            </a:outerShdw>
          </a:effec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200" i="1" dirty="0" smtClean="0">
                <a:solidFill>
                  <a:srgbClr val="002060"/>
                </a:solidFill>
              </a:rPr>
              <a:t>HY_Features</a:t>
            </a:r>
            <a:r>
              <a:rPr lang="en-GB" sz="1200" dirty="0" smtClean="0">
                <a:solidFill>
                  <a:srgbClr val="002060"/>
                </a:solidFill>
              </a:rPr>
              <a:t>, common hydrol. feature model</a:t>
            </a:r>
          </a:p>
          <a:p>
            <a:pPr algn="ctr"/>
            <a:r>
              <a:rPr lang="en-GB" sz="1200" dirty="0">
                <a:solidFill>
                  <a:srgbClr val="002060"/>
                </a:solidFill>
              </a:rPr>
              <a:t>(OGC11-039r3)</a:t>
            </a:r>
          </a:p>
          <a:p>
            <a:pPr algn="ctr"/>
            <a:endParaRPr lang="en-GB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81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522603" y="991140"/>
            <a:ext cx="8250609" cy="5274721"/>
            <a:chOff x="540965" y="2209800"/>
            <a:chExt cx="8250609" cy="3135325"/>
          </a:xfrm>
        </p:grpSpPr>
        <p:sp>
          <p:nvSpPr>
            <p:cNvPr id="15" name="Abgerundetes Rechteck 14"/>
            <p:cNvSpPr/>
            <p:nvPr/>
          </p:nvSpPr>
          <p:spPr bwMode="auto">
            <a:xfrm>
              <a:off x="540965" y="2209800"/>
              <a:ext cx="8250609" cy="3034679"/>
            </a:xfrm>
            <a:prstGeom prst="roundRect">
              <a:avLst>
                <a:gd name="adj" fmla="val 6241"/>
              </a:avLst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59328" y="5062984"/>
              <a:ext cx="79934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A</a:t>
              </a:r>
              <a:r>
                <a:rPr lang="en-GB" i="1" dirty="0" smtClean="0">
                  <a:solidFill>
                    <a:srgbClr val="002060"/>
                  </a:solidFill>
                </a:rPr>
                <a:t>pplication 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Hydrologic Information </a:t>
            </a:r>
            <a:r>
              <a:rPr lang="en-GB" sz="2800" dirty="0" smtClean="0"/>
              <a:t>in terms of </a:t>
            </a:r>
            <a:r>
              <a:rPr lang="en-GB" sz="2800" dirty="0"/>
              <a:t>ISO19109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66" name="Abgerundetes Rechteck 65"/>
          <p:cNvSpPr/>
          <p:nvPr/>
        </p:nvSpPr>
        <p:spPr bwMode="auto">
          <a:xfrm>
            <a:off x="773817" y="1143000"/>
            <a:ext cx="7819785" cy="83819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Hydrology-specific application schemas, </a:t>
            </a:r>
          </a:p>
          <a:p>
            <a:pPr algn="ctr"/>
            <a:r>
              <a:rPr lang="en-GB" sz="1600" i="1" dirty="0">
                <a:solidFill>
                  <a:srgbClr val="002060"/>
                </a:solidFill>
              </a:rPr>
              <a:t>u</a:t>
            </a:r>
            <a:r>
              <a:rPr lang="en-GB" sz="1600" i="1" dirty="0" smtClean="0">
                <a:solidFill>
                  <a:srgbClr val="002060"/>
                </a:solidFill>
              </a:rPr>
              <a:t>sing GFM and applying a conceptual schema language </a:t>
            </a:r>
          </a:p>
        </p:txBody>
      </p:sp>
      <p:sp>
        <p:nvSpPr>
          <p:cNvPr id="83" name="Abgerundetes Rechteck 82"/>
          <p:cNvSpPr/>
          <p:nvPr/>
        </p:nvSpPr>
        <p:spPr bwMode="auto">
          <a:xfrm>
            <a:off x="2444083" y="2286920"/>
            <a:ext cx="4485067" cy="3572288"/>
          </a:xfrm>
          <a:prstGeom prst="roundRect">
            <a:avLst/>
          </a:prstGeom>
          <a:solidFill>
            <a:srgbClr val="FFCCCC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r"/>
            <a:r>
              <a:rPr lang="en-GB" sz="1400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n</a:t>
            </a:r>
            <a:r>
              <a:rPr lang="en-GB" sz="1400" i="1" dirty="0" smtClean="0">
                <a:solidFill>
                  <a:srgbClr val="002060"/>
                </a:solidFill>
              </a:rPr>
              <a:t>eed for re-factoring WaterObservation</a:t>
            </a:r>
            <a:endParaRPr lang="en-GB" sz="1600" i="1" dirty="0" smtClean="0">
              <a:solidFill>
                <a:srgbClr val="002060"/>
              </a:solidFill>
            </a:endParaRPr>
          </a:p>
          <a:p>
            <a:pPr algn="r"/>
            <a:endParaRPr lang="en-GB" sz="1600" i="1" dirty="0">
              <a:solidFill>
                <a:srgbClr val="002060"/>
              </a:solidFill>
            </a:endParaRPr>
          </a:p>
          <a:p>
            <a:pPr algn="r"/>
            <a:endParaRPr lang="en-GB" sz="1600" i="1" dirty="0" smtClean="0">
              <a:solidFill>
                <a:srgbClr val="002060"/>
              </a:solidFill>
            </a:endParaRPr>
          </a:p>
          <a:p>
            <a:pPr algn="r"/>
            <a:endParaRPr lang="en-GB" sz="1600" i="1" dirty="0">
              <a:solidFill>
                <a:srgbClr val="002060"/>
              </a:solidFill>
            </a:endParaRPr>
          </a:p>
          <a:p>
            <a:pPr algn="r"/>
            <a:endParaRPr lang="en-GB" sz="1600" i="1" dirty="0" smtClean="0">
              <a:solidFill>
                <a:srgbClr val="002060"/>
              </a:solidFill>
            </a:endParaRPr>
          </a:p>
          <a:p>
            <a:pPr algn="r"/>
            <a:endParaRPr lang="en-GB" sz="1600" i="1" dirty="0">
              <a:solidFill>
                <a:srgbClr val="002060"/>
              </a:solidFill>
            </a:endParaRPr>
          </a:p>
          <a:p>
            <a:pPr algn="r"/>
            <a:endParaRPr lang="en-GB" sz="1600" i="1" dirty="0" smtClean="0">
              <a:solidFill>
                <a:srgbClr val="002060"/>
              </a:solidFill>
            </a:endParaRPr>
          </a:p>
          <a:p>
            <a:pPr algn="r"/>
            <a:endParaRPr lang="en-GB" sz="1600" i="1" dirty="0">
              <a:solidFill>
                <a:srgbClr val="002060"/>
              </a:solidFill>
            </a:endParaRPr>
          </a:p>
          <a:p>
            <a:pPr algn="r"/>
            <a:endParaRPr lang="en-GB" sz="1600" i="1" dirty="0" smtClean="0">
              <a:solidFill>
                <a:srgbClr val="002060"/>
              </a:solidFill>
            </a:endParaRPr>
          </a:p>
          <a:p>
            <a:pPr algn="r"/>
            <a:endParaRPr lang="en-GB" sz="1600" i="1" dirty="0" smtClean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  <a:p>
            <a:pPr algn="ctr"/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</p:txBody>
      </p:sp>
      <p:cxnSp>
        <p:nvCxnSpPr>
          <p:cNvPr id="36" name="Gerade Verbindung 35"/>
          <p:cNvCxnSpPr>
            <a:stCxn id="66" idx="2"/>
            <a:endCxn id="83" idx="0"/>
          </p:cNvCxnSpPr>
          <p:nvPr/>
        </p:nvCxnSpPr>
        <p:spPr bwMode="auto">
          <a:xfrm>
            <a:off x="4683710" y="1981199"/>
            <a:ext cx="2907" cy="305721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Gerade Verbindung 40"/>
          <p:cNvCxnSpPr/>
          <p:nvPr/>
        </p:nvCxnSpPr>
        <p:spPr bwMode="auto">
          <a:xfrm>
            <a:off x="1460107" y="2020218"/>
            <a:ext cx="0" cy="1567936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Gerade Verbindung 43"/>
          <p:cNvCxnSpPr/>
          <p:nvPr/>
        </p:nvCxnSpPr>
        <p:spPr bwMode="auto">
          <a:xfrm>
            <a:off x="7835642" y="1981199"/>
            <a:ext cx="0" cy="1474319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File"/>
          <p:cNvSpPr>
            <a:spLocks noEditPoints="1" noChangeArrowheads="1"/>
          </p:cNvSpPr>
          <p:nvPr/>
        </p:nvSpPr>
        <p:spPr bwMode="auto">
          <a:xfrm>
            <a:off x="2667000" y="3617008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RiverML: 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channel geometry </a:t>
            </a:r>
            <a:r>
              <a:rPr lang="en-GB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observation</a:t>
            </a:r>
            <a:endParaRPr lang="en-GB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File"/>
          <p:cNvSpPr>
            <a:spLocks noEditPoints="1" noChangeArrowheads="1"/>
          </p:cNvSpPr>
          <p:nvPr/>
        </p:nvSpPr>
        <p:spPr bwMode="auto">
          <a:xfrm>
            <a:off x="4036535" y="3622689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GWML2: </a:t>
            </a:r>
            <a:r>
              <a:rPr lang="en-GB" dirty="0" smtClean="0">
                <a:solidFill>
                  <a:srgbClr val="002060"/>
                </a:solidFill>
              </a:rPr>
              <a:t>groundwater</a:t>
            </a:r>
            <a:r>
              <a:rPr lang="en-GB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observation</a:t>
            </a:r>
            <a:endParaRPr lang="en-GB" b="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File"/>
          <p:cNvSpPr>
            <a:spLocks noEditPoints="1" noChangeArrowheads="1"/>
          </p:cNvSpPr>
          <p:nvPr/>
        </p:nvSpPr>
        <p:spPr bwMode="auto">
          <a:xfrm>
            <a:off x="2667000" y="4700882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“SoilML”: 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water component ?</a:t>
            </a:r>
            <a:endParaRPr lang="en-GB" b="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" name="File"/>
          <p:cNvSpPr>
            <a:spLocks noEditPoints="1" noChangeArrowheads="1"/>
          </p:cNvSpPr>
          <p:nvPr/>
        </p:nvSpPr>
        <p:spPr bwMode="auto">
          <a:xfrm>
            <a:off x="4036535" y="4706563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CSML3: 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water</a:t>
            </a:r>
            <a:r>
              <a:rPr lang="en-GB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component ?</a:t>
            </a:r>
            <a:endParaRPr lang="en-GB" b="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2" name="File"/>
          <p:cNvSpPr>
            <a:spLocks noEditPoints="1" noChangeArrowheads="1"/>
          </p:cNvSpPr>
          <p:nvPr/>
        </p:nvSpPr>
        <p:spPr bwMode="auto">
          <a:xfrm>
            <a:off x="5399181" y="4724963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Forecasting observation </a:t>
            </a:r>
          </a:p>
          <a:p>
            <a:pPr algn="ctr"/>
            <a:r>
              <a:rPr lang="en-GB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(re-initiated ?)</a:t>
            </a:r>
            <a:endParaRPr lang="en-GB" b="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4" name="Gruppieren 53"/>
          <p:cNvGrpSpPr/>
          <p:nvPr/>
        </p:nvGrpSpPr>
        <p:grpSpPr>
          <a:xfrm>
            <a:off x="5410200" y="3600369"/>
            <a:ext cx="1222185" cy="1018477"/>
            <a:chOff x="5528401" y="3523250"/>
            <a:chExt cx="1222185" cy="1018477"/>
          </a:xfrm>
        </p:grpSpPr>
        <p:sp>
          <p:nvSpPr>
            <p:cNvPr id="38" name="File"/>
            <p:cNvSpPr>
              <a:spLocks noEditPoints="1" noChangeArrowheads="1"/>
            </p:cNvSpPr>
            <p:nvPr/>
          </p:nvSpPr>
          <p:spPr bwMode="auto">
            <a:xfrm>
              <a:off x="5528401" y="3523250"/>
              <a:ext cx="544418" cy="486918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0" dirty="0" smtClean="0">
                  <a:solidFill>
                    <a:srgbClr val="002060"/>
                  </a:solidFill>
                </a:rPr>
                <a:t>…..</a:t>
              </a:r>
              <a:endParaRPr lang="en-GB" sz="1100" b="0" dirty="0">
                <a:solidFill>
                  <a:srgbClr val="002060"/>
                </a:solidFill>
              </a:endParaRPr>
            </a:p>
          </p:txBody>
        </p:sp>
        <p:sp>
          <p:nvSpPr>
            <p:cNvPr id="62" name="File"/>
            <p:cNvSpPr>
              <a:spLocks noEditPoints="1" noChangeArrowheads="1"/>
            </p:cNvSpPr>
            <p:nvPr/>
          </p:nvSpPr>
          <p:spPr bwMode="auto">
            <a:xfrm>
              <a:off x="6206168" y="3523250"/>
              <a:ext cx="544418" cy="486918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0" dirty="0" smtClean="0">
                  <a:solidFill>
                    <a:srgbClr val="002060"/>
                  </a:solidFill>
                </a:rPr>
                <a:t>…..</a:t>
              </a:r>
              <a:endParaRPr lang="en-GB" sz="1100" b="0" dirty="0">
                <a:solidFill>
                  <a:srgbClr val="002060"/>
                </a:solidFill>
              </a:endParaRPr>
            </a:p>
          </p:txBody>
        </p:sp>
        <p:sp>
          <p:nvSpPr>
            <p:cNvPr id="63" name="File"/>
            <p:cNvSpPr>
              <a:spLocks noEditPoints="1" noChangeArrowheads="1"/>
            </p:cNvSpPr>
            <p:nvPr/>
          </p:nvSpPr>
          <p:spPr bwMode="auto">
            <a:xfrm>
              <a:off x="5528401" y="4054809"/>
              <a:ext cx="544418" cy="486918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0" dirty="0" smtClean="0">
                  <a:solidFill>
                    <a:srgbClr val="002060"/>
                  </a:solidFill>
                </a:rPr>
                <a:t>…..</a:t>
              </a:r>
              <a:endParaRPr lang="en-GB" sz="1100" b="0" dirty="0">
                <a:solidFill>
                  <a:srgbClr val="002060"/>
                </a:solidFill>
              </a:endParaRPr>
            </a:p>
          </p:txBody>
        </p:sp>
        <p:sp>
          <p:nvSpPr>
            <p:cNvPr id="65" name="File"/>
            <p:cNvSpPr>
              <a:spLocks noEditPoints="1" noChangeArrowheads="1"/>
            </p:cNvSpPr>
            <p:nvPr/>
          </p:nvSpPr>
          <p:spPr bwMode="auto">
            <a:xfrm>
              <a:off x="6206168" y="4054809"/>
              <a:ext cx="544418" cy="486918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0" dirty="0" smtClean="0">
                  <a:solidFill>
                    <a:srgbClr val="002060"/>
                  </a:solidFill>
                </a:rPr>
                <a:t>…..</a:t>
              </a:r>
              <a:endParaRPr lang="en-GB" sz="1100" b="0" dirty="0">
                <a:solidFill>
                  <a:srgbClr val="002060"/>
                </a:solidFill>
              </a:endParaRPr>
            </a:p>
          </p:txBody>
        </p:sp>
      </p:grpSp>
      <p:sp>
        <p:nvSpPr>
          <p:cNvPr id="39" name="File"/>
          <p:cNvSpPr>
            <a:spLocks noEditPoints="1" noChangeArrowheads="1"/>
          </p:cNvSpPr>
          <p:nvPr/>
        </p:nvSpPr>
        <p:spPr bwMode="auto">
          <a:xfrm>
            <a:off x="2667000" y="2515519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B9F7F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72000" tIns="45720" rIns="7200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WML2P1: </a:t>
            </a:r>
          </a:p>
          <a:p>
            <a:pPr algn="ctr"/>
            <a:r>
              <a:rPr lang="en-GB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Water Quantity Observation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</a:rPr>
              <a:t>(</a:t>
            </a:r>
            <a:r>
              <a:rPr lang="en-GB" dirty="0">
                <a:solidFill>
                  <a:srgbClr val="002060"/>
                </a:solidFill>
              </a:rPr>
              <a:t>OGC10-126rX)</a:t>
            </a:r>
          </a:p>
        </p:txBody>
      </p:sp>
      <p:sp>
        <p:nvSpPr>
          <p:cNvPr id="40" name="File"/>
          <p:cNvSpPr>
            <a:spLocks noEditPoints="1" noChangeArrowheads="1"/>
          </p:cNvSpPr>
          <p:nvPr/>
        </p:nvSpPr>
        <p:spPr bwMode="auto">
          <a:xfrm>
            <a:off x="4036535" y="2521200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B9F7F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72000" tIns="45720" rIns="7200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WML2P2: Gauging Observation</a:t>
            </a:r>
          </a:p>
          <a:p>
            <a:pPr algn="ctr"/>
            <a:r>
              <a:rPr lang="en-GB" dirty="0">
                <a:solidFill>
                  <a:srgbClr val="002060"/>
                </a:solidFill>
              </a:rPr>
              <a:t>(</a:t>
            </a:r>
            <a:r>
              <a:rPr lang="en-GB" dirty="0" smtClean="0">
                <a:solidFill>
                  <a:srgbClr val="002060"/>
                </a:solidFill>
              </a:rPr>
              <a:t>OGC13-021rX)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2" name="File"/>
          <p:cNvSpPr>
            <a:spLocks noEditPoints="1" noChangeArrowheads="1"/>
          </p:cNvSpPr>
          <p:nvPr/>
        </p:nvSpPr>
        <p:spPr bwMode="auto">
          <a:xfrm>
            <a:off x="5399181" y="2521200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B9F7F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72000" tIns="45720" rIns="7200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WML2P3: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Water Quality Observation</a:t>
            </a:r>
          </a:p>
          <a:p>
            <a:pPr algn="ctr"/>
            <a:r>
              <a:rPr lang="en-GB" dirty="0">
                <a:solidFill>
                  <a:srgbClr val="002060"/>
                </a:solidFill>
              </a:rPr>
              <a:t>(</a:t>
            </a:r>
            <a:r>
              <a:rPr lang="en-GB" dirty="0" smtClean="0">
                <a:solidFill>
                  <a:srgbClr val="002060"/>
                </a:solidFill>
              </a:rPr>
              <a:t>OGC14-003rX)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3" name="Abgerundetes Rechteck 52"/>
          <p:cNvSpPr/>
          <p:nvPr/>
        </p:nvSpPr>
        <p:spPr bwMode="auto">
          <a:xfrm>
            <a:off x="7124701" y="3493200"/>
            <a:ext cx="1468901" cy="1311673"/>
          </a:xfrm>
          <a:prstGeom prst="roundRect">
            <a:avLst/>
          </a:prstGeom>
          <a:solidFill>
            <a:srgbClr val="B2B2B2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r"/>
            <a:r>
              <a:rPr lang="en-GB" sz="1400" i="1" dirty="0" smtClean="0">
                <a:solidFill>
                  <a:srgbClr val="002060"/>
                </a:solidFill>
              </a:rPr>
              <a:t>ISO19123</a:t>
            </a: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  <a:p>
            <a:pPr algn="ctr"/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55" name="File"/>
          <p:cNvSpPr>
            <a:spLocks noEditPoints="1" noChangeArrowheads="1"/>
          </p:cNvSpPr>
          <p:nvPr/>
        </p:nvSpPr>
        <p:spPr bwMode="auto">
          <a:xfrm>
            <a:off x="7239000" y="3676200"/>
            <a:ext cx="1260000" cy="9720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72000" tIns="45720" rIns="3600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200" dirty="0" smtClean="0">
              <a:solidFill>
                <a:srgbClr val="002060"/>
              </a:solidFill>
            </a:endParaRPr>
          </a:p>
          <a:p>
            <a:pPr algn="ctr"/>
            <a:r>
              <a:rPr lang="en-GB" sz="1200" i="1" dirty="0" smtClean="0">
                <a:solidFill>
                  <a:srgbClr val="002060"/>
                </a:solidFill>
              </a:rPr>
              <a:t>TimeSeriesML</a:t>
            </a:r>
            <a:endParaRPr lang="en-GB" sz="1100" i="1" dirty="0">
              <a:solidFill>
                <a:srgbClr val="002060"/>
              </a:solidFill>
            </a:endParaRPr>
          </a:p>
        </p:txBody>
      </p:sp>
      <p:sp>
        <p:nvSpPr>
          <p:cNvPr id="56" name="File"/>
          <p:cNvSpPr>
            <a:spLocks noEditPoints="1" noChangeArrowheads="1"/>
          </p:cNvSpPr>
          <p:nvPr/>
        </p:nvSpPr>
        <p:spPr bwMode="auto">
          <a:xfrm>
            <a:off x="764897" y="3298715"/>
            <a:ext cx="1429953" cy="1209785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C3DBF9"/>
          </a:solidFill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chemeClr val="bg1">
                <a:lumMod val="90000"/>
              </a:schemeClr>
            </a:outerShdw>
          </a:effec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200" i="1" dirty="0" smtClean="0">
                <a:solidFill>
                  <a:srgbClr val="002060"/>
                </a:solidFill>
              </a:rPr>
              <a:t>HY_Features</a:t>
            </a:r>
            <a:r>
              <a:rPr lang="en-GB" sz="1200" dirty="0" smtClean="0">
                <a:solidFill>
                  <a:srgbClr val="002060"/>
                </a:solidFill>
              </a:rPr>
              <a:t>, common hydrol. feature model</a:t>
            </a:r>
          </a:p>
          <a:p>
            <a:pPr algn="ctr"/>
            <a:r>
              <a:rPr lang="en-GB" sz="1200" dirty="0">
                <a:solidFill>
                  <a:srgbClr val="002060"/>
                </a:solidFill>
              </a:rPr>
              <a:t>(OGC11-039r3)</a:t>
            </a:r>
          </a:p>
          <a:p>
            <a:pPr algn="ctr"/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30" name="Pfeil nach unten 29"/>
          <p:cNvSpPr/>
          <p:nvPr/>
        </p:nvSpPr>
        <p:spPr bwMode="auto">
          <a:xfrm rot="13964207">
            <a:off x="6747480" y="4595868"/>
            <a:ext cx="402564" cy="304800"/>
          </a:xfrm>
          <a:prstGeom prst="downArrow">
            <a:avLst/>
          </a:prstGeom>
          <a:solidFill>
            <a:srgbClr val="FFCCCC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Pfeil nach unten 30"/>
          <p:cNvSpPr/>
          <p:nvPr/>
        </p:nvSpPr>
        <p:spPr bwMode="auto">
          <a:xfrm rot="7746293">
            <a:off x="2253737" y="4597259"/>
            <a:ext cx="402564" cy="304800"/>
          </a:xfrm>
          <a:prstGeom prst="downArrow">
            <a:avLst/>
          </a:prstGeom>
          <a:solidFill>
            <a:srgbClr val="FFCCCC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2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533400" y="992149"/>
            <a:ext cx="8349868" cy="4938317"/>
            <a:chOff x="517314" y="1081483"/>
            <a:chExt cx="8301938" cy="4938317"/>
          </a:xfrm>
        </p:grpSpPr>
        <p:sp>
          <p:nvSpPr>
            <p:cNvPr id="16" name="Abgerundetes Rechteck 15"/>
            <p:cNvSpPr/>
            <p:nvPr/>
          </p:nvSpPr>
          <p:spPr bwMode="auto">
            <a:xfrm>
              <a:off x="540965" y="5029200"/>
              <a:ext cx="8250609" cy="990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15" name="Abgerundetes Rechteck 14"/>
            <p:cNvSpPr/>
            <p:nvPr/>
          </p:nvSpPr>
          <p:spPr bwMode="auto">
            <a:xfrm>
              <a:off x="540965" y="2209800"/>
              <a:ext cx="8250609" cy="2667000"/>
            </a:xfrm>
            <a:prstGeom prst="roundRect">
              <a:avLst>
                <a:gd name="adj" fmla="val 6241"/>
              </a:avLst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13" name="Abgerundetes Rechteck 12"/>
            <p:cNvSpPr/>
            <p:nvPr/>
          </p:nvSpPr>
          <p:spPr bwMode="auto">
            <a:xfrm>
              <a:off x="540966" y="1081483"/>
              <a:ext cx="8278286" cy="99328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40966" y="4594659"/>
              <a:ext cx="79934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A</a:t>
              </a:r>
              <a:r>
                <a:rPr lang="en-GB" i="1" dirty="0" smtClean="0">
                  <a:solidFill>
                    <a:srgbClr val="002060"/>
                  </a:solidFill>
                </a:rPr>
                <a:t>pplication 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46802" y="1775259"/>
              <a:ext cx="23546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Meta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517314" y="5724525"/>
              <a:ext cx="403034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Data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Possible information threads (data-centric)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749947" y="1270069"/>
            <a:ext cx="3517253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General Feature Model (GFM)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4" name="Abgerundetes Rechteck 63"/>
          <p:cNvSpPr/>
          <p:nvPr/>
        </p:nvSpPr>
        <p:spPr bwMode="auto">
          <a:xfrm>
            <a:off x="4540143" y="1256433"/>
            <a:ext cx="3994257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Model of Conceptual schema language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0" name="Abgerundetes Rechteck 69"/>
          <p:cNvSpPr/>
          <p:nvPr/>
        </p:nvSpPr>
        <p:spPr bwMode="auto">
          <a:xfrm>
            <a:off x="749947" y="5211616"/>
            <a:ext cx="7834735" cy="394134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Observation results, </a:t>
            </a:r>
            <a:r>
              <a:rPr lang="en-GB" sz="1800" i="1" dirty="0" err="1" smtClean="0">
                <a:solidFill>
                  <a:srgbClr val="002060"/>
                </a:solidFill>
              </a:rPr>
              <a:t>arRANGEd</a:t>
            </a:r>
            <a:r>
              <a:rPr lang="en-GB" sz="1800" i="1" dirty="0" smtClean="0">
                <a:solidFill>
                  <a:srgbClr val="002060"/>
                </a:solidFill>
              </a:rPr>
              <a:t> in a coverage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 bwMode="auto">
          <a:xfrm>
            <a:off x="6858000" y="3438637"/>
            <a:ext cx="1719527" cy="1008783"/>
          </a:xfrm>
          <a:prstGeom prst="roundRect">
            <a:avLst/>
          </a:prstGeom>
          <a:solidFill>
            <a:srgbClr val="B2B2B2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Coverages</a:t>
            </a:r>
          </a:p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e.g.TimeSeries</a:t>
            </a:r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</p:txBody>
      </p:sp>
      <p:cxnSp>
        <p:nvCxnSpPr>
          <p:cNvPr id="10" name="Gerade Verbindung mit Pfeil 9"/>
          <p:cNvCxnSpPr>
            <a:stCxn id="71" idx="1"/>
            <a:endCxn id="35" idx="3"/>
          </p:cNvCxnSpPr>
          <p:nvPr/>
        </p:nvCxnSpPr>
        <p:spPr bwMode="auto">
          <a:xfrm flipH="1">
            <a:off x="5740969" y="3943029"/>
            <a:ext cx="1117031" cy="0"/>
          </a:xfrm>
          <a:prstGeom prst="straightConnector1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Gerade Verbindung mit Pfeil 16"/>
          <p:cNvCxnSpPr/>
          <p:nvPr/>
        </p:nvCxnSpPr>
        <p:spPr bwMode="auto">
          <a:xfrm>
            <a:off x="4902078" y="4462749"/>
            <a:ext cx="0" cy="748867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Gerade Verbindung mit Pfeil 22"/>
          <p:cNvCxnSpPr/>
          <p:nvPr/>
        </p:nvCxnSpPr>
        <p:spPr bwMode="auto">
          <a:xfrm flipH="1">
            <a:off x="7902295" y="4462749"/>
            <a:ext cx="1" cy="748867"/>
          </a:xfrm>
          <a:prstGeom prst="straightConnector1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feld 24"/>
          <p:cNvSpPr txBox="1"/>
          <p:nvPr/>
        </p:nvSpPr>
        <p:spPr>
          <a:xfrm>
            <a:off x="5800646" y="35814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i="1" dirty="0" smtClean="0">
                <a:solidFill>
                  <a:srgbClr val="002060"/>
                </a:solidFill>
              </a:rPr>
              <a:t>DOMAIN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934246" y="45720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i="1" dirty="0" smtClean="0">
                <a:solidFill>
                  <a:srgbClr val="002060"/>
                </a:solidFill>
              </a:rPr>
              <a:t>RANGE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962446" y="49390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result</a:t>
            </a:r>
          </a:p>
        </p:txBody>
      </p:sp>
      <p:sp>
        <p:nvSpPr>
          <p:cNvPr id="63" name="Abgerundetes Rechteck 62"/>
          <p:cNvSpPr/>
          <p:nvPr/>
        </p:nvSpPr>
        <p:spPr bwMode="auto">
          <a:xfrm>
            <a:off x="457200" y="2138795"/>
            <a:ext cx="2648045" cy="86591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Identification of hydrologic 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7" name="Abgerundetes Rechteck 66"/>
          <p:cNvSpPr/>
          <p:nvPr/>
        </p:nvSpPr>
        <p:spPr bwMode="auto">
          <a:xfrm>
            <a:off x="6409298" y="2133600"/>
            <a:ext cx="2604478" cy="95250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Representation of hydrologic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8" name="Abgerundetes Rechteck 67"/>
          <p:cNvSpPr/>
          <p:nvPr/>
        </p:nvSpPr>
        <p:spPr bwMode="auto">
          <a:xfrm>
            <a:off x="3471705" y="2133600"/>
            <a:ext cx="2604478" cy="95250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Observation of hydrologic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58" name="Pfeil nach unten 57"/>
          <p:cNvSpPr/>
          <p:nvPr/>
        </p:nvSpPr>
        <p:spPr bwMode="auto">
          <a:xfrm>
            <a:off x="7620000" y="3124200"/>
            <a:ext cx="402564" cy="304800"/>
          </a:xfrm>
          <a:prstGeom prst="downArrow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51" name="Gruppieren 50"/>
          <p:cNvGrpSpPr/>
          <p:nvPr/>
        </p:nvGrpSpPr>
        <p:grpSpPr>
          <a:xfrm>
            <a:off x="3657600" y="3415866"/>
            <a:ext cx="2083369" cy="1054325"/>
            <a:chOff x="2472047" y="3455517"/>
            <a:chExt cx="2414279" cy="1382095"/>
          </a:xfrm>
        </p:grpSpPr>
        <p:sp>
          <p:nvSpPr>
            <p:cNvPr id="52" name="Abgerundetes Rechteck 51"/>
            <p:cNvSpPr/>
            <p:nvPr/>
          </p:nvSpPr>
          <p:spPr bwMode="auto">
            <a:xfrm>
              <a:off x="2472047" y="3455517"/>
              <a:ext cx="2414279" cy="1382095"/>
            </a:xfrm>
            <a:prstGeom prst="roundRect">
              <a:avLst/>
            </a:prstGeom>
            <a:solidFill>
              <a:srgbClr val="FFCCCC"/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GB" sz="1400" i="1" dirty="0" smtClean="0">
                  <a:solidFill>
                    <a:srgbClr val="002060"/>
                  </a:solidFill>
                </a:rPr>
                <a:t>WaterObservation</a:t>
              </a:r>
            </a:p>
            <a:p>
              <a:pPr algn="ctr"/>
              <a:endParaRPr lang="en-GB" sz="800" i="1" dirty="0" smtClean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grpSp>
          <p:nvGrpSpPr>
            <p:cNvPr id="54" name="Gruppieren 53"/>
            <p:cNvGrpSpPr/>
            <p:nvPr/>
          </p:nvGrpSpPr>
          <p:grpSpPr>
            <a:xfrm>
              <a:off x="4074054" y="3876438"/>
              <a:ext cx="544418" cy="786066"/>
              <a:chOff x="5498967" y="3739014"/>
              <a:chExt cx="544418" cy="786066"/>
            </a:xfrm>
          </p:grpSpPr>
          <p:sp>
            <p:nvSpPr>
              <p:cNvPr id="62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39014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6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38163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55" name="Gruppieren 54"/>
            <p:cNvGrpSpPr/>
            <p:nvPr/>
          </p:nvGrpSpPr>
          <p:grpSpPr>
            <a:xfrm>
              <a:off x="2704240" y="3884819"/>
              <a:ext cx="1236902" cy="786066"/>
              <a:chOff x="5498967" y="3772310"/>
              <a:chExt cx="1236902" cy="786066"/>
            </a:xfrm>
          </p:grpSpPr>
          <p:sp>
            <p:nvSpPr>
              <p:cNvPr id="56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9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0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71458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1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4071458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37" name="Abgerundetes Rechteck 36"/>
          <p:cNvSpPr/>
          <p:nvPr/>
        </p:nvSpPr>
        <p:spPr bwMode="auto">
          <a:xfrm>
            <a:off x="843243" y="3222189"/>
            <a:ext cx="1631758" cy="715089"/>
          </a:xfrm>
          <a:prstGeom prst="roundRect">
            <a:avLst/>
          </a:prstGeom>
          <a:solidFill>
            <a:srgbClr val="C3DBF9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>
            <a:spAutoFit/>
          </a:bodyPr>
          <a:lstStyle/>
          <a:p>
            <a:pPr algn="ctr"/>
            <a:endParaRPr lang="en-GB" sz="12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HY_Features</a:t>
            </a:r>
          </a:p>
          <a:p>
            <a:pPr algn="ctr"/>
            <a:endParaRPr lang="en-GB" sz="1200" i="1" dirty="0">
              <a:solidFill>
                <a:srgbClr val="002060"/>
              </a:solidFill>
            </a:endParaRPr>
          </a:p>
        </p:txBody>
      </p:sp>
      <p:sp>
        <p:nvSpPr>
          <p:cNvPr id="39" name="Abgerundetes Rechteck 38"/>
          <p:cNvSpPr/>
          <p:nvPr/>
        </p:nvSpPr>
        <p:spPr bwMode="auto">
          <a:xfrm>
            <a:off x="843244" y="3957507"/>
            <a:ext cx="1631758" cy="595443"/>
          </a:xfrm>
          <a:prstGeom prst="roundRect">
            <a:avLst/>
          </a:prstGeom>
          <a:pattFill prst="wdUpDiag">
            <a:fgClr>
              <a:schemeClr val="tx2">
                <a:lumMod val="25000"/>
                <a:lumOff val="75000"/>
              </a:schemeClr>
            </a:fgClr>
            <a:bgClr>
              <a:schemeClr val="bg1">
                <a:lumMod val="90000"/>
              </a:schemeClr>
            </a:bgClr>
          </a:patt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GB" sz="1400" i="1" dirty="0" smtClean="0">
                <a:solidFill>
                  <a:srgbClr val="002060"/>
                </a:solidFill>
              </a:rPr>
              <a:t>Property </a:t>
            </a:r>
            <a:r>
              <a:rPr lang="en-GB" sz="1400" b="0" i="1" dirty="0" smtClean="0">
                <a:solidFill>
                  <a:srgbClr val="002060"/>
                </a:solidFill>
              </a:rPr>
              <a:t>(Variable)</a:t>
            </a:r>
            <a:endParaRPr lang="en-GB" sz="1400" b="0" i="1" dirty="0">
              <a:solidFill>
                <a:srgbClr val="002060"/>
              </a:solidFill>
            </a:endParaRPr>
          </a:p>
        </p:txBody>
      </p:sp>
      <p:cxnSp>
        <p:nvCxnSpPr>
          <p:cNvPr id="40" name="Gewinkelte Verbindung 39"/>
          <p:cNvCxnSpPr/>
          <p:nvPr/>
        </p:nvCxnSpPr>
        <p:spPr bwMode="auto">
          <a:xfrm>
            <a:off x="2475001" y="3605281"/>
            <a:ext cx="1" cy="675495"/>
          </a:xfrm>
          <a:prstGeom prst="bentConnector3">
            <a:avLst>
              <a:gd name="adj1" fmla="val 22860100000"/>
            </a:avLst>
          </a:prstGeom>
          <a:noFill/>
          <a:ln w="12700" cap="flat" cmpd="sng" algn="ctr">
            <a:solidFill>
              <a:schemeClr val="accent4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Gerade Verbindung 40"/>
          <p:cNvCxnSpPr/>
          <p:nvPr/>
        </p:nvCxnSpPr>
        <p:spPr bwMode="auto">
          <a:xfrm flipV="1">
            <a:off x="2714625" y="3943029"/>
            <a:ext cx="942975" cy="320"/>
          </a:xfrm>
          <a:prstGeom prst="line">
            <a:avLst/>
          </a:prstGeom>
          <a:noFill/>
          <a:ln w="12700" cap="flat" cmpd="sng" algn="ctr">
            <a:solidFill>
              <a:schemeClr val="accent4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4845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914400" y="1297038"/>
            <a:ext cx="76009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dirty="0" smtClean="0">
                <a:solidFill>
                  <a:srgbClr val="092E5C"/>
                </a:solidFill>
              </a:rPr>
              <a:t>Water data exchange using standards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dirty="0" smtClean="0">
                <a:solidFill>
                  <a:srgbClr val="092E5C"/>
                </a:solidFill>
              </a:rPr>
              <a:t>“From </a:t>
            </a:r>
            <a:r>
              <a:rPr lang="en-GB" sz="2400" b="0" dirty="0">
                <a:solidFill>
                  <a:srgbClr val="092E5C"/>
                </a:solidFill>
              </a:rPr>
              <a:t>measurement to </a:t>
            </a:r>
            <a:r>
              <a:rPr lang="en-GB" sz="2400" b="0" dirty="0" smtClean="0">
                <a:solidFill>
                  <a:srgbClr val="092E5C"/>
                </a:solidFill>
              </a:rPr>
              <a:t>information”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dirty="0" smtClean="0">
                <a:solidFill>
                  <a:srgbClr val="002060"/>
                </a:solidFill>
              </a:rPr>
              <a:t>Hydrologic information using standards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dirty="0" smtClean="0">
                <a:solidFill>
                  <a:srgbClr val="002060"/>
                </a:solidFill>
              </a:rPr>
              <a:t>Water data exchange using WaterML2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b="0" dirty="0" smtClean="0">
                <a:solidFill>
                  <a:srgbClr val="002060"/>
                </a:solidFill>
              </a:rPr>
              <a:t>„</a:t>
            </a:r>
            <a:r>
              <a:rPr lang="en-GB" sz="2400" b="0" dirty="0" smtClean="0">
                <a:solidFill>
                  <a:srgbClr val="002060"/>
                </a:solidFill>
              </a:rPr>
              <a:t>Water Suite“ of standards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dirty="0" smtClean="0">
                <a:solidFill>
                  <a:srgbClr val="092E5C"/>
                </a:solidFill>
              </a:rPr>
              <a:t>Definitions </a:t>
            </a:r>
            <a:endParaRPr lang="en-GB" sz="2400" b="0" dirty="0">
              <a:solidFill>
                <a:srgbClr val="00206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dirty="0"/>
              <a:t>Water </a:t>
            </a:r>
            <a:r>
              <a:rPr lang="en-US" dirty="0" smtClean="0"/>
              <a:t>information using standards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533400" y="992149"/>
            <a:ext cx="8349868" cy="4938317"/>
            <a:chOff x="517314" y="1081483"/>
            <a:chExt cx="8301938" cy="4938317"/>
          </a:xfrm>
        </p:grpSpPr>
        <p:sp>
          <p:nvSpPr>
            <p:cNvPr id="16" name="Abgerundetes Rechteck 15"/>
            <p:cNvSpPr/>
            <p:nvPr/>
          </p:nvSpPr>
          <p:spPr bwMode="auto">
            <a:xfrm>
              <a:off x="540965" y="5029200"/>
              <a:ext cx="8250609" cy="990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15" name="Abgerundetes Rechteck 14"/>
            <p:cNvSpPr/>
            <p:nvPr/>
          </p:nvSpPr>
          <p:spPr bwMode="auto">
            <a:xfrm>
              <a:off x="540965" y="2209800"/>
              <a:ext cx="8250609" cy="2667000"/>
            </a:xfrm>
            <a:prstGeom prst="roundRect">
              <a:avLst>
                <a:gd name="adj" fmla="val 6241"/>
              </a:avLst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13" name="Abgerundetes Rechteck 12"/>
            <p:cNvSpPr/>
            <p:nvPr/>
          </p:nvSpPr>
          <p:spPr bwMode="auto">
            <a:xfrm>
              <a:off x="540966" y="1081483"/>
              <a:ext cx="8278286" cy="99328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40966" y="4594659"/>
              <a:ext cx="79934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A</a:t>
              </a:r>
              <a:r>
                <a:rPr lang="en-GB" i="1" dirty="0" smtClean="0">
                  <a:solidFill>
                    <a:srgbClr val="002060"/>
                  </a:solidFill>
                </a:rPr>
                <a:t>pplication 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46802" y="1775259"/>
              <a:ext cx="23546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Meta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517314" y="5724525"/>
              <a:ext cx="403034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Data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Possible information threads (data-centric)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749947" y="1270069"/>
            <a:ext cx="3517253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General Feature Model (GFM)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4" name="Abgerundetes Rechteck 63"/>
          <p:cNvSpPr/>
          <p:nvPr/>
        </p:nvSpPr>
        <p:spPr bwMode="auto">
          <a:xfrm>
            <a:off x="4540143" y="1256433"/>
            <a:ext cx="3994257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Model of Conceptual schema language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0" name="Abgerundetes Rechteck 69"/>
          <p:cNvSpPr/>
          <p:nvPr/>
        </p:nvSpPr>
        <p:spPr bwMode="auto">
          <a:xfrm>
            <a:off x="749947" y="5211616"/>
            <a:ext cx="7834735" cy="394134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>
                <a:solidFill>
                  <a:srgbClr val="002060"/>
                </a:solidFill>
              </a:rPr>
              <a:t>Observation results</a:t>
            </a:r>
            <a:r>
              <a:rPr lang="en-GB" sz="1800" i="1" dirty="0" smtClean="0">
                <a:solidFill>
                  <a:srgbClr val="002060"/>
                </a:solidFill>
              </a:rPr>
              <a:t>, </a:t>
            </a:r>
            <a:r>
              <a:rPr lang="en-GB" sz="1800" i="1" dirty="0" err="1" smtClean="0">
                <a:solidFill>
                  <a:srgbClr val="002060"/>
                </a:solidFill>
              </a:rPr>
              <a:t>arRANGEd</a:t>
            </a:r>
            <a:r>
              <a:rPr lang="en-GB" sz="1800" i="1" dirty="0" smtClean="0">
                <a:solidFill>
                  <a:srgbClr val="002060"/>
                </a:solidFill>
              </a:rPr>
              <a:t> in a coverage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 bwMode="auto">
          <a:xfrm>
            <a:off x="6858000" y="3438637"/>
            <a:ext cx="1719527" cy="1008783"/>
          </a:xfrm>
          <a:prstGeom prst="roundRect">
            <a:avLst/>
          </a:prstGeom>
          <a:solidFill>
            <a:srgbClr val="B2B2B2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Coverages</a:t>
            </a:r>
          </a:p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e.g.TimeSeries</a:t>
            </a:r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</p:txBody>
      </p:sp>
      <p:cxnSp>
        <p:nvCxnSpPr>
          <p:cNvPr id="10" name="Gerade Verbindung mit Pfeil 9"/>
          <p:cNvCxnSpPr>
            <a:stCxn id="71" idx="1"/>
          </p:cNvCxnSpPr>
          <p:nvPr/>
        </p:nvCxnSpPr>
        <p:spPr bwMode="auto">
          <a:xfrm flipH="1">
            <a:off x="5740969" y="3943029"/>
            <a:ext cx="1117031" cy="0"/>
          </a:xfrm>
          <a:prstGeom prst="straightConnector1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Gerade Verbindung mit Pfeil 22"/>
          <p:cNvCxnSpPr/>
          <p:nvPr/>
        </p:nvCxnSpPr>
        <p:spPr bwMode="auto">
          <a:xfrm flipH="1">
            <a:off x="7902295" y="4462749"/>
            <a:ext cx="1" cy="748867"/>
          </a:xfrm>
          <a:prstGeom prst="straightConnector1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feld 24"/>
          <p:cNvSpPr txBox="1"/>
          <p:nvPr/>
        </p:nvSpPr>
        <p:spPr>
          <a:xfrm>
            <a:off x="5800646" y="35814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i="1" dirty="0" smtClean="0">
                <a:solidFill>
                  <a:srgbClr val="002060"/>
                </a:solidFill>
              </a:rPr>
              <a:t>DOMAIN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934246" y="45720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i="1" dirty="0" smtClean="0">
                <a:solidFill>
                  <a:srgbClr val="002060"/>
                </a:solidFill>
              </a:rPr>
              <a:t>RANGE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962446" y="49390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result</a:t>
            </a:r>
          </a:p>
        </p:txBody>
      </p:sp>
      <p:sp>
        <p:nvSpPr>
          <p:cNvPr id="63" name="Abgerundetes Rechteck 62"/>
          <p:cNvSpPr/>
          <p:nvPr/>
        </p:nvSpPr>
        <p:spPr bwMode="auto">
          <a:xfrm>
            <a:off x="457200" y="2138795"/>
            <a:ext cx="2648045" cy="86591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Identification of hydrologic 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7" name="Abgerundetes Rechteck 66"/>
          <p:cNvSpPr/>
          <p:nvPr/>
        </p:nvSpPr>
        <p:spPr bwMode="auto">
          <a:xfrm>
            <a:off x="6409298" y="2133600"/>
            <a:ext cx="2604478" cy="95250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Representation of hydrologic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8" name="Abgerundetes Rechteck 67"/>
          <p:cNvSpPr/>
          <p:nvPr/>
        </p:nvSpPr>
        <p:spPr bwMode="auto">
          <a:xfrm>
            <a:off x="3471705" y="2133600"/>
            <a:ext cx="2604478" cy="95250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Observation of hydrologic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58" name="Pfeil nach unten 57"/>
          <p:cNvSpPr/>
          <p:nvPr/>
        </p:nvSpPr>
        <p:spPr bwMode="auto">
          <a:xfrm>
            <a:off x="7620000" y="3124200"/>
            <a:ext cx="402564" cy="304800"/>
          </a:xfrm>
          <a:prstGeom prst="downArrow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51" name="Gruppieren 50"/>
          <p:cNvGrpSpPr/>
          <p:nvPr/>
        </p:nvGrpSpPr>
        <p:grpSpPr>
          <a:xfrm>
            <a:off x="3657600" y="3415866"/>
            <a:ext cx="2083369" cy="1054325"/>
            <a:chOff x="2472047" y="3455517"/>
            <a:chExt cx="2414279" cy="1382095"/>
          </a:xfrm>
        </p:grpSpPr>
        <p:sp>
          <p:nvSpPr>
            <p:cNvPr id="52" name="Abgerundetes Rechteck 51"/>
            <p:cNvSpPr/>
            <p:nvPr/>
          </p:nvSpPr>
          <p:spPr bwMode="auto">
            <a:xfrm>
              <a:off x="2472047" y="3455517"/>
              <a:ext cx="2414279" cy="1382095"/>
            </a:xfrm>
            <a:prstGeom prst="roundRect">
              <a:avLst/>
            </a:prstGeom>
            <a:solidFill>
              <a:srgbClr val="FFCCCC"/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GB" sz="1400" i="1" dirty="0" smtClean="0">
                  <a:solidFill>
                    <a:srgbClr val="002060"/>
                  </a:solidFill>
                </a:rPr>
                <a:t>WaterObservation</a:t>
              </a:r>
            </a:p>
            <a:p>
              <a:pPr algn="ctr"/>
              <a:endParaRPr lang="en-GB" sz="800" i="1" dirty="0" smtClean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grpSp>
          <p:nvGrpSpPr>
            <p:cNvPr id="54" name="Gruppieren 53"/>
            <p:cNvGrpSpPr/>
            <p:nvPr/>
          </p:nvGrpSpPr>
          <p:grpSpPr>
            <a:xfrm>
              <a:off x="4074054" y="3876438"/>
              <a:ext cx="544418" cy="786066"/>
              <a:chOff x="5498967" y="3739014"/>
              <a:chExt cx="544418" cy="786066"/>
            </a:xfrm>
          </p:grpSpPr>
          <p:sp>
            <p:nvSpPr>
              <p:cNvPr id="62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39014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6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38163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55" name="Gruppieren 54"/>
            <p:cNvGrpSpPr/>
            <p:nvPr/>
          </p:nvGrpSpPr>
          <p:grpSpPr>
            <a:xfrm>
              <a:off x="2704240" y="3884819"/>
              <a:ext cx="1236902" cy="786066"/>
              <a:chOff x="5498967" y="3772310"/>
              <a:chExt cx="1236902" cy="786066"/>
            </a:xfrm>
          </p:grpSpPr>
          <p:sp>
            <p:nvSpPr>
              <p:cNvPr id="56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9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0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71458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1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4071458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37" name="Textfeld 36"/>
          <p:cNvSpPr txBox="1"/>
          <p:nvPr/>
        </p:nvSpPr>
        <p:spPr>
          <a:xfrm>
            <a:off x="2273762" y="3009033"/>
            <a:ext cx="127925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featureOfInterest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4704797" y="3087529"/>
            <a:ext cx="7221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002060"/>
                </a:solidFill>
              </a:rPr>
              <a:t>DOMAIN</a:t>
            </a:r>
            <a:endParaRPr lang="en-GB" i="1" dirty="0">
              <a:solidFill>
                <a:srgbClr val="002060"/>
              </a:solidFill>
            </a:endParaRPr>
          </a:p>
        </p:txBody>
      </p:sp>
      <p:cxnSp>
        <p:nvCxnSpPr>
          <p:cNvPr id="40" name="Gewinkelte Verbindung 39"/>
          <p:cNvCxnSpPr>
            <a:endCxn id="37" idx="3"/>
          </p:cNvCxnSpPr>
          <p:nvPr/>
        </p:nvCxnSpPr>
        <p:spPr bwMode="auto">
          <a:xfrm rot="16200000" flipV="1">
            <a:off x="3984289" y="2700869"/>
            <a:ext cx="283722" cy="1146271"/>
          </a:xfrm>
          <a:prstGeom prst="bentConnector2">
            <a:avLst/>
          </a:prstGeom>
          <a:noFill/>
          <a:ln w="19050" cap="flat" cmpd="sng" algn="ctr">
            <a:solidFill>
              <a:srgbClr val="092E5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Abgerundetes Rechteck 40"/>
          <p:cNvSpPr/>
          <p:nvPr/>
        </p:nvSpPr>
        <p:spPr bwMode="auto">
          <a:xfrm>
            <a:off x="843243" y="3222189"/>
            <a:ext cx="1631758" cy="715089"/>
          </a:xfrm>
          <a:prstGeom prst="roundRect">
            <a:avLst/>
          </a:prstGeom>
          <a:solidFill>
            <a:srgbClr val="C3DBF9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>
            <a:spAutoFit/>
          </a:bodyPr>
          <a:lstStyle/>
          <a:p>
            <a:pPr algn="ctr"/>
            <a:endParaRPr lang="en-GB" sz="12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HY_Features</a:t>
            </a:r>
          </a:p>
          <a:p>
            <a:pPr algn="ctr"/>
            <a:endParaRPr lang="en-GB" sz="1200" i="1" dirty="0">
              <a:solidFill>
                <a:srgbClr val="002060"/>
              </a:solidFill>
            </a:endParaRPr>
          </a:p>
        </p:txBody>
      </p:sp>
      <p:sp>
        <p:nvSpPr>
          <p:cNvPr id="43" name="Abgerundetes Rechteck 42"/>
          <p:cNvSpPr/>
          <p:nvPr/>
        </p:nvSpPr>
        <p:spPr bwMode="auto">
          <a:xfrm>
            <a:off x="843244" y="3957507"/>
            <a:ext cx="1631758" cy="595443"/>
          </a:xfrm>
          <a:prstGeom prst="roundRect">
            <a:avLst/>
          </a:prstGeom>
          <a:pattFill prst="wdUpDiag">
            <a:fgClr>
              <a:schemeClr val="tx2">
                <a:lumMod val="25000"/>
                <a:lumOff val="75000"/>
              </a:schemeClr>
            </a:fgClr>
            <a:bgClr>
              <a:schemeClr val="bg1">
                <a:lumMod val="90000"/>
              </a:schemeClr>
            </a:bgClr>
          </a:patt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GB" sz="1400" i="1" dirty="0" smtClean="0">
                <a:solidFill>
                  <a:srgbClr val="002060"/>
                </a:solidFill>
              </a:rPr>
              <a:t>Property </a:t>
            </a:r>
            <a:r>
              <a:rPr lang="en-GB" sz="1400" b="0" i="1" dirty="0" smtClean="0">
                <a:solidFill>
                  <a:srgbClr val="002060"/>
                </a:solidFill>
              </a:rPr>
              <a:t>(Variable)</a:t>
            </a:r>
            <a:endParaRPr lang="en-GB" sz="1400" b="0" i="1" dirty="0">
              <a:solidFill>
                <a:srgbClr val="002060"/>
              </a:solidFill>
            </a:endParaRPr>
          </a:p>
        </p:txBody>
      </p:sp>
      <p:cxnSp>
        <p:nvCxnSpPr>
          <p:cNvPr id="48" name="Gerade Verbindung mit Pfeil 47"/>
          <p:cNvCxnSpPr/>
          <p:nvPr/>
        </p:nvCxnSpPr>
        <p:spPr bwMode="auto">
          <a:xfrm>
            <a:off x="4902078" y="4462749"/>
            <a:ext cx="0" cy="748867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Gewinkelte Verbindung 6"/>
          <p:cNvCxnSpPr/>
          <p:nvPr/>
        </p:nvCxnSpPr>
        <p:spPr bwMode="auto">
          <a:xfrm>
            <a:off x="2475001" y="3605281"/>
            <a:ext cx="1" cy="675495"/>
          </a:xfrm>
          <a:prstGeom prst="bentConnector3">
            <a:avLst>
              <a:gd name="adj1" fmla="val 22860100000"/>
            </a:avLst>
          </a:prstGeom>
          <a:noFill/>
          <a:ln w="19050" cap="flat" cmpd="sng" algn="ctr">
            <a:solidFill>
              <a:srgbClr val="092E5C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Gerade Verbindung 34"/>
          <p:cNvCxnSpPr>
            <a:endCxn id="52" idx="1"/>
          </p:cNvCxnSpPr>
          <p:nvPr/>
        </p:nvCxnSpPr>
        <p:spPr bwMode="auto">
          <a:xfrm flipV="1">
            <a:off x="2714625" y="3943029"/>
            <a:ext cx="942975" cy="320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96" name="Rechteck 4095"/>
          <p:cNvSpPr/>
          <p:nvPr/>
        </p:nvSpPr>
        <p:spPr>
          <a:xfrm>
            <a:off x="2438400" y="4400174"/>
            <a:ext cx="1383712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GB" i="1" dirty="0" err="1" smtClean="0">
                <a:solidFill>
                  <a:schemeClr val="tx2"/>
                </a:solidFill>
              </a:rPr>
              <a:t>observableProperty</a:t>
            </a:r>
            <a:endParaRPr lang="en-GB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3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533400" y="992149"/>
            <a:ext cx="8349868" cy="4938317"/>
            <a:chOff x="517314" y="1081483"/>
            <a:chExt cx="8301938" cy="4938317"/>
          </a:xfrm>
        </p:grpSpPr>
        <p:sp>
          <p:nvSpPr>
            <p:cNvPr id="16" name="Abgerundetes Rechteck 15"/>
            <p:cNvSpPr/>
            <p:nvPr/>
          </p:nvSpPr>
          <p:spPr bwMode="auto">
            <a:xfrm>
              <a:off x="540965" y="5029200"/>
              <a:ext cx="8250609" cy="990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15" name="Abgerundetes Rechteck 14"/>
            <p:cNvSpPr/>
            <p:nvPr/>
          </p:nvSpPr>
          <p:spPr bwMode="auto">
            <a:xfrm>
              <a:off x="540965" y="2209800"/>
              <a:ext cx="8250609" cy="2667000"/>
            </a:xfrm>
            <a:prstGeom prst="roundRect">
              <a:avLst>
                <a:gd name="adj" fmla="val 6241"/>
              </a:avLst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13" name="Abgerundetes Rechteck 12"/>
            <p:cNvSpPr/>
            <p:nvPr/>
          </p:nvSpPr>
          <p:spPr bwMode="auto">
            <a:xfrm>
              <a:off x="540966" y="1081483"/>
              <a:ext cx="8278286" cy="99328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40966" y="4594659"/>
              <a:ext cx="79934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A</a:t>
              </a:r>
              <a:r>
                <a:rPr lang="en-GB" i="1" dirty="0" smtClean="0">
                  <a:solidFill>
                    <a:srgbClr val="002060"/>
                  </a:solidFill>
                </a:rPr>
                <a:t>pplication 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46802" y="1775259"/>
              <a:ext cx="23546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Meta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517314" y="5724525"/>
              <a:ext cx="403034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Data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Possible information threads (data-centric)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749947" y="1270069"/>
            <a:ext cx="3517253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General Feature Model (GFM)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4" name="Abgerundetes Rechteck 63"/>
          <p:cNvSpPr/>
          <p:nvPr/>
        </p:nvSpPr>
        <p:spPr bwMode="auto">
          <a:xfrm>
            <a:off x="4540143" y="1256433"/>
            <a:ext cx="3994257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Model of Conceptual schema language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0" name="Abgerundetes Rechteck 69"/>
          <p:cNvSpPr/>
          <p:nvPr/>
        </p:nvSpPr>
        <p:spPr bwMode="auto">
          <a:xfrm>
            <a:off x="749947" y="5211616"/>
            <a:ext cx="7834735" cy="394134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>
                <a:solidFill>
                  <a:srgbClr val="002060"/>
                </a:solidFill>
              </a:rPr>
              <a:t>Observation results, </a:t>
            </a:r>
            <a:r>
              <a:rPr lang="en-GB" sz="1800" i="1" dirty="0" err="1" smtClean="0">
                <a:solidFill>
                  <a:srgbClr val="002060"/>
                </a:solidFill>
              </a:rPr>
              <a:t>arRANGEd</a:t>
            </a:r>
            <a:r>
              <a:rPr lang="en-GB" sz="1800" i="1" dirty="0" smtClean="0">
                <a:solidFill>
                  <a:srgbClr val="002060"/>
                </a:solidFill>
              </a:rPr>
              <a:t> in a coverage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 bwMode="auto">
          <a:xfrm>
            <a:off x="6858000" y="3438637"/>
            <a:ext cx="1719527" cy="1008783"/>
          </a:xfrm>
          <a:prstGeom prst="roundRect">
            <a:avLst/>
          </a:prstGeom>
          <a:solidFill>
            <a:srgbClr val="B2B2B2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Coverages</a:t>
            </a:r>
          </a:p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e.g.TimeSeries</a:t>
            </a:r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</p:txBody>
      </p:sp>
      <p:cxnSp>
        <p:nvCxnSpPr>
          <p:cNvPr id="10" name="Gerade Verbindung mit Pfeil 9"/>
          <p:cNvCxnSpPr>
            <a:stCxn id="71" idx="1"/>
          </p:cNvCxnSpPr>
          <p:nvPr/>
        </p:nvCxnSpPr>
        <p:spPr bwMode="auto">
          <a:xfrm flipH="1">
            <a:off x="5740969" y="3943029"/>
            <a:ext cx="1117031" cy="0"/>
          </a:xfrm>
          <a:prstGeom prst="straightConnector1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Gerade Verbindung mit Pfeil 22"/>
          <p:cNvCxnSpPr/>
          <p:nvPr/>
        </p:nvCxnSpPr>
        <p:spPr bwMode="auto">
          <a:xfrm flipH="1">
            <a:off x="7902295" y="4462749"/>
            <a:ext cx="1" cy="748867"/>
          </a:xfrm>
          <a:prstGeom prst="straightConnector1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feld 24"/>
          <p:cNvSpPr txBox="1"/>
          <p:nvPr/>
        </p:nvSpPr>
        <p:spPr>
          <a:xfrm>
            <a:off x="5800646" y="35814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i="1" dirty="0" smtClean="0">
                <a:solidFill>
                  <a:srgbClr val="002060"/>
                </a:solidFill>
              </a:rPr>
              <a:t>DOMAIN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934246" y="45720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i="1" dirty="0" smtClean="0">
                <a:solidFill>
                  <a:srgbClr val="002060"/>
                </a:solidFill>
              </a:rPr>
              <a:t>RANGE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962446" y="49390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result</a:t>
            </a:r>
          </a:p>
        </p:txBody>
      </p:sp>
      <p:sp>
        <p:nvSpPr>
          <p:cNvPr id="63" name="Abgerundetes Rechteck 62"/>
          <p:cNvSpPr/>
          <p:nvPr/>
        </p:nvSpPr>
        <p:spPr bwMode="auto">
          <a:xfrm>
            <a:off x="457200" y="2138795"/>
            <a:ext cx="2648045" cy="86591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Identification of hydrologic 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7" name="Abgerundetes Rechteck 66"/>
          <p:cNvSpPr/>
          <p:nvPr/>
        </p:nvSpPr>
        <p:spPr bwMode="auto">
          <a:xfrm>
            <a:off x="6409298" y="2133600"/>
            <a:ext cx="2604478" cy="95250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Representation of hydrologic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8" name="Abgerundetes Rechteck 67"/>
          <p:cNvSpPr/>
          <p:nvPr/>
        </p:nvSpPr>
        <p:spPr bwMode="auto">
          <a:xfrm>
            <a:off x="3471705" y="2133600"/>
            <a:ext cx="2604478" cy="95250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Observation of hydrologic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58" name="Pfeil nach unten 57"/>
          <p:cNvSpPr/>
          <p:nvPr/>
        </p:nvSpPr>
        <p:spPr bwMode="auto">
          <a:xfrm>
            <a:off x="7620000" y="3133725"/>
            <a:ext cx="402564" cy="304800"/>
          </a:xfrm>
          <a:prstGeom prst="downArrow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51" name="Gruppieren 50"/>
          <p:cNvGrpSpPr/>
          <p:nvPr/>
        </p:nvGrpSpPr>
        <p:grpSpPr>
          <a:xfrm>
            <a:off x="3657600" y="3415866"/>
            <a:ext cx="2083369" cy="1054325"/>
            <a:chOff x="2472047" y="3455517"/>
            <a:chExt cx="2414279" cy="1382095"/>
          </a:xfrm>
        </p:grpSpPr>
        <p:sp>
          <p:nvSpPr>
            <p:cNvPr id="52" name="Abgerundetes Rechteck 51"/>
            <p:cNvSpPr/>
            <p:nvPr/>
          </p:nvSpPr>
          <p:spPr bwMode="auto">
            <a:xfrm>
              <a:off x="2472047" y="3455517"/>
              <a:ext cx="2414279" cy="1382095"/>
            </a:xfrm>
            <a:prstGeom prst="roundRect">
              <a:avLst/>
            </a:prstGeom>
            <a:solidFill>
              <a:srgbClr val="FFCCCC"/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GB" sz="1400" i="1" dirty="0" smtClean="0">
                  <a:solidFill>
                    <a:srgbClr val="002060"/>
                  </a:solidFill>
                </a:rPr>
                <a:t>WaterObservation</a:t>
              </a:r>
            </a:p>
            <a:p>
              <a:pPr algn="ctr"/>
              <a:endParaRPr lang="en-GB" sz="800" i="1" dirty="0" smtClean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grpSp>
          <p:nvGrpSpPr>
            <p:cNvPr id="54" name="Gruppieren 53"/>
            <p:cNvGrpSpPr/>
            <p:nvPr/>
          </p:nvGrpSpPr>
          <p:grpSpPr>
            <a:xfrm>
              <a:off x="4074054" y="3876438"/>
              <a:ext cx="544418" cy="786066"/>
              <a:chOff x="5498967" y="3739014"/>
              <a:chExt cx="544418" cy="786066"/>
            </a:xfrm>
          </p:grpSpPr>
          <p:sp>
            <p:nvSpPr>
              <p:cNvPr id="62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39014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6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38163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55" name="Gruppieren 54"/>
            <p:cNvGrpSpPr/>
            <p:nvPr/>
          </p:nvGrpSpPr>
          <p:grpSpPr>
            <a:xfrm>
              <a:off x="2704240" y="3884819"/>
              <a:ext cx="1236902" cy="786066"/>
              <a:chOff x="5498967" y="3772310"/>
              <a:chExt cx="1236902" cy="786066"/>
            </a:xfrm>
          </p:grpSpPr>
          <p:sp>
            <p:nvSpPr>
              <p:cNvPr id="56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9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0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71458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1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4071458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37" name="Textfeld 36"/>
          <p:cNvSpPr txBox="1"/>
          <p:nvPr/>
        </p:nvSpPr>
        <p:spPr>
          <a:xfrm>
            <a:off x="2454548" y="3258979"/>
            <a:ext cx="12792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featureOfInterest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2819400" y="3639979"/>
            <a:ext cx="7221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002060"/>
                </a:solidFill>
              </a:rPr>
              <a:t>DOMAIN</a:t>
            </a:r>
            <a:endParaRPr lang="en-GB" i="1" dirty="0">
              <a:solidFill>
                <a:srgbClr val="002060"/>
              </a:solidFill>
            </a:endParaRPr>
          </a:p>
        </p:txBody>
      </p:sp>
      <p:sp>
        <p:nvSpPr>
          <p:cNvPr id="41" name="Abgerundetes Rechteck 40"/>
          <p:cNvSpPr/>
          <p:nvPr/>
        </p:nvSpPr>
        <p:spPr bwMode="auto">
          <a:xfrm>
            <a:off x="843243" y="3222189"/>
            <a:ext cx="1631758" cy="715089"/>
          </a:xfrm>
          <a:prstGeom prst="roundRect">
            <a:avLst/>
          </a:prstGeom>
          <a:solidFill>
            <a:srgbClr val="C3DBF9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>
            <a:spAutoFit/>
          </a:bodyPr>
          <a:lstStyle/>
          <a:p>
            <a:pPr algn="ctr"/>
            <a:endParaRPr lang="en-GB" sz="12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HY_Features</a:t>
            </a:r>
          </a:p>
          <a:p>
            <a:pPr algn="ctr"/>
            <a:endParaRPr lang="en-GB" sz="1200" i="1" dirty="0">
              <a:solidFill>
                <a:srgbClr val="002060"/>
              </a:solidFill>
            </a:endParaRPr>
          </a:p>
        </p:txBody>
      </p:sp>
      <p:sp>
        <p:nvSpPr>
          <p:cNvPr id="43" name="Abgerundetes Rechteck 42"/>
          <p:cNvSpPr/>
          <p:nvPr/>
        </p:nvSpPr>
        <p:spPr bwMode="auto">
          <a:xfrm>
            <a:off x="843244" y="3957507"/>
            <a:ext cx="1631758" cy="595443"/>
          </a:xfrm>
          <a:prstGeom prst="roundRect">
            <a:avLst/>
          </a:prstGeom>
          <a:pattFill prst="wdUpDiag">
            <a:fgClr>
              <a:schemeClr val="tx2">
                <a:lumMod val="25000"/>
                <a:lumOff val="75000"/>
              </a:schemeClr>
            </a:fgClr>
            <a:bgClr>
              <a:schemeClr val="bg1">
                <a:lumMod val="90000"/>
              </a:schemeClr>
            </a:bgClr>
          </a:patt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GB" sz="1400" i="1" dirty="0" smtClean="0">
                <a:solidFill>
                  <a:srgbClr val="002060"/>
                </a:solidFill>
              </a:rPr>
              <a:t>Property </a:t>
            </a:r>
            <a:r>
              <a:rPr lang="en-GB" sz="1400" b="0" i="1" dirty="0" smtClean="0">
                <a:solidFill>
                  <a:srgbClr val="002060"/>
                </a:solidFill>
              </a:rPr>
              <a:t>(Variable)</a:t>
            </a:r>
            <a:endParaRPr lang="en-GB" sz="1400" b="0" i="1" dirty="0">
              <a:solidFill>
                <a:srgbClr val="002060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2326623" y="4401979"/>
            <a:ext cx="1407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solidFill>
                  <a:srgbClr val="002060"/>
                </a:solidFill>
              </a:rPr>
              <a:t>observedProperty</a:t>
            </a:r>
            <a:endParaRPr lang="de-DE" i="1" dirty="0">
              <a:solidFill>
                <a:srgbClr val="002060"/>
              </a:solidFill>
            </a:endParaRPr>
          </a:p>
        </p:txBody>
      </p:sp>
      <p:cxnSp>
        <p:nvCxnSpPr>
          <p:cNvPr id="48" name="Gerade Verbindung mit Pfeil 47"/>
          <p:cNvCxnSpPr/>
          <p:nvPr/>
        </p:nvCxnSpPr>
        <p:spPr bwMode="auto">
          <a:xfrm>
            <a:off x="4902078" y="4462749"/>
            <a:ext cx="0" cy="748867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Textfeld 71"/>
          <p:cNvSpPr txBox="1"/>
          <p:nvPr/>
        </p:nvSpPr>
        <p:spPr>
          <a:xfrm>
            <a:off x="2600325" y="4015505"/>
            <a:ext cx="1143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002060"/>
                </a:solidFill>
              </a:rPr>
              <a:t>PHENOMENON</a:t>
            </a:r>
          </a:p>
          <a:p>
            <a:pPr algn="ctr"/>
            <a:r>
              <a:rPr lang="en-GB" i="1" dirty="0" smtClean="0">
                <a:solidFill>
                  <a:srgbClr val="002060"/>
                </a:solidFill>
              </a:rPr>
              <a:t>(RANGE)</a:t>
            </a:r>
          </a:p>
        </p:txBody>
      </p:sp>
      <p:cxnSp>
        <p:nvCxnSpPr>
          <p:cNvPr id="47" name="Gewinkelte Verbindung 46"/>
          <p:cNvCxnSpPr/>
          <p:nvPr/>
        </p:nvCxnSpPr>
        <p:spPr bwMode="auto">
          <a:xfrm>
            <a:off x="2475001" y="3605281"/>
            <a:ext cx="1" cy="675495"/>
          </a:xfrm>
          <a:prstGeom prst="bentConnector3">
            <a:avLst>
              <a:gd name="adj1" fmla="val 22860100000"/>
            </a:avLst>
          </a:prstGeom>
          <a:noFill/>
          <a:ln w="19050" cap="flat" cmpd="sng" algn="ctr">
            <a:solidFill>
              <a:srgbClr val="092E5C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50" name="Gerade Verbindung 49"/>
          <p:cNvCxnSpPr/>
          <p:nvPr/>
        </p:nvCxnSpPr>
        <p:spPr bwMode="auto">
          <a:xfrm flipV="1">
            <a:off x="2714625" y="3943029"/>
            <a:ext cx="942975" cy="32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41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533400" y="992149"/>
            <a:ext cx="8349868" cy="4938317"/>
            <a:chOff x="517314" y="1081483"/>
            <a:chExt cx="8301938" cy="4938317"/>
          </a:xfrm>
        </p:grpSpPr>
        <p:sp>
          <p:nvSpPr>
            <p:cNvPr id="16" name="Abgerundetes Rechteck 15"/>
            <p:cNvSpPr/>
            <p:nvPr/>
          </p:nvSpPr>
          <p:spPr bwMode="auto">
            <a:xfrm>
              <a:off x="540965" y="5029200"/>
              <a:ext cx="8250609" cy="990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15" name="Abgerundetes Rechteck 14"/>
            <p:cNvSpPr/>
            <p:nvPr/>
          </p:nvSpPr>
          <p:spPr bwMode="auto">
            <a:xfrm>
              <a:off x="540965" y="2209800"/>
              <a:ext cx="8250609" cy="2667000"/>
            </a:xfrm>
            <a:prstGeom prst="roundRect">
              <a:avLst>
                <a:gd name="adj" fmla="val 6241"/>
              </a:avLst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13" name="Abgerundetes Rechteck 12"/>
            <p:cNvSpPr/>
            <p:nvPr/>
          </p:nvSpPr>
          <p:spPr bwMode="auto">
            <a:xfrm>
              <a:off x="540966" y="1081483"/>
              <a:ext cx="8278286" cy="99328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40966" y="4594659"/>
              <a:ext cx="79934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A</a:t>
              </a:r>
              <a:r>
                <a:rPr lang="en-GB" i="1" dirty="0" smtClean="0">
                  <a:solidFill>
                    <a:srgbClr val="002060"/>
                  </a:solidFill>
                </a:rPr>
                <a:t>pplication 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46802" y="1775259"/>
              <a:ext cx="23546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Meta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517314" y="5724525"/>
              <a:ext cx="403034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Data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Possible information threads (observation-centric)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749947" y="1270069"/>
            <a:ext cx="3517253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General Feature Model (GFM)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4" name="Abgerundetes Rechteck 63"/>
          <p:cNvSpPr/>
          <p:nvPr/>
        </p:nvSpPr>
        <p:spPr bwMode="auto">
          <a:xfrm>
            <a:off x="4540143" y="1256433"/>
            <a:ext cx="3994257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Model of Conceptual schema language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0" name="Abgerundetes Rechteck 69"/>
          <p:cNvSpPr/>
          <p:nvPr/>
        </p:nvSpPr>
        <p:spPr bwMode="auto">
          <a:xfrm>
            <a:off x="749947" y="5211616"/>
            <a:ext cx="7834735" cy="394134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Attribute values, </a:t>
            </a:r>
            <a:r>
              <a:rPr lang="en-GB" sz="1800" i="1" dirty="0" err="1" smtClean="0">
                <a:solidFill>
                  <a:srgbClr val="002060"/>
                </a:solidFill>
              </a:rPr>
              <a:t>arRANGEd</a:t>
            </a:r>
            <a:r>
              <a:rPr lang="en-GB" sz="1800" i="1" dirty="0" smtClean="0">
                <a:solidFill>
                  <a:srgbClr val="002060"/>
                </a:solidFill>
              </a:rPr>
              <a:t> in a coverage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 bwMode="auto">
          <a:xfrm>
            <a:off x="6858000" y="3438637"/>
            <a:ext cx="1719527" cy="1008783"/>
          </a:xfrm>
          <a:prstGeom prst="roundRect">
            <a:avLst/>
          </a:prstGeom>
          <a:solidFill>
            <a:srgbClr val="B2B2B2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Coverages</a:t>
            </a:r>
          </a:p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e.g.TimeSeries</a:t>
            </a:r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</p:txBody>
      </p:sp>
      <p:cxnSp>
        <p:nvCxnSpPr>
          <p:cNvPr id="10" name="Gerade Verbindung mit Pfeil 9"/>
          <p:cNvCxnSpPr>
            <a:stCxn id="71" idx="1"/>
          </p:cNvCxnSpPr>
          <p:nvPr/>
        </p:nvCxnSpPr>
        <p:spPr bwMode="auto">
          <a:xfrm flipH="1">
            <a:off x="5740969" y="3943029"/>
            <a:ext cx="1117031" cy="0"/>
          </a:xfrm>
          <a:prstGeom prst="straightConnector1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3" name="Gerade Verbindung mit Pfeil 22"/>
          <p:cNvCxnSpPr/>
          <p:nvPr/>
        </p:nvCxnSpPr>
        <p:spPr bwMode="auto">
          <a:xfrm flipH="1">
            <a:off x="7902295" y="4453224"/>
            <a:ext cx="1" cy="748867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feld 24"/>
          <p:cNvSpPr txBox="1"/>
          <p:nvPr/>
        </p:nvSpPr>
        <p:spPr>
          <a:xfrm>
            <a:off x="5686425" y="3984615"/>
            <a:ext cx="1133554" cy="2063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de-DE" i="1" dirty="0" err="1" smtClean="0">
                <a:solidFill>
                  <a:srgbClr val="002060"/>
                </a:solidFill>
              </a:rPr>
              <a:t>result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934246" y="45720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i="1" dirty="0" smtClean="0">
                <a:solidFill>
                  <a:srgbClr val="002060"/>
                </a:solidFill>
              </a:rPr>
              <a:t>RANGE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63" name="Abgerundetes Rechteck 62"/>
          <p:cNvSpPr/>
          <p:nvPr/>
        </p:nvSpPr>
        <p:spPr bwMode="auto">
          <a:xfrm>
            <a:off x="457200" y="2138795"/>
            <a:ext cx="2648045" cy="86591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Identification of hydrologic 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7" name="Abgerundetes Rechteck 66"/>
          <p:cNvSpPr/>
          <p:nvPr/>
        </p:nvSpPr>
        <p:spPr bwMode="auto">
          <a:xfrm>
            <a:off x="6409298" y="2133600"/>
            <a:ext cx="2604478" cy="95250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Representation of hydrologic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8" name="Abgerundetes Rechteck 67"/>
          <p:cNvSpPr/>
          <p:nvPr/>
        </p:nvSpPr>
        <p:spPr bwMode="auto">
          <a:xfrm>
            <a:off x="3471705" y="2133600"/>
            <a:ext cx="2604478" cy="95250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Observation of hydrologic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58" name="Pfeil nach unten 57"/>
          <p:cNvSpPr/>
          <p:nvPr/>
        </p:nvSpPr>
        <p:spPr bwMode="auto">
          <a:xfrm>
            <a:off x="5029200" y="3105150"/>
            <a:ext cx="402564" cy="304800"/>
          </a:xfrm>
          <a:prstGeom prst="downArrow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51" name="Gruppieren 50"/>
          <p:cNvGrpSpPr/>
          <p:nvPr/>
        </p:nvGrpSpPr>
        <p:grpSpPr>
          <a:xfrm>
            <a:off x="3657600" y="3415866"/>
            <a:ext cx="2083369" cy="1054325"/>
            <a:chOff x="2472047" y="3455517"/>
            <a:chExt cx="2414279" cy="1382095"/>
          </a:xfrm>
        </p:grpSpPr>
        <p:sp>
          <p:nvSpPr>
            <p:cNvPr id="52" name="Abgerundetes Rechteck 51"/>
            <p:cNvSpPr/>
            <p:nvPr/>
          </p:nvSpPr>
          <p:spPr bwMode="auto">
            <a:xfrm>
              <a:off x="2472047" y="3455517"/>
              <a:ext cx="2414279" cy="1382095"/>
            </a:xfrm>
            <a:prstGeom prst="roundRect">
              <a:avLst/>
            </a:prstGeom>
            <a:solidFill>
              <a:srgbClr val="FFCCCC"/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GB" sz="1400" i="1" dirty="0" smtClean="0">
                  <a:solidFill>
                    <a:srgbClr val="002060"/>
                  </a:solidFill>
                </a:rPr>
                <a:t>WaterObservation</a:t>
              </a:r>
            </a:p>
            <a:p>
              <a:pPr algn="ctr"/>
              <a:endParaRPr lang="en-GB" sz="800" i="1" dirty="0" smtClean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grpSp>
          <p:nvGrpSpPr>
            <p:cNvPr id="54" name="Gruppieren 53"/>
            <p:cNvGrpSpPr/>
            <p:nvPr/>
          </p:nvGrpSpPr>
          <p:grpSpPr>
            <a:xfrm>
              <a:off x="4074054" y="3876438"/>
              <a:ext cx="544418" cy="786066"/>
              <a:chOff x="5498967" y="3739014"/>
              <a:chExt cx="544418" cy="786066"/>
            </a:xfrm>
          </p:grpSpPr>
          <p:sp>
            <p:nvSpPr>
              <p:cNvPr id="62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39014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6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38163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55" name="Gruppieren 54"/>
            <p:cNvGrpSpPr/>
            <p:nvPr/>
          </p:nvGrpSpPr>
          <p:grpSpPr>
            <a:xfrm>
              <a:off x="2704240" y="3884819"/>
              <a:ext cx="1236902" cy="786066"/>
              <a:chOff x="5498967" y="3772310"/>
              <a:chExt cx="1236902" cy="786066"/>
            </a:xfrm>
          </p:grpSpPr>
          <p:sp>
            <p:nvSpPr>
              <p:cNvPr id="56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9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0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71458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1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4071458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39" name="Textfeld 38"/>
          <p:cNvSpPr txBox="1"/>
          <p:nvPr/>
        </p:nvSpPr>
        <p:spPr>
          <a:xfrm>
            <a:off x="3902348" y="2895600"/>
            <a:ext cx="12792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002060"/>
                </a:solidFill>
              </a:rPr>
              <a:t>DOMAIN</a:t>
            </a:r>
            <a:endParaRPr lang="en-GB" i="1" dirty="0">
              <a:solidFill>
                <a:srgbClr val="002060"/>
              </a:solidFill>
            </a:endParaRPr>
          </a:p>
        </p:txBody>
      </p:sp>
      <p:cxnSp>
        <p:nvCxnSpPr>
          <p:cNvPr id="40" name="Gewinkelte Verbindung 39"/>
          <p:cNvCxnSpPr/>
          <p:nvPr/>
        </p:nvCxnSpPr>
        <p:spPr bwMode="auto">
          <a:xfrm rot="16200000" flipV="1">
            <a:off x="3984289" y="2700869"/>
            <a:ext cx="283722" cy="1146271"/>
          </a:xfrm>
          <a:prstGeom prst="bentConnector2">
            <a:avLst/>
          </a:prstGeom>
          <a:noFill/>
          <a:ln w="28575" cap="flat" cmpd="sng" algn="ctr">
            <a:solidFill>
              <a:srgbClr val="092E5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Abgerundetes Rechteck 40"/>
          <p:cNvSpPr/>
          <p:nvPr/>
        </p:nvSpPr>
        <p:spPr bwMode="auto">
          <a:xfrm>
            <a:off x="843243" y="3222189"/>
            <a:ext cx="1631758" cy="715089"/>
          </a:xfrm>
          <a:prstGeom prst="roundRect">
            <a:avLst/>
          </a:prstGeom>
          <a:solidFill>
            <a:srgbClr val="C3DBF9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>
            <a:spAutoFit/>
          </a:bodyPr>
          <a:lstStyle/>
          <a:p>
            <a:pPr algn="ctr"/>
            <a:endParaRPr lang="en-GB" sz="12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HY_Features</a:t>
            </a:r>
          </a:p>
          <a:p>
            <a:pPr algn="ctr"/>
            <a:endParaRPr lang="en-GB" sz="1200" i="1" dirty="0">
              <a:solidFill>
                <a:srgbClr val="002060"/>
              </a:solidFill>
            </a:endParaRPr>
          </a:p>
        </p:txBody>
      </p:sp>
      <p:sp>
        <p:nvSpPr>
          <p:cNvPr id="43" name="Abgerundetes Rechteck 42"/>
          <p:cNvSpPr/>
          <p:nvPr/>
        </p:nvSpPr>
        <p:spPr bwMode="auto">
          <a:xfrm>
            <a:off x="843244" y="3957507"/>
            <a:ext cx="1631758" cy="595443"/>
          </a:xfrm>
          <a:prstGeom prst="roundRect">
            <a:avLst/>
          </a:prstGeom>
          <a:pattFill prst="wdUpDiag">
            <a:fgClr>
              <a:schemeClr val="tx2">
                <a:lumMod val="25000"/>
                <a:lumOff val="75000"/>
              </a:schemeClr>
            </a:fgClr>
            <a:bgClr>
              <a:schemeClr val="bg1">
                <a:lumMod val="90000"/>
              </a:schemeClr>
            </a:bgClr>
          </a:patt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GB" sz="1400" i="1" dirty="0" smtClean="0">
                <a:solidFill>
                  <a:srgbClr val="002060"/>
                </a:solidFill>
              </a:rPr>
              <a:t>Property </a:t>
            </a:r>
            <a:r>
              <a:rPr lang="en-GB" sz="1400" b="0" i="1" dirty="0" smtClean="0">
                <a:solidFill>
                  <a:srgbClr val="002060"/>
                </a:solidFill>
              </a:rPr>
              <a:t>(Variable)</a:t>
            </a:r>
            <a:endParaRPr lang="en-GB" sz="1400" b="0" i="1" dirty="0">
              <a:solidFill>
                <a:srgbClr val="002060"/>
              </a:solidFill>
            </a:endParaRPr>
          </a:p>
        </p:txBody>
      </p:sp>
      <p:cxnSp>
        <p:nvCxnSpPr>
          <p:cNvPr id="46" name="Gewinkelte Verbindung 45"/>
          <p:cNvCxnSpPr/>
          <p:nvPr/>
        </p:nvCxnSpPr>
        <p:spPr bwMode="auto">
          <a:xfrm>
            <a:off x="2475001" y="3605281"/>
            <a:ext cx="1" cy="675495"/>
          </a:xfrm>
          <a:prstGeom prst="bentConnector3">
            <a:avLst>
              <a:gd name="adj1" fmla="val 22860100000"/>
            </a:avLst>
          </a:prstGeom>
          <a:noFill/>
          <a:ln w="19050" cap="flat" cmpd="sng" algn="ctr">
            <a:solidFill>
              <a:srgbClr val="092E5C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0" name="Gerade Verbindung 49"/>
          <p:cNvCxnSpPr/>
          <p:nvPr/>
        </p:nvCxnSpPr>
        <p:spPr bwMode="auto">
          <a:xfrm flipV="1">
            <a:off x="2714625" y="3943029"/>
            <a:ext cx="942975" cy="320"/>
          </a:xfrm>
          <a:prstGeom prst="line">
            <a:avLst/>
          </a:prstGeom>
          <a:noFill/>
          <a:ln w="12700" cap="flat" cmpd="sng" algn="ctr">
            <a:solidFill>
              <a:schemeClr val="accent4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feld 64"/>
          <p:cNvSpPr txBox="1"/>
          <p:nvPr/>
        </p:nvSpPr>
        <p:spPr>
          <a:xfrm>
            <a:off x="7543800" y="2962277"/>
            <a:ext cx="736323" cy="2313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i="1" dirty="0" smtClean="0">
                <a:solidFill>
                  <a:srgbClr val="002060"/>
                </a:solidFill>
              </a:rPr>
              <a:t>DOMAIN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cxnSp>
        <p:nvCxnSpPr>
          <p:cNvPr id="6" name="Gerade Verbindung mit Pfeil 5"/>
          <p:cNvCxnSpPr>
            <a:endCxn id="65" idx="2"/>
          </p:cNvCxnSpPr>
          <p:nvPr/>
        </p:nvCxnSpPr>
        <p:spPr bwMode="auto">
          <a:xfrm flipV="1">
            <a:off x="7902296" y="3193615"/>
            <a:ext cx="9666" cy="245023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Textfeld 72"/>
          <p:cNvSpPr txBox="1"/>
          <p:nvPr/>
        </p:nvSpPr>
        <p:spPr>
          <a:xfrm>
            <a:off x="5943600" y="3603615"/>
            <a:ext cx="676354" cy="2063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de-DE" i="1" dirty="0" smtClean="0">
                <a:solidFill>
                  <a:srgbClr val="002060"/>
                </a:solidFill>
              </a:rPr>
              <a:t>RANGE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2454548" y="3182779"/>
            <a:ext cx="12792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featureOfInterest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2326623" y="4401979"/>
            <a:ext cx="1407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solidFill>
                  <a:srgbClr val="002060"/>
                </a:solidFill>
              </a:rPr>
              <a:t>observedProperty</a:t>
            </a:r>
            <a:endParaRPr lang="de-DE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6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533400" y="992149"/>
            <a:ext cx="8349868" cy="4938317"/>
            <a:chOff x="517314" y="1081483"/>
            <a:chExt cx="8301938" cy="4938317"/>
          </a:xfrm>
        </p:grpSpPr>
        <p:sp>
          <p:nvSpPr>
            <p:cNvPr id="16" name="Abgerundetes Rechteck 15"/>
            <p:cNvSpPr/>
            <p:nvPr/>
          </p:nvSpPr>
          <p:spPr bwMode="auto">
            <a:xfrm>
              <a:off x="540965" y="5029200"/>
              <a:ext cx="8250609" cy="990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15" name="Abgerundetes Rechteck 14"/>
            <p:cNvSpPr/>
            <p:nvPr/>
          </p:nvSpPr>
          <p:spPr bwMode="auto">
            <a:xfrm>
              <a:off x="540965" y="2209800"/>
              <a:ext cx="8250609" cy="2667000"/>
            </a:xfrm>
            <a:prstGeom prst="roundRect">
              <a:avLst>
                <a:gd name="adj" fmla="val 6241"/>
              </a:avLst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13" name="Abgerundetes Rechteck 12"/>
            <p:cNvSpPr/>
            <p:nvPr/>
          </p:nvSpPr>
          <p:spPr bwMode="auto">
            <a:xfrm>
              <a:off x="540966" y="1081483"/>
              <a:ext cx="8278286" cy="99328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40966" y="4594659"/>
              <a:ext cx="79934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A</a:t>
              </a:r>
              <a:r>
                <a:rPr lang="en-GB" i="1" dirty="0" smtClean="0">
                  <a:solidFill>
                    <a:srgbClr val="002060"/>
                  </a:solidFill>
                </a:rPr>
                <a:t>pplication 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46802" y="1775259"/>
              <a:ext cx="23546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Meta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517314" y="5724525"/>
              <a:ext cx="403034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Data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Possible information threads (observation-centric)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749947" y="1270069"/>
            <a:ext cx="3517253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General Feature Model (GFM)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4" name="Abgerundetes Rechteck 63"/>
          <p:cNvSpPr/>
          <p:nvPr/>
        </p:nvSpPr>
        <p:spPr bwMode="auto">
          <a:xfrm>
            <a:off x="4540143" y="1256433"/>
            <a:ext cx="3994257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Model of Conceptual schema language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0" name="Abgerundetes Rechteck 69"/>
          <p:cNvSpPr/>
          <p:nvPr/>
        </p:nvSpPr>
        <p:spPr bwMode="auto">
          <a:xfrm>
            <a:off x="749947" y="5211616"/>
            <a:ext cx="7834735" cy="394134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Attribute values, </a:t>
            </a:r>
            <a:r>
              <a:rPr lang="en-GB" sz="1800" i="1" dirty="0" err="1" smtClean="0">
                <a:solidFill>
                  <a:srgbClr val="002060"/>
                </a:solidFill>
              </a:rPr>
              <a:t>arRANGEd</a:t>
            </a:r>
            <a:r>
              <a:rPr lang="en-GB" sz="1800" i="1" dirty="0" smtClean="0">
                <a:solidFill>
                  <a:srgbClr val="002060"/>
                </a:solidFill>
              </a:rPr>
              <a:t> in a coverage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 bwMode="auto">
          <a:xfrm>
            <a:off x="6858000" y="3438637"/>
            <a:ext cx="1719527" cy="1008783"/>
          </a:xfrm>
          <a:prstGeom prst="roundRect">
            <a:avLst/>
          </a:prstGeom>
          <a:solidFill>
            <a:srgbClr val="B2B2B2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Coverages</a:t>
            </a:r>
          </a:p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e.g.TimeSeries</a:t>
            </a:r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</p:txBody>
      </p:sp>
      <p:cxnSp>
        <p:nvCxnSpPr>
          <p:cNvPr id="10" name="Gerade Verbindung mit Pfeil 9"/>
          <p:cNvCxnSpPr>
            <a:stCxn id="71" idx="1"/>
          </p:cNvCxnSpPr>
          <p:nvPr/>
        </p:nvCxnSpPr>
        <p:spPr bwMode="auto">
          <a:xfrm flipH="1">
            <a:off x="5740969" y="3943029"/>
            <a:ext cx="1117031" cy="0"/>
          </a:xfrm>
          <a:prstGeom prst="straightConnector1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3" name="Gerade Verbindung mit Pfeil 22"/>
          <p:cNvCxnSpPr/>
          <p:nvPr/>
        </p:nvCxnSpPr>
        <p:spPr bwMode="auto">
          <a:xfrm flipH="1">
            <a:off x="7902295" y="4453224"/>
            <a:ext cx="1" cy="748867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feld 24"/>
          <p:cNvSpPr txBox="1"/>
          <p:nvPr/>
        </p:nvSpPr>
        <p:spPr>
          <a:xfrm>
            <a:off x="5686425" y="3984615"/>
            <a:ext cx="1133554" cy="2063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de-DE" i="1" dirty="0" err="1" smtClean="0">
                <a:solidFill>
                  <a:srgbClr val="002060"/>
                </a:solidFill>
              </a:rPr>
              <a:t>result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934246" y="4572000"/>
            <a:ext cx="11335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i="1" dirty="0" smtClean="0">
                <a:solidFill>
                  <a:srgbClr val="002060"/>
                </a:solidFill>
              </a:rPr>
              <a:t>RANGE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63" name="Abgerundetes Rechteck 62"/>
          <p:cNvSpPr/>
          <p:nvPr/>
        </p:nvSpPr>
        <p:spPr bwMode="auto">
          <a:xfrm>
            <a:off x="457200" y="2138795"/>
            <a:ext cx="2648045" cy="86591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Identification of hydrologic 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7" name="Abgerundetes Rechteck 66"/>
          <p:cNvSpPr/>
          <p:nvPr/>
        </p:nvSpPr>
        <p:spPr bwMode="auto">
          <a:xfrm>
            <a:off x="6409298" y="2133600"/>
            <a:ext cx="2604478" cy="95250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Representation of hydrologic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8" name="Abgerundetes Rechteck 67"/>
          <p:cNvSpPr/>
          <p:nvPr/>
        </p:nvSpPr>
        <p:spPr bwMode="auto">
          <a:xfrm>
            <a:off x="3471705" y="2133600"/>
            <a:ext cx="2604478" cy="95250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Observation of hydrologic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58" name="Pfeil nach unten 57"/>
          <p:cNvSpPr/>
          <p:nvPr/>
        </p:nvSpPr>
        <p:spPr bwMode="auto">
          <a:xfrm>
            <a:off x="5029200" y="3105150"/>
            <a:ext cx="402564" cy="304800"/>
          </a:xfrm>
          <a:prstGeom prst="downArrow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51" name="Gruppieren 50"/>
          <p:cNvGrpSpPr/>
          <p:nvPr/>
        </p:nvGrpSpPr>
        <p:grpSpPr>
          <a:xfrm>
            <a:off x="3657600" y="3415866"/>
            <a:ext cx="2083369" cy="1054325"/>
            <a:chOff x="2472047" y="3455517"/>
            <a:chExt cx="2414279" cy="1382095"/>
          </a:xfrm>
        </p:grpSpPr>
        <p:sp>
          <p:nvSpPr>
            <p:cNvPr id="52" name="Abgerundetes Rechteck 51"/>
            <p:cNvSpPr/>
            <p:nvPr/>
          </p:nvSpPr>
          <p:spPr bwMode="auto">
            <a:xfrm>
              <a:off x="2472047" y="3455517"/>
              <a:ext cx="2414279" cy="1382095"/>
            </a:xfrm>
            <a:prstGeom prst="roundRect">
              <a:avLst/>
            </a:prstGeom>
            <a:solidFill>
              <a:srgbClr val="FFCCCC"/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GB" sz="1400" i="1" dirty="0" smtClean="0">
                  <a:solidFill>
                    <a:srgbClr val="002060"/>
                  </a:solidFill>
                </a:rPr>
                <a:t>WaterObservation</a:t>
              </a:r>
            </a:p>
            <a:p>
              <a:pPr algn="ctr"/>
              <a:endParaRPr lang="en-GB" sz="800" i="1" dirty="0" smtClean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grpSp>
          <p:nvGrpSpPr>
            <p:cNvPr id="54" name="Gruppieren 53"/>
            <p:cNvGrpSpPr/>
            <p:nvPr/>
          </p:nvGrpSpPr>
          <p:grpSpPr>
            <a:xfrm>
              <a:off x="4074054" y="3876438"/>
              <a:ext cx="544418" cy="786066"/>
              <a:chOff x="5498967" y="3739014"/>
              <a:chExt cx="544418" cy="786066"/>
            </a:xfrm>
          </p:grpSpPr>
          <p:sp>
            <p:nvSpPr>
              <p:cNvPr id="62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39014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6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38163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55" name="Gruppieren 54"/>
            <p:cNvGrpSpPr/>
            <p:nvPr/>
          </p:nvGrpSpPr>
          <p:grpSpPr>
            <a:xfrm>
              <a:off x="2704240" y="3884819"/>
              <a:ext cx="1236902" cy="786066"/>
              <a:chOff x="5498967" y="3772310"/>
              <a:chExt cx="1236902" cy="786066"/>
            </a:xfrm>
          </p:grpSpPr>
          <p:sp>
            <p:nvSpPr>
              <p:cNvPr id="56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9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0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71458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1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4071458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39" name="Textfeld 38"/>
          <p:cNvSpPr txBox="1"/>
          <p:nvPr/>
        </p:nvSpPr>
        <p:spPr>
          <a:xfrm>
            <a:off x="4724400" y="4481799"/>
            <a:ext cx="7943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002060"/>
                </a:solidFill>
              </a:rPr>
              <a:t>DOMAIN</a:t>
            </a:r>
            <a:endParaRPr lang="en-GB" i="1" dirty="0">
              <a:solidFill>
                <a:srgbClr val="002060"/>
              </a:solidFill>
            </a:endParaRPr>
          </a:p>
        </p:txBody>
      </p:sp>
      <p:sp>
        <p:nvSpPr>
          <p:cNvPr id="41" name="Abgerundetes Rechteck 40"/>
          <p:cNvSpPr/>
          <p:nvPr/>
        </p:nvSpPr>
        <p:spPr bwMode="auto">
          <a:xfrm>
            <a:off x="843243" y="3222189"/>
            <a:ext cx="1631758" cy="715089"/>
          </a:xfrm>
          <a:prstGeom prst="roundRect">
            <a:avLst/>
          </a:prstGeom>
          <a:solidFill>
            <a:srgbClr val="C3DBF9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>
            <a:spAutoFit/>
          </a:bodyPr>
          <a:lstStyle/>
          <a:p>
            <a:pPr algn="ctr"/>
            <a:endParaRPr lang="en-GB" sz="12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HY_Features</a:t>
            </a:r>
          </a:p>
          <a:p>
            <a:pPr algn="ctr"/>
            <a:endParaRPr lang="en-GB" sz="1200" i="1" dirty="0">
              <a:solidFill>
                <a:srgbClr val="002060"/>
              </a:solidFill>
            </a:endParaRPr>
          </a:p>
        </p:txBody>
      </p:sp>
      <p:sp>
        <p:nvSpPr>
          <p:cNvPr id="43" name="Abgerundetes Rechteck 42"/>
          <p:cNvSpPr/>
          <p:nvPr/>
        </p:nvSpPr>
        <p:spPr bwMode="auto">
          <a:xfrm>
            <a:off x="843244" y="3957507"/>
            <a:ext cx="1631758" cy="595443"/>
          </a:xfrm>
          <a:prstGeom prst="roundRect">
            <a:avLst/>
          </a:prstGeom>
          <a:pattFill prst="wdUpDiag">
            <a:fgClr>
              <a:schemeClr val="tx2">
                <a:lumMod val="25000"/>
                <a:lumOff val="75000"/>
              </a:schemeClr>
            </a:fgClr>
            <a:bgClr>
              <a:schemeClr val="bg1">
                <a:lumMod val="90000"/>
              </a:schemeClr>
            </a:bgClr>
          </a:patt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GB" sz="1400" i="1" dirty="0" smtClean="0">
                <a:solidFill>
                  <a:srgbClr val="002060"/>
                </a:solidFill>
              </a:rPr>
              <a:t>Property </a:t>
            </a:r>
            <a:r>
              <a:rPr lang="en-GB" sz="1400" b="0" i="1" dirty="0" smtClean="0">
                <a:solidFill>
                  <a:srgbClr val="002060"/>
                </a:solidFill>
              </a:rPr>
              <a:t>(Variable)</a:t>
            </a:r>
            <a:endParaRPr lang="en-GB" sz="1400" b="0" i="1" dirty="0">
              <a:solidFill>
                <a:srgbClr val="002060"/>
              </a:solidFill>
            </a:endParaRPr>
          </a:p>
        </p:txBody>
      </p:sp>
      <p:cxnSp>
        <p:nvCxnSpPr>
          <p:cNvPr id="46" name="Gewinkelte Verbindung 45"/>
          <p:cNvCxnSpPr/>
          <p:nvPr/>
        </p:nvCxnSpPr>
        <p:spPr bwMode="auto">
          <a:xfrm>
            <a:off x="2475001" y="3605281"/>
            <a:ext cx="1" cy="675495"/>
          </a:xfrm>
          <a:prstGeom prst="bentConnector3">
            <a:avLst>
              <a:gd name="adj1" fmla="val 22860100000"/>
            </a:avLst>
          </a:prstGeom>
          <a:noFill/>
          <a:ln w="19050" cap="flat" cmpd="sng" algn="ctr">
            <a:solidFill>
              <a:srgbClr val="092E5C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50" name="Gerade Verbindung 49"/>
          <p:cNvCxnSpPr/>
          <p:nvPr/>
        </p:nvCxnSpPr>
        <p:spPr bwMode="auto">
          <a:xfrm flipV="1">
            <a:off x="2714625" y="3943029"/>
            <a:ext cx="942975" cy="320"/>
          </a:xfrm>
          <a:prstGeom prst="line">
            <a:avLst/>
          </a:prstGeom>
          <a:noFill/>
          <a:ln w="12700" cap="flat" cmpd="sng" algn="ctr">
            <a:solidFill>
              <a:schemeClr val="accent4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feld 64"/>
          <p:cNvSpPr txBox="1"/>
          <p:nvPr/>
        </p:nvSpPr>
        <p:spPr>
          <a:xfrm>
            <a:off x="7543800" y="2962277"/>
            <a:ext cx="736323" cy="2313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i="1" dirty="0" smtClean="0">
                <a:solidFill>
                  <a:srgbClr val="002060"/>
                </a:solidFill>
              </a:rPr>
              <a:t>DOMAIN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cxnSp>
        <p:nvCxnSpPr>
          <p:cNvPr id="6" name="Gerade Verbindung mit Pfeil 5"/>
          <p:cNvCxnSpPr>
            <a:endCxn id="65" idx="2"/>
          </p:cNvCxnSpPr>
          <p:nvPr/>
        </p:nvCxnSpPr>
        <p:spPr bwMode="auto">
          <a:xfrm flipV="1">
            <a:off x="7902296" y="3193615"/>
            <a:ext cx="9666" cy="245023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Textfeld 72"/>
          <p:cNvSpPr txBox="1"/>
          <p:nvPr/>
        </p:nvSpPr>
        <p:spPr>
          <a:xfrm>
            <a:off x="5943600" y="3603615"/>
            <a:ext cx="676354" cy="2063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de-DE" i="1" dirty="0" smtClean="0">
                <a:solidFill>
                  <a:srgbClr val="002060"/>
                </a:solidFill>
              </a:rPr>
              <a:t>RANGE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cxnSp>
        <p:nvCxnSpPr>
          <p:cNvPr id="45" name="Gewinkelte Verbindung 44"/>
          <p:cNvCxnSpPr/>
          <p:nvPr/>
        </p:nvCxnSpPr>
        <p:spPr bwMode="auto">
          <a:xfrm rot="5400000">
            <a:off x="4058867" y="4028301"/>
            <a:ext cx="198529" cy="1082308"/>
          </a:xfrm>
          <a:prstGeom prst="bentConnector2">
            <a:avLst/>
          </a:prstGeom>
          <a:noFill/>
          <a:ln w="19050" cap="flat" cmpd="sng" algn="ctr">
            <a:solidFill>
              <a:srgbClr val="092E5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feld 46"/>
          <p:cNvSpPr txBox="1"/>
          <p:nvPr/>
        </p:nvSpPr>
        <p:spPr>
          <a:xfrm>
            <a:off x="2454548" y="3200400"/>
            <a:ext cx="12792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featureOfInterest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2326623" y="4419600"/>
            <a:ext cx="1407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solidFill>
                  <a:srgbClr val="002060"/>
                </a:solidFill>
              </a:rPr>
              <a:t>observedProperty</a:t>
            </a:r>
            <a:endParaRPr lang="de-DE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74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533400" y="992149"/>
            <a:ext cx="8349868" cy="4938317"/>
            <a:chOff x="517314" y="1081483"/>
            <a:chExt cx="8301938" cy="4938317"/>
          </a:xfrm>
        </p:grpSpPr>
        <p:sp>
          <p:nvSpPr>
            <p:cNvPr id="16" name="Abgerundetes Rechteck 15"/>
            <p:cNvSpPr/>
            <p:nvPr/>
          </p:nvSpPr>
          <p:spPr bwMode="auto">
            <a:xfrm>
              <a:off x="540965" y="5029200"/>
              <a:ext cx="8250609" cy="990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15" name="Abgerundetes Rechteck 14"/>
            <p:cNvSpPr/>
            <p:nvPr/>
          </p:nvSpPr>
          <p:spPr bwMode="auto">
            <a:xfrm>
              <a:off x="540965" y="2209800"/>
              <a:ext cx="8250609" cy="2667000"/>
            </a:xfrm>
            <a:prstGeom prst="roundRect">
              <a:avLst>
                <a:gd name="adj" fmla="val 6241"/>
              </a:avLst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13" name="Abgerundetes Rechteck 12"/>
            <p:cNvSpPr/>
            <p:nvPr/>
          </p:nvSpPr>
          <p:spPr bwMode="auto">
            <a:xfrm>
              <a:off x="540966" y="1081483"/>
              <a:ext cx="8278286" cy="99328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40966" y="4594659"/>
              <a:ext cx="79934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A</a:t>
              </a:r>
              <a:r>
                <a:rPr lang="en-GB" i="1" dirty="0" smtClean="0">
                  <a:solidFill>
                    <a:srgbClr val="002060"/>
                  </a:solidFill>
                </a:rPr>
                <a:t>pplication 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46802" y="1775259"/>
              <a:ext cx="23546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Meta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517314" y="5724525"/>
              <a:ext cx="403034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Data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Possible information </a:t>
            </a:r>
            <a:r>
              <a:rPr lang="en-GB" sz="2800" dirty="0"/>
              <a:t>threads (</a:t>
            </a:r>
            <a:r>
              <a:rPr lang="en-GB" sz="2800" dirty="0" smtClean="0"/>
              <a:t>feature-centric)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749947" y="1270069"/>
            <a:ext cx="3517253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General Feature Model (GFM)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4" name="Abgerundetes Rechteck 63"/>
          <p:cNvSpPr/>
          <p:nvPr/>
        </p:nvSpPr>
        <p:spPr bwMode="auto">
          <a:xfrm>
            <a:off x="4540143" y="1256433"/>
            <a:ext cx="3994257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Model of Conceptual schema language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5" name="Abgerundetes Rechteck 64"/>
          <p:cNvSpPr/>
          <p:nvPr/>
        </p:nvSpPr>
        <p:spPr bwMode="auto">
          <a:xfrm>
            <a:off x="843243" y="3222189"/>
            <a:ext cx="1631758" cy="715089"/>
          </a:xfrm>
          <a:prstGeom prst="roundRect">
            <a:avLst/>
          </a:prstGeom>
          <a:solidFill>
            <a:srgbClr val="C3DBF9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>
            <a:spAutoFit/>
          </a:bodyPr>
          <a:lstStyle/>
          <a:p>
            <a:pPr algn="ctr"/>
            <a:endParaRPr lang="en-GB" sz="12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HY_Features </a:t>
            </a:r>
            <a:endParaRPr lang="en-GB" sz="1600" b="0" i="1" dirty="0" smtClean="0">
              <a:solidFill>
                <a:srgbClr val="002060"/>
              </a:solidFill>
            </a:endParaRPr>
          </a:p>
          <a:p>
            <a:pPr algn="ctr"/>
            <a:endParaRPr lang="en-GB" sz="1200" i="1" dirty="0">
              <a:solidFill>
                <a:srgbClr val="002060"/>
              </a:solidFill>
            </a:endParaRPr>
          </a:p>
        </p:txBody>
      </p:sp>
      <p:sp>
        <p:nvSpPr>
          <p:cNvPr id="70" name="Abgerundetes Rechteck 69"/>
          <p:cNvSpPr/>
          <p:nvPr/>
        </p:nvSpPr>
        <p:spPr bwMode="auto">
          <a:xfrm>
            <a:off x="749947" y="5211616"/>
            <a:ext cx="7834735" cy="394134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>
                <a:solidFill>
                  <a:srgbClr val="002060"/>
                </a:solidFill>
              </a:rPr>
              <a:t>Attribute values, </a:t>
            </a:r>
            <a:r>
              <a:rPr lang="en-GB" sz="1800" i="1" dirty="0" err="1" smtClean="0">
                <a:solidFill>
                  <a:srgbClr val="002060"/>
                </a:solidFill>
              </a:rPr>
              <a:t>arRANGEd</a:t>
            </a:r>
            <a:r>
              <a:rPr lang="en-GB" sz="1800" i="1" dirty="0" smtClean="0">
                <a:solidFill>
                  <a:srgbClr val="002060"/>
                </a:solidFill>
              </a:rPr>
              <a:t> </a:t>
            </a:r>
            <a:r>
              <a:rPr lang="en-GB" sz="1800" i="1" dirty="0">
                <a:solidFill>
                  <a:srgbClr val="002060"/>
                </a:solidFill>
              </a:rPr>
              <a:t>in a </a:t>
            </a:r>
            <a:r>
              <a:rPr lang="en-GB" sz="1800" i="1" dirty="0" smtClean="0">
                <a:solidFill>
                  <a:srgbClr val="002060"/>
                </a:solidFill>
              </a:rPr>
              <a:t>coverage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 bwMode="auto">
          <a:xfrm>
            <a:off x="6858000" y="3438637"/>
            <a:ext cx="1719527" cy="1008783"/>
          </a:xfrm>
          <a:prstGeom prst="roundRect">
            <a:avLst/>
          </a:prstGeom>
          <a:solidFill>
            <a:srgbClr val="B2B2B2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Coverages</a:t>
            </a:r>
          </a:p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e.g.TimeSeries</a:t>
            </a:r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</p:txBody>
      </p:sp>
      <p:cxnSp>
        <p:nvCxnSpPr>
          <p:cNvPr id="10" name="Gerade Verbindung mit Pfeil 9"/>
          <p:cNvCxnSpPr>
            <a:stCxn id="71" idx="1"/>
            <a:endCxn id="77" idx="3"/>
          </p:cNvCxnSpPr>
          <p:nvPr/>
        </p:nvCxnSpPr>
        <p:spPr bwMode="auto">
          <a:xfrm flipH="1">
            <a:off x="5740969" y="3943029"/>
            <a:ext cx="1117031" cy="0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Gerade Verbindung mit Pfeil 22"/>
          <p:cNvCxnSpPr/>
          <p:nvPr/>
        </p:nvCxnSpPr>
        <p:spPr bwMode="auto">
          <a:xfrm flipH="1">
            <a:off x="7902295" y="4462749"/>
            <a:ext cx="1" cy="748867"/>
          </a:xfrm>
          <a:prstGeom prst="straightConnector1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Abgerundetes Rechteck 62"/>
          <p:cNvSpPr/>
          <p:nvPr/>
        </p:nvSpPr>
        <p:spPr bwMode="auto">
          <a:xfrm>
            <a:off x="457200" y="2138795"/>
            <a:ext cx="2648045" cy="86591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Identification of hydrologic 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7" name="Abgerundetes Rechteck 66"/>
          <p:cNvSpPr/>
          <p:nvPr/>
        </p:nvSpPr>
        <p:spPr bwMode="auto">
          <a:xfrm>
            <a:off x="6409298" y="2133600"/>
            <a:ext cx="2604478" cy="95250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Representation of hydrologic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8" name="Abgerundetes Rechteck 67"/>
          <p:cNvSpPr/>
          <p:nvPr/>
        </p:nvSpPr>
        <p:spPr bwMode="auto">
          <a:xfrm>
            <a:off x="3471705" y="2133600"/>
            <a:ext cx="2604478" cy="95250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Observation of hydrologic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435748" y="3106579"/>
            <a:ext cx="12792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002060"/>
                </a:solidFill>
              </a:rPr>
              <a:t>DOMAIN</a:t>
            </a:r>
            <a:endParaRPr lang="en-GB" i="1" dirty="0">
              <a:solidFill>
                <a:srgbClr val="002060"/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343400" y="4495800"/>
            <a:ext cx="1407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solidFill>
                  <a:srgbClr val="002060"/>
                </a:solidFill>
              </a:rPr>
              <a:t>RANGE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72" name="Pfeil nach unten 71"/>
          <p:cNvSpPr/>
          <p:nvPr/>
        </p:nvSpPr>
        <p:spPr bwMode="auto">
          <a:xfrm>
            <a:off x="892836" y="2895600"/>
            <a:ext cx="402564" cy="304800"/>
          </a:xfrm>
          <a:prstGeom prst="downArrow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2" name="Gewinkelte Verbindung 21"/>
          <p:cNvCxnSpPr>
            <a:stCxn id="77" idx="0"/>
          </p:cNvCxnSpPr>
          <p:nvPr/>
        </p:nvCxnSpPr>
        <p:spPr bwMode="auto">
          <a:xfrm rot="16200000" flipV="1">
            <a:off x="3984289" y="2700869"/>
            <a:ext cx="283722" cy="1146271"/>
          </a:xfrm>
          <a:prstGeom prst="bentConnector2">
            <a:avLst/>
          </a:prstGeom>
          <a:noFill/>
          <a:ln w="19050" cap="flat" cmpd="sng" algn="ctr">
            <a:solidFill>
              <a:srgbClr val="092E5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Gewinkelte Verbindung 30"/>
          <p:cNvCxnSpPr>
            <a:stCxn id="77" idx="2"/>
          </p:cNvCxnSpPr>
          <p:nvPr/>
        </p:nvCxnSpPr>
        <p:spPr bwMode="auto">
          <a:xfrm rot="5400000">
            <a:off x="4058867" y="4028301"/>
            <a:ext cx="198529" cy="1082308"/>
          </a:xfrm>
          <a:prstGeom prst="bentConnector2">
            <a:avLst/>
          </a:prstGeom>
          <a:noFill/>
          <a:ln w="19050" cap="flat" cmpd="sng" algn="ctr">
            <a:solidFill>
              <a:srgbClr val="092E5C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6" name="Gruppieren 75"/>
          <p:cNvGrpSpPr/>
          <p:nvPr/>
        </p:nvGrpSpPr>
        <p:grpSpPr>
          <a:xfrm>
            <a:off x="3657600" y="3415866"/>
            <a:ext cx="2083369" cy="1054325"/>
            <a:chOff x="2472047" y="3455517"/>
            <a:chExt cx="2414279" cy="1382095"/>
          </a:xfrm>
        </p:grpSpPr>
        <p:sp>
          <p:nvSpPr>
            <p:cNvPr id="77" name="Abgerundetes Rechteck 76"/>
            <p:cNvSpPr/>
            <p:nvPr/>
          </p:nvSpPr>
          <p:spPr bwMode="auto">
            <a:xfrm>
              <a:off x="2472047" y="3455517"/>
              <a:ext cx="2414279" cy="1382095"/>
            </a:xfrm>
            <a:prstGeom prst="roundRect">
              <a:avLst/>
            </a:prstGeom>
            <a:solidFill>
              <a:srgbClr val="FFCCCC"/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GB" sz="1400" i="1" dirty="0" smtClean="0">
                  <a:solidFill>
                    <a:srgbClr val="002060"/>
                  </a:solidFill>
                </a:rPr>
                <a:t>WaterObservation</a:t>
              </a:r>
            </a:p>
            <a:p>
              <a:pPr algn="ctr"/>
              <a:endParaRPr lang="en-GB" sz="800" i="1" dirty="0" smtClean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grpSp>
          <p:nvGrpSpPr>
            <p:cNvPr id="78" name="Gruppieren 77"/>
            <p:cNvGrpSpPr/>
            <p:nvPr/>
          </p:nvGrpSpPr>
          <p:grpSpPr>
            <a:xfrm>
              <a:off x="4074054" y="3876438"/>
              <a:ext cx="544418" cy="786066"/>
              <a:chOff x="5498967" y="3739014"/>
              <a:chExt cx="544418" cy="786066"/>
            </a:xfrm>
          </p:grpSpPr>
          <p:sp>
            <p:nvSpPr>
              <p:cNvPr id="84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39014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5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38163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79" name="Gruppieren 78"/>
            <p:cNvGrpSpPr/>
            <p:nvPr/>
          </p:nvGrpSpPr>
          <p:grpSpPr>
            <a:xfrm>
              <a:off x="2704240" y="3884819"/>
              <a:ext cx="1236902" cy="786066"/>
              <a:chOff x="5498967" y="3772310"/>
              <a:chExt cx="1236902" cy="786066"/>
            </a:xfrm>
          </p:grpSpPr>
          <p:sp>
            <p:nvSpPr>
              <p:cNvPr id="80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1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2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71458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3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4071458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41" name="Abgerundetes Rechteck 40"/>
          <p:cNvSpPr/>
          <p:nvPr/>
        </p:nvSpPr>
        <p:spPr bwMode="auto">
          <a:xfrm>
            <a:off x="843244" y="3957507"/>
            <a:ext cx="1631758" cy="595443"/>
          </a:xfrm>
          <a:prstGeom prst="roundRect">
            <a:avLst/>
          </a:prstGeom>
          <a:pattFill prst="wdUpDiag">
            <a:fgClr>
              <a:schemeClr val="tx2">
                <a:lumMod val="25000"/>
                <a:lumOff val="75000"/>
              </a:schemeClr>
            </a:fgClr>
            <a:bgClr>
              <a:schemeClr val="bg1">
                <a:lumMod val="90000"/>
              </a:schemeClr>
            </a:bgClr>
          </a:patt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GB" sz="1400" i="1" dirty="0" smtClean="0">
                <a:solidFill>
                  <a:srgbClr val="002060"/>
                </a:solidFill>
              </a:rPr>
              <a:t>Property </a:t>
            </a:r>
            <a:r>
              <a:rPr lang="en-GB" sz="1400" b="0" i="1" dirty="0" smtClean="0">
                <a:solidFill>
                  <a:srgbClr val="002060"/>
                </a:solidFill>
              </a:rPr>
              <a:t>(Variable)</a:t>
            </a:r>
            <a:endParaRPr lang="en-GB" sz="1400" b="0" i="1" dirty="0">
              <a:solidFill>
                <a:srgbClr val="002060"/>
              </a:solidFill>
            </a:endParaRPr>
          </a:p>
        </p:txBody>
      </p:sp>
      <p:cxnSp>
        <p:nvCxnSpPr>
          <p:cNvPr id="42" name="Gewinkelte Verbindung 41"/>
          <p:cNvCxnSpPr/>
          <p:nvPr/>
        </p:nvCxnSpPr>
        <p:spPr bwMode="auto">
          <a:xfrm>
            <a:off x="2475001" y="3605281"/>
            <a:ext cx="1" cy="675495"/>
          </a:xfrm>
          <a:prstGeom prst="bentConnector3">
            <a:avLst>
              <a:gd name="adj1" fmla="val 22860100000"/>
            </a:avLst>
          </a:prstGeom>
          <a:noFill/>
          <a:ln w="9525" cap="flat" cmpd="sng" algn="ctr">
            <a:solidFill>
              <a:srgbClr val="092E5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Gerade Verbindung 42"/>
          <p:cNvCxnSpPr/>
          <p:nvPr/>
        </p:nvCxnSpPr>
        <p:spPr bwMode="auto">
          <a:xfrm flipV="1">
            <a:off x="2714625" y="3943029"/>
            <a:ext cx="942975" cy="320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4" name="Textfeld 43"/>
          <p:cNvSpPr txBox="1"/>
          <p:nvPr/>
        </p:nvSpPr>
        <p:spPr>
          <a:xfrm>
            <a:off x="2454548" y="2971800"/>
            <a:ext cx="1279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(ultimate)</a:t>
            </a:r>
          </a:p>
          <a:p>
            <a:r>
              <a:rPr lang="en-GB" i="1" dirty="0" err="1" smtClean="0">
                <a:solidFill>
                  <a:srgbClr val="002060"/>
                </a:solidFill>
              </a:rPr>
              <a:t>featureOfInterest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2326623" y="4419600"/>
            <a:ext cx="1407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solidFill>
                  <a:srgbClr val="002060"/>
                </a:solidFill>
              </a:rPr>
              <a:t>observedProperty</a:t>
            </a:r>
            <a:endParaRPr lang="de-DE" i="1" dirty="0">
              <a:solidFill>
                <a:srgbClr val="002060"/>
              </a:solidFill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2590800" y="3639979"/>
            <a:ext cx="1407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has observation</a:t>
            </a:r>
          </a:p>
        </p:txBody>
      </p:sp>
    </p:spTree>
    <p:extLst>
      <p:ext uri="{BB962C8B-B14F-4D97-AF65-F5344CB8AC3E}">
        <p14:creationId xmlns:p14="http://schemas.microsoft.com/office/powerpoint/2010/main" val="87143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457200" y="990600"/>
            <a:ext cx="8349868" cy="4938317"/>
            <a:chOff x="517314" y="1081483"/>
            <a:chExt cx="8301938" cy="4938317"/>
          </a:xfrm>
        </p:grpSpPr>
        <p:sp>
          <p:nvSpPr>
            <p:cNvPr id="16" name="Abgerundetes Rechteck 15"/>
            <p:cNvSpPr/>
            <p:nvPr/>
          </p:nvSpPr>
          <p:spPr bwMode="auto">
            <a:xfrm>
              <a:off x="540965" y="5029200"/>
              <a:ext cx="8250609" cy="990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15" name="Abgerundetes Rechteck 14"/>
            <p:cNvSpPr/>
            <p:nvPr/>
          </p:nvSpPr>
          <p:spPr bwMode="auto">
            <a:xfrm>
              <a:off x="540965" y="2209800"/>
              <a:ext cx="8250609" cy="2667000"/>
            </a:xfrm>
            <a:prstGeom prst="roundRect">
              <a:avLst>
                <a:gd name="adj" fmla="val 6241"/>
              </a:avLst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13" name="Abgerundetes Rechteck 12"/>
            <p:cNvSpPr/>
            <p:nvPr/>
          </p:nvSpPr>
          <p:spPr bwMode="auto">
            <a:xfrm>
              <a:off x="540966" y="1081483"/>
              <a:ext cx="8278286" cy="99328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40966" y="4594659"/>
              <a:ext cx="79934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A</a:t>
              </a:r>
              <a:r>
                <a:rPr lang="en-GB" i="1" dirty="0" smtClean="0">
                  <a:solidFill>
                    <a:srgbClr val="002060"/>
                  </a:solidFill>
                </a:rPr>
                <a:t>pplication 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46802" y="1775259"/>
              <a:ext cx="235463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Meta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  <a:endParaRPr lang="en-GB" i="1" dirty="0">
                <a:solidFill>
                  <a:srgbClr val="002060"/>
                </a:solidFill>
              </a:endParaRPr>
            </a:p>
            <a:p>
              <a:endParaRPr lang="en-GB" i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517314" y="5724525"/>
              <a:ext cx="4030344" cy="2821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GB" i="1" dirty="0">
                  <a:solidFill>
                    <a:srgbClr val="002060"/>
                  </a:solidFill>
                </a:rPr>
                <a:t>Data </a:t>
              </a:r>
              <a:r>
                <a:rPr lang="en-GB" i="1" dirty="0" smtClean="0">
                  <a:solidFill>
                    <a:srgbClr val="002060"/>
                  </a:solidFill>
                </a:rPr>
                <a:t>level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/>
              <a:t>Possible information </a:t>
            </a:r>
            <a:r>
              <a:rPr lang="en-GB" sz="2800" dirty="0"/>
              <a:t>threads (</a:t>
            </a:r>
            <a:r>
              <a:rPr lang="en-GB" sz="2800" dirty="0" smtClean="0"/>
              <a:t>feature-centric)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749947" y="1270069"/>
            <a:ext cx="3517253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General Feature Model (GFM)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64" name="Abgerundetes Rechteck 63"/>
          <p:cNvSpPr/>
          <p:nvPr/>
        </p:nvSpPr>
        <p:spPr bwMode="auto">
          <a:xfrm>
            <a:off x="4540143" y="1256433"/>
            <a:ext cx="3994257" cy="479859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Model of Conceptual schema language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0" name="Abgerundetes Rechteck 69"/>
          <p:cNvSpPr/>
          <p:nvPr/>
        </p:nvSpPr>
        <p:spPr bwMode="auto">
          <a:xfrm>
            <a:off x="749947" y="5211616"/>
            <a:ext cx="7834735" cy="394134"/>
          </a:xfrm>
          <a:prstGeom prst="roundRect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Property </a:t>
            </a:r>
            <a:r>
              <a:rPr lang="en-GB" sz="1800" i="1" dirty="0">
                <a:solidFill>
                  <a:srgbClr val="002060"/>
                </a:solidFill>
              </a:rPr>
              <a:t>values, </a:t>
            </a:r>
            <a:r>
              <a:rPr lang="en-GB" sz="1800" i="1" dirty="0" err="1" smtClean="0">
                <a:solidFill>
                  <a:srgbClr val="002060"/>
                </a:solidFill>
              </a:rPr>
              <a:t>arRANGEd</a:t>
            </a:r>
            <a:r>
              <a:rPr lang="en-GB" sz="1800" i="1" dirty="0" smtClean="0">
                <a:solidFill>
                  <a:srgbClr val="002060"/>
                </a:solidFill>
              </a:rPr>
              <a:t> </a:t>
            </a:r>
            <a:r>
              <a:rPr lang="en-GB" sz="1800" i="1" dirty="0">
                <a:solidFill>
                  <a:srgbClr val="002060"/>
                </a:solidFill>
              </a:rPr>
              <a:t>in </a:t>
            </a:r>
            <a:r>
              <a:rPr lang="en-GB" sz="1800" i="1" dirty="0" smtClean="0">
                <a:solidFill>
                  <a:srgbClr val="002060"/>
                </a:solidFill>
              </a:rPr>
              <a:t>a coverage</a:t>
            </a:r>
            <a:endParaRPr lang="en-GB" sz="1600" i="1" dirty="0">
              <a:solidFill>
                <a:srgbClr val="002060"/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 bwMode="auto">
          <a:xfrm>
            <a:off x="6858000" y="3438637"/>
            <a:ext cx="1719527" cy="1008783"/>
          </a:xfrm>
          <a:prstGeom prst="roundRect">
            <a:avLst/>
          </a:prstGeom>
          <a:solidFill>
            <a:srgbClr val="B2B2B2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Coverages</a:t>
            </a:r>
          </a:p>
          <a:p>
            <a:pPr algn="ctr"/>
            <a:r>
              <a:rPr lang="en-GB" sz="1600" i="1" dirty="0" smtClean="0">
                <a:solidFill>
                  <a:srgbClr val="002060"/>
                </a:solidFill>
              </a:rPr>
              <a:t>e.g.TimeSeries</a:t>
            </a:r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</p:txBody>
      </p:sp>
      <p:cxnSp>
        <p:nvCxnSpPr>
          <p:cNvPr id="10" name="Gerade Verbindung mit Pfeil 9"/>
          <p:cNvCxnSpPr/>
          <p:nvPr/>
        </p:nvCxnSpPr>
        <p:spPr bwMode="auto">
          <a:xfrm flipH="1">
            <a:off x="5740969" y="3790629"/>
            <a:ext cx="1117031" cy="0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Gerade Verbindung mit Pfeil 22"/>
          <p:cNvCxnSpPr/>
          <p:nvPr/>
        </p:nvCxnSpPr>
        <p:spPr bwMode="auto">
          <a:xfrm flipH="1">
            <a:off x="7902295" y="4462749"/>
            <a:ext cx="1" cy="748867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feld 24"/>
          <p:cNvSpPr txBox="1"/>
          <p:nvPr/>
        </p:nvSpPr>
        <p:spPr>
          <a:xfrm>
            <a:off x="5730240" y="3227075"/>
            <a:ext cx="1508760" cy="5829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i="1" dirty="0" smtClean="0">
                <a:solidFill>
                  <a:srgbClr val="002060"/>
                </a:solidFill>
              </a:rPr>
              <a:t>DOMAIN</a:t>
            </a:r>
          </a:p>
          <a:p>
            <a:r>
              <a:rPr lang="en-GB" i="1" dirty="0">
                <a:solidFill>
                  <a:srgbClr val="002060"/>
                </a:solidFill>
              </a:rPr>
              <a:t>(</a:t>
            </a:r>
            <a:r>
              <a:rPr lang="en-GB" i="1" dirty="0" smtClean="0">
                <a:solidFill>
                  <a:srgbClr val="002060"/>
                </a:solidFill>
              </a:rPr>
              <a:t>sampling) </a:t>
            </a:r>
          </a:p>
          <a:p>
            <a:r>
              <a:rPr lang="en-GB" i="1" dirty="0" err="1" smtClean="0">
                <a:solidFill>
                  <a:srgbClr val="002060"/>
                </a:solidFill>
              </a:rPr>
              <a:t>featureOfInterest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924800" y="4495800"/>
            <a:ext cx="703848" cy="2991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i="1" dirty="0" smtClean="0">
                <a:solidFill>
                  <a:srgbClr val="002060"/>
                </a:solidFill>
              </a:rPr>
              <a:t>RANGE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953046" y="3886200"/>
            <a:ext cx="904954" cy="361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GB" i="1" dirty="0">
                <a:solidFill>
                  <a:srgbClr val="002060"/>
                </a:solidFill>
              </a:rPr>
              <a:t>h</a:t>
            </a:r>
            <a:r>
              <a:rPr lang="en-GB" i="1" dirty="0" smtClean="0">
                <a:solidFill>
                  <a:srgbClr val="002060"/>
                </a:solidFill>
              </a:rPr>
              <a:t>as result</a:t>
            </a:r>
          </a:p>
        </p:txBody>
      </p:sp>
      <p:sp>
        <p:nvSpPr>
          <p:cNvPr id="63" name="Abgerundetes Rechteck 62"/>
          <p:cNvSpPr/>
          <p:nvPr/>
        </p:nvSpPr>
        <p:spPr bwMode="auto">
          <a:xfrm>
            <a:off x="457200" y="2138795"/>
            <a:ext cx="2648045" cy="86591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Identification of hydrologic 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7" name="Abgerundetes Rechteck 66"/>
          <p:cNvSpPr/>
          <p:nvPr/>
        </p:nvSpPr>
        <p:spPr bwMode="auto">
          <a:xfrm>
            <a:off x="6409298" y="2133600"/>
            <a:ext cx="2604478" cy="95250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Representation of hydrologic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8" name="Abgerundetes Rechteck 67"/>
          <p:cNvSpPr/>
          <p:nvPr/>
        </p:nvSpPr>
        <p:spPr bwMode="auto">
          <a:xfrm>
            <a:off x="3471705" y="2133600"/>
            <a:ext cx="2604478" cy="952501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Observation of hydrologic features</a:t>
            </a:r>
            <a:endParaRPr lang="en-GB" sz="1800" i="1" dirty="0">
              <a:solidFill>
                <a:srgbClr val="002060"/>
              </a:solidFill>
            </a:endParaRPr>
          </a:p>
        </p:txBody>
      </p:sp>
      <p:grpSp>
        <p:nvGrpSpPr>
          <p:cNvPr id="51" name="Gruppieren 50"/>
          <p:cNvGrpSpPr/>
          <p:nvPr/>
        </p:nvGrpSpPr>
        <p:grpSpPr>
          <a:xfrm>
            <a:off x="3657600" y="3415866"/>
            <a:ext cx="2083369" cy="1054325"/>
            <a:chOff x="2472047" y="3455517"/>
            <a:chExt cx="2414279" cy="1382095"/>
          </a:xfrm>
        </p:grpSpPr>
        <p:sp>
          <p:nvSpPr>
            <p:cNvPr id="52" name="Abgerundetes Rechteck 51"/>
            <p:cNvSpPr/>
            <p:nvPr/>
          </p:nvSpPr>
          <p:spPr bwMode="auto">
            <a:xfrm>
              <a:off x="2472047" y="3455517"/>
              <a:ext cx="2414279" cy="1382095"/>
            </a:xfrm>
            <a:prstGeom prst="roundRect">
              <a:avLst/>
            </a:prstGeom>
            <a:solidFill>
              <a:srgbClr val="FFCCCC"/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GB" sz="1400" i="1" dirty="0" smtClean="0">
                  <a:solidFill>
                    <a:srgbClr val="002060"/>
                  </a:solidFill>
                </a:rPr>
                <a:t>WaterObservation</a:t>
              </a:r>
            </a:p>
            <a:p>
              <a:pPr algn="ctr"/>
              <a:endParaRPr lang="en-GB" sz="800" i="1" dirty="0" smtClean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grpSp>
          <p:nvGrpSpPr>
            <p:cNvPr id="54" name="Gruppieren 53"/>
            <p:cNvGrpSpPr/>
            <p:nvPr/>
          </p:nvGrpSpPr>
          <p:grpSpPr>
            <a:xfrm>
              <a:off x="4074054" y="3876438"/>
              <a:ext cx="544418" cy="786066"/>
              <a:chOff x="5498967" y="3739014"/>
              <a:chExt cx="544418" cy="786066"/>
            </a:xfrm>
          </p:grpSpPr>
          <p:sp>
            <p:nvSpPr>
              <p:cNvPr id="62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39014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6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38163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55" name="Gruppieren 54"/>
            <p:cNvGrpSpPr/>
            <p:nvPr/>
          </p:nvGrpSpPr>
          <p:grpSpPr>
            <a:xfrm>
              <a:off x="2704240" y="3884819"/>
              <a:ext cx="1236902" cy="786066"/>
              <a:chOff x="5498967" y="3772310"/>
              <a:chExt cx="1236902" cy="786066"/>
            </a:xfrm>
          </p:grpSpPr>
          <p:sp>
            <p:nvSpPr>
              <p:cNvPr id="56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9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0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71458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1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4071458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</p:grpSp>
      <p:cxnSp>
        <p:nvCxnSpPr>
          <p:cNvPr id="39" name="Gerade Verbindung mit Pfeil 38"/>
          <p:cNvCxnSpPr/>
          <p:nvPr/>
        </p:nvCxnSpPr>
        <p:spPr bwMode="auto">
          <a:xfrm flipH="1" flipV="1">
            <a:off x="5750577" y="4150890"/>
            <a:ext cx="1108979" cy="4903"/>
          </a:xfrm>
          <a:prstGeom prst="straightConnector1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74" name="Abgerundetes Rechteck 73"/>
          <p:cNvSpPr/>
          <p:nvPr/>
        </p:nvSpPr>
        <p:spPr bwMode="auto">
          <a:xfrm>
            <a:off x="843243" y="3188137"/>
            <a:ext cx="1631758" cy="783193"/>
          </a:xfrm>
          <a:prstGeom prst="roundRect">
            <a:avLst/>
          </a:prstGeom>
          <a:solidFill>
            <a:srgbClr val="C3DBF9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>
            <a:spAutoFit/>
          </a:bodyPr>
          <a:lstStyle/>
          <a:p>
            <a:pPr algn="ctr"/>
            <a:endParaRPr lang="en-GB" sz="14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HY_Features</a:t>
            </a:r>
          </a:p>
          <a:p>
            <a:pPr algn="ctr"/>
            <a:endParaRPr lang="en-GB" sz="1400" i="1" dirty="0">
              <a:solidFill>
                <a:srgbClr val="002060"/>
              </a:solidFill>
            </a:endParaRPr>
          </a:p>
        </p:txBody>
      </p:sp>
      <p:sp>
        <p:nvSpPr>
          <p:cNvPr id="80" name="Abgerundetes Rechteck 79"/>
          <p:cNvSpPr/>
          <p:nvPr/>
        </p:nvSpPr>
        <p:spPr bwMode="auto">
          <a:xfrm>
            <a:off x="843244" y="4005132"/>
            <a:ext cx="1631758" cy="595443"/>
          </a:xfrm>
          <a:prstGeom prst="roundRect">
            <a:avLst/>
          </a:prstGeom>
          <a:pattFill prst="wdUpDiag">
            <a:fgClr>
              <a:schemeClr val="tx2">
                <a:lumMod val="25000"/>
                <a:lumOff val="75000"/>
              </a:schemeClr>
            </a:fgClr>
            <a:bgClr>
              <a:schemeClr val="bg1">
                <a:lumMod val="90000"/>
              </a:schemeClr>
            </a:bgClr>
          </a:patt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GB" sz="1400" i="1" dirty="0" smtClean="0">
                <a:solidFill>
                  <a:srgbClr val="002060"/>
                </a:solidFill>
              </a:rPr>
              <a:t>Property </a:t>
            </a:r>
            <a:r>
              <a:rPr lang="en-GB" sz="1400" b="0" i="1" dirty="0" smtClean="0">
                <a:solidFill>
                  <a:srgbClr val="002060"/>
                </a:solidFill>
              </a:rPr>
              <a:t>(Variable)</a:t>
            </a:r>
            <a:endParaRPr lang="en-GB" sz="1400" b="0" i="1" dirty="0">
              <a:solidFill>
                <a:srgbClr val="002060"/>
              </a:solidFill>
            </a:endParaRPr>
          </a:p>
        </p:txBody>
      </p:sp>
      <p:sp>
        <p:nvSpPr>
          <p:cNvPr id="81" name="Pfeil nach unten 80"/>
          <p:cNvSpPr/>
          <p:nvPr/>
        </p:nvSpPr>
        <p:spPr bwMode="auto">
          <a:xfrm>
            <a:off x="892836" y="2895600"/>
            <a:ext cx="402564" cy="304800"/>
          </a:xfrm>
          <a:prstGeom prst="downArrow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Textfeld 47"/>
          <p:cNvSpPr txBox="1"/>
          <p:nvPr/>
        </p:nvSpPr>
        <p:spPr>
          <a:xfrm>
            <a:off x="2209800" y="4545609"/>
            <a:ext cx="1407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solidFill>
                  <a:srgbClr val="002060"/>
                </a:solidFill>
              </a:rPr>
              <a:t>observedProperty</a:t>
            </a:r>
            <a:endParaRPr lang="de-DE" i="1" dirty="0">
              <a:solidFill>
                <a:srgbClr val="002060"/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435748" y="3106579"/>
            <a:ext cx="12792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002060"/>
                </a:solidFill>
              </a:rPr>
              <a:t>DOMAIN</a:t>
            </a:r>
            <a:endParaRPr lang="en-GB" i="1" dirty="0">
              <a:solidFill>
                <a:srgbClr val="002060"/>
              </a:solidFill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4343400" y="4495800"/>
            <a:ext cx="1407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solidFill>
                  <a:srgbClr val="002060"/>
                </a:solidFill>
              </a:rPr>
              <a:t>RANGE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cxnSp>
        <p:nvCxnSpPr>
          <p:cNvPr id="69" name="Gewinkelte Verbindung 68"/>
          <p:cNvCxnSpPr/>
          <p:nvPr/>
        </p:nvCxnSpPr>
        <p:spPr bwMode="auto">
          <a:xfrm rot="16200000" flipV="1">
            <a:off x="3984289" y="2700869"/>
            <a:ext cx="283722" cy="1146271"/>
          </a:xfrm>
          <a:prstGeom prst="bentConnector2">
            <a:avLst/>
          </a:prstGeom>
          <a:noFill/>
          <a:ln w="12700" cap="flat" cmpd="sng" algn="ctr">
            <a:solidFill>
              <a:srgbClr val="092E5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Gewinkelte Verbindung 71"/>
          <p:cNvCxnSpPr>
            <a:endCxn id="48" idx="3"/>
          </p:cNvCxnSpPr>
          <p:nvPr/>
        </p:nvCxnSpPr>
        <p:spPr bwMode="auto">
          <a:xfrm rot="5400000">
            <a:off x="4058867" y="4028301"/>
            <a:ext cx="198529" cy="1082308"/>
          </a:xfrm>
          <a:prstGeom prst="bentConnector2">
            <a:avLst/>
          </a:prstGeom>
          <a:noFill/>
          <a:ln w="12700" cap="flat" cmpd="sng" algn="ctr">
            <a:solidFill>
              <a:srgbClr val="092E5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Textfeld 75"/>
          <p:cNvSpPr txBox="1"/>
          <p:nvPr/>
        </p:nvSpPr>
        <p:spPr>
          <a:xfrm>
            <a:off x="2590800" y="3639979"/>
            <a:ext cx="1407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has observation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2454548" y="2971800"/>
            <a:ext cx="1279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(ultimate)</a:t>
            </a:r>
          </a:p>
          <a:p>
            <a:r>
              <a:rPr lang="en-GB" i="1" dirty="0" err="1" smtClean="0">
                <a:solidFill>
                  <a:srgbClr val="002060"/>
                </a:solidFill>
              </a:rPr>
              <a:t>featureOfInterest</a:t>
            </a:r>
            <a:endParaRPr lang="en-GB" i="1" dirty="0" smtClean="0">
              <a:solidFill>
                <a:srgbClr val="002060"/>
              </a:solidFill>
            </a:endParaRPr>
          </a:p>
        </p:txBody>
      </p:sp>
      <p:cxnSp>
        <p:nvCxnSpPr>
          <p:cNvPr id="82" name="Gewinkelte Verbindung 81"/>
          <p:cNvCxnSpPr/>
          <p:nvPr/>
        </p:nvCxnSpPr>
        <p:spPr bwMode="auto">
          <a:xfrm>
            <a:off x="2475001" y="3605281"/>
            <a:ext cx="1" cy="675495"/>
          </a:xfrm>
          <a:prstGeom prst="bentConnector3">
            <a:avLst>
              <a:gd name="adj1" fmla="val 22860100000"/>
            </a:avLst>
          </a:prstGeom>
          <a:noFill/>
          <a:ln w="9525" cap="flat" cmpd="sng" algn="ctr">
            <a:solidFill>
              <a:srgbClr val="092E5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Gerade Verbindung 82"/>
          <p:cNvCxnSpPr/>
          <p:nvPr/>
        </p:nvCxnSpPr>
        <p:spPr bwMode="auto">
          <a:xfrm flipV="1">
            <a:off x="2714625" y="3943029"/>
            <a:ext cx="942975" cy="32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2398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14" y="993347"/>
            <a:ext cx="8274260" cy="5178853"/>
          </a:xfrm>
          <a:prstGeom prst="rect">
            <a:avLst/>
          </a:prstGeom>
          <a:noFill/>
          <a:ln w="12700" cap="rnd">
            <a:noFill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>
                <a:cs typeface="+mj-cs"/>
              </a:rPr>
              <a:t>Water data exchange using WaterML2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533400" y="993347"/>
            <a:ext cx="8274260" cy="5178853"/>
          </a:xfrm>
          <a:prstGeom prst="roundRect">
            <a:avLst>
              <a:gd name="adj" fmla="val 3728"/>
            </a:avLst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feld 38"/>
          <p:cNvSpPr txBox="1"/>
          <p:nvPr/>
        </p:nvSpPr>
        <p:spPr>
          <a:xfrm>
            <a:off x="5873450" y="5194300"/>
            <a:ext cx="2673350" cy="152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GB" dirty="0" smtClean="0"/>
          </a:p>
        </p:txBody>
      </p:sp>
      <p:sp>
        <p:nvSpPr>
          <p:cNvPr id="40" name="Textfeld 39"/>
          <p:cNvSpPr txBox="1"/>
          <p:nvPr/>
        </p:nvSpPr>
        <p:spPr>
          <a:xfrm>
            <a:off x="596900" y="5156200"/>
            <a:ext cx="8152516" cy="93980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noAutofit/>
          </a:bodyPr>
          <a:lstStyle/>
          <a:p>
            <a:endParaRPr lang="en-GB" sz="1050" dirty="0" smtClean="0"/>
          </a:p>
          <a:p>
            <a:endParaRPr lang="en-GB" sz="1050" dirty="0" smtClean="0"/>
          </a:p>
          <a:p>
            <a:r>
              <a:rPr lang="en-GB" sz="1050" b="0" dirty="0" smtClean="0"/>
              <a:t>NOTE: Blue dashed  lines  denote  the  import  relationship  to  the application  schema  whose  concepts  are  to  </a:t>
            </a:r>
            <a:r>
              <a:rPr lang="en-GB" sz="1050" b="0" dirty="0"/>
              <a:t>be </a:t>
            </a:r>
            <a:r>
              <a:rPr lang="en-GB" sz="1050" b="0" dirty="0" smtClean="0"/>
              <a:t>imported.</a:t>
            </a:r>
          </a:p>
        </p:txBody>
      </p:sp>
      <p:cxnSp>
        <p:nvCxnSpPr>
          <p:cNvPr id="51" name="Gerade Verbindung 50"/>
          <p:cNvCxnSpPr>
            <a:stCxn id="7" idx="1"/>
          </p:cNvCxnSpPr>
          <p:nvPr/>
        </p:nvCxnSpPr>
        <p:spPr bwMode="auto">
          <a:xfrm flipV="1">
            <a:off x="1447800" y="1676400"/>
            <a:ext cx="2314575" cy="444067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Gerade Verbindung 52"/>
          <p:cNvCxnSpPr/>
          <p:nvPr/>
        </p:nvCxnSpPr>
        <p:spPr bwMode="auto">
          <a:xfrm>
            <a:off x="5604510" y="1666875"/>
            <a:ext cx="2401517" cy="453592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 Verbindung 23"/>
          <p:cNvCxnSpPr>
            <a:stCxn id="41" idx="0"/>
          </p:cNvCxnSpPr>
          <p:nvPr/>
        </p:nvCxnSpPr>
        <p:spPr bwMode="auto">
          <a:xfrm flipV="1">
            <a:off x="4699284" y="1905001"/>
            <a:ext cx="1587216" cy="241074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Gerade Verbindung 53"/>
          <p:cNvCxnSpPr/>
          <p:nvPr/>
        </p:nvCxnSpPr>
        <p:spPr bwMode="auto">
          <a:xfrm flipH="1" flipV="1">
            <a:off x="2990105" y="1873896"/>
            <a:ext cx="1717095" cy="26518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 Verbindung 30"/>
          <p:cNvCxnSpPr/>
          <p:nvPr/>
        </p:nvCxnSpPr>
        <p:spPr bwMode="auto">
          <a:xfrm>
            <a:off x="3352800" y="1914525"/>
            <a:ext cx="419100" cy="0"/>
          </a:xfrm>
          <a:prstGeom prst="line">
            <a:avLst/>
          </a:prstGeom>
          <a:noFill/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Gerade Verbindung 64"/>
          <p:cNvCxnSpPr/>
          <p:nvPr/>
        </p:nvCxnSpPr>
        <p:spPr bwMode="auto">
          <a:xfrm>
            <a:off x="5574030" y="1914525"/>
            <a:ext cx="512445" cy="0"/>
          </a:xfrm>
          <a:prstGeom prst="line">
            <a:avLst/>
          </a:prstGeom>
          <a:noFill/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Gerade Verbindung 48"/>
          <p:cNvCxnSpPr/>
          <p:nvPr/>
        </p:nvCxnSpPr>
        <p:spPr bwMode="auto">
          <a:xfrm>
            <a:off x="3762375" y="1676400"/>
            <a:ext cx="0" cy="238125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Gerade Verbindung 65"/>
          <p:cNvCxnSpPr/>
          <p:nvPr/>
        </p:nvCxnSpPr>
        <p:spPr bwMode="auto">
          <a:xfrm>
            <a:off x="5600700" y="1676400"/>
            <a:ext cx="0" cy="238125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uppieren 34"/>
          <p:cNvGrpSpPr/>
          <p:nvPr/>
        </p:nvGrpSpPr>
        <p:grpSpPr>
          <a:xfrm>
            <a:off x="3553431" y="2146075"/>
            <a:ext cx="2291706" cy="1054325"/>
            <a:chOff x="2472047" y="3455517"/>
            <a:chExt cx="2414279" cy="1382095"/>
          </a:xfrm>
        </p:grpSpPr>
        <p:sp>
          <p:nvSpPr>
            <p:cNvPr id="41" name="Abgerundetes Rechteck 40"/>
            <p:cNvSpPr/>
            <p:nvPr/>
          </p:nvSpPr>
          <p:spPr bwMode="auto">
            <a:xfrm>
              <a:off x="2472047" y="3455517"/>
              <a:ext cx="2414279" cy="1382095"/>
            </a:xfrm>
            <a:prstGeom prst="roundRect">
              <a:avLst/>
            </a:prstGeom>
            <a:solidFill>
              <a:srgbClr val="FFCCCC"/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GB" sz="1400" i="1" dirty="0" smtClean="0">
                  <a:solidFill>
                    <a:srgbClr val="002060"/>
                  </a:solidFill>
                </a:rPr>
                <a:t>WaterObservation</a:t>
              </a:r>
            </a:p>
            <a:p>
              <a:pPr algn="ctr"/>
              <a:endParaRPr lang="en-GB" sz="800" i="1" dirty="0" smtClean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grpSp>
          <p:nvGrpSpPr>
            <p:cNvPr id="42" name="Gruppieren 41"/>
            <p:cNvGrpSpPr/>
            <p:nvPr/>
          </p:nvGrpSpPr>
          <p:grpSpPr>
            <a:xfrm>
              <a:off x="4074054" y="3876438"/>
              <a:ext cx="544418" cy="786066"/>
              <a:chOff x="5498967" y="3739014"/>
              <a:chExt cx="544418" cy="786066"/>
            </a:xfrm>
          </p:grpSpPr>
          <p:sp>
            <p:nvSpPr>
              <p:cNvPr id="63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39014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4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38163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43" name="Gruppieren 42"/>
            <p:cNvGrpSpPr/>
            <p:nvPr/>
          </p:nvGrpSpPr>
          <p:grpSpPr>
            <a:xfrm>
              <a:off x="2704240" y="3884819"/>
              <a:ext cx="1236902" cy="786066"/>
              <a:chOff x="5498967" y="3772310"/>
              <a:chExt cx="1236902" cy="786066"/>
            </a:xfrm>
          </p:grpSpPr>
          <p:sp>
            <p:nvSpPr>
              <p:cNvPr id="44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45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6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71458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2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4071458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6" name="Gruppieren 5"/>
          <p:cNvGrpSpPr/>
          <p:nvPr/>
        </p:nvGrpSpPr>
        <p:grpSpPr>
          <a:xfrm>
            <a:off x="1981200" y="2006487"/>
            <a:ext cx="5334000" cy="2413113"/>
            <a:chOff x="1981200" y="2006487"/>
            <a:chExt cx="5334000" cy="2413113"/>
          </a:xfrm>
        </p:grpSpPr>
        <p:sp>
          <p:nvSpPr>
            <p:cNvPr id="8" name="Rechteck 7"/>
            <p:cNvSpPr/>
            <p:nvPr/>
          </p:nvSpPr>
          <p:spPr bwMode="auto">
            <a:xfrm>
              <a:off x="1981200" y="2645708"/>
              <a:ext cx="228600" cy="4626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Rechteck 24"/>
            <p:cNvSpPr/>
            <p:nvPr/>
          </p:nvSpPr>
          <p:spPr bwMode="auto">
            <a:xfrm>
              <a:off x="7086600" y="2641600"/>
              <a:ext cx="228600" cy="46265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1" name="Gerade Verbindung mit Pfeil 10"/>
            <p:cNvCxnSpPr>
              <a:stCxn id="41" idx="3"/>
            </p:cNvCxnSpPr>
            <p:nvPr/>
          </p:nvCxnSpPr>
          <p:spPr bwMode="auto">
            <a:xfrm flipV="1">
              <a:off x="5845137" y="2120467"/>
              <a:ext cx="441363" cy="552771"/>
            </a:xfrm>
            <a:prstGeom prst="straightConnector1">
              <a:avLst/>
            </a:prstGeom>
            <a:noFill/>
            <a:ln w="19050" cap="flat" cmpd="sng" algn="ctr">
              <a:solidFill>
                <a:srgbClr val="002060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Gerade Verbindung mit Pfeil 12"/>
            <p:cNvCxnSpPr>
              <a:stCxn id="41" idx="1"/>
            </p:cNvCxnSpPr>
            <p:nvPr/>
          </p:nvCxnSpPr>
          <p:spPr bwMode="auto">
            <a:xfrm flipH="1" flipV="1">
              <a:off x="2982191" y="2006487"/>
              <a:ext cx="571240" cy="666751"/>
            </a:xfrm>
            <a:prstGeom prst="straightConnector1">
              <a:avLst/>
            </a:prstGeom>
            <a:noFill/>
            <a:ln w="19050" cap="flat" cmpd="sng" algn="ctr">
              <a:solidFill>
                <a:srgbClr val="002060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Gerade Verbindung mit Pfeil 31"/>
            <p:cNvCxnSpPr/>
            <p:nvPr/>
          </p:nvCxnSpPr>
          <p:spPr bwMode="auto">
            <a:xfrm flipV="1">
              <a:off x="2927249" y="3220988"/>
              <a:ext cx="671996" cy="493761"/>
            </a:xfrm>
            <a:prstGeom prst="straightConnector1">
              <a:avLst/>
            </a:prstGeom>
            <a:noFill/>
            <a:ln w="571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Gerade Verbindung mit Pfeil 33"/>
            <p:cNvCxnSpPr/>
            <p:nvPr/>
          </p:nvCxnSpPr>
          <p:spPr bwMode="auto">
            <a:xfrm flipH="1" flipV="1">
              <a:off x="5614035" y="3234601"/>
              <a:ext cx="796290" cy="1184999"/>
            </a:xfrm>
            <a:prstGeom prst="straightConnector1">
              <a:avLst/>
            </a:prstGeom>
            <a:noFill/>
            <a:ln w="571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7" name="Rechteck 6"/>
          <p:cNvSpPr/>
          <p:nvPr/>
        </p:nvSpPr>
        <p:spPr bwMode="auto">
          <a:xfrm>
            <a:off x="1447800" y="1616075"/>
            <a:ext cx="1219200" cy="1008783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Abgerundetes Rechteck 45"/>
          <p:cNvSpPr/>
          <p:nvPr/>
        </p:nvSpPr>
        <p:spPr bwMode="auto">
          <a:xfrm>
            <a:off x="1371600" y="1362671"/>
            <a:ext cx="1631758" cy="783193"/>
          </a:xfrm>
          <a:prstGeom prst="roundRect">
            <a:avLst/>
          </a:prstGeom>
          <a:solidFill>
            <a:srgbClr val="C3DBF9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>
            <a:spAutoFit/>
          </a:bodyPr>
          <a:lstStyle/>
          <a:p>
            <a:pPr algn="ctr"/>
            <a:endParaRPr lang="en-GB" sz="14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HY_Features</a:t>
            </a:r>
          </a:p>
          <a:p>
            <a:pPr algn="ctr"/>
            <a:endParaRPr lang="en-GB" sz="1400" i="1" dirty="0">
              <a:solidFill>
                <a:srgbClr val="002060"/>
              </a:solidFill>
            </a:endParaRPr>
          </a:p>
        </p:txBody>
      </p:sp>
      <p:sp>
        <p:nvSpPr>
          <p:cNvPr id="47" name="Abgerundetes Rechteck 46"/>
          <p:cNvSpPr/>
          <p:nvPr/>
        </p:nvSpPr>
        <p:spPr bwMode="auto">
          <a:xfrm>
            <a:off x="1371601" y="2160616"/>
            <a:ext cx="1631758" cy="595443"/>
          </a:xfrm>
          <a:prstGeom prst="roundRect">
            <a:avLst/>
          </a:prstGeom>
          <a:pattFill prst="wdUpDiag">
            <a:fgClr>
              <a:schemeClr val="tx2">
                <a:lumMod val="25000"/>
                <a:lumOff val="75000"/>
              </a:schemeClr>
            </a:fgClr>
            <a:bgClr>
              <a:schemeClr val="bg1">
                <a:lumMod val="90000"/>
              </a:schemeClr>
            </a:bgClr>
          </a:patt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GB" sz="1400" i="1" dirty="0" smtClean="0">
                <a:solidFill>
                  <a:srgbClr val="002060"/>
                </a:solidFill>
              </a:rPr>
              <a:t>Property </a:t>
            </a:r>
            <a:r>
              <a:rPr lang="en-GB" sz="1400" b="0" i="1" dirty="0" smtClean="0">
                <a:solidFill>
                  <a:srgbClr val="002060"/>
                </a:solidFill>
              </a:rPr>
              <a:t>(Variable)</a:t>
            </a:r>
            <a:endParaRPr lang="en-GB" sz="1400" b="0" i="1" dirty="0">
              <a:solidFill>
                <a:srgbClr val="002060"/>
              </a:solidFill>
            </a:endParaRPr>
          </a:p>
        </p:txBody>
      </p:sp>
      <p:cxnSp>
        <p:nvCxnSpPr>
          <p:cNvPr id="48" name="Gerade Verbindung mit Pfeil 47"/>
          <p:cNvCxnSpPr/>
          <p:nvPr/>
        </p:nvCxnSpPr>
        <p:spPr bwMode="auto">
          <a:xfrm flipH="1" flipV="1">
            <a:off x="2971800" y="2305049"/>
            <a:ext cx="571240" cy="666751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0" name="Abgerundetes Rechteck 49"/>
          <p:cNvSpPr/>
          <p:nvPr/>
        </p:nvSpPr>
        <p:spPr bwMode="auto">
          <a:xfrm>
            <a:off x="6286500" y="1616075"/>
            <a:ext cx="1719527" cy="1008783"/>
          </a:xfrm>
          <a:prstGeom prst="roundRect">
            <a:avLst/>
          </a:prstGeom>
          <a:pattFill prst="wdUpDiag">
            <a:fgClr>
              <a:schemeClr val="bg1">
                <a:lumMod val="90000"/>
              </a:schemeClr>
            </a:fgClr>
            <a:bgClr>
              <a:srgbClr val="B2B2B2"/>
            </a:bgClr>
          </a:patt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 rtlCol="0" anchor="ctr"/>
          <a:lstStyle/>
          <a:p>
            <a:pPr algn="ctr"/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TimeSeriesML </a:t>
            </a: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</p:txBody>
      </p:sp>
      <p:cxnSp>
        <p:nvCxnSpPr>
          <p:cNvPr id="60" name="Gerade Verbindung mit Pfeil 59"/>
          <p:cNvCxnSpPr/>
          <p:nvPr/>
        </p:nvCxnSpPr>
        <p:spPr bwMode="auto">
          <a:xfrm flipV="1">
            <a:off x="2924175" y="2971800"/>
            <a:ext cx="1644751" cy="742950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1" name="Gerade Verbindung mit Pfeil 60"/>
          <p:cNvCxnSpPr/>
          <p:nvPr/>
        </p:nvCxnSpPr>
        <p:spPr bwMode="auto">
          <a:xfrm flipH="1" flipV="1">
            <a:off x="4797526" y="2971800"/>
            <a:ext cx="1546136" cy="1295400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8" name="Gerade Verbindung 67"/>
          <p:cNvCxnSpPr/>
          <p:nvPr/>
        </p:nvCxnSpPr>
        <p:spPr bwMode="auto">
          <a:xfrm>
            <a:off x="5752230" y="3835400"/>
            <a:ext cx="419970" cy="0"/>
          </a:xfrm>
          <a:prstGeom prst="line">
            <a:avLst/>
          </a:prstGeom>
          <a:noFill/>
          <a:ln w="190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759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14" y="993347"/>
            <a:ext cx="8274260" cy="5178853"/>
          </a:xfrm>
          <a:prstGeom prst="rect">
            <a:avLst/>
          </a:prstGeom>
          <a:noFill/>
          <a:ln w="12700" cap="rnd">
            <a:noFill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Water data exchange using WaterML2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5th, Workshop of OGC Hydro DWG, New York, 11-15 Aug 2014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533400" y="993347"/>
            <a:ext cx="8274260" cy="5178853"/>
          </a:xfrm>
          <a:prstGeom prst="roundRect">
            <a:avLst>
              <a:gd name="adj" fmla="val 3728"/>
            </a:avLst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feld 38"/>
          <p:cNvSpPr txBox="1"/>
          <p:nvPr/>
        </p:nvSpPr>
        <p:spPr>
          <a:xfrm>
            <a:off x="5873450" y="5194300"/>
            <a:ext cx="2673350" cy="152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GB" dirty="0" smtClean="0"/>
          </a:p>
        </p:txBody>
      </p:sp>
      <p:cxnSp>
        <p:nvCxnSpPr>
          <p:cNvPr id="51" name="Gerade Verbindung 50"/>
          <p:cNvCxnSpPr>
            <a:stCxn id="46" idx="1"/>
          </p:cNvCxnSpPr>
          <p:nvPr/>
        </p:nvCxnSpPr>
        <p:spPr bwMode="auto">
          <a:xfrm flipV="1">
            <a:off x="1447800" y="1676400"/>
            <a:ext cx="2314575" cy="444067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Gerade Verbindung 52"/>
          <p:cNvCxnSpPr/>
          <p:nvPr/>
        </p:nvCxnSpPr>
        <p:spPr bwMode="auto">
          <a:xfrm>
            <a:off x="5604510" y="1666875"/>
            <a:ext cx="2401517" cy="453592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uppieren 34"/>
          <p:cNvGrpSpPr/>
          <p:nvPr/>
        </p:nvGrpSpPr>
        <p:grpSpPr>
          <a:xfrm>
            <a:off x="3553431" y="2146075"/>
            <a:ext cx="2291706" cy="1054325"/>
            <a:chOff x="2472047" y="3455517"/>
            <a:chExt cx="2414279" cy="1382095"/>
          </a:xfrm>
        </p:grpSpPr>
        <p:sp>
          <p:nvSpPr>
            <p:cNvPr id="41" name="Abgerundetes Rechteck 40"/>
            <p:cNvSpPr/>
            <p:nvPr/>
          </p:nvSpPr>
          <p:spPr bwMode="auto">
            <a:xfrm>
              <a:off x="2472047" y="3455517"/>
              <a:ext cx="2414279" cy="1382095"/>
            </a:xfrm>
            <a:prstGeom prst="roundRect">
              <a:avLst/>
            </a:prstGeom>
            <a:solidFill>
              <a:srgbClr val="FFCCCC"/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GB" sz="1400" i="1" dirty="0" smtClean="0">
                  <a:solidFill>
                    <a:srgbClr val="002060"/>
                  </a:solidFill>
                </a:rPr>
                <a:t>WaterObservation</a:t>
              </a:r>
            </a:p>
            <a:p>
              <a:pPr algn="ctr"/>
              <a:endParaRPr lang="en-GB" sz="800" i="1" dirty="0" smtClean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grpSp>
          <p:nvGrpSpPr>
            <p:cNvPr id="42" name="Gruppieren 41"/>
            <p:cNvGrpSpPr/>
            <p:nvPr/>
          </p:nvGrpSpPr>
          <p:grpSpPr>
            <a:xfrm>
              <a:off x="4074054" y="3876438"/>
              <a:ext cx="544418" cy="786066"/>
              <a:chOff x="5498967" y="3739014"/>
              <a:chExt cx="544418" cy="786066"/>
            </a:xfrm>
          </p:grpSpPr>
          <p:sp>
            <p:nvSpPr>
              <p:cNvPr id="63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39014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4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38163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43" name="Gruppieren 42"/>
            <p:cNvGrpSpPr/>
            <p:nvPr/>
          </p:nvGrpSpPr>
          <p:grpSpPr>
            <a:xfrm>
              <a:off x="2704240" y="3884819"/>
              <a:ext cx="1236902" cy="786066"/>
              <a:chOff x="5498967" y="3772310"/>
              <a:chExt cx="1236902" cy="786066"/>
            </a:xfrm>
          </p:grpSpPr>
          <p:sp>
            <p:nvSpPr>
              <p:cNvPr id="44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45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6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71458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2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4071458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8" name="Rechteck 7"/>
          <p:cNvSpPr/>
          <p:nvPr/>
        </p:nvSpPr>
        <p:spPr bwMode="auto">
          <a:xfrm>
            <a:off x="1981200" y="2645708"/>
            <a:ext cx="228600" cy="462654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hteck 24"/>
          <p:cNvSpPr/>
          <p:nvPr/>
        </p:nvSpPr>
        <p:spPr bwMode="auto">
          <a:xfrm>
            <a:off x="7086600" y="2641600"/>
            <a:ext cx="228600" cy="46265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Gerade Verbindung mit Pfeil 10"/>
          <p:cNvCxnSpPr>
            <a:stCxn id="41" idx="3"/>
          </p:cNvCxnSpPr>
          <p:nvPr/>
        </p:nvCxnSpPr>
        <p:spPr bwMode="auto">
          <a:xfrm flipV="1">
            <a:off x="5845137" y="2120467"/>
            <a:ext cx="441363" cy="552771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3" name="Gerade Verbindung mit Pfeil 12"/>
          <p:cNvCxnSpPr>
            <a:stCxn id="41" idx="1"/>
          </p:cNvCxnSpPr>
          <p:nvPr/>
        </p:nvCxnSpPr>
        <p:spPr bwMode="auto">
          <a:xfrm flipH="1" flipV="1">
            <a:off x="2990105" y="2025538"/>
            <a:ext cx="563326" cy="647700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2" name="Gerade Verbindung mit Pfeil 31"/>
          <p:cNvCxnSpPr/>
          <p:nvPr/>
        </p:nvCxnSpPr>
        <p:spPr bwMode="auto">
          <a:xfrm flipV="1">
            <a:off x="2957029" y="3200400"/>
            <a:ext cx="671996" cy="493761"/>
          </a:xfrm>
          <a:prstGeom prst="straightConnector1">
            <a:avLst/>
          </a:prstGeom>
          <a:noFill/>
          <a:ln w="76200" cap="flat" cmpd="sng" algn="ctr">
            <a:solidFill>
              <a:srgbClr val="FFFF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Gerade Verbindung mit Pfeil 33"/>
          <p:cNvCxnSpPr/>
          <p:nvPr/>
        </p:nvCxnSpPr>
        <p:spPr bwMode="auto">
          <a:xfrm flipH="1" flipV="1">
            <a:off x="5583555" y="3220988"/>
            <a:ext cx="750743" cy="1078315"/>
          </a:xfrm>
          <a:prstGeom prst="straightConnector1">
            <a:avLst/>
          </a:prstGeom>
          <a:noFill/>
          <a:ln w="571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Gerade Verbindung 27"/>
          <p:cNvCxnSpPr/>
          <p:nvPr/>
        </p:nvCxnSpPr>
        <p:spPr bwMode="auto">
          <a:xfrm>
            <a:off x="5784842" y="3835400"/>
            <a:ext cx="55898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  <a:lumOff val="2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4" name="Gerade Verbindung 23"/>
          <p:cNvCxnSpPr>
            <a:stCxn id="41" idx="0"/>
          </p:cNvCxnSpPr>
          <p:nvPr/>
        </p:nvCxnSpPr>
        <p:spPr bwMode="auto">
          <a:xfrm flipV="1">
            <a:off x="4699284" y="1905001"/>
            <a:ext cx="1587216" cy="241074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Gerade Verbindung 53"/>
          <p:cNvCxnSpPr/>
          <p:nvPr/>
        </p:nvCxnSpPr>
        <p:spPr bwMode="auto">
          <a:xfrm flipH="1" flipV="1">
            <a:off x="2990105" y="1873896"/>
            <a:ext cx="1717095" cy="26518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 Verbindung 30"/>
          <p:cNvCxnSpPr/>
          <p:nvPr/>
        </p:nvCxnSpPr>
        <p:spPr bwMode="auto">
          <a:xfrm>
            <a:off x="3343275" y="1914525"/>
            <a:ext cx="419100" cy="0"/>
          </a:xfrm>
          <a:prstGeom prst="line">
            <a:avLst/>
          </a:prstGeom>
          <a:noFill/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Gerade Verbindung 64"/>
          <p:cNvCxnSpPr/>
          <p:nvPr/>
        </p:nvCxnSpPr>
        <p:spPr bwMode="auto">
          <a:xfrm>
            <a:off x="5583555" y="1914525"/>
            <a:ext cx="512445" cy="0"/>
          </a:xfrm>
          <a:prstGeom prst="line">
            <a:avLst/>
          </a:prstGeom>
          <a:noFill/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Gerade Verbindung 48"/>
          <p:cNvCxnSpPr/>
          <p:nvPr/>
        </p:nvCxnSpPr>
        <p:spPr bwMode="auto">
          <a:xfrm>
            <a:off x="3762375" y="1676400"/>
            <a:ext cx="0" cy="238125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Gerade Verbindung 65"/>
          <p:cNvCxnSpPr/>
          <p:nvPr/>
        </p:nvCxnSpPr>
        <p:spPr bwMode="auto">
          <a:xfrm>
            <a:off x="5600700" y="1676400"/>
            <a:ext cx="0" cy="238125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hteck 45"/>
          <p:cNvSpPr/>
          <p:nvPr/>
        </p:nvSpPr>
        <p:spPr bwMode="auto">
          <a:xfrm>
            <a:off x="1447800" y="1616075"/>
            <a:ext cx="1219200" cy="1008783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Abgerundetes Rechteck 46"/>
          <p:cNvSpPr/>
          <p:nvPr/>
        </p:nvSpPr>
        <p:spPr bwMode="auto">
          <a:xfrm>
            <a:off x="1371600" y="1362671"/>
            <a:ext cx="1631758" cy="783193"/>
          </a:xfrm>
          <a:prstGeom prst="roundRect">
            <a:avLst/>
          </a:prstGeom>
          <a:solidFill>
            <a:srgbClr val="C3DBF9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>
            <a:spAutoFit/>
          </a:bodyPr>
          <a:lstStyle/>
          <a:p>
            <a:pPr algn="ctr"/>
            <a:endParaRPr lang="en-GB" sz="14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HY_Features</a:t>
            </a:r>
          </a:p>
          <a:p>
            <a:pPr algn="ctr"/>
            <a:endParaRPr lang="en-GB" sz="1400" i="1" dirty="0">
              <a:solidFill>
                <a:srgbClr val="002060"/>
              </a:solidFill>
            </a:endParaRPr>
          </a:p>
        </p:txBody>
      </p:sp>
      <p:cxnSp>
        <p:nvCxnSpPr>
          <p:cNvPr id="52" name="Gerade Verbindung mit Pfeil 51"/>
          <p:cNvCxnSpPr/>
          <p:nvPr/>
        </p:nvCxnSpPr>
        <p:spPr bwMode="auto">
          <a:xfrm flipH="1" flipV="1">
            <a:off x="2971800" y="2305049"/>
            <a:ext cx="571240" cy="666751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5" name="Abgerundetes Rechteck 54"/>
          <p:cNvSpPr/>
          <p:nvPr/>
        </p:nvSpPr>
        <p:spPr bwMode="auto">
          <a:xfrm>
            <a:off x="1371601" y="2160616"/>
            <a:ext cx="1631758" cy="595443"/>
          </a:xfrm>
          <a:prstGeom prst="roundRect">
            <a:avLst/>
          </a:prstGeom>
          <a:pattFill prst="wdUpDiag">
            <a:fgClr>
              <a:schemeClr val="bg1">
                <a:lumMod val="90000"/>
              </a:schemeClr>
            </a:fgClr>
            <a:bgClr>
              <a:schemeClr val="tx2">
                <a:lumMod val="25000"/>
                <a:lumOff val="75000"/>
              </a:schemeClr>
            </a:bgClr>
          </a:patt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GB" sz="1400" i="1" dirty="0" smtClean="0">
                <a:solidFill>
                  <a:srgbClr val="002060"/>
                </a:solidFill>
              </a:rPr>
              <a:t>Property </a:t>
            </a:r>
            <a:r>
              <a:rPr lang="en-GB" sz="1400" b="0" i="1" dirty="0" smtClean="0">
                <a:solidFill>
                  <a:srgbClr val="002060"/>
                </a:solidFill>
              </a:rPr>
              <a:t>(Variable)</a:t>
            </a:r>
            <a:endParaRPr lang="en-GB" sz="1400" b="0" i="1" dirty="0">
              <a:solidFill>
                <a:srgbClr val="002060"/>
              </a:solidFill>
            </a:endParaRPr>
          </a:p>
        </p:txBody>
      </p:sp>
      <p:sp>
        <p:nvSpPr>
          <p:cNvPr id="67" name="Abgerundetes Rechteck 66"/>
          <p:cNvSpPr/>
          <p:nvPr/>
        </p:nvSpPr>
        <p:spPr bwMode="auto">
          <a:xfrm>
            <a:off x="6286500" y="1616075"/>
            <a:ext cx="1719527" cy="1008783"/>
          </a:xfrm>
          <a:prstGeom prst="roundRect">
            <a:avLst/>
          </a:prstGeom>
          <a:pattFill prst="wdUpDiag">
            <a:fgClr>
              <a:schemeClr val="bg1">
                <a:lumMod val="90000"/>
              </a:schemeClr>
            </a:fgClr>
            <a:bgClr>
              <a:srgbClr val="B2B2B2"/>
            </a:bgClr>
          </a:patt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 rtlCol="0" anchor="ctr"/>
          <a:lstStyle/>
          <a:p>
            <a:pPr algn="ctr"/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TimeSeriesML </a:t>
            </a: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pSp>
        <p:nvGrpSpPr>
          <p:cNvPr id="59" name="Gruppieren 58"/>
          <p:cNvGrpSpPr/>
          <p:nvPr/>
        </p:nvGrpSpPr>
        <p:grpSpPr>
          <a:xfrm>
            <a:off x="3478209" y="3429000"/>
            <a:ext cx="2404826" cy="1524000"/>
            <a:chOff x="3468684" y="3429000"/>
            <a:chExt cx="2404826" cy="1524000"/>
          </a:xfrm>
        </p:grpSpPr>
        <p:sp>
          <p:nvSpPr>
            <p:cNvPr id="61" name="Rechteck 60"/>
            <p:cNvSpPr/>
            <p:nvPr/>
          </p:nvSpPr>
          <p:spPr>
            <a:xfrm rot="1996562">
              <a:off x="3468684" y="4063500"/>
              <a:ext cx="240482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solidFill>
                    <a:srgbClr val="002060"/>
                  </a:solidFill>
                </a:rPr>
                <a:t>SOS 2.0 Hydrology Profile</a:t>
              </a:r>
            </a:p>
          </p:txBody>
        </p:sp>
        <p:sp>
          <p:nvSpPr>
            <p:cNvPr id="60" name="Abgerundetes Rechteck 59"/>
            <p:cNvSpPr/>
            <p:nvPr/>
          </p:nvSpPr>
          <p:spPr bwMode="auto">
            <a:xfrm>
              <a:off x="3505200" y="3429000"/>
              <a:ext cx="2235769" cy="1524000"/>
            </a:xfrm>
            <a:prstGeom prst="roundRect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48" name="Gerade Verbindung mit Pfeil 47"/>
          <p:cNvCxnSpPr/>
          <p:nvPr/>
        </p:nvCxnSpPr>
        <p:spPr bwMode="auto">
          <a:xfrm flipV="1">
            <a:off x="4559657" y="2986805"/>
            <a:ext cx="142237" cy="434121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8" name="Textfeld 67"/>
          <p:cNvSpPr txBox="1"/>
          <p:nvPr/>
        </p:nvSpPr>
        <p:spPr>
          <a:xfrm>
            <a:off x="596900" y="5156200"/>
            <a:ext cx="8152516" cy="93980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noAutofit/>
          </a:bodyPr>
          <a:lstStyle/>
          <a:p>
            <a:endParaRPr lang="en-GB" sz="1050" dirty="0" smtClean="0"/>
          </a:p>
          <a:p>
            <a:endParaRPr lang="en-GB" sz="1050" dirty="0" smtClean="0"/>
          </a:p>
          <a:p>
            <a:r>
              <a:rPr lang="en-GB" sz="1050" b="0" dirty="0" smtClean="0"/>
              <a:t>NOTE: Blue dashed  lines  denote  the  import  relationship  to  the application  schema  whose  concepts  are  to  </a:t>
            </a:r>
            <a:r>
              <a:rPr lang="en-GB" sz="1050" b="0" dirty="0"/>
              <a:t>be </a:t>
            </a:r>
            <a:r>
              <a:rPr lang="en-GB" sz="1050" b="0" dirty="0" smtClean="0"/>
              <a:t>imported.</a:t>
            </a: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927249" y="4552950"/>
            <a:ext cx="55898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6245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14" y="993347"/>
            <a:ext cx="8274260" cy="5178853"/>
          </a:xfrm>
          <a:prstGeom prst="rect">
            <a:avLst/>
          </a:prstGeom>
          <a:noFill/>
          <a:ln w="12700" cap="rnd">
            <a:noFill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Water data exchange using WaterML2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5th, Workshop of OGC Hydro DWG, New York, 11-15 Aug 2014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533400" y="993347"/>
            <a:ext cx="8274260" cy="5178853"/>
          </a:xfrm>
          <a:prstGeom prst="roundRect">
            <a:avLst>
              <a:gd name="adj" fmla="val 3728"/>
            </a:avLst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feld 38"/>
          <p:cNvSpPr txBox="1"/>
          <p:nvPr/>
        </p:nvSpPr>
        <p:spPr>
          <a:xfrm>
            <a:off x="5873450" y="5194300"/>
            <a:ext cx="2673350" cy="152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GB" dirty="0" smtClean="0"/>
          </a:p>
        </p:txBody>
      </p:sp>
      <p:cxnSp>
        <p:nvCxnSpPr>
          <p:cNvPr id="51" name="Gerade Verbindung 50"/>
          <p:cNvCxnSpPr>
            <a:stCxn id="46" idx="1"/>
          </p:cNvCxnSpPr>
          <p:nvPr/>
        </p:nvCxnSpPr>
        <p:spPr bwMode="auto">
          <a:xfrm flipV="1">
            <a:off x="1447800" y="1676400"/>
            <a:ext cx="2314575" cy="444067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Gerade Verbindung 52"/>
          <p:cNvCxnSpPr/>
          <p:nvPr/>
        </p:nvCxnSpPr>
        <p:spPr bwMode="auto">
          <a:xfrm>
            <a:off x="5604510" y="1666875"/>
            <a:ext cx="2401517" cy="453592"/>
          </a:xfrm>
          <a:prstGeom prst="line">
            <a:avLst/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uppieren 34"/>
          <p:cNvGrpSpPr/>
          <p:nvPr/>
        </p:nvGrpSpPr>
        <p:grpSpPr>
          <a:xfrm>
            <a:off x="3553431" y="2146075"/>
            <a:ext cx="2291706" cy="1054325"/>
            <a:chOff x="2472047" y="3455517"/>
            <a:chExt cx="2414279" cy="1382095"/>
          </a:xfrm>
        </p:grpSpPr>
        <p:sp>
          <p:nvSpPr>
            <p:cNvPr id="41" name="Abgerundetes Rechteck 40"/>
            <p:cNvSpPr/>
            <p:nvPr/>
          </p:nvSpPr>
          <p:spPr bwMode="auto">
            <a:xfrm>
              <a:off x="2472047" y="3455517"/>
              <a:ext cx="2414279" cy="1382095"/>
            </a:xfrm>
            <a:prstGeom prst="roundRect">
              <a:avLst/>
            </a:prstGeom>
            <a:solidFill>
              <a:srgbClr val="FFCCCC"/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GB" sz="1400" i="1" dirty="0" smtClean="0">
                  <a:solidFill>
                    <a:srgbClr val="002060"/>
                  </a:solidFill>
                </a:rPr>
                <a:t>WaterObservation</a:t>
              </a:r>
            </a:p>
            <a:p>
              <a:pPr algn="ctr"/>
              <a:endParaRPr lang="en-GB" sz="800" i="1" dirty="0" smtClean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grpSp>
          <p:nvGrpSpPr>
            <p:cNvPr id="42" name="Gruppieren 41"/>
            <p:cNvGrpSpPr/>
            <p:nvPr/>
          </p:nvGrpSpPr>
          <p:grpSpPr>
            <a:xfrm>
              <a:off x="4074054" y="3876438"/>
              <a:ext cx="544418" cy="786066"/>
              <a:chOff x="5498967" y="3739014"/>
              <a:chExt cx="544418" cy="786066"/>
            </a:xfrm>
          </p:grpSpPr>
          <p:sp>
            <p:nvSpPr>
              <p:cNvPr id="63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39014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4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38163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43" name="Gruppieren 42"/>
            <p:cNvGrpSpPr/>
            <p:nvPr/>
          </p:nvGrpSpPr>
          <p:grpSpPr>
            <a:xfrm>
              <a:off x="2704240" y="3884819"/>
              <a:ext cx="1236902" cy="786066"/>
              <a:chOff x="5498967" y="3772310"/>
              <a:chExt cx="1236902" cy="786066"/>
            </a:xfrm>
          </p:grpSpPr>
          <p:sp>
            <p:nvSpPr>
              <p:cNvPr id="44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45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3772310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6" name="File"/>
              <p:cNvSpPr>
                <a:spLocks noEditPoints="1" noChangeArrowheads="1"/>
              </p:cNvSpPr>
              <p:nvPr/>
            </p:nvSpPr>
            <p:spPr bwMode="auto">
              <a:xfrm>
                <a:off x="5498967" y="4071458"/>
                <a:ext cx="544418" cy="486917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2" name="File"/>
              <p:cNvSpPr>
                <a:spLocks noEditPoints="1" noChangeArrowheads="1"/>
              </p:cNvSpPr>
              <p:nvPr/>
            </p:nvSpPr>
            <p:spPr bwMode="auto">
              <a:xfrm>
                <a:off x="6191451" y="4071458"/>
                <a:ext cx="544418" cy="486918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B9F7F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36000" tIns="36000" rIns="36000" bIns="3600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900" dirty="0" smtClean="0">
                    <a:solidFill>
                      <a:srgbClr val="002060"/>
                    </a:solidFill>
                  </a:rPr>
                  <a:t>WML2</a:t>
                </a:r>
                <a:endParaRPr lang="en-GB" sz="900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8" name="Rechteck 7"/>
          <p:cNvSpPr/>
          <p:nvPr/>
        </p:nvSpPr>
        <p:spPr bwMode="auto">
          <a:xfrm>
            <a:off x="1981200" y="2645708"/>
            <a:ext cx="228600" cy="462654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hteck 24"/>
          <p:cNvSpPr/>
          <p:nvPr/>
        </p:nvSpPr>
        <p:spPr bwMode="auto">
          <a:xfrm>
            <a:off x="7086600" y="2641600"/>
            <a:ext cx="228600" cy="46265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Gerade Verbindung mit Pfeil 10"/>
          <p:cNvCxnSpPr>
            <a:stCxn id="41" idx="3"/>
          </p:cNvCxnSpPr>
          <p:nvPr/>
        </p:nvCxnSpPr>
        <p:spPr bwMode="auto">
          <a:xfrm flipV="1">
            <a:off x="5845137" y="2120467"/>
            <a:ext cx="441363" cy="552771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3" name="Gerade Verbindung mit Pfeil 12"/>
          <p:cNvCxnSpPr>
            <a:stCxn id="41" idx="1"/>
          </p:cNvCxnSpPr>
          <p:nvPr/>
        </p:nvCxnSpPr>
        <p:spPr bwMode="auto">
          <a:xfrm flipH="1" flipV="1">
            <a:off x="2990105" y="2025538"/>
            <a:ext cx="563326" cy="647700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Gerade Verbindung 27"/>
          <p:cNvCxnSpPr/>
          <p:nvPr/>
        </p:nvCxnSpPr>
        <p:spPr bwMode="auto">
          <a:xfrm>
            <a:off x="5752230" y="3835400"/>
            <a:ext cx="419970" cy="0"/>
          </a:xfrm>
          <a:prstGeom prst="line">
            <a:avLst/>
          </a:prstGeom>
          <a:noFill/>
          <a:ln w="190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 Verbindung 23"/>
          <p:cNvCxnSpPr>
            <a:stCxn id="41" idx="0"/>
          </p:cNvCxnSpPr>
          <p:nvPr/>
        </p:nvCxnSpPr>
        <p:spPr bwMode="auto">
          <a:xfrm flipV="1">
            <a:off x="4699284" y="1905001"/>
            <a:ext cx="1587216" cy="241074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Gerade Verbindung 53"/>
          <p:cNvCxnSpPr/>
          <p:nvPr/>
        </p:nvCxnSpPr>
        <p:spPr bwMode="auto">
          <a:xfrm flipH="1" flipV="1">
            <a:off x="2990105" y="1873896"/>
            <a:ext cx="1717095" cy="265183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 Verbindung 30"/>
          <p:cNvCxnSpPr/>
          <p:nvPr/>
        </p:nvCxnSpPr>
        <p:spPr bwMode="auto">
          <a:xfrm>
            <a:off x="3343275" y="1914525"/>
            <a:ext cx="419100" cy="0"/>
          </a:xfrm>
          <a:prstGeom prst="line">
            <a:avLst/>
          </a:prstGeom>
          <a:noFill/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Gerade Verbindung 64"/>
          <p:cNvCxnSpPr/>
          <p:nvPr/>
        </p:nvCxnSpPr>
        <p:spPr bwMode="auto">
          <a:xfrm>
            <a:off x="5583555" y="1914525"/>
            <a:ext cx="512445" cy="0"/>
          </a:xfrm>
          <a:prstGeom prst="line">
            <a:avLst/>
          </a:prstGeom>
          <a:noFill/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Gerade Verbindung 48"/>
          <p:cNvCxnSpPr/>
          <p:nvPr/>
        </p:nvCxnSpPr>
        <p:spPr bwMode="auto">
          <a:xfrm>
            <a:off x="3762375" y="1676400"/>
            <a:ext cx="0" cy="238125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Gerade Verbindung 65"/>
          <p:cNvCxnSpPr/>
          <p:nvPr/>
        </p:nvCxnSpPr>
        <p:spPr bwMode="auto">
          <a:xfrm>
            <a:off x="5600700" y="1676400"/>
            <a:ext cx="0" cy="238125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hteck 45"/>
          <p:cNvSpPr/>
          <p:nvPr/>
        </p:nvSpPr>
        <p:spPr bwMode="auto">
          <a:xfrm>
            <a:off x="1447800" y="1616075"/>
            <a:ext cx="1219200" cy="1008783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Abgerundetes Rechteck 46"/>
          <p:cNvSpPr/>
          <p:nvPr/>
        </p:nvSpPr>
        <p:spPr bwMode="auto">
          <a:xfrm>
            <a:off x="1371600" y="1362671"/>
            <a:ext cx="1631758" cy="783193"/>
          </a:xfrm>
          <a:prstGeom prst="roundRect">
            <a:avLst/>
          </a:prstGeom>
          <a:solidFill>
            <a:srgbClr val="C3DBF9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>
            <a:spAutoFit/>
          </a:bodyPr>
          <a:lstStyle/>
          <a:p>
            <a:pPr algn="ctr"/>
            <a:endParaRPr lang="en-GB" sz="14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HY_Features</a:t>
            </a:r>
          </a:p>
          <a:p>
            <a:pPr algn="ctr"/>
            <a:endParaRPr lang="en-GB" sz="1400" i="1" dirty="0">
              <a:solidFill>
                <a:srgbClr val="002060"/>
              </a:solidFill>
            </a:endParaRPr>
          </a:p>
        </p:txBody>
      </p:sp>
      <p:cxnSp>
        <p:nvCxnSpPr>
          <p:cNvPr id="52" name="Gerade Verbindung mit Pfeil 51"/>
          <p:cNvCxnSpPr/>
          <p:nvPr/>
        </p:nvCxnSpPr>
        <p:spPr bwMode="auto">
          <a:xfrm flipH="1" flipV="1">
            <a:off x="2971800" y="2305049"/>
            <a:ext cx="571240" cy="666751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5" name="Abgerundetes Rechteck 54"/>
          <p:cNvSpPr/>
          <p:nvPr/>
        </p:nvSpPr>
        <p:spPr bwMode="auto">
          <a:xfrm>
            <a:off x="1371601" y="2160616"/>
            <a:ext cx="1631758" cy="595443"/>
          </a:xfrm>
          <a:prstGeom prst="roundRect">
            <a:avLst/>
          </a:prstGeom>
          <a:pattFill prst="wdUpDiag">
            <a:fgClr>
              <a:schemeClr val="bg1">
                <a:lumMod val="90000"/>
              </a:schemeClr>
            </a:fgClr>
            <a:bgClr>
              <a:schemeClr val="tx2">
                <a:lumMod val="25000"/>
                <a:lumOff val="75000"/>
              </a:schemeClr>
            </a:bgClr>
          </a:patt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GB" sz="1400" i="1" dirty="0" smtClean="0">
                <a:solidFill>
                  <a:srgbClr val="002060"/>
                </a:solidFill>
              </a:rPr>
              <a:t>Property </a:t>
            </a:r>
            <a:r>
              <a:rPr lang="en-GB" sz="1400" b="0" i="1" dirty="0" smtClean="0">
                <a:solidFill>
                  <a:srgbClr val="002060"/>
                </a:solidFill>
              </a:rPr>
              <a:t>(Variable)</a:t>
            </a:r>
            <a:endParaRPr lang="en-GB" sz="1400" b="0" i="1" dirty="0">
              <a:solidFill>
                <a:srgbClr val="002060"/>
              </a:solidFill>
            </a:endParaRPr>
          </a:p>
        </p:txBody>
      </p:sp>
      <p:sp>
        <p:nvSpPr>
          <p:cNvPr id="67" name="Abgerundetes Rechteck 66"/>
          <p:cNvSpPr/>
          <p:nvPr/>
        </p:nvSpPr>
        <p:spPr bwMode="auto">
          <a:xfrm>
            <a:off x="6286500" y="1616075"/>
            <a:ext cx="1719527" cy="1008783"/>
          </a:xfrm>
          <a:prstGeom prst="roundRect">
            <a:avLst/>
          </a:prstGeom>
          <a:pattFill prst="wdUpDiag">
            <a:fgClr>
              <a:schemeClr val="bg1">
                <a:lumMod val="90000"/>
              </a:schemeClr>
            </a:fgClr>
            <a:bgClr>
              <a:srgbClr val="B2B2B2"/>
            </a:bgClr>
          </a:patt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rIns="36000" rtlCol="0" anchor="ctr"/>
          <a:lstStyle/>
          <a:p>
            <a:pPr algn="ctr"/>
            <a:endParaRPr lang="en-GB" sz="1800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TimeSeriesML </a:t>
            </a:r>
          </a:p>
          <a:p>
            <a:pPr algn="ctr"/>
            <a:endParaRPr lang="en-GB" sz="1800" i="1" dirty="0">
              <a:solidFill>
                <a:srgbClr val="002060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 bwMode="auto">
          <a:xfrm>
            <a:off x="6553200" y="3213670"/>
            <a:ext cx="1295400" cy="755703"/>
          </a:xfrm>
          <a:prstGeom prst="roundRect">
            <a:avLst/>
          </a:prstGeom>
          <a:solidFill>
            <a:schemeClr val="bg1">
              <a:lumMod val="90000"/>
            </a:schemeClr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400" dirty="0" smtClean="0"/>
              <a:t>Requesting Service</a:t>
            </a:r>
            <a:endParaRPr lang="en-GB" sz="1400" dirty="0"/>
          </a:p>
        </p:txBody>
      </p:sp>
      <p:sp>
        <p:nvSpPr>
          <p:cNvPr id="68" name="Abgerundetes Rechteck 67"/>
          <p:cNvSpPr/>
          <p:nvPr/>
        </p:nvSpPr>
        <p:spPr bwMode="auto">
          <a:xfrm>
            <a:off x="1447800" y="3213670"/>
            <a:ext cx="1295400" cy="755703"/>
          </a:xfrm>
          <a:prstGeom prst="roundRect">
            <a:avLst/>
          </a:prstGeom>
          <a:solidFill>
            <a:schemeClr val="bg1">
              <a:lumMod val="90000"/>
            </a:schemeClr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400" dirty="0" smtClean="0"/>
              <a:t>Supplying Service</a:t>
            </a:r>
            <a:endParaRPr lang="en-GB" sz="1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pSp>
        <p:nvGrpSpPr>
          <p:cNvPr id="59" name="Gruppieren 58"/>
          <p:cNvGrpSpPr/>
          <p:nvPr/>
        </p:nvGrpSpPr>
        <p:grpSpPr>
          <a:xfrm>
            <a:off x="3478209" y="3429000"/>
            <a:ext cx="2404826" cy="1524000"/>
            <a:chOff x="3468684" y="3429000"/>
            <a:chExt cx="2404826" cy="1524000"/>
          </a:xfrm>
        </p:grpSpPr>
        <p:sp>
          <p:nvSpPr>
            <p:cNvPr id="61" name="Rechteck 60"/>
            <p:cNvSpPr/>
            <p:nvPr/>
          </p:nvSpPr>
          <p:spPr>
            <a:xfrm rot="1996562">
              <a:off x="3468684" y="4063500"/>
              <a:ext cx="240482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solidFill>
                    <a:srgbClr val="002060"/>
                  </a:solidFill>
                </a:rPr>
                <a:t>SOS 2.0 Hydrology Profile</a:t>
              </a:r>
            </a:p>
          </p:txBody>
        </p:sp>
        <p:sp>
          <p:nvSpPr>
            <p:cNvPr id="60" name="Abgerundetes Rechteck 59"/>
            <p:cNvSpPr/>
            <p:nvPr/>
          </p:nvSpPr>
          <p:spPr bwMode="auto">
            <a:xfrm>
              <a:off x="3505200" y="3429000"/>
              <a:ext cx="2235769" cy="1524000"/>
            </a:xfrm>
            <a:prstGeom prst="roundRect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2" name="Textfeld 71"/>
          <p:cNvSpPr txBox="1"/>
          <p:nvPr/>
        </p:nvSpPr>
        <p:spPr>
          <a:xfrm>
            <a:off x="596900" y="5156200"/>
            <a:ext cx="8152516" cy="93980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noAutofit/>
          </a:bodyPr>
          <a:lstStyle/>
          <a:p>
            <a:endParaRPr lang="en-GB" sz="1050" dirty="0" smtClean="0"/>
          </a:p>
          <a:p>
            <a:endParaRPr lang="en-GB" sz="1050" dirty="0" smtClean="0"/>
          </a:p>
          <a:p>
            <a:r>
              <a:rPr lang="en-GB" sz="1050" b="0" dirty="0" smtClean="0"/>
              <a:t>NOTE: Blue dashed  lines  denote  the  import  relationship  to  the application  schema  whose  concepts  are  to  </a:t>
            </a:r>
            <a:r>
              <a:rPr lang="en-GB" sz="1050" b="0" dirty="0"/>
              <a:t>be </a:t>
            </a:r>
            <a:r>
              <a:rPr lang="en-GB" sz="1050" b="0" dirty="0" smtClean="0"/>
              <a:t>imported.</a:t>
            </a:r>
          </a:p>
        </p:txBody>
      </p:sp>
      <p:cxnSp>
        <p:nvCxnSpPr>
          <p:cNvPr id="73" name="Gerade Verbindung mit Pfeil 72"/>
          <p:cNvCxnSpPr/>
          <p:nvPr/>
        </p:nvCxnSpPr>
        <p:spPr bwMode="auto">
          <a:xfrm flipV="1">
            <a:off x="4559657" y="2986805"/>
            <a:ext cx="142237" cy="434121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5" name="Gerade Verbindung 74"/>
          <p:cNvCxnSpPr/>
          <p:nvPr/>
        </p:nvCxnSpPr>
        <p:spPr bwMode="auto">
          <a:xfrm>
            <a:off x="2927249" y="4552950"/>
            <a:ext cx="55898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6" name="Gerade Verbindung mit Pfeil 75"/>
          <p:cNvCxnSpPr/>
          <p:nvPr/>
        </p:nvCxnSpPr>
        <p:spPr bwMode="auto">
          <a:xfrm flipV="1">
            <a:off x="2927249" y="3220988"/>
            <a:ext cx="671996" cy="493761"/>
          </a:xfrm>
          <a:prstGeom prst="straightConnector1">
            <a:avLst/>
          </a:prstGeom>
          <a:noFill/>
          <a:ln w="57150" cap="flat" cmpd="sng" algn="ctr">
            <a:solidFill>
              <a:srgbClr val="FFFF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Gerade Verbindung mit Pfeil 76"/>
          <p:cNvCxnSpPr/>
          <p:nvPr/>
        </p:nvCxnSpPr>
        <p:spPr bwMode="auto">
          <a:xfrm flipH="1" flipV="1">
            <a:off x="5583555" y="3220988"/>
            <a:ext cx="750743" cy="1078315"/>
          </a:xfrm>
          <a:prstGeom prst="straightConnector1">
            <a:avLst/>
          </a:prstGeom>
          <a:noFill/>
          <a:ln w="571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4" name="Gerade Verbindung 73"/>
          <p:cNvCxnSpPr/>
          <p:nvPr/>
        </p:nvCxnSpPr>
        <p:spPr bwMode="auto">
          <a:xfrm>
            <a:off x="5784842" y="3835400"/>
            <a:ext cx="55898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  <a:lumOff val="2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9763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771525" y="1012147"/>
            <a:ext cx="791527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dirty="0" smtClean="0">
              <a:solidFill>
                <a:srgbClr val="092E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MS PGothic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MS PGothic" charset="0"/>
              </a:rPr>
              <a:t>ease / facilitate the use of water information standards </a:t>
            </a:r>
          </a:p>
          <a:p>
            <a:pPr lvl="1"/>
            <a:r>
              <a:rPr lang="en-GB" sz="2000" b="0" dirty="0" smtClean="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MS PGothic" charset="0"/>
                <a:sym typeface="Wingdings" panose="05000000000000000000" pitchFamily="2" charset="2"/>
              </a:rPr>
              <a:t> </a:t>
            </a:r>
            <a:r>
              <a:rPr lang="en-GB" sz="2000" b="0" dirty="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MS PGothic" charset="0"/>
                <a:sym typeface="Wingdings" panose="05000000000000000000" pitchFamily="2" charset="2"/>
              </a:rPr>
              <a:t>t</a:t>
            </a:r>
            <a:r>
              <a:rPr lang="en-GB" sz="2000" b="0" dirty="0" smtClean="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MS PGothic" charset="0"/>
                <a:sym typeface="Wingdings" panose="05000000000000000000" pitchFamily="2" charset="2"/>
              </a:rPr>
              <a:t>echnical </a:t>
            </a:r>
            <a:r>
              <a:rPr lang="en-GB" sz="2000" b="0" dirty="0" smtClean="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MS PGothic" charset="0"/>
              </a:rPr>
              <a:t>inter-operability between Web services</a:t>
            </a:r>
            <a:endParaRPr lang="en-GB" sz="2000" b="0" dirty="0">
              <a:solidFill>
                <a:srgbClr val="092E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MS PGothic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dirty="0" smtClean="0">
              <a:solidFill>
                <a:srgbClr val="092E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MS PGothic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MS PGothic" charset="0"/>
              </a:rPr>
              <a:t>give water information standards a common face </a:t>
            </a:r>
          </a:p>
          <a:p>
            <a:pPr lvl="1"/>
            <a:r>
              <a:rPr lang="en-GB" sz="2000" b="0" dirty="0" smtClean="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MS PGothic" charset="0"/>
                <a:sym typeface="Wingdings" panose="05000000000000000000" pitchFamily="2" charset="2"/>
              </a:rPr>
              <a:t> organizational </a:t>
            </a:r>
            <a:r>
              <a:rPr lang="en-GB" sz="2000" b="0" dirty="0" smtClean="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MS PGothic" charset="0"/>
              </a:rPr>
              <a:t>inter-operability between Web services</a:t>
            </a:r>
            <a:endParaRPr lang="en-GB" sz="2000" b="0" dirty="0">
              <a:solidFill>
                <a:srgbClr val="092E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MS PGothic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dirty="0" smtClean="0">
              <a:solidFill>
                <a:srgbClr val="092E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MS PGothic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MS PGothic" charset="0"/>
              </a:rPr>
              <a:t>bundling water information standards by content </a:t>
            </a:r>
          </a:p>
          <a:p>
            <a:pPr marL="800100" lvl="1" indent="-342900">
              <a:buFont typeface="Wingdings" pitchFamily="2" charset="2"/>
              <a:buChar char="à"/>
            </a:pPr>
            <a:r>
              <a:rPr lang="en-GB" sz="2000" b="0" dirty="0" smtClean="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MS PGothic" charset="0"/>
              </a:rPr>
              <a:t>semantic inter-operability between Web services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Here we stand ! – What next ? – What is needed ?</a:t>
            </a:r>
            <a:endParaRPr lang="en-GB" sz="2800" dirty="0"/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0" y="4593974"/>
            <a:ext cx="9144000" cy="2273769"/>
            <a:chOff x="0" y="4593974"/>
            <a:chExt cx="9144000" cy="2273769"/>
          </a:xfrm>
        </p:grpSpPr>
        <p:grpSp>
          <p:nvGrpSpPr>
            <p:cNvPr id="14" name="Gruppieren 13"/>
            <p:cNvGrpSpPr/>
            <p:nvPr/>
          </p:nvGrpSpPr>
          <p:grpSpPr>
            <a:xfrm>
              <a:off x="0" y="4593974"/>
              <a:ext cx="9144000" cy="2273769"/>
              <a:chOff x="0" y="2167196"/>
              <a:chExt cx="9144000" cy="2273769"/>
            </a:xfrm>
          </p:grpSpPr>
          <p:pic>
            <p:nvPicPr>
              <p:cNvPr id="15" name="Picture 2" descr="river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167196"/>
                <a:ext cx="9144000" cy="2273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1525" y="2186355"/>
                <a:ext cx="587163" cy="5568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9" name="Picture 1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2800" y="2514600"/>
                <a:ext cx="587163" cy="5568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" name="Picture 1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67650" y="3605580"/>
                <a:ext cx="587163" cy="5568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Ellipse 20"/>
              <p:cNvSpPr/>
              <p:nvPr/>
            </p:nvSpPr>
            <p:spPr bwMode="auto">
              <a:xfrm>
                <a:off x="1284122" y="2681272"/>
                <a:ext cx="130082" cy="12385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 cap="flat" cmpd="sng" algn="ctr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2" name="Ellipse 21"/>
              <p:cNvSpPr/>
              <p:nvPr/>
            </p:nvSpPr>
            <p:spPr bwMode="auto">
              <a:xfrm>
                <a:off x="3873169" y="2466945"/>
                <a:ext cx="130082" cy="12385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 cap="flat" cmpd="sng" algn="ctr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3" name="Ellipse 22"/>
              <p:cNvSpPr/>
              <p:nvPr/>
            </p:nvSpPr>
            <p:spPr bwMode="auto">
              <a:xfrm>
                <a:off x="8393391" y="3543652"/>
                <a:ext cx="130082" cy="12385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 cap="flat" cmpd="sng" algn="ctr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24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0552" y="6094068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Ellipse 24"/>
            <p:cNvSpPr/>
            <p:nvPr/>
          </p:nvSpPr>
          <p:spPr bwMode="auto">
            <a:xfrm>
              <a:off x="6324600" y="6581745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0865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27426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>
                <a:cs typeface="+mj-cs"/>
              </a:rPr>
              <a:t>Water data exchange using standards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5th, Workshop of OGC Hydro DWG, New York, 11-15 Aug 2014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533400" y="993347"/>
            <a:ext cx="8274260" cy="5178853"/>
          </a:xfrm>
          <a:prstGeom prst="roundRect">
            <a:avLst>
              <a:gd name="adj" fmla="val 3728"/>
            </a:avLst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430482" y="5756077"/>
            <a:ext cx="2493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0" dirty="0" smtClean="0">
                <a:solidFill>
                  <a:srgbClr val="002060"/>
                </a:solidFill>
              </a:rPr>
              <a:t>[ISO19109:2005,              ]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4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ym typeface="Wingdings" panose="05000000000000000000" pitchFamily="2" charset="2"/>
              </a:rPr>
              <a:t>progress  </a:t>
            </a:r>
            <a:r>
              <a:rPr lang="en-GB" sz="2800" dirty="0" smtClean="0"/>
              <a:t>suite </a:t>
            </a:r>
            <a:r>
              <a:rPr lang="en-GB" sz="2800" dirty="0"/>
              <a:t>of water information standards </a:t>
            </a:r>
            <a:endParaRPr lang="en-GB" sz="2800" u="sng" dirty="0"/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349163" y="1627525"/>
            <a:ext cx="764243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000" b="0" dirty="0" smtClean="0">
                <a:solidFill>
                  <a:srgbClr val="092E5C"/>
                </a:solidFill>
              </a:rPr>
              <a:t>„some structure … in order to present a common face “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GB" sz="2000" b="0" dirty="0" smtClean="0">
              <a:solidFill>
                <a:srgbClr val="092E5C"/>
              </a:solidFill>
            </a:endParaRPr>
          </a:p>
          <a:p>
            <a:pPr marL="800100" lvl="3" indent="-342900">
              <a:buFont typeface="Wingdings" panose="05000000000000000000" pitchFamily="2" charset="2"/>
              <a:buChar char="Ø"/>
            </a:pPr>
            <a:r>
              <a:rPr lang="en-GB" sz="2000" b="0" dirty="0" smtClean="0">
                <a:solidFill>
                  <a:srgbClr val="092E5C"/>
                </a:solidFill>
              </a:rPr>
              <a:t>“suite of components to support the water community”</a:t>
            </a:r>
          </a:p>
          <a:p>
            <a:pPr marL="800100" lvl="3" indent="-342900">
              <a:buFont typeface="Wingdings" panose="05000000000000000000" pitchFamily="2" charset="2"/>
              <a:buChar char="Ø"/>
            </a:pPr>
            <a:endParaRPr lang="en-GB" sz="2000" b="0" dirty="0" smtClean="0">
              <a:solidFill>
                <a:srgbClr val="092E5C"/>
              </a:solidFill>
            </a:endParaRPr>
          </a:p>
          <a:p>
            <a:pPr marL="800100" lvl="3" indent="-342900">
              <a:buFont typeface="Wingdings" panose="05000000000000000000" pitchFamily="2" charset="2"/>
              <a:buChar char="Ø"/>
            </a:pPr>
            <a:r>
              <a:rPr lang="en-GB" sz="2000" b="0" dirty="0" smtClean="0">
                <a:solidFill>
                  <a:srgbClr val="092E5C"/>
                </a:solidFill>
              </a:rPr>
              <a:t>OGC Change request 13-123 re “Repackaging WML2 P1”</a:t>
            </a:r>
          </a:p>
          <a:p>
            <a:pPr marL="800100" lvl="3" indent="-342900">
              <a:buFont typeface="Wingdings" panose="05000000000000000000" pitchFamily="2" charset="2"/>
              <a:buChar char="Ø"/>
            </a:pPr>
            <a:endParaRPr lang="en-GB" sz="2000" b="0" dirty="0" smtClean="0">
              <a:solidFill>
                <a:srgbClr val="092E5C"/>
              </a:solidFill>
            </a:endParaRPr>
          </a:p>
          <a:p>
            <a:pPr marL="800100" lvl="3" indent="-342900">
              <a:buFont typeface="Wingdings" panose="05000000000000000000" pitchFamily="2" charset="2"/>
              <a:buChar char="Ø"/>
            </a:pPr>
            <a:r>
              <a:rPr lang="en-GB" sz="2000" b="0" dirty="0" smtClean="0">
                <a:solidFill>
                  <a:srgbClr val="092E5C"/>
                </a:solidFill>
              </a:rPr>
              <a:t>Discussion in NY at the </a:t>
            </a:r>
            <a:r>
              <a:rPr lang="en-GB" sz="2000" b="0" dirty="0" err="1" smtClean="0">
                <a:solidFill>
                  <a:srgbClr val="092E5C"/>
                </a:solidFill>
              </a:rPr>
              <a:t>HydroDWG</a:t>
            </a:r>
            <a:r>
              <a:rPr lang="en-GB" sz="2000" b="0" dirty="0" smtClean="0">
                <a:solidFill>
                  <a:srgbClr val="092E5C"/>
                </a:solidFill>
              </a:rPr>
              <a:t> workshop</a:t>
            </a:r>
          </a:p>
          <a:p>
            <a:pPr marL="800100" lvl="3" indent="-342900">
              <a:buFont typeface="Wingdings" panose="05000000000000000000" pitchFamily="2" charset="2"/>
              <a:buChar char="Ø"/>
            </a:pPr>
            <a:endParaRPr lang="en-GB" sz="2000" b="0" dirty="0">
              <a:solidFill>
                <a:srgbClr val="092E5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 smtClean="0">
              <a:solidFill>
                <a:srgbClr val="092E5C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09600" y="1627525"/>
            <a:ext cx="1219200" cy="344876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GB" sz="2000" b="0" dirty="0" smtClean="0">
                <a:solidFill>
                  <a:srgbClr val="092E5C"/>
                </a:solidFill>
              </a:rPr>
              <a:t>Jul 2012</a:t>
            </a:r>
          </a:p>
          <a:p>
            <a:endParaRPr lang="en-GB" sz="2000" b="0" dirty="0" smtClean="0">
              <a:solidFill>
                <a:srgbClr val="092E5C"/>
              </a:solidFill>
            </a:endParaRPr>
          </a:p>
          <a:p>
            <a:r>
              <a:rPr lang="en-GB" sz="2000" b="0" dirty="0" smtClean="0">
                <a:solidFill>
                  <a:srgbClr val="092E5C"/>
                </a:solidFill>
              </a:rPr>
              <a:t>Oct 2013</a:t>
            </a:r>
          </a:p>
          <a:p>
            <a:endParaRPr lang="en-GB" sz="2000" b="0" dirty="0" smtClean="0">
              <a:solidFill>
                <a:srgbClr val="092E5C"/>
              </a:solidFill>
            </a:endParaRPr>
          </a:p>
          <a:p>
            <a:r>
              <a:rPr lang="de-DE" sz="2000" b="0" dirty="0" smtClean="0">
                <a:solidFill>
                  <a:srgbClr val="092E5C"/>
                </a:solidFill>
              </a:rPr>
              <a:t>Mar 2014</a:t>
            </a:r>
            <a:endParaRPr lang="en-GB" sz="2000" b="0" dirty="0" smtClean="0">
              <a:solidFill>
                <a:srgbClr val="092E5C"/>
              </a:solidFill>
            </a:endParaRPr>
          </a:p>
          <a:p>
            <a:endParaRPr lang="en-GB" sz="2000" b="0" dirty="0">
              <a:solidFill>
                <a:srgbClr val="092E5C"/>
              </a:solidFill>
            </a:endParaRPr>
          </a:p>
          <a:p>
            <a:r>
              <a:rPr lang="en-GB" sz="2000" b="0" dirty="0" smtClean="0">
                <a:solidFill>
                  <a:srgbClr val="092E5C"/>
                </a:solidFill>
              </a:rPr>
              <a:t>Aug 2014</a:t>
            </a:r>
          </a:p>
          <a:p>
            <a:endParaRPr lang="en-GB" sz="2000" b="0" dirty="0">
              <a:solidFill>
                <a:srgbClr val="092E5C"/>
              </a:solidFill>
            </a:endParaRPr>
          </a:p>
          <a:p>
            <a:endParaRPr lang="en-GB" sz="2000" b="0" dirty="0" smtClean="0">
              <a:solidFill>
                <a:srgbClr val="092E5C"/>
              </a:solidFill>
            </a:endParaRPr>
          </a:p>
          <a:p>
            <a:endParaRPr lang="en-GB" sz="2000" b="0" dirty="0" smtClean="0">
              <a:solidFill>
                <a:srgbClr val="092E5C"/>
              </a:solidFill>
            </a:endParaRPr>
          </a:p>
          <a:p>
            <a:endParaRPr lang="en-GB" sz="2000" b="0" dirty="0" smtClean="0">
              <a:solidFill>
                <a:srgbClr val="092E5C"/>
              </a:solidFill>
            </a:endParaRPr>
          </a:p>
          <a:p>
            <a:endParaRPr lang="en-GB" sz="2000" b="0" dirty="0" smtClean="0">
              <a:solidFill>
                <a:srgbClr val="092E5C"/>
              </a:solidFill>
            </a:endParaRP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91850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To be discussed in NY</a:t>
            </a:r>
            <a:endParaRPr lang="en-GB" sz="2800" dirty="0"/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065106" y="1208306"/>
            <a:ext cx="77740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92E5C"/>
                </a:solidFill>
              </a:rPr>
              <a:t>W</a:t>
            </a:r>
            <a:r>
              <a:rPr lang="en-US" altLang="en-US" sz="2000" b="0" dirty="0">
                <a:solidFill>
                  <a:srgbClr val="092E5C"/>
                </a:solidFill>
              </a:rPr>
              <a:t>hat do we hope to get from the </a:t>
            </a:r>
            <a:r>
              <a:rPr lang="en-US" altLang="en-US" sz="2000" b="0" dirty="0" smtClean="0">
                <a:solidFill>
                  <a:srgbClr val="092E5C"/>
                </a:solidFill>
              </a:rPr>
              <a:t>“Water Suite”?                    </a:t>
            </a:r>
            <a:r>
              <a:rPr lang="en-GB" sz="2000" b="0" dirty="0" smtClean="0">
                <a:solidFill>
                  <a:srgbClr val="092E5C"/>
                </a:solidFill>
              </a:rPr>
              <a:t> </a:t>
            </a:r>
            <a:r>
              <a:rPr lang="en-GB" sz="2000" b="0" dirty="0">
                <a:solidFill>
                  <a:srgbClr val="092E5C"/>
                </a:solidFill>
              </a:rPr>
              <a:t>Which use cases can be addressed ? </a:t>
            </a:r>
            <a:endParaRPr lang="en-GB" sz="2000" b="0" dirty="0" smtClean="0">
              <a:solidFill>
                <a:srgbClr val="092E5C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sz="2000" b="0" dirty="0">
              <a:solidFill>
                <a:srgbClr val="092E5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rgbClr val="092E5C"/>
                </a:solidFill>
              </a:rPr>
              <a:t>Scope and content of the “Water Suite” 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1800" b="0" dirty="0" smtClean="0">
              <a:solidFill>
                <a:srgbClr val="092E5C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rgbClr val="092E5C"/>
                </a:solidFill>
              </a:rPr>
              <a:t>Suite of standards </a:t>
            </a:r>
            <a:r>
              <a:rPr lang="en-GB" sz="1800" b="0" dirty="0" smtClean="0">
                <a:solidFill>
                  <a:srgbClr val="092E5C"/>
                </a:solidFill>
                <a:sym typeface="Wingdings" panose="05000000000000000000" pitchFamily="2" charset="2"/>
              </a:rPr>
              <a:t> </a:t>
            </a:r>
            <a:r>
              <a:rPr lang="en-GB" sz="1800" b="0" dirty="0" smtClean="0">
                <a:solidFill>
                  <a:srgbClr val="092E5C"/>
                </a:solidFill>
              </a:rPr>
              <a:t> suite of guidelines / tools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rgbClr val="092E5C"/>
                </a:solidFill>
              </a:rPr>
              <a:t>Role of existing / future WaterML2 components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1800" b="0" dirty="0" smtClean="0">
              <a:solidFill>
                <a:srgbClr val="092E5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rgbClr val="092E5C"/>
                </a:solidFill>
              </a:rPr>
              <a:t>How to structure 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rgbClr val="092E5C"/>
                </a:solidFill>
              </a:rPr>
              <a:t>b</a:t>
            </a:r>
            <a:r>
              <a:rPr lang="en-GB" sz="1800" b="0" dirty="0" smtClean="0">
                <a:solidFill>
                  <a:srgbClr val="092E5C"/>
                </a:solidFill>
              </a:rPr>
              <a:t>y typical use cases: Quantity Observation, Quality Observation, Gauging Observation, ...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rgbClr val="092E5C"/>
                </a:solidFill>
              </a:rPr>
              <a:t>b</a:t>
            </a:r>
            <a:r>
              <a:rPr lang="en-GB" sz="1800" b="0" dirty="0" smtClean="0">
                <a:solidFill>
                  <a:srgbClr val="092E5C"/>
                </a:solidFill>
              </a:rPr>
              <a:t>y abstraction level: information/conceptual models, application schemas, implementations, profiles and formats, 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 smtClean="0">
              <a:solidFill>
                <a:srgbClr val="092E5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rgbClr val="092E5C"/>
                </a:solidFill>
              </a:rPr>
              <a:t>Framework: OGC – WMO – ISO 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 smtClean="0">
              <a:solidFill>
                <a:srgbClr val="092E5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rgbClr val="092E5C"/>
                </a:solidFill>
              </a:rPr>
              <a:t>Roadmap (priorities, actors, timelines)</a:t>
            </a:r>
            <a:endParaRPr lang="en-GB" sz="3200" b="0" dirty="0" smtClean="0">
              <a:solidFill>
                <a:srgbClr val="092E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8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Water Suites </a:t>
            </a:r>
            <a:r>
              <a:rPr lang="en-GB" sz="2800" dirty="0">
                <a:sym typeface="Wingdings" pitchFamily="2" charset="2"/>
              </a:rPr>
              <a:t></a:t>
            </a:r>
            <a:r>
              <a:rPr lang="en-GB" sz="2800" dirty="0" smtClean="0"/>
              <a:t> Hand ling water information</a:t>
            </a:r>
            <a:endParaRPr lang="en-GB" sz="2800" u="sng" dirty="0"/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14400" y="1472148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92E5C"/>
                </a:solidFill>
              </a:rPr>
              <a:t>W</a:t>
            </a:r>
            <a:r>
              <a:rPr lang="en-US" altLang="en-US" sz="2000" dirty="0">
                <a:solidFill>
                  <a:srgbClr val="092E5C"/>
                </a:solidFill>
              </a:rPr>
              <a:t>hat do we hope to get from the water suite</a:t>
            </a:r>
            <a:r>
              <a:rPr lang="en-US" altLang="en-US" sz="2000" dirty="0" smtClean="0">
                <a:solidFill>
                  <a:srgbClr val="092E5C"/>
                </a:solidFill>
              </a:rPr>
              <a:t>?</a:t>
            </a:r>
            <a:endParaRPr lang="en-GB" sz="2000" dirty="0" smtClean="0">
              <a:solidFill>
                <a:srgbClr val="092E5C"/>
              </a:solidFill>
            </a:endParaRPr>
          </a:p>
          <a:p>
            <a:endParaRPr lang="en-GB" sz="2000" dirty="0">
              <a:solidFill>
                <a:srgbClr val="092E5C"/>
              </a:solidFill>
            </a:endParaRPr>
          </a:p>
          <a:p>
            <a:r>
              <a:rPr lang="en-GB" sz="2000" dirty="0" smtClean="0">
                <a:solidFill>
                  <a:srgbClr val="092E5C"/>
                </a:solidFill>
              </a:rPr>
              <a:t>D</a:t>
            </a:r>
            <a:r>
              <a:rPr lang="en-GB" sz="2000" b="0" dirty="0" smtClean="0">
                <a:solidFill>
                  <a:srgbClr val="092E5C"/>
                </a:solidFill>
              </a:rPr>
              <a:t>-Suite </a:t>
            </a:r>
            <a:r>
              <a:rPr lang="en-GB" sz="2000" b="0" dirty="0">
                <a:solidFill>
                  <a:srgbClr val="092E5C"/>
                </a:solidFill>
              </a:rPr>
              <a:t>(Data): Tools and services for the exchange of hydrologic data using Web services </a:t>
            </a:r>
            <a:r>
              <a:rPr lang="en-GB" sz="2000" b="0" dirty="0" smtClean="0">
                <a:solidFill>
                  <a:srgbClr val="092E5C"/>
                </a:solidFill>
              </a:rPr>
              <a:t>(</a:t>
            </a:r>
            <a:r>
              <a:rPr lang="en-GB" sz="2000" b="0" dirty="0" smtClean="0">
                <a:solidFill>
                  <a:srgbClr val="092E5C"/>
                </a:solidFill>
                <a:sym typeface="Wingdings" panose="05000000000000000000" pitchFamily="2" charset="2"/>
              </a:rPr>
              <a:t></a:t>
            </a:r>
            <a:r>
              <a:rPr lang="en-GB" sz="2000" b="0" dirty="0" smtClean="0">
                <a:solidFill>
                  <a:srgbClr val="092E5C"/>
                </a:solidFill>
              </a:rPr>
              <a:t> </a:t>
            </a:r>
            <a:r>
              <a:rPr lang="en-GB" sz="2000" b="0" dirty="0">
                <a:solidFill>
                  <a:srgbClr val="092E5C"/>
                </a:solidFill>
              </a:rPr>
              <a:t>technical </a:t>
            </a:r>
            <a:r>
              <a:rPr lang="en-GB" sz="2000" b="0" dirty="0" smtClean="0">
                <a:solidFill>
                  <a:srgbClr val="092E5C"/>
                </a:solidFill>
              </a:rPr>
              <a:t>interoperability)</a:t>
            </a:r>
          </a:p>
          <a:p>
            <a:endParaRPr lang="en-GB" sz="2000" dirty="0" smtClean="0">
              <a:solidFill>
                <a:srgbClr val="092E5C"/>
              </a:solidFill>
            </a:endParaRPr>
          </a:p>
          <a:p>
            <a:r>
              <a:rPr lang="en-GB" sz="2000" dirty="0" smtClean="0">
                <a:solidFill>
                  <a:srgbClr val="092E5C"/>
                </a:solidFill>
              </a:rPr>
              <a:t>F</a:t>
            </a:r>
            <a:r>
              <a:rPr lang="en-GB" sz="2000" b="0" dirty="0" smtClean="0">
                <a:solidFill>
                  <a:srgbClr val="092E5C"/>
                </a:solidFill>
              </a:rPr>
              <a:t>-Suite </a:t>
            </a:r>
            <a:r>
              <a:rPr lang="en-GB" sz="2000" b="0" dirty="0">
                <a:solidFill>
                  <a:srgbClr val="092E5C"/>
                </a:solidFill>
              </a:rPr>
              <a:t>(Features): Tools and services for referencing hydrologic features, for the “mapping” of semantic concepts to preserve context and meaning across applications and domains </a:t>
            </a:r>
            <a:r>
              <a:rPr lang="en-GB" sz="2000" b="0" dirty="0" smtClean="0">
                <a:solidFill>
                  <a:srgbClr val="092E5C"/>
                </a:solidFill>
              </a:rPr>
              <a:t>(</a:t>
            </a:r>
            <a:r>
              <a:rPr lang="en-GB" sz="2000" b="0" dirty="0" smtClean="0">
                <a:solidFill>
                  <a:srgbClr val="092E5C"/>
                </a:solidFill>
                <a:sym typeface="Wingdings" panose="05000000000000000000" pitchFamily="2" charset="2"/>
              </a:rPr>
              <a:t> </a:t>
            </a:r>
            <a:r>
              <a:rPr lang="en-GB" sz="2000" b="0" dirty="0" smtClean="0">
                <a:solidFill>
                  <a:srgbClr val="092E5C"/>
                </a:solidFill>
              </a:rPr>
              <a:t>mediation</a:t>
            </a:r>
            <a:r>
              <a:rPr lang="en-GB" sz="2000" b="0" dirty="0">
                <a:solidFill>
                  <a:srgbClr val="092E5C"/>
                </a:solidFill>
              </a:rPr>
              <a:t>)</a:t>
            </a:r>
          </a:p>
          <a:p>
            <a:endParaRPr lang="en-GB" sz="2000" b="0" dirty="0">
              <a:solidFill>
                <a:srgbClr val="092E5C"/>
              </a:solidFill>
            </a:endParaRPr>
          </a:p>
          <a:p>
            <a:r>
              <a:rPr lang="en-GB" sz="2000" dirty="0" smtClean="0">
                <a:solidFill>
                  <a:srgbClr val="092E5C"/>
                </a:solidFill>
              </a:rPr>
              <a:t>G</a:t>
            </a:r>
            <a:r>
              <a:rPr lang="en-GB" sz="2000" b="0" dirty="0" smtClean="0">
                <a:solidFill>
                  <a:srgbClr val="092E5C"/>
                </a:solidFill>
              </a:rPr>
              <a:t>-Suite (Geographic Water Information): Tools and services to share water-related geographic information using Web services    (</a:t>
            </a:r>
            <a:r>
              <a:rPr lang="en-GB" sz="2000" b="0" dirty="0" smtClean="0">
                <a:solidFill>
                  <a:srgbClr val="092E5C"/>
                </a:solidFill>
                <a:sym typeface="Wingdings" panose="05000000000000000000" pitchFamily="2" charset="2"/>
              </a:rPr>
              <a:t></a:t>
            </a:r>
            <a:r>
              <a:rPr lang="en-GB" sz="2000" b="0" dirty="0" smtClean="0">
                <a:solidFill>
                  <a:srgbClr val="092E5C"/>
                </a:solidFill>
              </a:rPr>
              <a:t> semantic interoperability)</a:t>
            </a:r>
          </a:p>
        </p:txBody>
      </p:sp>
      <p:sp>
        <p:nvSpPr>
          <p:cNvPr id="28" name="Titel 1"/>
          <p:cNvSpPr txBox="1">
            <a:spLocks/>
          </p:cNvSpPr>
          <p:nvPr/>
        </p:nvSpPr>
        <p:spPr bwMode="auto">
          <a:xfrm rot="996353">
            <a:off x="4380325" y="294693"/>
            <a:ext cx="56261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sz="2800" b="0" kern="0" dirty="0" smtClean="0"/>
              <a:t>e</a:t>
            </a:r>
            <a:endParaRPr lang="en-GB" sz="2800" b="0" u="sng" kern="0" dirty="0"/>
          </a:p>
        </p:txBody>
      </p:sp>
    </p:spTree>
    <p:extLst>
      <p:ext uri="{BB962C8B-B14F-4D97-AF65-F5344CB8AC3E}">
        <p14:creationId xmlns:p14="http://schemas.microsoft.com/office/powerpoint/2010/main" val="21418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GB" sz="2800" dirty="0" smtClean="0"/>
              <a:t> D - Water Suite (Data exchange)</a:t>
            </a:r>
            <a:endParaRPr lang="en-GB" sz="2800" dirty="0"/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85825" y="1752600"/>
            <a:ext cx="7848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rgbClr val="092E5C"/>
                </a:solidFill>
              </a:rPr>
              <a:t>Tools </a:t>
            </a:r>
            <a:r>
              <a:rPr lang="en-GB" sz="2000" b="0" dirty="0">
                <a:solidFill>
                  <a:srgbClr val="092E5C"/>
                </a:solidFill>
              </a:rPr>
              <a:t>and services </a:t>
            </a:r>
            <a:r>
              <a:rPr lang="en-GB" sz="2000" b="0" dirty="0" smtClean="0">
                <a:solidFill>
                  <a:srgbClr val="092E5C"/>
                </a:solidFill>
              </a:rPr>
              <a:t>to exchange hydrologic data, e.g. </a:t>
            </a:r>
            <a:endParaRPr lang="en-GB" sz="2000" b="0" dirty="0">
              <a:solidFill>
                <a:srgbClr val="092E5C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1800" b="0" dirty="0" smtClean="0">
              <a:solidFill>
                <a:srgbClr val="092E5C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rgbClr val="092E5C"/>
                </a:solidFill>
              </a:rPr>
              <a:t>Schema implementation and encoding, such as WaterML2 series</a:t>
            </a:r>
          </a:p>
          <a:p>
            <a:pPr marL="8001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rgbClr val="092E5C"/>
                </a:solidFill>
              </a:rPr>
              <a:t>Hydrology-specific </a:t>
            </a:r>
            <a:r>
              <a:rPr lang="en-GB" sz="1800" b="0" dirty="0">
                <a:solidFill>
                  <a:srgbClr val="092E5C"/>
                </a:solidFill>
              </a:rPr>
              <a:t>APIs, </a:t>
            </a:r>
            <a:r>
              <a:rPr lang="en-GB" sz="1800" b="0" dirty="0" smtClean="0">
                <a:solidFill>
                  <a:srgbClr val="092E5C"/>
                </a:solidFill>
              </a:rPr>
              <a:t>such as the Hydro </a:t>
            </a:r>
            <a:r>
              <a:rPr lang="en-GB" sz="1800" b="0" dirty="0">
                <a:solidFill>
                  <a:srgbClr val="092E5C"/>
                </a:solidFill>
              </a:rPr>
              <a:t>Profile of SOS 2.0</a:t>
            </a:r>
          </a:p>
          <a:p>
            <a:pPr marL="8001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rgbClr val="092E5C"/>
                </a:solidFill>
              </a:rPr>
              <a:t>Encoding of mappings and bindings, e.g. using </a:t>
            </a:r>
            <a:r>
              <a:rPr lang="en-GB" sz="1800" b="0" dirty="0" err="1" smtClean="0">
                <a:solidFill>
                  <a:srgbClr val="092E5C"/>
                </a:solidFill>
              </a:rPr>
              <a:t>xLink</a:t>
            </a:r>
            <a:r>
              <a:rPr lang="en-GB" sz="1800" b="0" dirty="0" smtClean="0">
                <a:solidFill>
                  <a:srgbClr val="092E5C"/>
                </a:solidFill>
              </a:rPr>
              <a:t> etc.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rgbClr val="092E5C"/>
                </a:solidFill>
              </a:rPr>
              <a:t>Hydrology-specific visualization, such as hydrograph, duration curve, etc.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rgbClr val="092E5C"/>
                </a:solidFill>
              </a:rPr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296895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F - Suite  (Features in water information) </a:t>
            </a:r>
            <a:endParaRPr lang="en-GB" sz="2800" u="sng" dirty="0"/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95966" y="1067574"/>
            <a:ext cx="8074449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rgbClr val="092E5C"/>
                </a:solidFill>
              </a:rPr>
              <a:t>Identification </a:t>
            </a:r>
            <a:r>
              <a:rPr lang="en-GB" sz="2000" b="0" dirty="0" smtClean="0">
                <a:solidFill>
                  <a:srgbClr val="092E5C"/>
                </a:solidFill>
                <a:sym typeface="Wingdings" panose="05000000000000000000" pitchFamily="2" charset="2"/>
              </a:rPr>
              <a:t></a:t>
            </a:r>
            <a:r>
              <a:rPr lang="en-GB" sz="2000" b="0" dirty="0" smtClean="0">
                <a:solidFill>
                  <a:srgbClr val="092E5C"/>
                </a:solidFill>
              </a:rPr>
              <a:t> Observation </a:t>
            </a:r>
            <a:r>
              <a:rPr lang="en-GB" sz="2000" b="0" dirty="0" smtClean="0">
                <a:solidFill>
                  <a:srgbClr val="092E5C"/>
                </a:solidFill>
                <a:sym typeface="Wingdings" panose="05000000000000000000" pitchFamily="2" charset="2"/>
              </a:rPr>
              <a:t></a:t>
            </a:r>
            <a:r>
              <a:rPr lang="en-GB" sz="2000" b="0" dirty="0" smtClean="0">
                <a:solidFill>
                  <a:srgbClr val="092E5C"/>
                </a:solidFill>
              </a:rPr>
              <a:t> Representation of features</a:t>
            </a:r>
          </a:p>
          <a:p>
            <a:pPr marL="809625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rgbClr val="092E5C"/>
                </a:solidFill>
                <a:sym typeface="Wingdings" panose="05000000000000000000" pitchFamily="2" charset="2"/>
              </a:rPr>
              <a:t>Mapping semantics </a:t>
            </a:r>
            <a:r>
              <a:rPr lang="en-AU" sz="1800" b="0" dirty="0" smtClean="0">
                <a:solidFill>
                  <a:srgbClr val="092E5C"/>
                </a:solidFill>
              </a:rPr>
              <a:t>with respect to hydrologic features </a:t>
            </a:r>
            <a:r>
              <a:rPr lang="en-GB" sz="1800" b="0" dirty="0">
                <a:solidFill>
                  <a:srgbClr val="092E5C"/>
                </a:solidFill>
                <a:sym typeface="Wingdings" panose="05000000000000000000" pitchFamily="2" charset="2"/>
              </a:rPr>
              <a:t>between information models </a:t>
            </a:r>
            <a:r>
              <a:rPr lang="en-AU" sz="2000" b="0" dirty="0" smtClean="0">
                <a:solidFill>
                  <a:srgbClr val="092E5C"/>
                </a:solidFill>
              </a:rPr>
              <a:t>(</a:t>
            </a:r>
            <a:r>
              <a:rPr lang="en-AU" sz="1600" b="0" dirty="0">
                <a:solidFill>
                  <a:srgbClr val="092E5C"/>
                </a:solidFill>
              </a:rPr>
              <a:t>a lesson learned from the OWS-10 CCI Hydro thread</a:t>
            </a:r>
            <a:r>
              <a:rPr lang="en-AU" sz="2000" b="0" dirty="0">
                <a:solidFill>
                  <a:srgbClr val="092E5C"/>
                </a:solidFill>
              </a:rPr>
              <a:t>)</a:t>
            </a:r>
            <a:endParaRPr lang="en-GB" sz="1800" b="0" dirty="0" smtClean="0">
              <a:solidFill>
                <a:srgbClr val="092E5C"/>
              </a:solidFill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800" b="0" dirty="0" smtClean="0">
                <a:solidFill>
                  <a:srgbClr val="092E5C"/>
                </a:solidFill>
              </a:rPr>
              <a:t>Formalisation of schema mapping </a:t>
            </a:r>
            <a:r>
              <a:rPr lang="en-GB" sz="2000" b="0" dirty="0">
                <a:solidFill>
                  <a:srgbClr val="092E5C"/>
                </a:solidFill>
                <a:sym typeface="Wingdings" panose="05000000000000000000" pitchFamily="2" charset="2"/>
              </a:rPr>
              <a:t>(</a:t>
            </a:r>
            <a:r>
              <a:rPr lang="en-GB" sz="1600" b="0" dirty="0">
                <a:solidFill>
                  <a:srgbClr val="092E5C"/>
                </a:solidFill>
                <a:sym typeface="Wingdings" panose="05000000000000000000" pitchFamily="2" charset="2"/>
              </a:rPr>
              <a:t>between ISO19109 application schemas</a:t>
            </a:r>
            <a:r>
              <a:rPr lang="en-GB" sz="2000" b="0" dirty="0" smtClean="0">
                <a:solidFill>
                  <a:srgbClr val="092E5C"/>
                </a:solidFill>
                <a:sym typeface="Wingdings" panose="05000000000000000000" pitchFamily="2" charset="2"/>
              </a:rPr>
              <a:t>) </a:t>
            </a:r>
            <a:r>
              <a:rPr lang="en-GB" sz="1800" b="0" dirty="0" smtClean="0">
                <a:solidFill>
                  <a:srgbClr val="092E5C"/>
                </a:solidFill>
                <a:sym typeface="Wingdings" panose="05000000000000000000" pitchFamily="2" charset="2"/>
              </a:rPr>
              <a:t>based on Semantic Web technologies</a:t>
            </a:r>
            <a:endParaRPr lang="en-GB" sz="1800" b="0" dirty="0" smtClean="0">
              <a:solidFill>
                <a:srgbClr val="092E5C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800" b="0" dirty="0" smtClean="0">
                <a:solidFill>
                  <a:srgbClr val="092E5C"/>
                </a:solidFill>
                <a:sym typeface="Wingdings" panose="05000000000000000000" pitchFamily="2" charset="2"/>
              </a:rPr>
              <a:t>…..</a:t>
            </a:r>
            <a:endParaRPr lang="en-GB" sz="2000" b="0" dirty="0" smtClean="0">
              <a:solidFill>
                <a:srgbClr val="092E5C"/>
              </a:solidFill>
              <a:sym typeface="Wingdings" panose="05000000000000000000" pitchFamily="2" charset="2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09109" y="3429000"/>
            <a:ext cx="7448161" cy="2819400"/>
            <a:chOff x="764751" y="2970523"/>
            <a:chExt cx="7922049" cy="3582677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764751" y="2970523"/>
              <a:ext cx="7922049" cy="3582677"/>
              <a:chOff x="540965" y="2331027"/>
              <a:chExt cx="8250609" cy="2507874"/>
            </a:xfrm>
          </p:grpSpPr>
          <p:sp>
            <p:nvSpPr>
              <p:cNvPr id="20" name="Abgerundetes Rechteck 19"/>
              <p:cNvSpPr/>
              <p:nvPr/>
            </p:nvSpPr>
            <p:spPr bwMode="auto">
              <a:xfrm>
                <a:off x="540965" y="2331027"/>
                <a:ext cx="8250609" cy="2424545"/>
              </a:xfrm>
              <a:prstGeom prst="roundRect">
                <a:avLst>
                  <a:gd name="adj" fmla="val 6241"/>
                </a:avLst>
              </a:prstGeom>
              <a:solidFill>
                <a:schemeClr val="tx2">
                  <a:lumMod val="10000"/>
                  <a:lumOff val="90000"/>
                </a:schemeClr>
              </a:solidFill>
              <a:ln w="12700" cap="flat" cmpd="sng" algn="ctr">
                <a:solidFill>
                  <a:schemeClr val="tx2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GB" sz="1800" i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2" name="Textfeld 21"/>
              <p:cNvSpPr txBox="1"/>
              <p:nvPr/>
            </p:nvSpPr>
            <p:spPr>
              <a:xfrm>
                <a:off x="540966" y="4556760"/>
                <a:ext cx="7993434" cy="2821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r>
                  <a:rPr lang="en-GB" i="1" dirty="0">
                    <a:solidFill>
                      <a:srgbClr val="002060"/>
                    </a:solidFill>
                  </a:rPr>
                  <a:t>A</a:t>
                </a:r>
                <a:r>
                  <a:rPr lang="en-GB" i="1" dirty="0" smtClean="0">
                    <a:solidFill>
                      <a:srgbClr val="002060"/>
                    </a:solidFill>
                  </a:rPr>
                  <a:t>pplication schemas</a:t>
                </a:r>
                <a:endParaRPr lang="en-GB" i="1" dirty="0">
                  <a:solidFill>
                    <a:srgbClr val="002060"/>
                  </a:solidFill>
                </a:endParaRPr>
              </a:p>
              <a:p>
                <a:endParaRPr lang="en-GB" i="1" dirty="0" smtClean="0">
                  <a:solidFill>
                    <a:srgbClr val="002060"/>
                  </a:solidFill>
                </a:endParaRPr>
              </a:p>
            </p:txBody>
          </p:sp>
        </p:grpSp>
        <p:cxnSp>
          <p:nvCxnSpPr>
            <p:cNvPr id="27" name="Gerade Verbindung mit Pfeil 26"/>
            <p:cNvCxnSpPr>
              <a:stCxn id="26" idx="1"/>
              <a:endCxn id="31" idx="2"/>
            </p:cNvCxnSpPr>
            <p:nvPr/>
          </p:nvCxnSpPr>
          <p:spPr bwMode="auto">
            <a:xfrm flipH="1" flipV="1">
              <a:off x="4725777" y="4170922"/>
              <a:ext cx="1827423" cy="456569"/>
            </a:xfrm>
            <a:prstGeom prst="straightConnector1">
              <a:avLst/>
            </a:prstGeom>
            <a:noFill/>
            <a:ln w="19050" cap="flat" cmpd="sng" algn="ctr">
              <a:solidFill>
                <a:srgbClr val="092E5C"/>
              </a:solidFill>
              <a:prstDash val="dash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29" name="Gerade Verbindung mit Pfeil 28"/>
            <p:cNvCxnSpPr>
              <a:stCxn id="31" idx="2"/>
              <a:endCxn id="24" idx="3"/>
            </p:cNvCxnSpPr>
            <p:nvPr/>
          </p:nvCxnSpPr>
          <p:spPr bwMode="auto">
            <a:xfrm flipH="1">
              <a:off x="3021463" y="4170922"/>
              <a:ext cx="1704314" cy="443790"/>
            </a:xfrm>
            <a:prstGeom prst="straightConnector1">
              <a:avLst/>
            </a:prstGeom>
            <a:noFill/>
            <a:ln w="19050" cap="flat" cmpd="sng" algn="ctr">
              <a:solidFill>
                <a:srgbClr val="002060"/>
              </a:solidFill>
              <a:prstDash val="dash"/>
              <a:round/>
              <a:headEnd type="arrow" w="med" len="med"/>
              <a:tailEnd type="arrow"/>
            </a:ln>
            <a:effectLst/>
          </p:spPr>
        </p:cxnSp>
        <p:grpSp>
          <p:nvGrpSpPr>
            <p:cNvPr id="30" name="Gruppieren 29"/>
            <p:cNvGrpSpPr/>
            <p:nvPr/>
          </p:nvGrpSpPr>
          <p:grpSpPr>
            <a:xfrm>
              <a:off x="3684091" y="3116597"/>
              <a:ext cx="2083369" cy="1054325"/>
              <a:chOff x="2472047" y="3455517"/>
              <a:chExt cx="2414279" cy="1382095"/>
            </a:xfrm>
          </p:grpSpPr>
          <p:sp>
            <p:nvSpPr>
              <p:cNvPr id="31" name="Abgerundetes Rechteck 30"/>
              <p:cNvSpPr/>
              <p:nvPr/>
            </p:nvSpPr>
            <p:spPr bwMode="auto">
              <a:xfrm>
                <a:off x="2472047" y="3455517"/>
                <a:ext cx="2414279" cy="1382095"/>
              </a:xfrm>
              <a:prstGeom prst="roundRect">
                <a:avLst/>
              </a:prstGeom>
              <a:solidFill>
                <a:srgbClr val="FFCCCC"/>
              </a:solidFill>
              <a:ln w="12700" cap="flat" cmpd="sng" algn="ctr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GB" sz="1400" i="1" dirty="0" smtClean="0">
                    <a:solidFill>
                      <a:srgbClr val="002060"/>
                    </a:solidFill>
                  </a:rPr>
                  <a:t>WaterObservation</a:t>
                </a:r>
              </a:p>
              <a:p>
                <a:pPr algn="ctr"/>
                <a:endParaRPr lang="en-GB" sz="800" i="1" dirty="0" smtClean="0">
                  <a:solidFill>
                    <a:srgbClr val="002060"/>
                  </a:solidFill>
                </a:endParaRPr>
              </a:p>
              <a:p>
                <a:pPr algn="ctr"/>
                <a:endParaRPr lang="en-GB" sz="1800" i="1" dirty="0">
                  <a:solidFill>
                    <a:srgbClr val="002060"/>
                  </a:solidFill>
                </a:endParaRPr>
              </a:p>
              <a:p>
                <a:pPr algn="ctr"/>
                <a:endParaRPr lang="en-GB" sz="1800" i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32" name="Gruppieren 31"/>
              <p:cNvGrpSpPr/>
              <p:nvPr/>
            </p:nvGrpSpPr>
            <p:grpSpPr>
              <a:xfrm>
                <a:off x="4074054" y="3876438"/>
                <a:ext cx="544418" cy="786066"/>
                <a:chOff x="5498967" y="3739014"/>
                <a:chExt cx="544418" cy="786066"/>
              </a:xfrm>
            </p:grpSpPr>
            <p:sp>
              <p:nvSpPr>
                <p:cNvPr id="38" name="File"/>
                <p:cNvSpPr>
                  <a:spLocks noEditPoints="1" noChangeArrowheads="1"/>
                </p:cNvSpPr>
                <p:nvPr/>
              </p:nvSpPr>
              <p:spPr bwMode="auto">
                <a:xfrm>
                  <a:off x="5498967" y="3739014"/>
                  <a:ext cx="544418" cy="486918"/>
                </a:xfrm>
                <a:custGeom>
                  <a:avLst/>
                  <a:gdLst>
                    <a:gd name="T0" fmla="*/ 10981 w 21600"/>
                    <a:gd name="T1" fmla="*/ 3240 h 21600"/>
                    <a:gd name="T2" fmla="*/ 0 w 21600"/>
                    <a:gd name="T3" fmla="*/ 10800 h 21600"/>
                    <a:gd name="T4" fmla="*/ 10800 w 21600"/>
                    <a:gd name="T5" fmla="*/ 21600 h 21600"/>
                    <a:gd name="T6" fmla="*/ 21600 w 21600"/>
                    <a:gd name="T7" fmla="*/ 10800 h 21600"/>
                    <a:gd name="T8" fmla="*/ 0 w 21600"/>
                    <a:gd name="T9" fmla="*/ 21600 h 21600"/>
                    <a:gd name="T10" fmla="*/ 21600 w 21600"/>
                    <a:gd name="T11" fmla="*/ 21600 h 21600"/>
                    <a:gd name="T12" fmla="*/ 1086 w 21600"/>
                    <a:gd name="T13" fmla="*/ 4628 h 21600"/>
                    <a:gd name="T14" fmla="*/ 20635 w 21600"/>
                    <a:gd name="T15" fmla="*/ 20289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T12" t="T13" r="T14" b="T15"/>
                  <a:pathLst>
                    <a:path w="21600" h="21600">
                      <a:moveTo>
                        <a:pt x="19790" y="3240"/>
                      </a:moveTo>
                      <a:cubicBezTo>
                        <a:pt x="10981" y="3240"/>
                        <a:pt x="9171" y="3240"/>
                        <a:pt x="9050" y="3086"/>
                      </a:cubicBezTo>
                      <a:cubicBezTo>
                        <a:pt x="9050" y="2931"/>
                        <a:pt x="8930" y="2777"/>
                        <a:pt x="8930" y="2469"/>
                      </a:cubicBezTo>
                      <a:cubicBezTo>
                        <a:pt x="8930" y="2160"/>
                        <a:pt x="8809" y="1851"/>
                        <a:pt x="8688" y="1389"/>
                      </a:cubicBezTo>
                      <a:cubicBezTo>
                        <a:pt x="8568" y="1080"/>
                        <a:pt x="8326" y="771"/>
                        <a:pt x="8085" y="463"/>
                      </a:cubicBezTo>
                      <a:cubicBezTo>
                        <a:pt x="7723" y="154"/>
                        <a:pt x="7361" y="0"/>
                        <a:pt x="7361" y="0"/>
                      </a:cubicBezTo>
                      <a:cubicBezTo>
                        <a:pt x="7361" y="0"/>
                        <a:pt x="2293" y="0"/>
                        <a:pt x="2051" y="154"/>
                      </a:cubicBezTo>
                      <a:cubicBezTo>
                        <a:pt x="1689" y="309"/>
                        <a:pt x="1448" y="463"/>
                        <a:pt x="1327" y="771"/>
                      </a:cubicBezTo>
                      <a:cubicBezTo>
                        <a:pt x="1207" y="1080"/>
                        <a:pt x="1086" y="1389"/>
                        <a:pt x="965" y="1697"/>
                      </a:cubicBezTo>
                      <a:cubicBezTo>
                        <a:pt x="845" y="2160"/>
                        <a:pt x="724" y="2314"/>
                        <a:pt x="724" y="2469"/>
                      </a:cubicBezTo>
                      <a:cubicBezTo>
                        <a:pt x="603" y="2623"/>
                        <a:pt x="603" y="2777"/>
                        <a:pt x="483" y="2931"/>
                      </a:cubicBezTo>
                      <a:cubicBezTo>
                        <a:pt x="483" y="3086"/>
                        <a:pt x="362" y="3240"/>
                        <a:pt x="241" y="3240"/>
                      </a:cubicBezTo>
                      <a:lnTo>
                        <a:pt x="0" y="3394"/>
                      </a:lnTo>
                      <a:lnTo>
                        <a:pt x="0" y="3703"/>
                      </a:lnTo>
                      <a:lnTo>
                        <a:pt x="0" y="10800"/>
                      </a:lnTo>
                      <a:lnTo>
                        <a:pt x="0" y="21600"/>
                      </a:lnTo>
                      <a:lnTo>
                        <a:pt x="10981" y="21600"/>
                      </a:lnTo>
                      <a:lnTo>
                        <a:pt x="21600" y="21600"/>
                      </a:lnTo>
                      <a:lnTo>
                        <a:pt x="21600" y="10800"/>
                      </a:lnTo>
                      <a:lnTo>
                        <a:pt x="21600" y="5246"/>
                      </a:lnTo>
                      <a:lnTo>
                        <a:pt x="21600" y="4783"/>
                      </a:lnTo>
                      <a:cubicBezTo>
                        <a:pt x="21479" y="4320"/>
                        <a:pt x="21359" y="4011"/>
                        <a:pt x="21117" y="3703"/>
                      </a:cubicBezTo>
                      <a:cubicBezTo>
                        <a:pt x="20876" y="3549"/>
                        <a:pt x="20514" y="3394"/>
                        <a:pt x="20152" y="3240"/>
                      </a:cubicBezTo>
                      <a:close/>
                    </a:path>
                  </a:pathLst>
                </a:custGeom>
                <a:solidFill>
                  <a:srgbClr val="B9F7F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vert="horz" wrap="square" lIns="36000" tIns="36000" rIns="36000" bIns="3600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GB" sz="900" dirty="0" smtClean="0">
                      <a:solidFill>
                        <a:srgbClr val="002060"/>
                      </a:solidFill>
                    </a:rPr>
                    <a:t>WML2</a:t>
                  </a:r>
                  <a:endParaRPr lang="en-GB" sz="900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9" name="File"/>
                <p:cNvSpPr>
                  <a:spLocks noEditPoints="1" noChangeArrowheads="1"/>
                </p:cNvSpPr>
                <p:nvPr/>
              </p:nvSpPr>
              <p:spPr bwMode="auto">
                <a:xfrm>
                  <a:off x="5498967" y="4038163"/>
                  <a:ext cx="544418" cy="486917"/>
                </a:xfrm>
                <a:custGeom>
                  <a:avLst/>
                  <a:gdLst>
                    <a:gd name="T0" fmla="*/ 10981 w 21600"/>
                    <a:gd name="T1" fmla="*/ 3240 h 21600"/>
                    <a:gd name="T2" fmla="*/ 0 w 21600"/>
                    <a:gd name="T3" fmla="*/ 10800 h 21600"/>
                    <a:gd name="T4" fmla="*/ 10800 w 21600"/>
                    <a:gd name="T5" fmla="*/ 21600 h 21600"/>
                    <a:gd name="T6" fmla="*/ 21600 w 21600"/>
                    <a:gd name="T7" fmla="*/ 10800 h 21600"/>
                    <a:gd name="T8" fmla="*/ 0 w 21600"/>
                    <a:gd name="T9" fmla="*/ 21600 h 21600"/>
                    <a:gd name="T10" fmla="*/ 21600 w 21600"/>
                    <a:gd name="T11" fmla="*/ 21600 h 21600"/>
                    <a:gd name="T12" fmla="*/ 1086 w 21600"/>
                    <a:gd name="T13" fmla="*/ 4628 h 21600"/>
                    <a:gd name="T14" fmla="*/ 20635 w 21600"/>
                    <a:gd name="T15" fmla="*/ 20289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T12" t="T13" r="T14" b="T15"/>
                  <a:pathLst>
                    <a:path w="21600" h="21600">
                      <a:moveTo>
                        <a:pt x="19790" y="3240"/>
                      </a:moveTo>
                      <a:cubicBezTo>
                        <a:pt x="10981" y="3240"/>
                        <a:pt x="9171" y="3240"/>
                        <a:pt x="9050" y="3086"/>
                      </a:cubicBezTo>
                      <a:cubicBezTo>
                        <a:pt x="9050" y="2931"/>
                        <a:pt x="8930" y="2777"/>
                        <a:pt x="8930" y="2469"/>
                      </a:cubicBezTo>
                      <a:cubicBezTo>
                        <a:pt x="8930" y="2160"/>
                        <a:pt x="8809" y="1851"/>
                        <a:pt x="8688" y="1389"/>
                      </a:cubicBezTo>
                      <a:cubicBezTo>
                        <a:pt x="8568" y="1080"/>
                        <a:pt x="8326" y="771"/>
                        <a:pt x="8085" y="463"/>
                      </a:cubicBezTo>
                      <a:cubicBezTo>
                        <a:pt x="7723" y="154"/>
                        <a:pt x="7361" y="0"/>
                        <a:pt x="7361" y="0"/>
                      </a:cubicBezTo>
                      <a:cubicBezTo>
                        <a:pt x="7361" y="0"/>
                        <a:pt x="2293" y="0"/>
                        <a:pt x="2051" y="154"/>
                      </a:cubicBezTo>
                      <a:cubicBezTo>
                        <a:pt x="1689" y="309"/>
                        <a:pt x="1448" y="463"/>
                        <a:pt x="1327" y="771"/>
                      </a:cubicBezTo>
                      <a:cubicBezTo>
                        <a:pt x="1207" y="1080"/>
                        <a:pt x="1086" y="1389"/>
                        <a:pt x="965" y="1697"/>
                      </a:cubicBezTo>
                      <a:cubicBezTo>
                        <a:pt x="845" y="2160"/>
                        <a:pt x="724" y="2314"/>
                        <a:pt x="724" y="2469"/>
                      </a:cubicBezTo>
                      <a:cubicBezTo>
                        <a:pt x="603" y="2623"/>
                        <a:pt x="603" y="2777"/>
                        <a:pt x="483" y="2931"/>
                      </a:cubicBezTo>
                      <a:cubicBezTo>
                        <a:pt x="483" y="3086"/>
                        <a:pt x="362" y="3240"/>
                        <a:pt x="241" y="3240"/>
                      </a:cubicBezTo>
                      <a:lnTo>
                        <a:pt x="0" y="3394"/>
                      </a:lnTo>
                      <a:lnTo>
                        <a:pt x="0" y="3703"/>
                      </a:lnTo>
                      <a:lnTo>
                        <a:pt x="0" y="10800"/>
                      </a:lnTo>
                      <a:lnTo>
                        <a:pt x="0" y="21600"/>
                      </a:lnTo>
                      <a:lnTo>
                        <a:pt x="10981" y="21600"/>
                      </a:lnTo>
                      <a:lnTo>
                        <a:pt x="21600" y="21600"/>
                      </a:lnTo>
                      <a:lnTo>
                        <a:pt x="21600" y="10800"/>
                      </a:lnTo>
                      <a:lnTo>
                        <a:pt x="21600" y="5246"/>
                      </a:lnTo>
                      <a:lnTo>
                        <a:pt x="21600" y="4783"/>
                      </a:lnTo>
                      <a:cubicBezTo>
                        <a:pt x="21479" y="4320"/>
                        <a:pt x="21359" y="4011"/>
                        <a:pt x="21117" y="3703"/>
                      </a:cubicBezTo>
                      <a:cubicBezTo>
                        <a:pt x="20876" y="3549"/>
                        <a:pt x="20514" y="3394"/>
                        <a:pt x="20152" y="3240"/>
                      </a:cubicBezTo>
                      <a:close/>
                    </a:path>
                  </a:pathLst>
                </a:custGeom>
                <a:solidFill>
                  <a:srgbClr val="B9F7F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vert="horz" wrap="square" lIns="36000" tIns="36000" rIns="36000" bIns="3600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GB" sz="900" dirty="0" smtClean="0">
                      <a:solidFill>
                        <a:srgbClr val="002060"/>
                      </a:solidFill>
                    </a:rPr>
                    <a:t>WML2</a:t>
                  </a:r>
                  <a:endParaRPr lang="en-GB" sz="900" dirty="0">
                    <a:solidFill>
                      <a:srgbClr val="002060"/>
                    </a:solidFill>
                  </a:endParaRPr>
                </a:p>
              </p:txBody>
            </p:sp>
          </p:grpSp>
          <p:grpSp>
            <p:nvGrpSpPr>
              <p:cNvPr id="33" name="Gruppieren 32"/>
              <p:cNvGrpSpPr/>
              <p:nvPr/>
            </p:nvGrpSpPr>
            <p:grpSpPr>
              <a:xfrm>
                <a:off x="2704240" y="3884819"/>
                <a:ext cx="1236902" cy="786066"/>
                <a:chOff x="5498967" y="3772310"/>
                <a:chExt cx="1236902" cy="786066"/>
              </a:xfrm>
            </p:grpSpPr>
            <p:sp>
              <p:nvSpPr>
                <p:cNvPr id="34" name="File"/>
                <p:cNvSpPr>
                  <a:spLocks noEditPoints="1" noChangeArrowheads="1"/>
                </p:cNvSpPr>
                <p:nvPr/>
              </p:nvSpPr>
              <p:spPr bwMode="auto">
                <a:xfrm>
                  <a:off x="5498967" y="3772310"/>
                  <a:ext cx="544418" cy="486918"/>
                </a:xfrm>
                <a:custGeom>
                  <a:avLst/>
                  <a:gdLst>
                    <a:gd name="T0" fmla="*/ 10981 w 21600"/>
                    <a:gd name="T1" fmla="*/ 3240 h 21600"/>
                    <a:gd name="T2" fmla="*/ 0 w 21600"/>
                    <a:gd name="T3" fmla="*/ 10800 h 21600"/>
                    <a:gd name="T4" fmla="*/ 10800 w 21600"/>
                    <a:gd name="T5" fmla="*/ 21600 h 21600"/>
                    <a:gd name="T6" fmla="*/ 21600 w 21600"/>
                    <a:gd name="T7" fmla="*/ 10800 h 21600"/>
                    <a:gd name="T8" fmla="*/ 0 w 21600"/>
                    <a:gd name="T9" fmla="*/ 21600 h 21600"/>
                    <a:gd name="T10" fmla="*/ 21600 w 21600"/>
                    <a:gd name="T11" fmla="*/ 21600 h 21600"/>
                    <a:gd name="T12" fmla="*/ 1086 w 21600"/>
                    <a:gd name="T13" fmla="*/ 4628 h 21600"/>
                    <a:gd name="T14" fmla="*/ 20635 w 21600"/>
                    <a:gd name="T15" fmla="*/ 20289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T12" t="T13" r="T14" b="T15"/>
                  <a:pathLst>
                    <a:path w="21600" h="21600">
                      <a:moveTo>
                        <a:pt x="19790" y="3240"/>
                      </a:moveTo>
                      <a:cubicBezTo>
                        <a:pt x="10981" y="3240"/>
                        <a:pt x="9171" y="3240"/>
                        <a:pt x="9050" y="3086"/>
                      </a:cubicBezTo>
                      <a:cubicBezTo>
                        <a:pt x="9050" y="2931"/>
                        <a:pt x="8930" y="2777"/>
                        <a:pt x="8930" y="2469"/>
                      </a:cubicBezTo>
                      <a:cubicBezTo>
                        <a:pt x="8930" y="2160"/>
                        <a:pt x="8809" y="1851"/>
                        <a:pt x="8688" y="1389"/>
                      </a:cubicBezTo>
                      <a:cubicBezTo>
                        <a:pt x="8568" y="1080"/>
                        <a:pt x="8326" y="771"/>
                        <a:pt x="8085" y="463"/>
                      </a:cubicBezTo>
                      <a:cubicBezTo>
                        <a:pt x="7723" y="154"/>
                        <a:pt x="7361" y="0"/>
                        <a:pt x="7361" y="0"/>
                      </a:cubicBezTo>
                      <a:cubicBezTo>
                        <a:pt x="7361" y="0"/>
                        <a:pt x="2293" y="0"/>
                        <a:pt x="2051" y="154"/>
                      </a:cubicBezTo>
                      <a:cubicBezTo>
                        <a:pt x="1689" y="309"/>
                        <a:pt x="1448" y="463"/>
                        <a:pt x="1327" y="771"/>
                      </a:cubicBezTo>
                      <a:cubicBezTo>
                        <a:pt x="1207" y="1080"/>
                        <a:pt x="1086" y="1389"/>
                        <a:pt x="965" y="1697"/>
                      </a:cubicBezTo>
                      <a:cubicBezTo>
                        <a:pt x="845" y="2160"/>
                        <a:pt x="724" y="2314"/>
                        <a:pt x="724" y="2469"/>
                      </a:cubicBezTo>
                      <a:cubicBezTo>
                        <a:pt x="603" y="2623"/>
                        <a:pt x="603" y="2777"/>
                        <a:pt x="483" y="2931"/>
                      </a:cubicBezTo>
                      <a:cubicBezTo>
                        <a:pt x="483" y="3086"/>
                        <a:pt x="362" y="3240"/>
                        <a:pt x="241" y="3240"/>
                      </a:cubicBezTo>
                      <a:lnTo>
                        <a:pt x="0" y="3394"/>
                      </a:lnTo>
                      <a:lnTo>
                        <a:pt x="0" y="3703"/>
                      </a:lnTo>
                      <a:lnTo>
                        <a:pt x="0" y="10800"/>
                      </a:lnTo>
                      <a:lnTo>
                        <a:pt x="0" y="21600"/>
                      </a:lnTo>
                      <a:lnTo>
                        <a:pt x="10981" y="21600"/>
                      </a:lnTo>
                      <a:lnTo>
                        <a:pt x="21600" y="21600"/>
                      </a:lnTo>
                      <a:lnTo>
                        <a:pt x="21600" y="10800"/>
                      </a:lnTo>
                      <a:lnTo>
                        <a:pt x="21600" y="5246"/>
                      </a:lnTo>
                      <a:lnTo>
                        <a:pt x="21600" y="4783"/>
                      </a:lnTo>
                      <a:cubicBezTo>
                        <a:pt x="21479" y="4320"/>
                        <a:pt x="21359" y="4011"/>
                        <a:pt x="21117" y="3703"/>
                      </a:cubicBezTo>
                      <a:cubicBezTo>
                        <a:pt x="20876" y="3549"/>
                        <a:pt x="20514" y="3394"/>
                        <a:pt x="20152" y="3240"/>
                      </a:cubicBezTo>
                      <a:close/>
                    </a:path>
                  </a:pathLst>
                </a:custGeom>
                <a:solidFill>
                  <a:srgbClr val="B9F7F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vert="horz" wrap="square" lIns="36000" tIns="36000" rIns="36000" bIns="3600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GB" sz="900" dirty="0" smtClean="0">
                      <a:solidFill>
                        <a:srgbClr val="002060"/>
                      </a:solidFill>
                    </a:rPr>
                    <a:t>WML2</a:t>
                  </a:r>
                  <a:endParaRPr lang="en-GB" sz="900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5" name="File"/>
                <p:cNvSpPr>
                  <a:spLocks noEditPoints="1" noChangeArrowheads="1"/>
                </p:cNvSpPr>
                <p:nvPr/>
              </p:nvSpPr>
              <p:spPr bwMode="auto">
                <a:xfrm>
                  <a:off x="6191451" y="3772310"/>
                  <a:ext cx="544418" cy="486918"/>
                </a:xfrm>
                <a:custGeom>
                  <a:avLst/>
                  <a:gdLst>
                    <a:gd name="T0" fmla="*/ 10981 w 21600"/>
                    <a:gd name="T1" fmla="*/ 3240 h 21600"/>
                    <a:gd name="T2" fmla="*/ 0 w 21600"/>
                    <a:gd name="T3" fmla="*/ 10800 h 21600"/>
                    <a:gd name="T4" fmla="*/ 10800 w 21600"/>
                    <a:gd name="T5" fmla="*/ 21600 h 21600"/>
                    <a:gd name="T6" fmla="*/ 21600 w 21600"/>
                    <a:gd name="T7" fmla="*/ 10800 h 21600"/>
                    <a:gd name="T8" fmla="*/ 0 w 21600"/>
                    <a:gd name="T9" fmla="*/ 21600 h 21600"/>
                    <a:gd name="T10" fmla="*/ 21600 w 21600"/>
                    <a:gd name="T11" fmla="*/ 21600 h 21600"/>
                    <a:gd name="T12" fmla="*/ 1086 w 21600"/>
                    <a:gd name="T13" fmla="*/ 4628 h 21600"/>
                    <a:gd name="T14" fmla="*/ 20635 w 21600"/>
                    <a:gd name="T15" fmla="*/ 20289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T12" t="T13" r="T14" b="T15"/>
                  <a:pathLst>
                    <a:path w="21600" h="21600">
                      <a:moveTo>
                        <a:pt x="19790" y="3240"/>
                      </a:moveTo>
                      <a:cubicBezTo>
                        <a:pt x="10981" y="3240"/>
                        <a:pt x="9171" y="3240"/>
                        <a:pt x="9050" y="3086"/>
                      </a:cubicBezTo>
                      <a:cubicBezTo>
                        <a:pt x="9050" y="2931"/>
                        <a:pt x="8930" y="2777"/>
                        <a:pt x="8930" y="2469"/>
                      </a:cubicBezTo>
                      <a:cubicBezTo>
                        <a:pt x="8930" y="2160"/>
                        <a:pt x="8809" y="1851"/>
                        <a:pt x="8688" y="1389"/>
                      </a:cubicBezTo>
                      <a:cubicBezTo>
                        <a:pt x="8568" y="1080"/>
                        <a:pt x="8326" y="771"/>
                        <a:pt x="8085" y="463"/>
                      </a:cubicBezTo>
                      <a:cubicBezTo>
                        <a:pt x="7723" y="154"/>
                        <a:pt x="7361" y="0"/>
                        <a:pt x="7361" y="0"/>
                      </a:cubicBezTo>
                      <a:cubicBezTo>
                        <a:pt x="7361" y="0"/>
                        <a:pt x="2293" y="0"/>
                        <a:pt x="2051" y="154"/>
                      </a:cubicBezTo>
                      <a:cubicBezTo>
                        <a:pt x="1689" y="309"/>
                        <a:pt x="1448" y="463"/>
                        <a:pt x="1327" y="771"/>
                      </a:cubicBezTo>
                      <a:cubicBezTo>
                        <a:pt x="1207" y="1080"/>
                        <a:pt x="1086" y="1389"/>
                        <a:pt x="965" y="1697"/>
                      </a:cubicBezTo>
                      <a:cubicBezTo>
                        <a:pt x="845" y="2160"/>
                        <a:pt x="724" y="2314"/>
                        <a:pt x="724" y="2469"/>
                      </a:cubicBezTo>
                      <a:cubicBezTo>
                        <a:pt x="603" y="2623"/>
                        <a:pt x="603" y="2777"/>
                        <a:pt x="483" y="2931"/>
                      </a:cubicBezTo>
                      <a:cubicBezTo>
                        <a:pt x="483" y="3086"/>
                        <a:pt x="362" y="3240"/>
                        <a:pt x="241" y="3240"/>
                      </a:cubicBezTo>
                      <a:lnTo>
                        <a:pt x="0" y="3394"/>
                      </a:lnTo>
                      <a:lnTo>
                        <a:pt x="0" y="3703"/>
                      </a:lnTo>
                      <a:lnTo>
                        <a:pt x="0" y="10800"/>
                      </a:lnTo>
                      <a:lnTo>
                        <a:pt x="0" y="21600"/>
                      </a:lnTo>
                      <a:lnTo>
                        <a:pt x="10981" y="21600"/>
                      </a:lnTo>
                      <a:lnTo>
                        <a:pt x="21600" y="21600"/>
                      </a:lnTo>
                      <a:lnTo>
                        <a:pt x="21600" y="10800"/>
                      </a:lnTo>
                      <a:lnTo>
                        <a:pt x="21600" y="5246"/>
                      </a:lnTo>
                      <a:lnTo>
                        <a:pt x="21600" y="4783"/>
                      </a:lnTo>
                      <a:cubicBezTo>
                        <a:pt x="21479" y="4320"/>
                        <a:pt x="21359" y="4011"/>
                        <a:pt x="21117" y="3703"/>
                      </a:cubicBezTo>
                      <a:cubicBezTo>
                        <a:pt x="20876" y="3549"/>
                        <a:pt x="20514" y="3394"/>
                        <a:pt x="20152" y="3240"/>
                      </a:cubicBezTo>
                      <a:close/>
                    </a:path>
                  </a:pathLst>
                </a:custGeom>
                <a:solidFill>
                  <a:srgbClr val="B9F7F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vert="horz" wrap="square" lIns="36000" tIns="36000" rIns="36000" bIns="3600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GB" sz="900" dirty="0" smtClean="0">
                      <a:solidFill>
                        <a:srgbClr val="002060"/>
                      </a:solidFill>
                    </a:rPr>
                    <a:t>WML2</a:t>
                  </a:r>
                  <a:endParaRPr lang="en-GB" sz="900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6" name="File"/>
                <p:cNvSpPr>
                  <a:spLocks noEditPoints="1" noChangeArrowheads="1"/>
                </p:cNvSpPr>
                <p:nvPr/>
              </p:nvSpPr>
              <p:spPr bwMode="auto">
                <a:xfrm>
                  <a:off x="5498967" y="4071458"/>
                  <a:ext cx="544418" cy="486917"/>
                </a:xfrm>
                <a:custGeom>
                  <a:avLst/>
                  <a:gdLst>
                    <a:gd name="T0" fmla="*/ 10981 w 21600"/>
                    <a:gd name="T1" fmla="*/ 3240 h 21600"/>
                    <a:gd name="T2" fmla="*/ 0 w 21600"/>
                    <a:gd name="T3" fmla="*/ 10800 h 21600"/>
                    <a:gd name="T4" fmla="*/ 10800 w 21600"/>
                    <a:gd name="T5" fmla="*/ 21600 h 21600"/>
                    <a:gd name="T6" fmla="*/ 21600 w 21600"/>
                    <a:gd name="T7" fmla="*/ 10800 h 21600"/>
                    <a:gd name="T8" fmla="*/ 0 w 21600"/>
                    <a:gd name="T9" fmla="*/ 21600 h 21600"/>
                    <a:gd name="T10" fmla="*/ 21600 w 21600"/>
                    <a:gd name="T11" fmla="*/ 21600 h 21600"/>
                    <a:gd name="T12" fmla="*/ 1086 w 21600"/>
                    <a:gd name="T13" fmla="*/ 4628 h 21600"/>
                    <a:gd name="T14" fmla="*/ 20635 w 21600"/>
                    <a:gd name="T15" fmla="*/ 20289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T12" t="T13" r="T14" b="T15"/>
                  <a:pathLst>
                    <a:path w="21600" h="21600">
                      <a:moveTo>
                        <a:pt x="19790" y="3240"/>
                      </a:moveTo>
                      <a:cubicBezTo>
                        <a:pt x="10981" y="3240"/>
                        <a:pt x="9171" y="3240"/>
                        <a:pt x="9050" y="3086"/>
                      </a:cubicBezTo>
                      <a:cubicBezTo>
                        <a:pt x="9050" y="2931"/>
                        <a:pt x="8930" y="2777"/>
                        <a:pt x="8930" y="2469"/>
                      </a:cubicBezTo>
                      <a:cubicBezTo>
                        <a:pt x="8930" y="2160"/>
                        <a:pt x="8809" y="1851"/>
                        <a:pt x="8688" y="1389"/>
                      </a:cubicBezTo>
                      <a:cubicBezTo>
                        <a:pt x="8568" y="1080"/>
                        <a:pt x="8326" y="771"/>
                        <a:pt x="8085" y="463"/>
                      </a:cubicBezTo>
                      <a:cubicBezTo>
                        <a:pt x="7723" y="154"/>
                        <a:pt x="7361" y="0"/>
                        <a:pt x="7361" y="0"/>
                      </a:cubicBezTo>
                      <a:cubicBezTo>
                        <a:pt x="7361" y="0"/>
                        <a:pt x="2293" y="0"/>
                        <a:pt x="2051" y="154"/>
                      </a:cubicBezTo>
                      <a:cubicBezTo>
                        <a:pt x="1689" y="309"/>
                        <a:pt x="1448" y="463"/>
                        <a:pt x="1327" y="771"/>
                      </a:cubicBezTo>
                      <a:cubicBezTo>
                        <a:pt x="1207" y="1080"/>
                        <a:pt x="1086" y="1389"/>
                        <a:pt x="965" y="1697"/>
                      </a:cubicBezTo>
                      <a:cubicBezTo>
                        <a:pt x="845" y="2160"/>
                        <a:pt x="724" y="2314"/>
                        <a:pt x="724" y="2469"/>
                      </a:cubicBezTo>
                      <a:cubicBezTo>
                        <a:pt x="603" y="2623"/>
                        <a:pt x="603" y="2777"/>
                        <a:pt x="483" y="2931"/>
                      </a:cubicBezTo>
                      <a:cubicBezTo>
                        <a:pt x="483" y="3086"/>
                        <a:pt x="362" y="3240"/>
                        <a:pt x="241" y="3240"/>
                      </a:cubicBezTo>
                      <a:lnTo>
                        <a:pt x="0" y="3394"/>
                      </a:lnTo>
                      <a:lnTo>
                        <a:pt x="0" y="3703"/>
                      </a:lnTo>
                      <a:lnTo>
                        <a:pt x="0" y="10800"/>
                      </a:lnTo>
                      <a:lnTo>
                        <a:pt x="0" y="21600"/>
                      </a:lnTo>
                      <a:lnTo>
                        <a:pt x="10981" y="21600"/>
                      </a:lnTo>
                      <a:lnTo>
                        <a:pt x="21600" y="21600"/>
                      </a:lnTo>
                      <a:lnTo>
                        <a:pt x="21600" y="10800"/>
                      </a:lnTo>
                      <a:lnTo>
                        <a:pt x="21600" y="5246"/>
                      </a:lnTo>
                      <a:lnTo>
                        <a:pt x="21600" y="4783"/>
                      </a:lnTo>
                      <a:cubicBezTo>
                        <a:pt x="21479" y="4320"/>
                        <a:pt x="21359" y="4011"/>
                        <a:pt x="21117" y="3703"/>
                      </a:cubicBezTo>
                      <a:cubicBezTo>
                        <a:pt x="20876" y="3549"/>
                        <a:pt x="20514" y="3394"/>
                        <a:pt x="20152" y="3240"/>
                      </a:cubicBezTo>
                      <a:close/>
                    </a:path>
                  </a:pathLst>
                </a:custGeom>
                <a:solidFill>
                  <a:srgbClr val="B9F7F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vert="horz" wrap="square" lIns="36000" tIns="36000" rIns="36000" bIns="3600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GB" sz="900" dirty="0" smtClean="0">
                      <a:solidFill>
                        <a:srgbClr val="002060"/>
                      </a:solidFill>
                    </a:rPr>
                    <a:t>WML2</a:t>
                  </a:r>
                  <a:endParaRPr lang="en-GB" sz="900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7" name="File"/>
                <p:cNvSpPr>
                  <a:spLocks noEditPoints="1" noChangeArrowheads="1"/>
                </p:cNvSpPr>
                <p:nvPr/>
              </p:nvSpPr>
              <p:spPr bwMode="auto">
                <a:xfrm>
                  <a:off x="6191451" y="4071458"/>
                  <a:ext cx="544418" cy="486918"/>
                </a:xfrm>
                <a:custGeom>
                  <a:avLst/>
                  <a:gdLst>
                    <a:gd name="T0" fmla="*/ 10981 w 21600"/>
                    <a:gd name="T1" fmla="*/ 3240 h 21600"/>
                    <a:gd name="T2" fmla="*/ 0 w 21600"/>
                    <a:gd name="T3" fmla="*/ 10800 h 21600"/>
                    <a:gd name="T4" fmla="*/ 10800 w 21600"/>
                    <a:gd name="T5" fmla="*/ 21600 h 21600"/>
                    <a:gd name="T6" fmla="*/ 21600 w 21600"/>
                    <a:gd name="T7" fmla="*/ 10800 h 21600"/>
                    <a:gd name="T8" fmla="*/ 0 w 21600"/>
                    <a:gd name="T9" fmla="*/ 21600 h 21600"/>
                    <a:gd name="T10" fmla="*/ 21600 w 21600"/>
                    <a:gd name="T11" fmla="*/ 21600 h 21600"/>
                    <a:gd name="T12" fmla="*/ 1086 w 21600"/>
                    <a:gd name="T13" fmla="*/ 4628 h 21600"/>
                    <a:gd name="T14" fmla="*/ 20635 w 21600"/>
                    <a:gd name="T15" fmla="*/ 20289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T12" t="T13" r="T14" b="T15"/>
                  <a:pathLst>
                    <a:path w="21600" h="21600">
                      <a:moveTo>
                        <a:pt x="19790" y="3240"/>
                      </a:moveTo>
                      <a:cubicBezTo>
                        <a:pt x="10981" y="3240"/>
                        <a:pt x="9171" y="3240"/>
                        <a:pt x="9050" y="3086"/>
                      </a:cubicBezTo>
                      <a:cubicBezTo>
                        <a:pt x="9050" y="2931"/>
                        <a:pt x="8930" y="2777"/>
                        <a:pt x="8930" y="2469"/>
                      </a:cubicBezTo>
                      <a:cubicBezTo>
                        <a:pt x="8930" y="2160"/>
                        <a:pt x="8809" y="1851"/>
                        <a:pt x="8688" y="1389"/>
                      </a:cubicBezTo>
                      <a:cubicBezTo>
                        <a:pt x="8568" y="1080"/>
                        <a:pt x="8326" y="771"/>
                        <a:pt x="8085" y="463"/>
                      </a:cubicBezTo>
                      <a:cubicBezTo>
                        <a:pt x="7723" y="154"/>
                        <a:pt x="7361" y="0"/>
                        <a:pt x="7361" y="0"/>
                      </a:cubicBezTo>
                      <a:cubicBezTo>
                        <a:pt x="7361" y="0"/>
                        <a:pt x="2293" y="0"/>
                        <a:pt x="2051" y="154"/>
                      </a:cubicBezTo>
                      <a:cubicBezTo>
                        <a:pt x="1689" y="309"/>
                        <a:pt x="1448" y="463"/>
                        <a:pt x="1327" y="771"/>
                      </a:cubicBezTo>
                      <a:cubicBezTo>
                        <a:pt x="1207" y="1080"/>
                        <a:pt x="1086" y="1389"/>
                        <a:pt x="965" y="1697"/>
                      </a:cubicBezTo>
                      <a:cubicBezTo>
                        <a:pt x="845" y="2160"/>
                        <a:pt x="724" y="2314"/>
                        <a:pt x="724" y="2469"/>
                      </a:cubicBezTo>
                      <a:cubicBezTo>
                        <a:pt x="603" y="2623"/>
                        <a:pt x="603" y="2777"/>
                        <a:pt x="483" y="2931"/>
                      </a:cubicBezTo>
                      <a:cubicBezTo>
                        <a:pt x="483" y="3086"/>
                        <a:pt x="362" y="3240"/>
                        <a:pt x="241" y="3240"/>
                      </a:cubicBezTo>
                      <a:lnTo>
                        <a:pt x="0" y="3394"/>
                      </a:lnTo>
                      <a:lnTo>
                        <a:pt x="0" y="3703"/>
                      </a:lnTo>
                      <a:lnTo>
                        <a:pt x="0" y="10800"/>
                      </a:lnTo>
                      <a:lnTo>
                        <a:pt x="0" y="21600"/>
                      </a:lnTo>
                      <a:lnTo>
                        <a:pt x="10981" y="21600"/>
                      </a:lnTo>
                      <a:lnTo>
                        <a:pt x="21600" y="21600"/>
                      </a:lnTo>
                      <a:lnTo>
                        <a:pt x="21600" y="10800"/>
                      </a:lnTo>
                      <a:lnTo>
                        <a:pt x="21600" y="5246"/>
                      </a:lnTo>
                      <a:lnTo>
                        <a:pt x="21600" y="4783"/>
                      </a:lnTo>
                      <a:cubicBezTo>
                        <a:pt x="21479" y="4320"/>
                        <a:pt x="21359" y="4011"/>
                        <a:pt x="21117" y="3703"/>
                      </a:cubicBezTo>
                      <a:cubicBezTo>
                        <a:pt x="20876" y="3549"/>
                        <a:pt x="20514" y="3394"/>
                        <a:pt x="20152" y="3240"/>
                      </a:cubicBezTo>
                      <a:close/>
                    </a:path>
                  </a:pathLst>
                </a:custGeom>
                <a:solidFill>
                  <a:srgbClr val="B9F7F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vert="horz" wrap="square" lIns="36000" tIns="36000" rIns="36000" bIns="3600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GB" sz="900" dirty="0" smtClean="0">
                      <a:solidFill>
                        <a:srgbClr val="002060"/>
                      </a:solidFill>
                    </a:rPr>
                    <a:t>WML2</a:t>
                  </a:r>
                  <a:endParaRPr lang="en-GB" sz="900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cxnSp>
          <p:nvCxnSpPr>
            <p:cNvPr id="40" name="Gerade Verbindung mit Pfeil 39"/>
            <p:cNvCxnSpPr>
              <a:stCxn id="28" idx="0"/>
              <a:endCxn id="26" idx="1"/>
            </p:cNvCxnSpPr>
            <p:nvPr/>
          </p:nvCxnSpPr>
          <p:spPr bwMode="auto">
            <a:xfrm flipV="1">
              <a:off x="4725776" y="4627491"/>
              <a:ext cx="1827424" cy="589674"/>
            </a:xfrm>
            <a:prstGeom prst="straightConnector1">
              <a:avLst/>
            </a:prstGeom>
            <a:noFill/>
            <a:ln w="19050" cap="flat" cmpd="sng" algn="ctr">
              <a:solidFill>
                <a:srgbClr val="092E5C"/>
              </a:solidFill>
              <a:prstDash val="dash"/>
              <a:round/>
              <a:headEnd type="arrow" w="med" len="med"/>
              <a:tailEnd type="arrow"/>
            </a:ln>
            <a:effectLst/>
          </p:spPr>
        </p:cxnSp>
        <p:sp>
          <p:nvSpPr>
            <p:cNvPr id="24" name="Abgerundetes Rechteck 23"/>
            <p:cNvSpPr/>
            <p:nvPr/>
          </p:nvSpPr>
          <p:spPr bwMode="auto">
            <a:xfrm>
              <a:off x="938094" y="3954296"/>
              <a:ext cx="2083369" cy="1320832"/>
            </a:xfrm>
            <a:prstGeom prst="roundRect">
              <a:avLst/>
            </a:prstGeom>
            <a:solidFill>
              <a:srgbClr val="C3DBF9"/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endParaRPr lang="en-GB" sz="1400" i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en-GB" sz="2000" i="1" dirty="0" smtClean="0">
                  <a:solidFill>
                    <a:srgbClr val="002060"/>
                  </a:solidFill>
                </a:rPr>
                <a:t>HY_Features</a:t>
              </a:r>
            </a:p>
            <a:p>
              <a:pPr algn="ctr"/>
              <a:endParaRPr lang="en-GB" sz="1800" i="1" dirty="0" smtClean="0">
                <a:solidFill>
                  <a:srgbClr val="002060"/>
                </a:solidFill>
              </a:endParaRPr>
            </a:p>
            <a:p>
              <a:pPr algn="ctr"/>
              <a:endParaRPr lang="en-GB" sz="1400" i="1" dirty="0">
                <a:solidFill>
                  <a:srgbClr val="002060"/>
                </a:solidFill>
              </a:endParaRPr>
            </a:p>
          </p:txBody>
        </p:sp>
        <p:sp>
          <p:nvSpPr>
            <p:cNvPr id="26" name="Abgerundetes Rechteck 25"/>
            <p:cNvSpPr/>
            <p:nvPr/>
          </p:nvSpPr>
          <p:spPr bwMode="auto">
            <a:xfrm>
              <a:off x="6553199" y="4123099"/>
              <a:ext cx="1826596" cy="1008783"/>
            </a:xfrm>
            <a:prstGeom prst="roundRect">
              <a:avLst/>
            </a:prstGeom>
            <a:solidFill>
              <a:srgbClr val="B2B2B2"/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36000" rIns="36000" rtlCol="0" anchor="ctr"/>
            <a:lstStyle/>
            <a:p>
              <a:pPr algn="ctr"/>
              <a:endParaRPr lang="en-GB" sz="1800" i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en-GB" sz="1800" i="1" dirty="0" smtClean="0">
                  <a:solidFill>
                    <a:srgbClr val="002060"/>
                  </a:solidFill>
                </a:rPr>
                <a:t>Coverages</a:t>
              </a:r>
            </a:p>
            <a:p>
              <a:pPr algn="ctr"/>
              <a:r>
                <a:rPr lang="en-GB" sz="1600" b="0" i="1" dirty="0" smtClean="0">
                  <a:solidFill>
                    <a:srgbClr val="002060"/>
                  </a:solidFill>
                </a:rPr>
                <a:t>(e.g.TimeSeries)</a:t>
              </a:r>
              <a:endParaRPr lang="en-GB" sz="1800" b="0" i="1" dirty="0" smtClean="0">
                <a:solidFill>
                  <a:srgbClr val="002060"/>
                </a:solidFill>
              </a:endParaRPr>
            </a:p>
            <a:p>
              <a:pPr algn="ctr"/>
              <a:endParaRPr lang="en-GB" sz="1800" i="1" dirty="0">
                <a:solidFill>
                  <a:srgbClr val="002060"/>
                </a:solidFill>
              </a:endParaRPr>
            </a:p>
          </p:txBody>
        </p:sp>
        <p:sp>
          <p:nvSpPr>
            <p:cNvPr id="28" name="Abgerundetes Rechteck 27"/>
            <p:cNvSpPr/>
            <p:nvPr/>
          </p:nvSpPr>
          <p:spPr bwMode="auto">
            <a:xfrm>
              <a:off x="3909896" y="5217165"/>
              <a:ext cx="1631758" cy="1064104"/>
            </a:xfrm>
            <a:prstGeom prst="roundRect">
              <a:avLst/>
            </a:prstGeom>
            <a:pattFill prst="wdUpDiag">
              <a:fgClr>
                <a:schemeClr val="tx2">
                  <a:lumMod val="25000"/>
                  <a:lumOff val="75000"/>
                </a:schemeClr>
              </a:fgClr>
              <a:bgClr>
                <a:schemeClr val="bg1">
                  <a:lumMod val="90000"/>
                </a:schemeClr>
              </a:bgClr>
            </a:patt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rtlCol="0" anchor="ctr">
              <a:noAutofit/>
            </a:bodyPr>
            <a:lstStyle/>
            <a:p>
              <a:pPr algn="ctr"/>
              <a:endParaRPr lang="en-GB" sz="1800" i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en-GB" sz="1800" i="1" dirty="0" smtClean="0">
                  <a:solidFill>
                    <a:srgbClr val="002060"/>
                  </a:solidFill>
                </a:rPr>
                <a:t>Property</a:t>
              </a:r>
              <a:r>
                <a:rPr lang="en-GB" sz="1400" i="1" dirty="0" smtClean="0">
                  <a:solidFill>
                    <a:srgbClr val="002060"/>
                  </a:solidFill>
                </a:rPr>
                <a:t> </a:t>
              </a:r>
              <a:r>
                <a:rPr lang="en-GB" sz="1600" b="0" i="1" dirty="0" smtClean="0">
                  <a:solidFill>
                    <a:srgbClr val="002060"/>
                  </a:solidFill>
                </a:rPr>
                <a:t>(e.g.Variable)</a:t>
              </a:r>
            </a:p>
            <a:p>
              <a:pPr algn="ctr"/>
              <a:endParaRPr lang="en-GB" sz="1600" b="0" i="1" dirty="0">
                <a:solidFill>
                  <a:srgbClr val="002060"/>
                </a:solidFill>
              </a:endParaRPr>
            </a:p>
          </p:txBody>
        </p:sp>
        <p:cxnSp>
          <p:nvCxnSpPr>
            <p:cNvPr id="49" name="Gerade Verbindung mit Pfeil 48"/>
            <p:cNvCxnSpPr>
              <a:stCxn id="28" idx="0"/>
              <a:endCxn id="24" idx="3"/>
            </p:cNvCxnSpPr>
            <p:nvPr/>
          </p:nvCxnSpPr>
          <p:spPr bwMode="auto">
            <a:xfrm flipH="1" flipV="1">
              <a:off x="3021463" y="4614712"/>
              <a:ext cx="1704313" cy="602453"/>
            </a:xfrm>
            <a:prstGeom prst="straightConnector1">
              <a:avLst/>
            </a:prstGeom>
            <a:noFill/>
            <a:ln w="19050" cap="flat" cmpd="sng" algn="ctr">
              <a:solidFill>
                <a:srgbClr val="092E5C"/>
              </a:solidFill>
              <a:prstDash val="dash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52" name="Gerade Verbindung mit Pfeil 51"/>
            <p:cNvCxnSpPr>
              <a:stCxn id="28" idx="0"/>
              <a:endCxn id="31" idx="2"/>
            </p:cNvCxnSpPr>
            <p:nvPr/>
          </p:nvCxnSpPr>
          <p:spPr bwMode="auto">
            <a:xfrm flipV="1">
              <a:off x="4725775" y="4170922"/>
              <a:ext cx="1" cy="1046243"/>
            </a:xfrm>
            <a:prstGeom prst="straightConnector1">
              <a:avLst/>
            </a:prstGeom>
            <a:noFill/>
            <a:ln w="19050" cap="flat" cmpd="sng" algn="ctr">
              <a:solidFill>
                <a:srgbClr val="092E5C"/>
              </a:solidFill>
              <a:prstDash val="dash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63" name="Gerade Verbindung mit Pfeil 62"/>
            <p:cNvCxnSpPr>
              <a:stCxn id="26" idx="1"/>
              <a:endCxn id="24" idx="3"/>
            </p:cNvCxnSpPr>
            <p:nvPr/>
          </p:nvCxnSpPr>
          <p:spPr bwMode="auto">
            <a:xfrm flipH="1" flipV="1">
              <a:off x="3021463" y="4614712"/>
              <a:ext cx="3531737" cy="12779"/>
            </a:xfrm>
            <a:prstGeom prst="straightConnector1">
              <a:avLst/>
            </a:prstGeom>
            <a:noFill/>
            <a:ln w="19050" cap="flat" cmpd="sng" algn="ctr">
              <a:solidFill>
                <a:srgbClr val="092E5C"/>
              </a:solidFill>
              <a:prstDash val="dash"/>
              <a:round/>
              <a:headEnd type="arrow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2964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G - Suite (Geographic Water Information)</a:t>
            </a:r>
            <a:endParaRPr lang="en-GB" sz="2800" u="sng" dirty="0"/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14399" y="1645146"/>
            <a:ext cx="769620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smtClean="0">
                <a:solidFill>
                  <a:srgbClr val="092E5C"/>
                </a:solidFill>
              </a:rPr>
              <a:t>Tools and services to share water information</a:t>
            </a:r>
            <a:endParaRPr lang="en-GB" sz="2000" b="0" dirty="0">
              <a:solidFill>
                <a:srgbClr val="092E5C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1800" b="0" dirty="0" smtClean="0">
              <a:solidFill>
                <a:srgbClr val="092E5C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rgbClr val="092E5C"/>
                </a:solidFill>
              </a:rPr>
              <a:t>Referencing multiple represented hydrologic features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rgbClr val="092E5C"/>
                </a:solidFill>
              </a:rPr>
              <a:t>Separation of </a:t>
            </a:r>
            <a:r>
              <a:rPr lang="en-GB" sz="1800" b="0" dirty="0">
                <a:solidFill>
                  <a:srgbClr val="092E5C"/>
                </a:solidFill>
              </a:rPr>
              <a:t>concerns </a:t>
            </a:r>
            <a:r>
              <a:rPr lang="en-GB" sz="1800" b="0" dirty="0" smtClean="0">
                <a:solidFill>
                  <a:srgbClr val="092E5C"/>
                </a:solidFill>
              </a:rPr>
              <a:t>(content-related information)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rgbClr val="092E5C"/>
                </a:solidFill>
              </a:rPr>
              <a:t>Reasoning / Inference (share data via content information)</a:t>
            </a:r>
            <a:endParaRPr lang="en-GB" sz="1800" b="0" dirty="0">
              <a:solidFill>
                <a:srgbClr val="092E5C"/>
              </a:solidFill>
            </a:endParaRPr>
          </a:p>
          <a:p>
            <a:pPr lvl="1">
              <a:spcBef>
                <a:spcPts val="600"/>
              </a:spcBef>
            </a:pPr>
            <a:endParaRPr lang="en-GB" sz="1800" b="0" dirty="0">
              <a:solidFill>
                <a:srgbClr val="092E5C"/>
              </a:solidFill>
            </a:endParaRPr>
          </a:p>
          <a:p>
            <a:pPr marL="800100" lvl="1" indent="-342900">
              <a:spcBef>
                <a:spcPts val="600"/>
              </a:spcBef>
              <a:buFont typeface="Wingdings"/>
              <a:buChar char="à"/>
            </a:pPr>
            <a:r>
              <a:rPr lang="en-GB" sz="1800" b="0" dirty="0" smtClean="0">
                <a:solidFill>
                  <a:srgbClr val="092E5C"/>
                </a:solidFill>
              </a:rPr>
              <a:t>Link hydrologic data via a shared, spatial reference (catchment)</a:t>
            </a:r>
          </a:p>
          <a:p>
            <a:pPr marL="800100" lvl="1" indent="-342900">
              <a:spcBef>
                <a:spcPts val="600"/>
              </a:spcBef>
              <a:buFont typeface="Wingdings"/>
              <a:buChar char="à"/>
            </a:pPr>
            <a:r>
              <a:rPr lang="en-GB" sz="1800" b="0" dirty="0" smtClean="0">
                <a:solidFill>
                  <a:srgbClr val="092E5C"/>
                </a:solidFill>
              </a:rPr>
              <a:t>Ontology-based mapping of application-specific concepts</a:t>
            </a:r>
          </a:p>
          <a:p>
            <a:pPr marL="800100" lvl="1" indent="-342900">
              <a:spcBef>
                <a:spcPts val="600"/>
              </a:spcBef>
              <a:buFont typeface="Wingdings"/>
              <a:buChar char="à"/>
            </a:pPr>
            <a:r>
              <a:rPr lang="en-GB" sz="1800" b="0" dirty="0" smtClean="0">
                <a:solidFill>
                  <a:srgbClr val="092E5C"/>
                </a:solidFill>
              </a:rPr>
              <a:t>Semantic Interoperability of Web services</a:t>
            </a:r>
          </a:p>
        </p:txBody>
      </p:sp>
    </p:spTree>
    <p:extLst>
      <p:ext uri="{BB962C8B-B14F-4D97-AF65-F5344CB8AC3E}">
        <p14:creationId xmlns:p14="http://schemas.microsoft.com/office/powerpoint/2010/main" val="72964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82413" y="1600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0" dirty="0"/>
              <a:t>Standards for Water Information</a:t>
            </a:r>
            <a:r>
              <a:rPr lang="en-US" sz="2800" b="0" kern="0" dirty="0" smtClean="0"/>
              <a:t/>
            </a:r>
            <a:br>
              <a:rPr lang="en-US" sz="2800" b="0" kern="0" dirty="0" smtClean="0"/>
            </a:br>
            <a:r>
              <a:rPr lang="en-US" sz="2800" b="0" kern="0" dirty="0" smtClean="0"/>
              <a:t>- </a:t>
            </a:r>
            <a:r>
              <a:rPr lang="en-US" sz="2400" b="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towards a suite of standards - 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390650" y="4572000"/>
            <a:ext cx="6400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69913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28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2557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5986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0558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</a:defRPr>
            </a:lvl6pPr>
            <a:lvl7pPr marL="25130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</a:defRPr>
            </a:lvl7pPr>
            <a:lvl8pPr marL="29702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</a:defRPr>
            </a:lvl8pPr>
            <a:lvl9pPr marL="34274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en-US" sz="2000" b="0" dirty="0">
                <a:cs typeface="Arial" pitchFamily="34" charset="0"/>
              </a:rPr>
              <a:t>5</a:t>
            </a:r>
            <a:r>
              <a:rPr lang="en-US" altLang="en-US" sz="2000" b="0" baseline="30000" dirty="0">
                <a:cs typeface="Arial" pitchFamily="34" charset="0"/>
              </a:rPr>
              <a:t>th</a:t>
            </a:r>
            <a:r>
              <a:rPr lang="en-US" altLang="en-US" sz="2000" b="0" dirty="0">
                <a:cs typeface="Arial" pitchFamily="34" charset="0"/>
              </a:rPr>
              <a:t>, WMO/OGC Hydrology DWG</a:t>
            </a:r>
          </a:p>
          <a:p>
            <a:pPr marL="0" indent="0" algn="ctr">
              <a:buNone/>
            </a:pPr>
            <a:r>
              <a:rPr lang="en-US" altLang="en-US" sz="2000" b="0" dirty="0">
                <a:cs typeface="Arial" pitchFamily="34" charset="0"/>
              </a:rPr>
              <a:t> New York, CCNY, August 11 – 15, 2014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altLang="en-US" sz="2000" b="0" dirty="0">
              <a:cs typeface="Arial" pitchFamily="34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sz="2000" b="0" dirty="0">
                <a:cs typeface="Arial" pitchFamily="34" charset="0"/>
              </a:rPr>
              <a:t>Irina Dornblut, GRDC of WMO at </a:t>
            </a:r>
            <a:r>
              <a:rPr lang="en-US" altLang="en-US" sz="2000" b="0" dirty="0" err="1">
                <a:cs typeface="Arial" pitchFamily="34" charset="0"/>
              </a:rPr>
              <a:t>BfG</a:t>
            </a:r>
            <a:endParaRPr lang="en-US" altLang="en-US" sz="2000" b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!  Questions 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78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+mj-cs"/>
              </a:rPr>
              <a:t>Definitions</a:t>
            </a:r>
            <a:endParaRPr lang="en-GB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9823026" y="3772436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Q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38200" y="10668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92E5C"/>
                </a:solidFill>
              </a:rPr>
              <a:t>Data: </a:t>
            </a:r>
            <a:r>
              <a:rPr lang="en-GB" sz="1600" b="0" dirty="0" smtClean="0">
                <a:solidFill>
                  <a:srgbClr val="092E5C"/>
                </a:solidFill>
              </a:rPr>
              <a:t>notion </a:t>
            </a:r>
            <a:r>
              <a:rPr lang="en-GB" sz="1600" b="0" dirty="0">
                <a:solidFill>
                  <a:srgbClr val="092E5C"/>
                </a:solidFill>
              </a:rPr>
              <a:t>of a documented value of some characteristics of a </a:t>
            </a:r>
            <a:r>
              <a:rPr lang="en-GB" sz="1600" b="0" dirty="0" smtClean="0">
                <a:solidFill>
                  <a:srgbClr val="092E5C"/>
                </a:solidFill>
              </a:rPr>
              <a:t>phenomenon</a:t>
            </a:r>
            <a:r>
              <a:rPr lang="en-GB" sz="1600" b="0" dirty="0">
                <a:solidFill>
                  <a:srgbClr val="092E5C"/>
                </a:solidFill>
              </a:rPr>
              <a:t>. </a:t>
            </a:r>
          </a:p>
          <a:p>
            <a:endParaRPr lang="en-GB" sz="1600" b="0" dirty="0">
              <a:solidFill>
                <a:srgbClr val="092E5C"/>
              </a:solidFill>
            </a:endParaRPr>
          </a:p>
          <a:p>
            <a:r>
              <a:rPr lang="en-GB" sz="1600" dirty="0">
                <a:solidFill>
                  <a:srgbClr val="092E5C"/>
                </a:solidFill>
              </a:rPr>
              <a:t>Dataset: </a:t>
            </a:r>
            <a:r>
              <a:rPr lang="en-GB" sz="1600" b="0" dirty="0">
                <a:solidFill>
                  <a:srgbClr val="092E5C"/>
                </a:solidFill>
              </a:rPr>
              <a:t>identifiable collection of data. [ISO19115:2003] </a:t>
            </a:r>
          </a:p>
          <a:p>
            <a:endParaRPr lang="en-GB" sz="1600" dirty="0" smtClean="0">
              <a:solidFill>
                <a:srgbClr val="092E5C"/>
              </a:solidFill>
            </a:endParaRPr>
          </a:p>
          <a:p>
            <a:r>
              <a:rPr lang="en-GB" sz="1600" dirty="0" smtClean="0">
                <a:solidFill>
                  <a:srgbClr val="092E5C"/>
                </a:solidFill>
              </a:rPr>
              <a:t>Coverage</a:t>
            </a:r>
            <a:r>
              <a:rPr lang="en-GB" sz="1600" dirty="0">
                <a:solidFill>
                  <a:srgbClr val="092E5C"/>
                </a:solidFill>
              </a:rPr>
              <a:t>: </a:t>
            </a:r>
            <a:r>
              <a:rPr lang="en-GB" sz="1600" b="0" dirty="0">
                <a:solidFill>
                  <a:srgbClr val="092E5C"/>
                </a:solidFill>
              </a:rPr>
              <a:t>set of attribute values arranged with respect to a particular </a:t>
            </a:r>
            <a:r>
              <a:rPr lang="en-GB" sz="1600" b="0" dirty="0" smtClean="0">
                <a:solidFill>
                  <a:srgbClr val="092E5C"/>
                </a:solidFill>
              </a:rPr>
              <a:t>domain. – function to return values from its range for any direct position within its spatial, temporal or spatiotemporal domain. </a:t>
            </a:r>
            <a:r>
              <a:rPr lang="en-GB" sz="1600" b="0" dirty="0">
                <a:solidFill>
                  <a:srgbClr val="092E5C"/>
                </a:solidFill>
              </a:rPr>
              <a:t>[</a:t>
            </a:r>
            <a:r>
              <a:rPr lang="en-GB" sz="1600" b="0" dirty="0" smtClean="0">
                <a:solidFill>
                  <a:srgbClr val="092E5C"/>
                </a:solidFill>
              </a:rPr>
              <a:t>ISO19123:2005]</a:t>
            </a:r>
          </a:p>
          <a:p>
            <a:endParaRPr lang="en-GB" sz="1600" dirty="0" smtClean="0">
              <a:solidFill>
                <a:srgbClr val="092E5C"/>
              </a:solidFill>
            </a:endParaRPr>
          </a:p>
          <a:p>
            <a:r>
              <a:rPr lang="en-GB" sz="1600" dirty="0" smtClean="0">
                <a:solidFill>
                  <a:srgbClr val="092E5C"/>
                </a:solidFill>
              </a:rPr>
              <a:t>Feature: </a:t>
            </a:r>
            <a:r>
              <a:rPr lang="en-GB" sz="1600" b="0" dirty="0">
                <a:solidFill>
                  <a:srgbClr val="092E5C"/>
                </a:solidFill>
              </a:rPr>
              <a:t>abstraction (abstract notion) of real-world phenomena</a:t>
            </a:r>
            <a:r>
              <a:rPr lang="en-GB" sz="1600" b="0" dirty="0" smtClean="0">
                <a:solidFill>
                  <a:srgbClr val="092E5C"/>
                </a:solidFill>
              </a:rPr>
              <a:t>. [ISO19101:2002];      the fundamental unit of geographic information. [ISO19109:2005]</a:t>
            </a:r>
            <a:endParaRPr lang="en-GB" sz="1600" b="0" dirty="0">
              <a:solidFill>
                <a:srgbClr val="092E5C"/>
              </a:solidFill>
            </a:endParaRPr>
          </a:p>
          <a:p>
            <a:endParaRPr lang="en-GB" sz="1600" dirty="0" smtClean="0">
              <a:solidFill>
                <a:srgbClr val="092E5C"/>
              </a:solidFill>
            </a:endParaRPr>
          </a:p>
          <a:p>
            <a:r>
              <a:rPr lang="en-GB" sz="1600" dirty="0" smtClean="0">
                <a:solidFill>
                  <a:srgbClr val="092E5C"/>
                </a:solidFill>
              </a:rPr>
              <a:t>Hydrologic Feature: </a:t>
            </a:r>
            <a:r>
              <a:rPr lang="en-GB" sz="1600" b="0" dirty="0" smtClean="0">
                <a:solidFill>
                  <a:srgbClr val="092E5C"/>
                </a:solidFill>
              </a:rPr>
              <a:t>abstract notion </a:t>
            </a:r>
            <a:r>
              <a:rPr lang="en-GB" sz="1600" b="0" dirty="0">
                <a:solidFill>
                  <a:srgbClr val="092E5C"/>
                </a:solidFill>
              </a:rPr>
              <a:t>of </a:t>
            </a:r>
            <a:r>
              <a:rPr lang="en-GB" sz="1600" b="0" dirty="0" smtClean="0">
                <a:solidFill>
                  <a:srgbClr val="092E5C"/>
                </a:solidFill>
              </a:rPr>
              <a:t>the hydrology phenomenon. [OGC 11-039r3]</a:t>
            </a:r>
            <a:endParaRPr lang="en-GB" sz="1600" dirty="0" smtClean="0">
              <a:solidFill>
                <a:srgbClr val="092E5C"/>
              </a:solidFill>
            </a:endParaRPr>
          </a:p>
          <a:p>
            <a:endParaRPr lang="en-GB" sz="1600" dirty="0">
              <a:solidFill>
                <a:srgbClr val="092E5C"/>
              </a:solidFill>
            </a:endParaRPr>
          </a:p>
          <a:p>
            <a:r>
              <a:rPr lang="en-GB" sz="1600" dirty="0" smtClean="0">
                <a:solidFill>
                  <a:srgbClr val="092E5C"/>
                </a:solidFill>
              </a:rPr>
              <a:t>Property</a:t>
            </a:r>
            <a:r>
              <a:rPr lang="en-GB" sz="1600" dirty="0">
                <a:solidFill>
                  <a:srgbClr val="092E5C"/>
                </a:solidFill>
              </a:rPr>
              <a:t>: </a:t>
            </a:r>
            <a:r>
              <a:rPr lang="en-GB" sz="1600" b="0" dirty="0">
                <a:solidFill>
                  <a:srgbClr val="092E5C"/>
                </a:solidFill>
              </a:rPr>
              <a:t>notion of a characteristic property of a real-world phenomenon</a:t>
            </a:r>
            <a:r>
              <a:rPr lang="en-GB" sz="1600" dirty="0">
                <a:solidFill>
                  <a:srgbClr val="092E5C"/>
                </a:solidFill>
              </a:rPr>
              <a:t>. </a:t>
            </a:r>
            <a:endParaRPr lang="en-GB" sz="1600" dirty="0" smtClean="0">
              <a:solidFill>
                <a:srgbClr val="092E5C"/>
              </a:solidFill>
            </a:endParaRPr>
          </a:p>
          <a:p>
            <a:endParaRPr lang="en-GB" sz="1600" dirty="0">
              <a:solidFill>
                <a:srgbClr val="092E5C"/>
              </a:solidFill>
            </a:endParaRPr>
          </a:p>
          <a:p>
            <a:r>
              <a:rPr lang="en-GB" sz="1600" dirty="0" smtClean="0">
                <a:solidFill>
                  <a:srgbClr val="092E5C"/>
                </a:solidFill>
              </a:rPr>
              <a:t>Observation: </a:t>
            </a:r>
            <a:r>
              <a:rPr lang="en-GB" sz="1600" b="0" dirty="0">
                <a:solidFill>
                  <a:srgbClr val="092E5C"/>
                </a:solidFill>
              </a:rPr>
              <a:t>act of observing a property or phenomenon, with the goal of producing an estimate of the value of the </a:t>
            </a:r>
            <a:r>
              <a:rPr lang="en-GB" sz="1600" b="0" dirty="0" smtClean="0">
                <a:solidFill>
                  <a:srgbClr val="092E5C"/>
                </a:solidFill>
              </a:rPr>
              <a:t>property. [</a:t>
            </a:r>
            <a:r>
              <a:rPr lang="en-GB" sz="1600" b="0" dirty="0">
                <a:solidFill>
                  <a:srgbClr val="092E5C"/>
                </a:solidFill>
              </a:rPr>
              <a:t>ISO19156:2011]</a:t>
            </a:r>
          </a:p>
          <a:p>
            <a:endParaRPr lang="en-GB" sz="1600" dirty="0" smtClean="0">
              <a:solidFill>
                <a:srgbClr val="092E5C"/>
              </a:solidFill>
            </a:endParaRPr>
          </a:p>
          <a:p>
            <a:r>
              <a:rPr lang="en-GB" sz="1600" dirty="0" smtClean="0">
                <a:solidFill>
                  <a:srgbClr val="092E5C"/>
                </a:solidFill>
              </a:rPr>
              <a:t>Variable: </a:t>
            </a:r>
            <a:r>
              <a:rPr lang="en-GB" sz="1600" b="0" dirty="0" smtClean="0">
                <a:solidFill>
                  <a:srgbClr val="092E5C"/>
                </a:solidFill>
              </a:rPr>
              <a:t>feature properties whose values may change with Space, Time, or Observation. A variable may take any value in a range of possible values [WMO, 1992].</a:t>
            </a:r>
            <a:endParaRPr lang="en-GB" sz="1600" dirty="0" smtClean="0">
              <a:solidFill>
                <a:srgbClr val="092E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93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>
                <a:cs typeface="+mj-cs"/>
              </a:rPr>
              <a:t>Water data exchange using standards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5th, Workshop of OGC Hydro DWG, New York, 11-15 Aug 2014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27426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>
            <a:off x="3581400" y="2255715"/>
            <a:ext cx="2209800" cy="1005508"/>
          </a:xfrm>
          <a:prstGeom prst="rect">
            <a:avLst/>
          </a:prstGeom>
          <a:solidFill>
            <a:schemeClr val="accent3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0" dirty="0">
                <a:solidFill>
                  <a:srgbClr val="002060"/>
                </a:solidFill>
                <a:latin typeface="Times New Roman" charset="0"/>
                <a:cs typeface="MS PGothic" charset="0"/>
              </a:rPr>
              <a:t>C</a:t>
            </a:r>
            <a:r>
              <a:rPr lang="en-GB" sz="1600" b="0" dirty="0" smtClean="0">
                <a:solidFill>
                  <a:srgbClr val="002060"/>
                </a:solidFill>
                <a:latin typeface="Times New Roman" charset="0"/>
                <a:cs typeface="MS PGothic" charset="0"/>
              </a:rPr>
              <a:t>ommon semantics used to define both the  </a:t>
            </a:r>
            <a:r>
              <a:rPr lang="en-GB" sz="1600" b="0" dirty="0">
                <a:solidFill>
                  <a:srgbClr val="002060"/>
                </a:solidFill>
                <a:latin typeface="Times New Roman" charset="0"/>
                <a:cs typeface="MS PGothic" charset="0"/>
              </a:rPr>
              <a:t>request and the </a:t>
            </a:r>
            <a:r>
              <a:rPr lang="en-GB" sz="1600" b="0" dirty="0" smtClean="0">
                <a:solidFill>
                  <a:srgbClr val="002060"/>
                </a:solidFill>
                <a:latin typeface="Times New Roman" charset="0"/>
                <a:cs typeface="MS PGothic" charset="0"/>
              </a:rPr>
              <a:t>result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533400" y="993347"/>
            <a:ext cx="8274260" cy="5178853"/>
            <a:chOff x="533400" y="993347"/>
            <a:chExt cx="8274260" cy="5178853"/>
          </a:xfrm>
        </p:grpSpPr>
        <p:sp>
          <p:nvSpPr>
            <p:cNvPr id="10" name="Abgerundetes Rechteck 9"/>
            <p:cNvSpPr/>
            <p:nvPr/>
          </p:nvSpPr>
          <p:spPr bwMode="auto">
            <a:xfrm>
              <a:off x="533400" y="993347"/>
              <a:ext cx="8274260" cy="5178853"/>
            </a:xfrm>
            <a:prstGeom prst="roundRect">
              <a:avLst>
                <a:gd name="adj" fmla="val 3728"/>
              </a:avLst>
            </a:prstGeom>
            <a:noFill/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1430482" y="5756077"/>
              <a:ext cx="2493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0" dirty="0" smtClean="0">
                  <a:solidFill>
                    <a:srgbClr val="002060"/>
                  </a:solidFill>
                </a:rPr>
                <a:t>[ISO19109:2005,              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57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14" y="993347"/>
            <a:ext cx="8274260" cy="5178853"/>
          </a:xfrm>
          <a:prstGeom prst="rect">
            <a:avLst/>
          </a:prstGeom>
          <a:noFill/>
          <a:ln w="12700" cap="rnd">
            <a:noFill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 smtClean="0">
                <a:cs typeface="+mj-cs"/>
              </a:rPr>
              <a:t>Water data exchange using standards</a:t>
            </a:r>
            <a:endParaRPr lang="en-GB" sz="2800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900" smtClean="0">
                <a:solidFill>
                  <a:srgbClr val="092E5C"/>
                </a:solidFill>
              </a:rPr>
              <a:t>5th, Workshop of OGC Hydro DWG, New York, 11-15 Aug 2014</a:t>
            </a:r>
            <a:endParaRPr lang="en-US" altLang="en-US" sz="900" dirty="0" smtClean="0">
              <a:solidFill>
                <a:srgbClr val="092E5C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3107268" y="2171700"/>
            <a:ext cx="3200401" cy="10668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GB" sz="1800" i="1" dirty="0" smtClean="0">
                <a:solidFill>
                  <a:srgbClr val="002060"/>
                </a:solidFill>
              </a:rPr>
              <a:t>Hydrology-specific application schemas</a:t>
            </a: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533400" y="993347"/>
            <a:ext cx="8274260" cy="5178853"/>
          </a:xfrm>
          <a:prstGeom prst="roundRect">
            <a:avLst>
              <a:gd name="adj" fmla="val 3728"/>
            </a:avLst>
          </a:prstGeom>
          <a:noFill/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feld 10"/>
          <p:cNvSpPr txBox="1"/>
          <p:nvPr/>
        </p:nvSpPr>
        <p:spPr>
          <a:xfrm>
            <a:off x="1430482" y="5756077"/>
            <a:ext cx="2493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0" dirty="0" smtClean="0">
                <a:solidFill>
                  <a:srgbClr val="002060"/>
                </a:solidFill>
              </a:rPr>
              <a:t>[ISO19109:2005,              ]</a:t>
            </a:r>
          </a:p>
        </p:txBody>
      </p:sp>
      <p:sp>
        <p:nvSpPr>
          <p:cNvPr id="12" name="Rechteck 11"/>
          <p:cNvSpPr/>
          <p:nvPr/>
        </p:nvSpPr>
        <p:spPr>
          <a:xfrm>
            <a:off x="3703786" y="1295400"/>
            <a:ext cx="2007363" cy="584775"/>
          </a:xfrm>
          <a:prstGeom prst="rect">
            <a:avLst/>
          </a:prstGeom>
          <a:solidFill>
            <a:schemeClr val="accent3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0" dirty="0" smtClean="0">
                <a:solidFill>
                  <a:srgbClr val="002060"/>
                </a:solidFill>
                <a:latin typeface="Times New Roman" charset="0"/>
                <a:cs typeface="MS PGothic" charset="0"/>
              </a:rPr>
              <a:t>ISO19109: </a:t>
            </a:r>
            <a:r>
              <a:rPr lang="en-GB" sz="1600" b="0" dirty="0">
                <a:solidFill>
                  <a:srgbClr val="002060"/>
                </a:solidFill>
                <a:latin typeface="Times New Roman" charset="0"/>
                <a:cs typeface="MS PGothic" charset="0"/>
              </a:rPr>
              <a:t>Rules for application schema.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D129D0-DFFA-44F8-BA3B-A4FAE77A70B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pieren 51"/>
          <p:cNvGrpSpPr/>
          <p:nvPr/>
        </p:nvGrpSpPr>
        <p:grpSpPr>
          <a:xfrm>
            <a:off x="0" y="1371600"/>
            <a:ext cx="9144000" cy="2273769"/>
            <a:chOff x="0" y="2167196"/>
            <a:chExt cx="9144000" cy="2273769"/>
          </a:xfrm>
        </p:grpSpPr>
        <p:pic>
          <p:nvPicPr>
            <p:cNvPr id="57" name="Picture 2" descr="ri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67196"/>
              <a:ext cx="9144000" cy="2273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525" y="2186355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2514600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7650" y="3605580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6050" y="3691305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2" name="Textfeld 61"/>
            <p:cNvSpPr txBox="1"/>
            <p:nvPr/>
          </p:nvSpPr>
          <p:spPr>
            <a:xfrm>
              <a:off x="1663488" y="2667000"/>
              <a:ext cx="5463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0" dirty="0"/>
                <a:t>Q</a:t>
              </a:r>
              <a:endParaRPr lang="en-GB" sz="2000" b="0" dirty="0" smtClean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4016163" y="27432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0" dirty="0" smtClean="0"/>
                <a:t>Q</a:t>
              </a:r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8458200" y="28194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0" dirty="0" smtClean="0"/>
                <a:t>Q</a:t>
              </a:r>
            </a:p>
          </p:txBody>
        </p:sp>
        <p:sp>
          <p:nvSpPr>
            <p:cNvPr id="67" name="Ellipse 66"/>
            <p:cNvSpPr/>
            <p:nvPr/>
          </p:nvSpPr>
          <p:spPr bwMode="auto">
            <a:xfrm>
              <a:off x="1284122" y="2681272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Ellipse 67"/>
            <p:cNvSpPr/>
            <p:nvPr/>
          </p:nvSpPr>
          <p:spPr bwMode="auto">
            <a:xfrm>
              <a:off x="3873169" y="2466945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9" name="Ellipse 68"/>
            <p:cNvSpPr/>
            <p:nvPr/>
          </p:nvSpPr>
          <p:spPr bwMode="auto">
            <a:xfrm>
              <a:off x="8393391" y="3543652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0" name="Ellipse 69"/>
            <p:cNvSpPr/>
            <p:nvPr/>
          </p:nvSpPr>
          <p:spPr bwMode="auto">
            <a:xfrm>
              <a:off x="6410098" y="4178982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“From measurement to information” *</a:t>
            </a:r>
            <a:endParaRPr lang="en-GB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pic>
        <p:nvPicPr>
          <p:cNvPr id="33" name="Picture 37" descr="gridQ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67" y="3900362"/>
            <a:ext cx="2278341" cy="1557302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900362"/>
            <a:ext cx="2506941" cy="1556921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Textfeld 48"/>
          <p:cNvSpPr txBox="1"/>
          <p:nvPr/>
        </p:nvSpPr>
        <p:spPr>
          <a:xfrm>
            <a:off x="4486508" y="1446311"/>
            <a:ext cx="427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</a:rPr>
              <a:t>Identify the hydrologic object of study by typical characteristics  (attributes and relationships) 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459144" y="3048000"/>
            <a:ext cx="4417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</a:rPr>
              <a:t>Measure, or otherwise determine, values of a property carried by the object of study.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5791200" y="4448175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</a:rPr>
              <a:t>Arrange the property values </a:t>
            </a:r>
            <a:r>
              <a:rPr lang="en-GB" sz="1400" dirty="0">
                <a:solidFill>
                  <a:srgbClr val="002060"/>
                </a:solidFill>
              </a:rPr>
              <a:t> with respect  to the domain of </a:t>
            </a:r>
            <a:r>
              <a:rPr lang="en-GB" sz="1400" dirty="0" smtClean="0">
                <a:solidFill>
                  <a:srgbClr val="002060"/>
                </a:solidFill>
              </a:rPr>
              <a:t>discourse in datasets for display and further processing.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246409" y="647700"/>
            <a:ext cx="3668991" cy="381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GB" sz="1200" dirty="0" smtClean="0">
                <a:solidFill>
                  <a:srgbClr val="002060"/>
                </a:solidFill>
              </a:rPr>
              <a:t>* WMO (2008): Guide to hydrological practices</a:t>
            </a:r>
          </a:p>
        </p:txBody>
      </p:sp>
    </p:spTree>
    <p:extLst>
      <p:ext uri="{BB962C8B-B14F-4D97-AF65-F5344CB8AC3E}">
        <p14:creationId xmlns:p14="http://schemas.microsoft.com/office/powerpoint/2010/main" val="30347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/>
          <p:cNvGrpSpPr/>
          <p:nvPr/>
        </p:nvGrpSpPr>
        <p:grpSpPr>
          <a:xfrm>
            <a:off x="0" y="2186355"/>
            <a:ext cx="9144000" cy="2273769"/>
            <a:chOff x="0" y="2167196"/>
            <a:chExt cx="9144000" cy="2273769"/>
          </a:xfrm>
        </p:grpSpPr>
        <p:pic>
          <p:nvPicPr>
            <p:cNvPr id="29" name="Picture 2" descr="ri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67196"/>
              <a:ext cx="9144000" cy="2273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525" y="2186355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2514600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7650" y="3605580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6050" y="3691305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" name="Textfeld 31"/>
            <p:cNvSpPr txBox="1"/>
            <p:nvPr/>
          </p:nvSpPr>
          <p:spPr>
            <a:xfrm>
              <a:off x="1663488" y="2667000"/>
              <a:ext cx="5463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0" dirty="0"/>
                <a:t>Q</a:t>
              </a:r>
              <a:endParaRPr lang="en-GB" sz="2000" b="0" dirty="0" smtClean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4016163" y="27432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0" dirty="0" smtClean="0"/>
                <a:t>Q</a:t>
              </a: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8458200" y="28194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0" dirty="0" smtClean="0"/>
                <a:t>Q</a:t>
              </a:r>
            </a:p>
          </p:txBody>
        </p:sp>
        <p:sp>
          <p:nvSpPr>
            <p:cNvPr id="8" name="Ellipse 7"/>
            <p:cNvSpPr/>
            <p:nvPr/>
          </p:nvSpPr>
          <p:spPr bwMode="auto">
            <a:xfrm>
              <a:off x="1284122" y="2681272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6" name="Ellipse 45"/>
            <p:cNvSpPr/>
            <p:nvPr/>
          </p:nvSpPr>
          <p:spPr bwMode="auto">
            <a:xfrm>
              <a:off x="3873169" y="2466945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Ellipse 46"/>
            <p:cNvSpPr/>
            <p:nvPr/>
          </p:nvSpPr>
          <p:spPr bwMode="auto">
            <a:xfrm>
              <a:off x="8393391" y="3543652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Ellipse 47"/>
            <p:cNvSpPr/>
            <p:nvPr/>
          </p:nvSpPr>
          <p:spPr bwMode="auto">
            <a:xfrm>
              <a:off x="6410098" y="4178982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hteck 17"/>
            <p:cNvSpPr/>
            <p:nvPr/>
          </p:nvSpPr>
          <p:spPr>
            <a:xfrm>
              <a:off x="4572000" y="2947585"/>
              <a:ext cx="1190455" cy="78621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prstTxWarp prst="textWave1">
                <a:avLst/>
              </a:prstTxWarp>
              <a:spAutoFit/>
            </a:bodyPr>
            <a:lstStyle/>
            <a:p>
              <a:pPr algn="ctr"/>
              <a:r>
                <a:rPr lang="en-GB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data</a:t>
              </a:r>
              <a:endParaRPr lang="en-GB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cxnSp>
        <p:nvCxnSpPr>
          <p:cNvPr id="7" name="Gerade Verbindung mit Pfeil 6"/>
          <p:cNvCxnSpPr>
            <a:endCxn id="18" idx="3"/>
          </p:cNvCxnSpPr>
          <p:nvPr/>
        </p:nvCxnSpPr>
        <p:spPr bwMode="auto">
          <a:xfrm flipH="1">
            <a:off x="5762455" y="2657584"/>
            <a:ext cx="845992" cy="702268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Gerade Verbindung mit Pfeil 32"/>
          <p:cNvCxnSpPr/>
          <p:nvPr/>
        </p:nvCxnSpPr>
        <p:spPr bwMode="auto">
          <a:xfrm>
            <a:off x="7040770" y="2619435"/>
            <a:ext cx="1036430" cy="814755"/>
          </a:xfrm>
          <a:prstGeom prst="straightConnector1">
            <a:avLst/>
          </a:prstGeom>
          <a:noFill/>
          <a:ln w="1905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Hydrologic data in terms of ISO19156</a:t>
            </a:r>
            <a:endParaRPr lang="en-GB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cxnSp>
        <p:nvCxnSpPr>
          <p:cNvPr id="5" name="Gerade Verbindung mit Pfeil 4"/>
          <p:cNvCxnSpPr>
            <a:stCxn id="57" idx="1"/>
          </p:cNvCxnSpPr>
          <p:nvPr/>
        </p:nvCxnSpPr>
        <p:spPr bwMode="auto">
          <a:xfrm flipH="1" flipV="1">
            <a:off x="1960247" y="1433873"/>
            <a:ext cx="3651711" cy="968660"/>
          </a:xfrm>
          <a:prstGeom prst="straightConnector1">
            <a:avLst/>
          </a:prstGeom>
          <a:noFill/>
          <a:ln w="1905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feld 27"/>
          <p:cNvSpPr txBox="1"/>
          <p:nvPr/>
        </p:nvSpPr>
        <p:spPr>
          <a:xfrm>
            <a:off x="5339266" y="2743200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solidFill>
                  <a:srgbClr val="002060"/>
                </a:solidFill>
              </a:rPr>
              <a:t>result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5715000" y="1319629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solidFill>
                  <a:srgbClr val="002060"/>
                </a:solidFill>
              </a:rPr>
              <a:t>o</a:t>
            </a:r>
            <a:r>
              <a:rPr lang="en-GB" sz="1400" i="1" dirty="0" smtClean="0">
                <a:solidFill>
                  <a:srgbClr val="002060"/>
                </a:solidFill>
              </a:rPr>
              <a:t>bserved Property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385495" y="2587823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solidFill>
                  <a:srgbClr val="002060"/>
                </a:solidFill>
              </a:rPr>
              <a:t>procedure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5611958" y="2171700"/>
            <a:ext cx="1977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rgbClr val="002060"/>
                </a:solidFill>
              </a:rPr>
              <a:t>Observation</a:t>
            </a:r>
            <a:endParaRPr lang="en-GB" sz="2400" b="0" dirty="0" smtClean="0">
              <a:solidFill>
                <a:srgbClr val="002060"/>
              </a:solidFill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3534587" y="1610426"/>
            <a:ext cx="1725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solidFill>
                  <a:srgbClr val="002060"/>
                </a:solidFill>
              </a:rPr>
              <a:t>f</a:t>
            </a:r>
            <a:r>
              <a:rPr lang="en-GB" sz="1400" i="1" dirty="0" smtClean="0">
                <a:solidFill>
                  <a:srgbClr val="002060"/>
                </a:solidFill>
              </a:rPr>
              <a:t>eature Of Interest</a:t>
            </a:r>
          </a:p>
        </p:txBody>
      </p:sp>
      <p:cxnSp>
        <p:nvCxnSpPr>
          <p:cNvPr id="59" name="Gerade Verbindung mit Pfeil 58"/>
          <p:cNvCxnSpPr>
            <a:endCxn id="35" idx="3"/>
          </p:cNvCxnSpPr>
          <p:nvPr/>
        </p:nvCxnSpPr>
        <p:spPr bwMode="auto">
          <a:xfrm flipH="1" flipV="1">
            <a:off x="4843435" y="1266855"/>
            <a:ext cx="1696746" cy="919500"/>
          </a:xfrm>
          <a:prstGeom prst="straightConnector1">
            <a:avLst/>
          </a:prstGeom>
          <a:noFill/>
          <a:ln w="1905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" name="Gerade Verbindung mit Pfeil 3"/>
          <p:cNvCxnSpPr>
            <a:stCxn id="57" idx="1"/>
          </p:cNvCxnSpPr>
          <p:nvPr/>
        </p:nvCxnSpPr>
        <p:spPr bwMode="auto">
          <a:xfrm flipH="1">
            <a:off x="4016163" y="2402533"/>
            <a:ext cx="1595795" cy="126339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" name="Gerade Verbindung mit Pfeil 8"/>
          <p:cNvCxnSpPr/>
          <p:nvPr/>
        </p:nvCxnSpPr>
        <p:spPr bwMode="auto">
          <a:xfrm flipH="1" flipV="1">
            <a:off x="1961638" y="1433873"/>
            <a:ext cx="1931972" cy="1011566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5" name="Textfeld 34"/>
          <p:cNvSpPr txBox="1"/>
          <p:nvPr/>
        </p:nvSpPr>
        <p:spPr>
          <a:xfrm>
            <a:off x="1281312" y="1066800"/>
            <a:ext cx="3562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Feature </a:t>
            </a:r>
            <a:r>
              <a:rPr lang="en-GB" sz="2000" b="0" dirty="0" smtClean="0">
                <a:solidFill>
                  <a:srgbClr val="002060"/>
                </a:solidFill>
              </a:rPr>
              <a:t>carrying </a:t>
            </a:r>
            <a:r>
              <a:rPr lang="en-GB" sz="2000" dirty="0" smtClean="0">
                <a:solidFill>
                  <a:srgbClr val="002060"/>
                </a:solidFill>
              </a:rPr>
              <a:t>Properties</a:t>
            </a:r>
          </a:p>
        </p:txBody>
      </p:sp>
    </p:spTree>
    <p:extLst>
      <p:ext uri="{BB962C8B-B14F-4D97-AF65-F5344CB8AC3E}">
        <p14:creationId xmlns:p14="http://schemas.microsoft.com/office/powerpoint/2010/main" val="34905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uppieren 127"/>
          <p:cNvGrpSpPr/>
          <p:nvPr/>
        </p:nvGrpSpPr>
        <p:grpSpPr>
          <a:xfrm>
            <a:off x="0" y="2167196"/>
            <a:ext cx="9144000" cy="2273769"/>
            <a:chOff x="0" y="2167196"/>
            <a:chExt cx="9144000" cy="2273769"/>
          </a:xfrm>
        </p:grpSpPr>
        <p:pic>
          <p:nvPicPr>
            <p:cNvPr id="129" name="Picture 2" descr="riv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67196"/>
              <a:ext cx="9144000" cy="2273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0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525" y="2186355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1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2514600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2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7650" y="3605580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6050" y="3691305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4" name="Textfeld 133"/>
            <p:cNvSpPr txBox="1"/>
            <p:nvPr/>
          </p:nvSpPr>
          <p:spPr>
            <a:xfrm>
              <a:off x="1663488" y="2667000"/>
              <a:ext cx="5463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0" dirty="0"/>
                <a:t>Q</a:t>
              </a:r>
              <a:endParaRPr lang="en-GB" sz="2000" b="0" dirty="0" smtClean="0"/>
            </a:p>
          </p:txBody>
        </p:sp>
        <p:sp>
          <p:nvSpPr>
            <p:cNvPr id="135" name="Textfeld 134"/>
            <p:cNvSpPr txBox="1"/>
            <p:nvPr/>
          </p:nvSpPr>
          <p:spPr>
            <a:xfrm>
              <a:off x="4016163" y="27432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0" dirty="0" smtClean="0"/>
                <a:t>Q</a:t>
              </a:r>
            </a:p>
          </p:txBody>
        </p:sp>
        <p:sp>
          <p:nvSpPr>
            <p:cNvPr id="136" name="Textfeld 135"/>
            <p:cNvSpPr txBox="1"/>
            <p:nvPr/>
          </p:nvSpPr>
          <p:spPr>
            <a:xfrm>
              <a:off x="8458200" y="28194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0" dirty="0" smtClean="0"/>
                <a:t>Q</a:t>
              </a:r>
            </a:p>
          </p:txBody>
        </p:sp>
        <p:sp>
          <p:nvSpPr>
            <p:cNvPr id="137" name="Ellipse 136"/>
            <p:cNvSpPr/>
            <p:nvPr/>
          </p:nvSpPr>
          <p:spPr bwMode="auto">
            <a:xfrm>
              <a:off x="1284122" y="2681272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8" name="Ellipse 137"/>
            <p:cNvSpPr/>
            <p:nvPr/>
          </p:nvSpPr>
          <p:spPr bwMode="auto">
            <a:xfrm>
              <a:off x="3873169" y="2466945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9" name="Ellipse 138"/>
            <p:cNvSpPr/>
            <p:nvPr/>
          </p:nvSpPr>
          <p:spPr bwMode="auto">
            <a:xfrm>
              <a:off x="8393391" y="3543652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0" name="Ellipse 139"/>
            <p:cNvSpPr/>
            <p:nvPr/>
          </p:nvSpPr>
          <p:spPr bwMode="auto">
            <a:xfrm>
              <a:off x="6410098" y="4178982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1" name="Rechteck 140"/>
            <p:cNvSpPr/>
            <p:nvPr/>
          </p:nvSpPr>
          <p:spPr>
            <a:xfrm>
              <a:off x="4572000" y="2947585"/>
              <a:ext cx="1190455" cy="78621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prstTxWarp prst="textWave1">
                <a:avLst/>
              </a:prstTxWarp>
              <a:spAutoFit/>
            </a:bodyPr>
            <a:lstStyle/>
            <a:p>
              <a:pPr algn="ctr"/>
              <a:r>
                <a:rPr lang="en-GB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data</a:t>
              </a:r>
              <a:endParaRPr lang="en-GB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37" name="Textfeld 36"/>
          <p:cNvSpPr txBox="1"/>
          <p:nvPr/>
        </p:nvSpPr>
        <p:spPr>
          <a:xfrm>
            <a:off x="5701855" y="2171700"/>
            <a:ext cx="1797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 smtClean="0">
                <a:solidFill>
                  <a:srgbClr val="002060"/>
                </a:solidFill>
              </a:rPr>
              <a:t>Observation</a:t>
            </a:r>
            <a:endParaRPr lang="en-GB" sz="2000" b="0" dirty="0" smtClean="0">
              <a:solidFill>
                <a:srgbClr val="002060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1281312" y="1066800"/>
            <a:ext cx="3562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Feature </a:t>
            </a:r>
            <a:r>
              <a:rPr lang="en-GB" sz="2000" b="0" dirty="0" smtClean="0">
                <a:solidFill>
                  <a:srgbClr val="002060"/>
                </a:solidFill>
              </a:rPr>
              <a:t>carrying </a:t>
            </a:r>
            <a:r>
              <a:rPr lang="en-GB" sz="2000" dirty="0" smtClean="0">
                <a:solidFill>
                  <a:srgbClr val="002060"/>
                </a:solidFill>
              </a:rPr>
              <a:t>Properties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Hydrologic data in terms of </a:t>
            </a:r>
            <a:r>
              <a:rPr lang="en-GB" dirty="0" smtClean="0"/>
              <a:t>ISO19123</a:t>
            </a:r>
            <a:endParaRPr lang="en-GB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pic>
        <p:nvPicPr>
          <p:cNvPr id="98" name="Picture 37" descr="gridQ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40" y="4158492"/>
            <a:ext cx="2278341" cy="1557302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4"/>
          <p:cNvPicPr preferRelativeResize="0"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40965"/>
            <a:ext cx="2506941" cy="1556921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0" name="Textfeld 99"/>
          <p:cNvSpPr txBox="1"/>
          <p:nvPr/>
        </p:nvSpPr>
        <p:spPr>
          <a:xfrm>
            <a:off x="5791412" y="5329535"/>
            <a:ext cx="2857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rgbClr val="002060"/>
                </a:solidFill>
              </a:rPr>
              <a:t>Coverage result</a:t>
            </a:r>
            <a:endParaRPr lang="en-GB" sz="2400" b="0" dirty="0" smtClean="0">
              <a:solidFill>
                <a:srgbClr val="002060"/>
              </a:solidFill>
            </a:endParaRPr>
          </a:p>
        </p:txBody>
      </p:sp>
      <p:cxnSp>
        <p:nvCxnSpPr>
          <p:cNvPr id="95" name="Gerade Verbindung mit Pfeil 94"/>
          <p:cNvCxnSpPr/>
          <p:nvPr/>
        </p:nvCxnSpPr>
        <p:spPr bwMode="auto">
          <a:xfrm flipV="1">
            <a:off x="4572000" y="3733802"/>
            <a:ext cx="449542" cy="838198"/>
          </a:xfrm>
          <a:prstGeom prst="straightConnector1">
            <a:avLst/>
          </a:prstGeom>
          <a:noFill/>
          <a:ln w="285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2" name="Gerade Verbindung mit Pfeil 141"/>
          <p:cNvCxnSpPr/>
          <p:nvPr/>
        </p:nvCxnSpPr>
        <p:spPr bwMode="auto">
          <a:xfrm flipH="1">
            <a:off x="5762455" y="2638425"/>
            <a:ext cx="845992" cy="702268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3" name="Textfeld 142"/>
          <p:cNvSpPr txBox="1"/>
          <p:nvPr/>
        </p:nvSpPr>
        <p:spPr>
          <a:xfrm>
            <a:off x="5339266" y="2743200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solidFill>
                  <a:srgbClr val="002060"/>
                </a:solidFill>
              </a:rPr>
              <a:t>result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4052421" y="3962400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solidFill>
                  <a:srgbClr val="002060"/>
                </a:solidFill>
              </a:rPr>
              <a:t>range</a:t>
            </a:r>
          </a:p>
        </p:txBody>
      </p:sp>
      <p:cxnSp>
        <p:nvCxnSpPr>
          <p:cNvPr id="47" name="Gerade Verbindung mit Pfeil 46"/>
          <p:cNvCxnSpPr/>
          <p:nvPr/>
        </p:nvCxnSpPr>
        <p:spPr bwMode="auto">
          <a:xfrm flipV="1">
            <a:off x="2602461" y="3733800"/>
            <a:ext cx="2121939" cy="942975"/>
          </a:xfrm>
          <a:prstGeom prst="straightConnector1">
            <a:avLst/>
          </a:prstGeom>
          <a:noFill/>
          <a:ln w="285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8553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uppieren 127"/>
          <p:cNvGrpSpPr/>
          <p:nvPr/>
        </p:nvGrpSpPr>
        <p:grpSpPr>
          <a:xfrm>
            <a:off x="0" y="2167196"/>
            <a:ext cx="9144000" cy="2273769"/>
            <a:chOff x="0" y="2167196"/>
            <a:chExt cx="9144000" cy="2273769"/>
          </a:xfrm>
        </p:grpSpPr>
        <p:pic>
          <p:nvPicPr>
            <p:cNvPr id="129" name="Picture 2" descr="ri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67196"/>
              <a:ext cx="9144000" cy="2273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0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525" y="2186355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1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2514600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2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7650" y="3605580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6050" y="3691305"/>
              <a:ext cx="587163" cy="556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4" name="Textfeld 133"/>
            <p:cNvSpPr txBox="1"/>
            <p:nvPr/>
          </p:nvSpPr>
          <p:spPr>
            <a:xfrm>
              <a:off x="1663488" y="2667000"/>
              <a:ext cx="5463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0" dirty="0"/>
                <a:t>Q</a:t>
              </a:r>
              <a:endParaRPr lang="en-GB" sz="2000" b="0" dirty="0" smtClean="0"/>
            </a:p>
          </p:txBody>
        </p:sp>
        <p:sp>
          <p:nvSpPr>
            <p:cNvPr id="135" name="Textfeld 134"/>
            <p:cNvSpPr txBox="1"/>
            <p:nvPr/>
          </p:nvSpPr>
          <p:spPr>
            <a:xfrm>
              <a:off x="4016163" y="27432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0" dirty="0" smtClean="0"/>
                <a:t>Q</a:t>
              </a:r>
            </a:p>
          </p:txBody>
        </p:sp>
        <p:sp>
          <p:nvSpPr>
            <p:cNvPr id="136" name="Textfeld 135"/>
            <p:cNvSpPr txBox="1"/>
            <p:nvPr/>
          </p:nvSpPr>
          <p:spPr>
            <a:xfrm>
              <a:off x="8458200" y="28194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0" dirty="0" smtClean="0"/>
                <a:t>Q</a:t>
              </a:r>
            </a:p>
          </p:txBody>
        </p:sp>
        <p:sp>
          <p:nvSpPr>
            <p:cNvPr id="137" name="Ellipse 136"/>
            <p:cNvSpPr/>
            <p:nvPr/>
          </p:nvSpPr>
          <p:spPr bwMode="auto">
            <a:xfrm>
              <a:off x="1284122" y="2681272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8" name="Ellipse 137"/>
            <p:cNvSpPr/>
            <p:nvPr/>
          </p:nvSpPr>
          <p:spPr bwMode="auto">
            <a:xfrm>
              <a:off x="3873169" y="2466945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9" name="Ellipse 138"/>
            <p:cNvSpPr/>
            <p:nvPr/>
          </p:nvSpPr>
          <p:spPr bwMode="auto">
            <a:xfrm>
              <a:off x="8393391" y="3543652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0" name="Ellipse 139"/>
            <p:cNvSpPr/>
            <p:nvPr/>
          </p:nvSpPr>
          <p:spPr bwMode="auto">
            <a:xfrm>
              <a:off x="6410098" y="4178982"/>
              <a:ext cx="130082" cy="1238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1" name="Rechteck 140"/>
            <p:cNvSpPr/>
            <p:nvPr/>
          </p:nvSpPr>
          <p:spPr>
            <a:xfrm>
              <a:off x="4572000" y="2947585"/>
              <a:ext cx="1190455" cy="78621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prstTxWarp prst="textWave1">
                <a:avLst/>
              </a:prstTxWarp>
              <a:spAutoFit/>
            </a:bodyPr>
            <a:lstStyle/>
            <a:p>
              <a:pPr algn="ctr"/>
              <a:r>
                <a:rPr lang="en-GB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data</a:t>
              </a:r>
              <a:endParaRPr lang="en-GB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37" name="Textfeld 36"/>
          <p:cNvSpPr txBox="1"/>
          <p:nvPr/>
        </p:nvSpPr>
        <p:spPr>
          <a:xfrm>
            <a:off x="5701855" y="2171700"/>
            <a:ext cx="1797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 smtClean="0">
                <a:solidFill>
                  <a:srgbClr val="002060"/>
                </a:solidFill>
              </a:rPr>
              <a:t>Observation</a:t>
            </a:r>
            <a:endParaRPr lang="en-GB" sz="2000" b="0" dirty="0" smtClean="0">
              <a:solidFill>
                <a:srgbClr val="002060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1281312" y="1066800"/>
            <a:ext cx="3562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Feature </a:t>
            </a:r>
            <a:r>
              <a:rPr lang="en-GB" sz="2000" b="0" dirty="0" smtClean="0">
                <a:solidFill>
                  <a:srgbClr val="002060"/>
                </a:solidFill>
              </a:rPr>
              <a:t>carrying </a:t>
            </a:r>
            <a:r>
              <a:rPr lang="en-GB" sz="2000" dirty="0" smtClean="0">
                <a:solidFill>
                  <a:srgbClr val="002060"/>
                </a:solidFill>
              </a:rPr>
              <a:t>Properties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Hydrologic data in terms of </a:t>
            </a:r>
            <a:r>
              <a:rPr lang="en-GB" dirty="0" smtClean="0"/>
              <a:t>ISO19123</a:t>
            </a:r>
            <a:endParaRPr lang="en-GB" dirty="0">
              <a:cs typeface="+mj-cs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 dirty="0" smtClean="0">
                <a:solidFill>
                  <a:srgbClr val="092E5C"/>
                </a:solidFill>
              </a:rPr>
              <a:t>Copyright © 2014 Open Geospatial Consortium</a:t>
            </a:r>
          </a:p>
        </p:txBody>
      </p:sp>
      <p:cxnSp>
        <p:nvCxnSpPr>
          <p:cNvPr id="94" name="Gerade Verbindung mit Pfeil 93"/>
          <p:cNvCxnSpPr/>
          <p:nvPr/>
        </p:nvCxnSpPr>
        <p:spPr bwMode="auto">
          <a:xfrm flipV="1">
            <a:off x="5718560" y="2633685"/>
            <a:ext cx="1063240" cy="2624115"/>
          </a:xfrm>
          <a:prstGeom prst="straightConnector1">
            <a:avLst/>
          </a:prstGeom>
          <a:noFill/>
          <a:ln w="285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feld 95"/>
          <p:cNvSpPr txBox="1"/>
          <p:nvPr/>
        </p:nvSpPr>
        <p:spPr>
          <a:xfrm>
            <a:off x="6601927" y="2895600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solidFill>
                  <a:srgbClr val="002060"/>
                </a:solidFill>
              </a:rPr>
              <a:t>domain</a:t>
            </a:r>
          </a:p>
        </p:txBody>
      </p:sp>
      <p:pic>
        <p:nvPicPr>
          <p:cNvPr id="98" name="Picture 37" descr="gridQ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40" y="4158492"/>
            <a:ext cx="2278341" cy="1557302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4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40965"/>
            <a:ext cx="2506941" cy="1556921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5" name="Gerade Verbindung mit Pfeil 94"/>
          <p:cNvCxnSpPr/>
          <p:nvPr/>
        </p:nvCxnSpPr>
        <p:spPr bwMode="auto">
          <a:xfrm flipV="1">
            <a:off x="4572000" y="3733802"/>
            <a:ext cx="449542" cy="838198"/>
          </a:xfrm>
          <a:prstGeom prst="straightConnector1">
            <a:avLst/>
          </a:prstGeom>
          <a:noFill/>
          <a:ln w="285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3" name="Textfeld 142"/>
          <p:cNvSpPr txBox="1"/>
          <p:nvPr/>
        </p:nvSpPr>
        <p:spPr>
          <a:xfrm>
            <a:off x="5339266" y="2743200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solidFill>
                  <a:srgbClr val="002060"/>
                </a:solidFill>
              </a:rPr>
              <a:t>result</a:t>
            </a:r>
          </a:p>
        </p:txBody>
      </p:sp>
      <p:cxnSp>
        <p:nvCxnSpPr>
          <p:cNvPr id="6" name="Gerade Verbindung mit Pfeil 5"/>
          <p:cNvCxnSpPr>
            <a:stCxn id="96" idx="2"/>
            <a:endCxn id="139" idx="3"/>
          </p:cNvCxnSpPr>
          <p:nvPr/>
        </p:nvCxnSpPr>
        <p:spPr bwMode="auto">
          <a:xfrm>
            <a:off x="7012457" y="3203377"/>
            <a:ext cx="1399984" cy="445992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ysDash"/>
            <a:round/>
            <a:headEnd type="none" w="med" len="med"/>
            <a:tailEnd type="none"/>
          </a:ln>
          <a:effectLst/>
        </p:spPr>
      </p:cxnSp>
      <p:cxnSp>
        <p:nvCxnSpPr>
          <p:cNvPr id="8" name="Gerade Verbindung mit Pfeil 7"/>
          <p:cNvCxnSpPr>
            <a:stCxn id="96" idx="2"/>
          </p:cNvCxnSpPr>
          <p:nvPr/>
        </p:nvCxnSpPr>
        <p:spPr bwMode="auto">
          <a:xfrm flipH="1">
            <a:off x="4239714" y="3203377"/>
            <a:ext cx="2772743" cy="2016048"/>
          </a:xfrm>
          <a:prstGeom prst="straightConnector1">
            <a:avLst/>
          </a:prstGeom>
          <a:noFill/>
          <a:ln w="12700" cap="flat" cmpd="sng" algn="ctr">
            <a:solidFill>
              <a:srgbClr val="969696"/>
            </a:solidFill>
            <a:prstDash val="sysDash"/>
            <a:round/>
            <a:headEnd type="none" w="med" len="med"/>
            <a:tailEnd type="none"/>
          </a:ln>
          <a:effectLst/>
        </p:spPr>
      </p:cxnSp>
      <p:sp>
        <p:nvSpPr>
          <p:cNvPr id="17" name="Rechteck 16"/>
          <p:cNvSpPr/>
          <p:nvPr/>
        </p:nvSpPr>
        <p:spPr bwMode="auto">
          <a:xfrm>
            <a:off x="3157251" y="4302837"/>
            <a:ext cx="1082463" cy="1793163"/>
          </a:xfrm>
          <a:prstGeom prst="rect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 flipH="1" flipV="1">
            <a:off x="1960247" y="1433873"/>
            <a:ext cx="3651711" cy="968660"/>
          </a:xfrm>
          <a:prstGeom prst="straightConnector1">
            <a:avLst/>
          </a:prstGeom>
          <a:noFill/>
          <a:ln w="1905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feld 45"/>
          <p:cNvSpPr txBox="1"/>
          <p:nvPr/>
        </p:nvSpPr>
        <p:spPr>
          <a:xfrm>
            <a:off x="3534587" y="1610426"/>
            <a:ext cx="1725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solidFill>
                  <a:srgbClr val="002060"/>
                </a:solidFill>
              </a:rPr>
              <a:t>f</a:t>
            </a:r>
            <a:r>
              <a:rPr lang="en-GB" sz="1400" i="1" dirty="0" smtClean="0">
                <a:solidFill>
                  <a:srgbClr val="002060"/>
                </a:solidFill>
              </a:rPr>
              <a:t>eature Of Interest</a:t>
            </a:r>
          </a:p>
        </p:txBody>
      </p:sp>
      <p:cxnSp>
        <p:nvCxnSpPr>
          <p:cNvPr id="47" name="Gerade Verbindung mit Pfeil 46"/>
          <p:cNvCxnSpPr/>
          <p:nvPr/>
        </p:nvCxnSpPr>
        <p:spPr bwMode="auto">
          <a:xfrm flipH="1">
            <a:off x="5762455" y="2638425"/>
            <a:ext cx="845992" cy="702268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Gerade Verbindung mit Pfeil 47"/>
          <p:cNvCxnSpPr/>
          <p:nvPr/>
        </p:nvCxnSpPr>
        <p:spPr bwMode="auto">
          <a:xfrm flipV="1">
            <a:off x="2602461" y="3733800"/>
            <a:ext cx="2121939" cy="942975"/>
          </a:xfrm>
          <a:prstGeom prst="straightConnector1">
            <a:avLst/>
          </a:prstGeom>
          <a:noFill/>
          <a:ln w="285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feld 49"/>
          <p:cNvSpPr txBox="1"/>
          <p:nvPr/>
        </p:nvSpPr>
        <p:spPr>
          <a:xfrm>
            <a:off x="4052421" y="3962400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solidFill>
                  <a:srgbClr val="002060"/>
                </a:solidFill>
              </a:rPr>
              <a:t>range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5791412" y="5329535"/>
            <a:ext cx="2857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rgbClr val="002060"/>
                </a:solidFill>
              </a:rPr>
              <a:t>Coverage result</a:t>
            </a:r>
            <a:endParaRPr lang="en-GB" sz="2400" b="0" dirty="0" smtClean="0">
              <a:solidFill>
                <a:srgbClr val="002060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715000" y="1319629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solidFill>
                  <a:srgbClr val="002060"/>
                </a:solidFill>
              </a:rPr>
              <a:t>o</a:t>
            </a:r>
            <a:r>
              <a:rPr lang="en-GB" sz="1400" i="1" dirty="0" smtClean="0">
                <a:solidFill>
                  <a:srgbClr val="002060"/>
                </a:solidFill>
              </a:rPr>
              <a:t>bserved Property</a:t>
            </a:r>
          </a:p>
        </p:txBody>
      </p:sp>
      <p:cxnSp>
        <p:nvCxnSpPr>
          <p:cNvPr id="36" name="Gerade Verbindung mit Pfeil 35"/>
          <p:cNvCxnSpPr/>
          <p:nvPr/>
        </p:nvCxnSpPr>
        <p:spPr bwMode="auto">
          <a:xfrm flipH="1" flipV="1">
            <a:off x="4843435" y="1266855"/>
            <a:ext cx="1696746" cy="919500"/>
          </a:xfrm>
          <a:prstGeom prst="straightConnector1">
            <a:avLst/>
          </a:prstGeom>
          <a:noFill/>
          <a:ln w="1905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220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GC_PowerPoint_Template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3313</Words>
  <Application>Microsoft Office PowerPoint</Application>
  <PresentationFormat>Bildschirmpräsentation (4:3)</PresentationFormat>
  <Paragraphs>789</Paragraphs>
  <Slides>37</Slides>
  <Notes>32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38" baseType="lpstr">
      <vt:lpstr>OGC_PowerPoint_Template</vt:lpstr>
      <vt:lpstr>Standards for Water Information - towards a suite of standards - </vt:lpstr>
      <vt:lpstr>Water information using standards</vt:lpstr>
      <vt:lpstr>Water data exchange using standards</vt:lpstr>
      <vt:lpstr>Water data exchange using standards</vt:lpstr>
      <vt:lpstr>Water data exchange using standards</vt:lpstr>
      <vt:lpstr>“From measurement to information” *</vt:lpstr>
      <vt:lpstr>Hydrologic data in terms of ISO19156</vt:lpstr>
      <vt:lpstr>Hydrologic data in terms of ISO19123</vt:lpstr>
      <vt:lpstr>Hydrologic data in terms of ISO19123</vt:lpstr>
      <vt:lpstr>Hydrologic Information in terms of ISO19109</vt:lpstr>
      <vt:lpstr>Hydrologic Information in terms of ISO19109</vt:lpstr>
      <vt:lpstr>Hydrologic Information in terms of ISO19109</vt:lpstr>
      <vt:lpstr>Hydrologic Information in terms of ISO19109</vt:lpstr>
      <vt:lpstr>Hydrologic Information in terms of ISO19109</vt:lpstr>
      <vt:lpstr>Hydrologic Information in terms of ISO19109</vt:lpstr>
      <vt:lpstr>Hydrologic Information in terms of ISO19109</vt:lpstr>
      <vt:lpstr>Hydrologic Information in terms of ISO19109</vt:lpstr>
      <vt:lpstr>Hydrologic Information in terms of ISO19109</vt:lpstr>
      <vt:lpstr>Possible information threads (data-centric)</vt:lpstr>
      <vt:lpstr>Possible information threads (data-centric)</vt:lpstr>
      <vt:lpstr>Possible information threads (data-centric)</vt:lpstr>
      <vt:lpstr>Possible information threads (observation-centric)</vt:lpstr>
      <vt:lpstr>Possible information threads (observation-centric)</vt:lpstr>
      <vt:lpstr>Possible information threads (feature-centric)</vt:lpstr>
      <vt:lpstr>Possible information threads (feature-centric)</vt:lpstr>
      <vt:lpstr>Water data exchange using WaterML2</vt:lpstr>
      <vt:lpstr>Water data exchange using WaterML2</vt:lpstr>
      <vt:lpstr>Water data exchange using WaterML2</vt:lpstr>
      <vt:lpstr>Here we stand ! – What next ? – What is needed ?</vt:lpstr>
      <vt:lpstr>progress  suite of water information standards </vt:lpstr>
      <vt:lpstr>To be discussed in NY</vt:lpstr>
      <vt:lpstr>Water Suites  Hand ling water information</vt:lpstr>
      <vt:lpstr> D - Water Suite (Data exchange)</vt:lpstr>
      <vt:lpstr>F - Suite  (Features in water information) </vt:lpstr>
      <vt:lpstr>G - Suite (Geographic Water Information)</vt:lpstr>
      <vt:lpstr>Thank You !  Questions ? </vt:lpstr>
      <vt:lpstr>Definitions</vt:lpstr>
    </vt:vector>
  </TitlesOfParts>
  <Company>OGC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OGC TC/PC</dc:subject>
  <dc:creator>GRDC/ID</dc:creator>
  <cp:lastModifiedBy>iche</cp:lastModifiedBy>
  <cp:revision>610</cp:revision>
  <cp:lastPrinted>2003-02-03T21:59:32Z</cp:lastPrinted>
  <dcterms:created xsi:type="dcterms:W3CDTF">2009-10-20T16:54:31Z</dcterms:created>
  <dcterms:modified xsi:type="dcterms:W3CDTF">2014-08-11T17:51:10Z</dcterms:modified>
</cp:coreProperties>
</file>