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 id="2147483689" r:id="rId2"/>
    <p:sldMasterId id="2147483702" r:id="rId3"/>
    <p:sldMasterId id="2147483714" r:id="rId4"/>
    <p:sldMasterId id="2147483727" r:id="rId5"/>
    <p:sldMasterId id="2147483739" r:id="rId6"/>
    <p:sldMasterId id="2147483751" r:id="rId7"/>
    <p:sldMasterId id="2147483787" r:id="rId8"/>
    <p:sldMasterId id="2147483799" r:id="rId9"/>
  </p:sldMasterIdLst>
  <p:notesMasterIdLst>
    <p:notesMasterId r:id="rId54"/>
  </p:notesMasterIdLst>
  <p:sldIdLst>
    <p:sldId id="350" r:id="rId10"/>
    <p:sldId id="258" r:id="rId11"/>
    <p:sldId id="259" r:id="rId12"/>
    <p:sldId id="260" r:id="rId13"/>
    <p:sldId id="261" r:id="rId14"/>
    <p:sldId id="262" r:id="rId15"/>
    <p:sldId id="263" r:id="rId16"/>
    <p:sldId id="264" r:id="rId17"/>
    <p:sldId id="273" r:id="rId18"/>
    <p:sldId id="274" r:id="rId19"/>
    <p:sldId id="275" r:id="rId20"/>
    <p:sldId id="276" r:id="rId21"/>
    <p:sldId id="277" r:id="rId22"/>
    <p:sldId id="278" r:id="rId23"/>
    <p:sldId id="283" r:id="rId24"/>
    <p:sldId id="322" r:id="rId25"/>
    <p:sldId id="323" r:id="rId26"/>
    <p:sldId id="296" r:id="rId27"/>
    <p:sldId id="328" r:id="rId28"/>
    <p:sldId id="329" r:id="rId29"/>
    <p:sldId id="330" r:id="rId30"/>
    <p:sldId id="331" r:id="rId31"/>
    <p:sldId id="332" r:id="rId32"/>
    <p:sldId id="333" r:id="rId33"/>
    <p:sldId id="341" r:id="rId34"/>
    <p:sldId id="340" r:id="rId35"/>
    <p:sldId id="342" r:id="rId36"/>
    <p:sldId id="344" r:id="rId37"/>
    <p:sldId id="297" r:id="rId38"/>
    <p:sldId id="306" r:id="rId39"/>
    <p:sldId id="311" r:id="rId40"/>
    <p:sldId id="313" r:id="rId41"/>
    <p:sldId id="317" r:id="rId42"/>
    <p:sldId id="318" r:id="rId43"/>
    <p:sldId id="319" r:id="rId44"/>
    <p:sldId id="320" r:id="rId45"/>
    <p:sldId id="349" r:id="rId46"/>
    <p:sldId id="345" r:id="rId47"/>
    <p:sldId id="346" r:id="rId48"/>
    <p:sldId id="347" r:id="rId49"/>
    <p:sldId id="348" r:id="rId50"/>
    <p:sldId id="294" r:id="rId51"/>
    <p:sldId id="351" r:id="rId52"/>
    <p:sldId id="352" r:id="rId53"/>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F4B"/>
    <a:srgbClr val="1C5B2C"/>
    <a:srgbClr val="427A4E"/>
    <a:srgbClr val="DEF1F7"/>
    <a:srgbClr val="5395BE"/>
    <a:srgbClr val="008AC1"/>
    <a:srgbClr val="493A13"/>
    <a:srgbClr val="0057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084" autoAdjust="0"/>
    <p:restoredTop sz="90647" autoAdjust="0"/>
  </p:normalViewPr>
  <p:slideViewPr>
    <p:cSldViewPr snapToGrid="0" snapToObjects="1">
      <p:cViewPr varScale="1">
        <p:scale>
          <a:sx n="83" d="100"/>
          <a:sy n="83" d="100"/>
        </p:scale>
        <p:origin x="-1932" y="-90"/>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1410"/>
    </p:cViewPr>
  </p:sorterViewPr>
  <p:notesViewPr>
    <p:cSldViewPr snapToGrid="0" snapToObjects="1">
      <p:cViewPr varScale="1">
        <p:scale>
          <a:sx n="122" d="100"/>
          <a:sy n="122" d="100"/>
        </p:scale>
        <p:origin x="-392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7467CC-207D-0E43-8D25-DF27BB480913}" type="datetimeFigureOut">
              <a:rPr lang="en-US" smtClean="0"/>
              <a:pPr/>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98E547-19B0-8546-8DBA-8BDF4E7F42DC}" type="slidenum">
              <a:rPr lang="en-US" smtClean="0"/>
              <a:pPr/>
              <a:t>‹#›</a:t>
            </a:fld>
            <a:endParaRPr lang="en-US"/>
          </a:p>
        </p:txBody>
      </p:sp>
    </p:spTree>
    <p:extLst>
      <p:ext uri="{BB962C8B-B14F-4D97-AF65-F5344CB8AC3E}">
        <p14:creationId xmlns:p14="http://schemas.microsoft.com/office/powerpoint/2010/main" val="42302579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Linking events to the NHD makes the NHD more intelligent.  The </a:t>
            </a:r>
            <a:r>
              <a:rPr lang="en-US" altLang="en-US" dirty="0" err="1" smtClean="0"/>
              <a:t>streamgage</a:t>
            </a:r>
            <a:r>
              <a:rPr lang="en-US" altLang="en-US" dirty="0" smtClean="0"/>
              <a:t> makes the network more intelligent and the network makes the </a:t>
            </a:r>
            <a:r>
              <a:rPr lang="en-US" altLang="en-US" dirty="0" err="1" smtClean="0"/>
              <a:t>streamgage</a:t>
            </a:r>
            <a:r>
              <a:rPr lang="en-US" altLang="en-US" dirty="0" smtClean="0"/>
              <a:t> more intelligent.  We know that upstream of the </a:t>
            </a:r>
            <a:r>
              <a:rPr lang="en-US" altLang="en-US" dirty="0" err="1" smtClean="0"/>
              <a:t>streamgage</a:t>
            </a:r>
            <a:r>
              <a:rPr lang="en-US" altLang="en-US" dirty="0" smtClean="0"/>
              <a:t> there is a dam, with regulated flow, we know all about the dam – who runs it, its construction material, its height, how many acre-feet it can hold, etc.; we know there is a reservoir behind the dam, we know its name, we know its area, we know the spillway elevation; we know how many miles of stream flow into the </a:t>
            </a:r>
            <a:r>
              <a:rPr lang="en-US" altLang="en-US" dirty="0" err="1" smtClean="0"/>
              <a:t>streamgage</a:t>
            </a:r>
            <a:r>
              <a:rPr lang="en-US" altLang="en-US" dirty="0" smtClean="0"/>
              <a:t>, we know how many miles of that is perennial, intermittent, and ephemeral flowing streams;  we know there is a diversion upstream diverting 300 </a:t>
            </a:r>
            <a:r>
              <a:rPr lang="en-US" altLang="en-US" dirty="0" err="1" smtClean="0"/>
              <a:t>cfs</a:t>
            </a:r>
            <a:r>
              <a:rPr lang="en-US" altLang="en-US" dirty="0" smtClean="0"/>
              <a:t> out of the basin and thus reducing the flow through the </a:t>
            </a:r>
            <a:r>
              <a:rPr lang="en-US" altLang="en-US" dirty="0" err="1" smtClean="0"/>
              <a:t>streamgage</a:t>
            </a:r>
            <a:r>
              <a:rPr lang="en-US" altLang="en-US" dirty="0" smtClean="0"/>
              <a:t>;  we know there is a heavy metals tailings pond upstream; we know what fish species live upstream; we know the water chemistry at various points upstream; we know the names of all the streams and lakes upstream, and on and on.</a:t>
            </a: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0313F0-4B7D-423F-8609-2CBF3ED110F4}" type="slidenum">
              <a:rPr lang="en-US" altLang="en-US" smtClean="0">
                <a:solidFill>
                  <a:prstClr val="black"/>
                </a:solidFill>
              </a:rPr>
              <a:pPr eaLnBrk="1" hangingPunct="1"/>
              <a:t>12</a:t>
            </a:fld>
            <a:endParaRPr lang="en-US" altLang="en-US"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33150" y="8598630"/>
            <a:ext cx="2932429" cy="452642"/>
          </a:xfrm>
          <a:prstGeom prst="rect">
            <a:avLst/>
          </a:prstGeom>
        </p:spPr>
        <p:txBody>
          <a:bodyPr/>
          <a:lstStyle/>
          <a:p>
            <a:fld id="{E18D7000-7027-4853-8122-4F68638CC928}"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90843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BA7519-CBDE-49FD-BE3E-8509DA78A929}"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795492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it is difficult to reference sites of interest that are on tributaries not represented in the stream network being used. Therefore a site on one of the green or blue streams would be difficult to reference to the red RF-1 streams. </a:t>
            </a:r>
            <a:r>
              <a:rPr lang="en-US" dirty="0">
                <a:latin typeface="Times New Roman" pitchFamily="18" charset="0"/>
              </a:rPr>
              <a:t>This is why it is better to reference things to the most detailed network available, then use generalization rules to determine how to represent the things being referenced if a more general network is desired. </a:t>
            </a:r>
            <a:endParaRPr lang="en-US" dirty="0"/>
          </a:p>
        </p:txBody>
      </p:sp>
    </p:spTree>
    <p:extLst>
      <p:ext uri="{BB962C8B-B14F-4D97-AF65-F5344CB8AC3E}">
        <p14:creationId xmlns:p14="http://schemas.microsoft.com/office/powerpoint/2010/main" val="690182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18331" y="8741941"/>
            <a:ext cx="2997595" cy="460186"/>
          </a:xfrm>
          <a:prstGeom prst="rect">
            <a:avLst/>
          </a:prstGeom>
        </p:spPr>
        <p:txBody>
          <a:bodyPr/>
          <a:lstStyle/>
          <a:p>
            <a:fld id="{02280A38-645B-4A7A-BBE0-936555EB65F4}"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39798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44588" y="688975"/>
            <a:ext cx="4568825" cy="3427413"/>
          </a:xfrm>
          <a:ln/>
        </p:spPr>
      </p:sp>
      <p:sp>
        <p:nvSpPr>
          <p:cNvPr id="50179" name="Rectangle 3"/>
          <p:cNvSpPr>
            <a:spLocks noGrp="1" noChangeArrowheads="1"/>
          </p:cNvSpPr>
          <p:nvPr>
            <p:ph type="body" idx="1"/>
          </p:nvPr>
        </p:nvSpPr>
        <p:spPr>
          <a:xfrm>
            <a:off x="689429" y="4343798"/>
            <a:ext cx="5479142"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4" y="8684926"/>
            <a:ext cx="2971800" cy="457513"/>
          </a:xfrm>
          <a:prstGeom prst="rect">
            <a:avLst/>
          </a:prstGeom>
        </p:spPr>
        <p:txBody>
          <a:bodyPr/>
          <a:lstStyle/>
          <a:p>
            <a:pPr>
              <a:defRPr/>
            </a:pPr>
            <a:fld id="{ACBA7519-CBDE-49FD-BE3E-8509DA78A929}"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326624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buClr>
                <a:srgbClr val="0000FF"/>
              </a:buClr>
            </a:pPr>
            <a:fld id="{DC6C0599-24DE-4071-B839-51BC53DDB70F}" type="slidenum">
              <a:rPr kumimoji="0" lang="en-US" altLang="en-US">
                <a:solidFill>
                  <a:prstClr val="black"/>
                </a:solidFill>
                <a:latin typeface="Tahoma" pitchFamily="34" charset="0"/>
              </a:rPr>
              <a:pPr eaLnBrk="1" hangingPunct="1">
                <a:spcBef>
                  <a:spcPct val="0"/>
                </a:spcBef>
                <a:buClr>
                  <a:srgbClr val="0000FF"/>
                </a:buClr>
              </a:pPr>
              <a:t>29</a:t>
            </a:fld>
            <a:endParaRPr kumimoji="0" lang="en-US" altLang="en-US">
              <a:solidFill>
                <a:prstClr val="black"/>
              </a:solidFill>
              <a:latin typeface="Tahoma" pitchFamily="34" charset="0"/>
            </a:endParaRPr>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ACWI through its subcommittees, including the joint ACWI / FGDC committee on spatial water data, has long had the objective of more effectively sharing comparable water data across the federal water sector.  Several significant capabilities now exist through ACWI that include water-quality and groundwater data portals with web services.  These capabilities will be leveraged and integrated within the proposed architecture.</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buClr>
                <a:srgbClr val="0000FF"/>
              </a:buClr>
            </a:pPr>
            <a:fld id="{BE26BC97-5796-40C6-A5AD-78B9D61C46CF}" type="slidenum">
              <a:rPr kumimoji="0" lang="en-US" altLang="en-US">
                <a:solidFill>
                  <a:prstClr val="black"/>
                </a:solidFill>
                <a:latin typeface="Tahoma" pitchFamily="34" charset="0"/>
                <a:ea typeface="ＭＳ Ｐゴシック" pitchFamily="34" charset="-128"/>
              </a:rPr>
              <a:pPr eaLnBrk="1" hangingPunct="1">
                <a:spcBef>
                  <a:spcPct val="0"/>
                </a:spcBef>
                <a:buClr>
                  <a:srgbClr val="0000FF"/>
                </a:buClr>
              </a:pPr>
              <a:t>32</a:t>
            </a:fld>
            <a:endParaRPr kumimoji="0" lang="en-US" altLang="en-US">
              <a:solidFill>
                <a:prstClr val="black"/>
              </a:solidFill>
              <a:latin typeface="Tahoma"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kumimoji="1" sz="1200">
                <a:solidFill>
                  <a:schemeClr val="tx1"/>
                </a:solidFill>
                <a:latin typeface="Times New Roman" pitchFamily="18" charset="0"/>
              </a:defRPr>
            </a:lvl1pPr>
            <a:lvl2pPr marL="742950" indent="-285750" defTabSz="930275" eaLnBrk="0" hangingPunct="0">
              <a:spcBef>
                <a:spcPct val="30000"/>
              </a:spcBef>
              <a:defRPr kumimoji="1" sz="1200">
                <a:solidFill>
                  <a:schemeClr val="tx1"/>
                </a:solidFill>
                <a:latin typeface="Times New Roman" pitchFamily="18" charset="0"/>
              </a:defRPr>
            </a:lvl2pPr>
            <a:lvl3pPr marL="1143000" indent="-228600" defTabSz="930275" eaLnBrk="0" hangingPunct="0">
              <a:spcBef>
                <a:spcPct val="30000"/>
              </a:spcBef>
              <a:defRPr kumimoji="1" sz="1200">
                <a:solidFill>
                  <a:schemeClr val="tx1"/>
                </a:solidFill>
                <a:latin typeface="Times New Roman" pitchFamily="18" charset="0"/>
              </a:defRPr>
            </a:lvl3pPr>
            <a:lvl4pPr marL="1600200" indent="-228600" defTabSz="930275" eaLnBrk="0" hangingPunct="0">
              <a:spcBef>
                <a:spcPct val="30000"/>
              </a:spcBef>
              <a:defRPr kumimoji="1" sz="1200">
                <a:solidFill>
                  <a:schemeClr val="tx1"/>
                </a:solidFill>
                <a:latin typeface="Times New Roman" pitchFamily="18" charset="0"/>
              </a:defRPr>
            </a:lvl4pPr>
            <a:lvl5pPr marL="2057400" indent="-228600" defTabSz="930275" eaLnBrk="0" hangingPunct="0">
              <a:spcBef>
                <a:spcPct val="30000"/>
              </a:spcBef>
              <a:defRPr kumimoji="1" sz="1200">
                <a:solidFill>
                  <a:schemeClr val="tx1"/>
                </a:solidFill>
                <a:latin typeface="Times New Roman" pitchFamily="18" charset="0"/>
              </a:defRPr>
            </a:lvl5pPr>
            <a:lvl6pPr marL="2514600" indent="-228600" defTabSz="930275" eaLnBrk="0" fontAlgn="base" hangingPunct="0">
              <a:spcBef>
                <a:spcPct val="30000"/>
              </a:spcBef>
              <a:spcAft>
                <a:spcPct val="0"/>
              </a:spcAft>
              <a:defRPr kumimoji="1" sz="1200">
                <a:solidFill>
                  <a:schemeClr val="tx1"/>
                </a:solidFill>
                <a:latin typeface="Times New Roman" pitchFamily="18" charset="0"/>
              </a:defRPr>
            </a:lvl6pPr>
            <a:lvl7pPr marL="2971800" indent="-228600" defTabSz="930275" eaLnBrk="0" fontAlgn="base" hangingPunct="0">
              <a:spcBef>
                <a:spcPct val="30000"/>
              </a:spcBef>
              <a:spcAft>
                <a:spcPct val="0"/>
              </a:spcAft>
              <a:defRPr kumimoji="1" sz="1200">
                <a:solidFill>
                  <a:schemeClr val="tx1"/>
                </a:solidFill>
                <a:latin typeface="Times New Roman" pitchFamily="18" charset="0"/>
              </a:defRPr>
            </a:lvl7pPr>
            <a:lvl8pPr marL="3429000" indent="-228600" defTabSz="930275" eaLnBrk="0" fontAlgn="base" hangingPunct="0">
              <a:spcBef>
                <a:spcPct val="30000"/>
              </a:spcBef>
              <a:spcAft>
                <a:spcPct val="0"/>
              </a:spcAft>
              <a:defRPr kumimoji="1" sz="1200">
                <a:solidFill>
                  <a:schemeClr val="tx1"/>
                </a:solidFill>
                <a:latin typeface="Times New Roman" pitchFamily="18" charset="0"/>
              </a:defRPr>
            </a:lvl8pPr>
            <a:lvl9pPr marL="3886200" indent="-228600" defTabSz="930275" eaLnBrk="0" fontAlgn="base" hangingPunct="0">
              <a:spcBef>
                <a:spcPct val="30000"/>
              </a:spcBef>
              <a:spcAft>
                <a:spcPct val="0"/>
              </a:spcAft>
              <a:defRPr kumimoji="1" sz="1200">
                <a:solidFill>
                  <a:schemeClr val="tx1"/>
                </a:solidFill>
                <a:latin typeface="Times New Roman" pitchFamily="18" charset="0"/>
              </a:defRPr>
            </a:lvl9pPr>
          </a:lstStyle>
          <a:p>
            <a:pPr eaLnBrk="1" hangingPunct="1">
              <a:spcBef>
                <a:spcPct val="0"/>
              </a:spcBef>
              <a:buClr>
                <a:srgbClr val="0000FF"/>
              </a:buClr>
            </a:pPr>
            <a:fld id="{47E22261-29AE-405C-9D34-66594FDB1790}" type="slidenum">
              <a:rPr kumimoji="0" lang="en-US" altLang="en-US">
                <a:solidFill>
                  <a:srgbClr val="000000"/>
                </a:solidFill>
                <a:latin typeface="Tahoma" pitchFamily="34" charset="0"/>
              </a:rPr>
              <a:pPr eaLnBrk="1" hangingPunct="1">
                <a:spcBef>
                  <a:spcPct val="0"/>
                </a:spcBef>
                <a:buClr>
                  <a:srgbClr val="0000FF"/>
                </a:buClr>
              </a:pPr>
              <a:t>33</a:t>
            </a:fld>
            <a:endParaRPr kumimoji="0" lang="en-US" altLang="en-US">
              <a:solidFill>
                <a:srgbClr val="000000"/>
              </a:solidFill>
              <a:latin typeface="Tahoma" pitchFamily="34" charset="0"/>
            </a:endParaRPr>
          </a:p>
        </p:txBody>
      </p:sp>
      <p:sp>
        <p:nvSpPr>
          <p:cNvPr id="58371" name="Rectangle 2"/>
          <p:cNvSpPr>
            <a:spLocks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CB1873-18A9-4565-A0D5-31EA461882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95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41825E-38B7-4E30-8507-A4913995BDB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51252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30143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0451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807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E71809-9A58-49AC-8D51-BE68AC1A52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8421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934C0B79-FECB-4DB8-ADFE-22AB78D017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713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eaLnBrk="0" fontAlgn="base" hangingPunct="0">
              <a:spcBef>
                <a:spcPct val="0"/>
              </a:spcBef>
              <a:spcAft>
                <a:spcPct val="0"/>
              </a:spcAft>
            </a:pPr>
            <a:r>
              <a:rPr lang="en-US" sz="1000" b="1">
                <a:solidFill>
                  <a:srgbClr val="FFFFFF"/>
                </a:solidFill>
              </a:rPr>
              <a:t>U.S. Department of the Interior</a:t>
            </a:r>
          </a:p>
          <a:p>
            <a:pPr defTabSz="885825" eaLnBrk="0" fontAlgn="base" hangingPunct="0">
              <a:spcBef>
                <a:spcPct val="0"/>
              </a:spcBef>
              <a:spcAft>
                <a:spcPct val="0"/>
              </a:spcAft>
            </a:pPr>
            <a:r>
              <a:rPr lang="en-US" sz="1000" b="1">
                <a:solidFill>
                  <a:srgbClr val="FFFFFF"/>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72234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829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1694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4766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76823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0288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75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A2AA0D-5D99-48EE-8FF8-D1F3454BA1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2362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00009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3079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54750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235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defTabSz="914400" eaLnBrk="0" fontAlgn="base" hangingPunct="0">
              <a:spcBef>
                <a:spcPct val="0"/>
              </a:spcBef>
              <a:spcAft>
                <a:spcPct val="0"/>
              </a:spcAft>
              <a:defRPr/>
            </a:pPr>
            <a:endParaRPr lang="en-US" sz="4000">
              <a:solidFill>
                <a:srgbClr val="FFFFFF"/>
              </a:solidFill>
            </a:endParaRPr>
          </a:p>
        </p:txBody>
      </p:sp>
      <p:sp>
        <p:nvSpPr>
          <p:cNvPr id="4"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defTabSz="914400" eaLnBrk="0" fontAlgn="base" hangingPunct="0">
              <a:spcBef>
                <a:spcPct val="0"/>
              </a:spcBef>
              <a:spcAft>
                <a:spcPct val="0"/>
              </a:spcAft>
              <a:defRPr/>
            </a:pPr>
            <a:endParaRPr lang="en-US" sz="4000">
              <a:solidFill>
                <a:srgbClr val="FFFFFF"/>
              </a:solidFill>
            </a:endParaRPr>
          </a:p>
        </p:txBody>
      </p:sp>
      <p:sp>
        <p:nvSpPr>
          <p:cNvPr id="5"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defTabSz="914400" eaLnBrk="0" fontAlgn="base" hangingPunct="0">
              <a:spcBef>
                <a:spcPct val="0"/>
              </a:spcBef>
              <a:spcAft>
                <a:spcPct val="0"/>
              </a:spcAft>
              <a:defRPr/>
            </a:pPr>
            <a:fld id="{ABD798D6-95D8-4C2A-8884-004040630C4E}" type="slidenum">
              <a:rPr lang="en-US" sz="4000">
                <a:solidFill>
                  <a:srgbClr val="FFFFFF"/>
                </a:solidFill>
              </a:rPr>
              <a:pPr defTabSz="914400" eaLnBrk="0" fontAlgn="base" hangingPunct="0">
                <a:spcBef>
                  <a:spcPct val="0"/>
                </a:spcBef>
                <a:spcAft>
                  <a:spcPct val="0"/>
                </a:spcAft>
                <a:defRPr/>
              </a:pPr>
              <a:t>‹#›</a:t>
            </a:fld>
            <a:endParaRPr lang="en-US" sz="4000">
              <a:solidFill>
                <a:srgbClr val="FFFFFF"/>
              </a:solidFill>
            </a:endParaRPr>
          </a:p>
        </p:txBody>
      </p:sp>
    </p:spTree>
    <p:extLst>
      <p:ext uri="{BB962C8B-B14F-4D97-AF65-F5344CB8AC3E}">
        <p14:creationId xmlns:p14="http://schemas.microsoft.com/office/powerpoint/2010/main" val="4705616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eaLnBrk="0" fontAlgn="base" hangingPunct="0">
              <a:spcBef>
                <a:spcPct val="0"/>
              </a:spcBef>
              <a:spcAft>
                <a:spcPct val="0"/>
              </a:spcAft>
            </a:pPr>
            <a:r>
              <a:rPr lang="en-US" sz="1000" b="1">
                <a:solidFill>
                  <a:srgbClr val="FFFFFF"/>
                </a:solidFill>
              </a:rPr>
              <a:t>U.S. Department of the Interior</a:t>
            </a:r>
          </a:p>
          <a:p>
            <a:pPr defTabSz="885825" eaLnBrk="0" fontAlgn="base" hangingPunct="0">
              <a:spcBef>
                <a:spcPct val="0"/>
              </a:spcBef>
              <a:spcAft>
                <a:spcPct val="0"/>
              </a:spcAft>
            </a:pPr>
            <a:r>
              <a:rPr lang="en-US" sz="1000" b="1">
                <a:solidFill>
                  <a:srgbClr val="FFFFFF"/>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05200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09125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073879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53109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13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7454FE-7AE0-43E9-B82E-38744AAD38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25079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82077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694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224380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1427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4218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0834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70" name="Picture 22" descr="031b"/>
          <p:cNvPicPr>
            <a:picLocks noChangeArrowheads="1"/>
          </p:cNvPicPr>
          <p:nvPr/>
        </p:nvPicPr>
        <p:blipFill>
          <a:blip r:embed="rId2" cstate="print"/>
          <a:srcRect/>
          <a:stretch>
            <a:fillRect/>
          </a:stretch>
        </p:blipFill>
        <p:spPr bwMode="auto">
          <a:xfrm>
            <a:off x="0" y="0"/>
            <a:ext cx="9144000" cy="6858000"/>
          </a:xfrm>
          <a:prstGeom prst="rect">
            <a:avLst/>
          </a:prstGeom>
          <a:noFill/>
        </p:spPr>
      </p:pic>
      <p:sp>
        <p:nvSpPr>
          <p:cNvPr id="2050"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2051" name="Rectangle 3"/>
          <p:cNvSpPr>
            <a:spLocks noGrp="1" noChangeArrowheads="1"/>
          </p:cNvSpPr>
          <p:nvPr>
            <p:ph type="subTitle" idx="1"/>
          </p:nvPr>
        </p:nvSpPr>
        <p:spPr>
          <a:xfrm>
            <a:off x="1371600" y="3886200"/>
            <a:ext cx="6400800" cy="1752600"/>
          </a:xfrm>
        </p:spPr>
        <p:txBody>
          <a:bodyPr/>
          <a:lstStyle>
            <a:lvl1pPr marL="0" indent="0" algn="ctr">
              <a:buFontTx/>
              <a:buNone/>
              <a:defRPr b="1"/>
            </a:lvl1pPr>
          </a:lstStyle>
          <a:p>
            <a:r>
              <a:rPr lang="en-US"/>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solidFill>
                <a:srgbClr val="FFFFFF"/>
              </a:solidFill>
            </a:endParaRPr>
          </a:p>
        </p:txBody>
      </p:sp>
      <p:sp>
        <p:nvSpPr>
          <p:cNvPr id="2053" name="Rectangle 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054" name="Rectangle 6"/>
          <p:cNvSpPr>
            <a:spLocks noGrp="1" noChangeArrowheads="1"/>
          </p:cNvSpPr>
          <p:nvPr>
            <p:ph type="sldNum" sz="quarter" idx="4"/>
          </p:nvPr>
        </p:nvSpPr>
        <p:spPr/>
        <p:txBody>
          <a:bodyPr/>
          <a:lstStyle>
            <a:lvl1pPr>
              <a:defRPr/>
            </a:lvl1pPr>
          </a:lstStyle>
          <a:p>
            <a:fld id="{E9166CAC-318B-4223-80CA-28AF94F8FDE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3370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368D938-78B9-46A5-8E68-4AB28045F75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0775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60C87EF-D84F-42D4-8183-8523D2677B1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406042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841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5188"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2A11E9B-F788-4942-9A9C-A7E37C70BB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1823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279D10-44FE-477F-A660-52A2A3C767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1515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5DFD182-E13A-4885-88AC-BC57E1C3E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19426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A06E581E-E078-436A-A658-EED1E751404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95886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FB20066-20D9-4584-81D6-F146F36F8C5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62186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012AAD2-651D-4781-AB0D-1DB69564C11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286970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71FC4E3-A46F-40F3-A14C-DE3AE5885A8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75440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CB366BE-ED02-4F4F-8E63-930F5B5E228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25074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0038" y="549275"/>
            <a:ext cx="2063750" cy="5576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5"/>
            <a:ext cx="6040438" cy="5576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0982ED6-7E3F-42AD-8EAD-73822068FAE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4080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275"/>
            <a:ext cx="8229600" cy="8683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841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75188"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2D74F1E-E016-488F-A194-71F1BAA192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67494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9"/>
          <p:cNvSpPr>
            <a:spLocks noChangeArrowheads="1"/>
          </p:cNvSpPr>
          <p:nvPr/>
        </p:nvSpPr>
        <p:spPr bwMode="auto">
          <a:xfrm>
            <a:off x="0" y="0"/>
            <a:ext cx="9144000" cy="228600"/>
          </a:xfrm>
          <a:prstGeom prst="rect">
            <a:avLst/>
          </a:prstGeom>
          <a:gradFill rotWithShape="0">
            <a:gsLst>
              <a:gs pos="0">
                <a:schemeClr val="tx1"/>
              </a:gs>
              <a:gs pos="100000">
                <a:srgbClr val="009900"/>
              </a:gs>
            </a:gsLst>
            <a:lin ang="0" scaled="1"/>
          </a:gradFill>
          <a:ln w="9525">
            <a:solidFill>
              <a:schemeClr val="tx1"/>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9pPr>
          </a:lstStyle>
          <a:p>
            <a:pPr defTabSz="914400" eaLnBrk="1" fontAlgn="base" hangingPunct="1">
              <a:spcBef>
                <a:spcPct val="20000"/>
              </a:spcBef>
              <a:spcAft>
                <a:spcPct val="0"/>
              </a:spcAft>
              <a:buClr>
                <a:srgbClr val="6F89F7"/>
              </a:buClr>
              <a:buSzPct val="110000"/>
              <a:buFont typeface="Wingdings" pitchFamily="2" charset="2"/>
              <a:buChar char="w"/>
              <a:defRPr/>
            </a:pPr>
            <a:endParaRPr lang="en-US" altLang="en-US" smtClean="0">
              <a:solidFill>
                <a:srgbClr val="40458C"/>
              </a:solidFill>
            </a:endParaRPr>
          </a:p>
        </p:txBody>
      </p:sp>
      <p:pic>
        <p:nvPicPr>
          <p:cNvPr id="5"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1" name="Rectangle 57"/>
          <p:cNvSpPr>
            <a:spLocks noGrp="1" noChangeArrowheads="1"/>
          </p:cNvSpPr>
          <p:nvPr>
            <p:ph type="ctrTitle"/>
          </p:nvPr>
        </p:nvSpPr>
        <p:spPr>
          <a:xfrm>
            <a:off x="838200" y="2438400"/>
            <a:ext cx="7772400" cy="1143000"/>
          </a:xfrm>
        </p:spPr>
        <p:txBody>
          <a:bodyPr/>
          <a:lstStyle>
            <a:lvl1pPr algn="ctr">
              <a:defRPr/>
            </a:lvl1pPr>
          </a:lstStyle>
          <a:p>
            <a:r>
              <a:rPr lang="en-US"/>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1905000" y="4038600"/>
            <a:ext cx="6629400" cy="1676400"/>
          </a:xfrm>
        </p:spPr>
        <p:txBody>
          <a:bodyPr/>
          <a:lstStyle>
            <a:lvl1pPr marL="0" indent="0">
              <a:buFont typeface="Wingdings" pitchFamily="2" charset="2"/>
              <a:buNone/>
              <a:defRPr/>
            </a:lvl1pPr>
          </a:lstStyle>
          <a:p>
            <a:r>
              <a:rPr lang="en-US"/>
              <a:t>Click to edit Master subtitle style</a:t>
            </a:r>
          </a:p>
        </p:txBody>
      </p:sp>
      <p:sp>
        <p:nvSpPr>
          <p:cNvPr id="6" name="Rectangle 72"/>
          <p:cNvSpPr>
            <a:spLocks noGrp="1" noChangeArrowheads="1"/>
          </p:cNvSpPr>
          <p:nvPr>
            <p:ph type="ftr" sz="quarter" idx="10"/>
          </p:nvPr>
        </p:nvSpPr>
        <p:spPr>
          <a:xfrm>
            <a:off x="3124200" y="6248400"/>
            <a:ext cx="2897188" cy="457200"/>
          </a:xfrm>
        </p:spPr>
        <p:txBody>
          <a:bodyPr/>
          <a:lstStyle>
            <a:lvl1pPr>
              <a:defRPr/>
            </a:lvl1pPr>
          </a:lstStyle>
          <a:p>
            <a:pPr>
              <a:defRPr/>
            </a:pPr>
            <a:r>
              <a:rPr lang="en-US">
                <a:solidFill>
                  <a:srgbClr val="40458C"/>
                </a:solidFill>
              </a:rPr>
              <a:t>April 2007 FGDC Coordination Group Meeting</a:t>
            </a:r>
          </a:p>
        </p:txBody>
      </p:sp>
      <p:sp>
        <p:nvSpPr>
          <p:cNvPr id="7" name="Rectangle 73"/>
          <p:cNvSpPr>
            <a:spLocks noGrp="1" noChangeArrowheads="1"/>
          </p:cNvSpPr>
          <p:nvPr>
            <p:ph type="sldNum" sz="quarter" idx="11"/>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lvl1pPr>
          </a:lstStyle>
          <a:p>
            <a:pPr defTabSz="914400" fontAlgn="base">
              <a:spcAft>
                <a:spcPct val="0"/>
              </a:spcAft>
              <a:defRPr/>
            </a:pPr>
            <a:fld id="{31104E66-C96D-4F62-9552-89B9DE0E6AB0}" type="slidenum">
              <a:rPr lang="en-US">
                <a:solidFill>
                  <a:srgbClr val="40458C"/>
                </a:solidFill>
              </a:rPr>
              <a:pPr defTabSz="914400" fontAlgn="base">
                <a:spcAft>
                  <a:spcPct val="0"/>
                </a:spcAft>
                <a:defRPr/>
              </a:pPr>
              <a:t>‹#›</a:t>
            </a:fld>
            <a:endParaRPr lang="en-US" dirty="0">
              <a:solidFill>
                <a:srgbClr val="40458C"/>
              </a:solidFill>
            </a:endParaRPr>
          </a:p>
        </p:txBody>
      </p:sp>
    </p:spTree>
    <p:extLst>
      <p:ext uri="{BB962C8B-B14F-4D97-AF65-F5344CB8AC3E}">
        <p14:creationId xmlns:p14="http://schemas.microsoft.com/office/powerpoint/2010/main" val="2072218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185043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AFC3E4C-29DA-4A92-B37A-3C01637172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12915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2171264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158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1999749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322863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35995689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130543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2264222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3488276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2823557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048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7088"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r>
              <a:rPr lang="en-US">
                <a:solidFill>
                  <a:srgbClr val="40458C"/>
                </a:solidFill>
              </a:rPr>
              <a:t>April 2007 FGDC Coordination Group Meeting</a:t>
            </a:r>
          </a:p>
        </p:txBody>
      </p:sp>
    </p:spTree>
    <p:extLst>
      <p:ext uri="{BB962C8B-B14F-4D97-AF65-F5344CB8AC3E}">
        <p14:creationId xmlns:p14="http://schemas.microsoft.com/office/powerpoint/2010/main" val="8763721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1980865A-EEBC-4D9D-9FBF-781237ADCC0A}" type="datetimeFigureOut">
              <a:rPr lang="en-US"/>
              <a:pPr>
                <a:buClr>
                  <a:srgbClr val="0563C1"/>
                </a:buClr>
                <a:defRPr/>
              </a:pPr>
              <a:t>8/13/2014</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7604D9B3-8761-437D-9E8D-EF6025F6A955}" type="slidenum">
              <a:rPr lang="en-US"/>
              <a:pPr>
                <a:buClr>
                  <a:srgbClr val="0563C1"/>
                </a:buClr>
                <a:defRPr/>
              </a:pPr>
              <a:t>‹#›</a:t>
            </a:fld>
            <a:endParaRPr lang="en-US"/>
          </a:p>
        </p:txBody>
      </p:sp>
    </p:spTree>
    <p:extLst>
      <p:ext uri="{BB962C8B-B14F-4D97-AF65-F5344CB8AC3E}">
        <p14:creationId xmlns:p14="http://schemas.microsoft.com/office/powerpoint/2010/main" val="4184216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90022D-910D-4A41-A670-EBA796BA1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30320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7955135A-3310-432E-8B29-8C51E41B6CAC}" type="datetimeFigureOut">
              <a:rPr lang="en-US"/>
              <a:pPr>
                <a:buClr>
                  <a:srgbClr val="0563C1"/>
                </a:buClr>
                <a:defRPr/>
              </a:pPr>
              <a:t>8/13/2014</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1CCB5AA9-52AA-4355-896C-345DB9458F02}" type="slidenum">
              <a:rPr lang="en-US"/>
              <a:pPr>
                <a:buClr>
                  <a:srgbClr val="0563C1"/>
                </a:buClr>
                <a:defRPr/>
              </a:pPr>
              <a:t>‹#›</a:t>
            </a:fld>
            <a:endParaRPr lang="en-US"/>
          </a:p>
        </p:txBody>
      </p:sp>
    </p:spTree>
    <p:extLst>
      <p:ext uri="{BB962C8B-B14F-4D97-AF65-F5344CB8AC3E}">
        <p14:creationId xmlns:p14="http://schemas.microsoft.com/office/powerpoint/2010/main" val="35563204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0C1F51D9-9A59-42D6-B87C-DE5F9E287450}" type="datetimeFigureOut">
              <a:rPr lang="en-US"/>
              <a:pPr>
                <a:buClr>
                  <a:srgbClr val="0563C1"/>
                </a:buClr>
                <a:defRPr/>
              </a:pPr>
              <a:t>8/13/2014</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C73CF59A-CBAB-46AD-82EA-15D4EFFFF493}" type="slidenum">
              <a:rPr lang="en-US"/>
              <a:pPr>
                <a:buClr>
                  <a:srgbClr val="0563C1"/>
                </a:buClr>
                <a:defRPr/>
              </a:pPr>
              <a:t>‹#›</a:t>
            </a:fld>
            <a:endParaRPr lang="en-US"/>
          </a:p>
        </p:txBody>
      </p:sp>
    </p:spTree>
    <p:extLst>
      <p:ext uri="{BB962C8B-B14F-4D97-AF65-F5344CB8AC3E}">
        <p14:creationId xmlns:p14="http://schemas.microsoft.com/office/powerpoint/2010/main" val="989605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323FDEB4-23D9-488F-8CD1-96B940222287}" type="datetimeFigureOut">
              <a:rPr lang="en-US"/>
              <a:pPr>
                <a:buClr>
                  <a:srgbClr val="0563C1"/>
                </a:buClr>
                <a:defRPr/>
              </a:pPr>
              <a:t>8/13/2014</a:t>
            </a:fld>
            <a:endParaRPr lang="en-US"/>
          </a:p>
        </p:txBody>
      </p:sp>
      <p:sp>
        <p:nvSpPr>
          <p:cNvPr id="6" name="Footer Placeholder 5"/>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7" name="Slide Number Placeholder 6"/>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805E2132-53DB-47AC-9952-438BEA4CA806}" type="slidenum">
              <a:rPr lang="en-US"/>
              <a:pPr>
                <a:buClr>
                  <a:srgbClr val="0563C1"/>
                </a:buClr>
                <a:defRPr/>
              </a:pPr>
              <a:t>‹#›</a:t>
            </a:fld>
            <a:endParaRPr lang="en-US"/>
          </a:p>
        </p:txBody>
      </p:sp>
    </p:spTree>
    <p:extLst>
      <p:ext uri="{BB962C8B-B14F-4D97-AF65-F5344CB8AC3E}">
        <p14:creationId xmlns:p14="http://schemas.microsoft.com/office/powerpoint/2010/main" val="39938048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67156867-5C51-464D-B7C5-5C908782818D}" type="datetimeFigureOut">
              <a:rPr lang="en-US"/>
              <a:pPr>
                <a:buClr>
                  <a:srgbClr val="0563C1"/>
                </a:buClr>
                <a:defRPr/>
              </a:pPr>
              <a:t>8/13/2014</a:t>
            </a:fld>
            <a:endParaRPr lang="en-US"/>
          </a:p>
        </p:txBody>
      </p:sp>
      <p:sp>
        <p:nvSpPr>
          <p:cNvPr id="8" name="Footer Placeholder 7"/>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9" name="Slide Number Placeholder 8"/>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53A9255C-E3D2-45F9-B042-061FFD4D5681}" type="slidenum">
              <a:rPr lang="en-US"/>
              <a:pPr>
                <a:buClr>
                  <a:srgbClr val="0563C1"/>
                </a:buClr>
                <a:defRPr/>
              </a:pPr>
              <a:t>‹#›</a:t>
            </a:fld>
            <a:endParaRPr lang="en-US"/>
          </a:p>
        </p:txBody>
      </p:sp>
    </p:spTree>
    <p:extLst>
      <p:ext uri="{BB962C8B-B14F-4D97-AF65-F5344CB8AC3E}">
        <p14:creationId xmlns:p14="http://schemas.microsoft.com/office/powerpoint/2010/main" val="2161705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F56D7CD5-F12C-4F54-870E-44A3ECC9E5CF}" type="datetimeFigureOut">
              <a:rPr lang="en-US"/>
              <a:pPr>
                <a:buClr>
                  <a:srgbClr val="0563C1"/>
                </a:buClr>
                <a:defRPr/>
              </a:pPr>
              <a:t>8/13/2014</a:t>
            </a:fld>
            <a:endParaRPr lang="en-US"/>
          </a:p>
        </p:txBody>
      </p:sp>
      <p:sp>
        <p:nvSpPr>
          <p:cNvPr id="4" name="Footer Placeholder 3"/>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5" name="Slide Number Placeholder 4"/>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C154CC76-CD1C-4E34-A4C2-800077AE733D}" type="slidenum">
              <a:rPr lang="en-US"/>
              <a:pPr>
                <a:buClr>
                  <a:srgbClr val="0563C1"/>
                </a:buClr>
                <a:defRPr/>
              </a:pPr>
              <a:t>‹#›</a:t>
            </a:fld>
            <a:endParaRPr lang="en-US"/>
          </a:p>
        </p:txBody>
      </p:sp>
    </p:spTree>
    <p:extLst>
      <p:ext uri="{BB962C8B-B14F-4D97-AF65-F5344CB8AC3E}">
        <p14:creationId xmlns:p14="http://schemas.microsoft.com/office/powerpoint/2010/main" val="15943402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206997CE-C5EE-43D6-9A91-5B97C70E611B}" type="datetimeFigureOut">
              <a:rPr lang="en-US"/>
              <a:pPr>
                <a:buClr>
                  <a:srgbClr val="0563C1"/>
                </a:buClr>
                <a:defRPr/>
              </a:pPr>
              <a:t>8/13/2014</a:t>
            </a:fld>
            <a:endParaRPr lang="en-US"/>
          </a:p>
        </p:txBody>
      </p:sp>
      <p:sp>
        <p:nvSpPr>
          <p:cNvPr id="3" name="Footer Placeholder 2"/>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4" name="Slide Number Placeholder 3"/>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4FAC9DE8-FA24-4395-9B4E-19685B4E8B42}" type="slidenum">
              <a:rPr lang="en-US"/>
              <a:pPr>
                <a:buClr>
                  <a:srgbClr val="0563C1"/>
                </a:buClr>
                <a:defRPr/>
              </a:pPr>
              <a:t>‹#›</a:t>
            </a:fld>
            <a:endParaRPr lang="en-US"/>
          </a:p>
        </p:txBody>
      </p:sp>
    </p:spTree>
    <p:extLst>
      <p:ext uri="{BB962C8B-B14F-4D97-AF65-F5344CB8AC3E}">
        <p14:creationId xmlns:p14="http://schemas.microsoft.com/office/powerpoint/2010/main" val="269444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1D712EC1-67D8-416C-8F8D-E346EB77E024}" type="datetimeFigureOut">
              <a:rPr lang="en-US"/>
              <a:pPr>
                <a:buClr>
                  <a:srgbClr val="0563C1"/>
                </a:buClr>
                <a:defRPr/>
              </a:pPr>
              <a:t>8/13/2014</a:t>
            </a:fld>
            <a:endParaRPr lang="en-US"/>
          </a:p>
        </p:txBody>
      </p:sp>
      <p:sp>
        <p:nvSpPr>
          <p:cNvPr id="6" name="Footer Placeholder 5"/>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7" name="Slide Number Placeholder 6"/>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61C87818-D7FF-4FB8-8B26-3DDE4FFCC378}" type="slidenum">
              <a:rPr lang="en-US"/>
              <a:pPr>
                <a:buClr>
                  <a:srgbClr val="0563C1"/>
                </a:buClr>
                <a:defRPr/>
              </a:pPr>
              <a:t>‹#›</a:t>
            </a:fld>
            <a:endParaRPr lang="en-US"/>
          </a:p>
        </p:txBody>
      </p:sp>
    </p:spTree>
    <p:extLst>
      <p:ext uri="{BB962C8B-B14F-4D97-AF65-F5344CB8AC3E}">
        <p14:creationId xmlns:p14="http://schemas.microsoft.com/office/powerpoint/2010/main" val="2767829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B05F3B85-B542-4836-8BE7-CDAA7D8FB79F}" type="datetimeFigureOut">
              <a:rPr lang="en-US"/>
              <a:pPr>
                <a:buClr>
                  <a:srgbClr val="0563C1"/>
                </a:buClr>
                <a:defRPr/>
              </a:pPr>
              <a:t>8/13/2014</a:t>
            </a:fld>
            <a:endParaRPr lang="en-US"/>
          </a:p>
        </p:txBody>
      </p:sp>
      <p:sp>
        <p:nvSpPr>
          <p:cNvPr id="6" name="Footer Placeholder 5"/>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7" name="Slide Number Placeholder 6"/>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7297A6A0-0712-4009-904B-902663B33B55}" type="slidenum">
              <a:rPr lang="en-US"/>
              <a:pPr>
                <a:buClr>
                  <a:srgbClr val="0563C1"/>
                </a:buClr>
                <a:defRPr/>
              </a:pPr>
              <a:t>‹#›</a:t>
            </a:fld>
            <a:endParaRPr lang="en-US"/>
          </a:p>
        </p:txBody>
      </p:sp>
    </p:spTree>
    <p:extLst>
      <p:ext uri="{BB962C8B-B14F-4D97-AF65-F5344CB8AC3E}">
        <p14:creationId xmlns:p14="http://schemas.microsoft.com/office/powerpoint/2010/main" val="9565069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91A8C29E-15BE-4BDF-960D-CEEBC1431283}" type="datetimeFigureOut">
              <a:rPr lang="en-US"/>
              <a:pPr>
                <a:buClr>
                  <a:srgbClr val="0563C1"/>
                </a:buClr>
                <a:defRPr/>
              </a:pPr>
              <a:t>8/13/2014</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92A96951-9F5D-46F1-A611-282C472D32B0}" type="slidenum">
              <a:rPr lang="en-US"/>
              <a:pPr>
                <a:buClr>
                  <a:srgbClr val="0563C1"/>
                </a:buClr>
                <a:defRPr/>
              </a:pPr>
              <a:t>‹#›</a:t>
            </a:fld>
            <a:endParaRPr lang="en-US"/>
          </a:p>
        </p:txBody>
      </p:sp>
    </p:spTree>
    <p:extLst>
      <p:ext uri="{BB962C8B-B14F-4D97-AF65-F5344CB8AC3E}">
        <p14:creationId xmlns:p14="http://schemas.microsoft.com/office/powerpoint/2010/main" val="2038525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EE3EACAA-95DE-446C-A150-CFB19BF45C58}" type="datetimeFigureOut">
              <a:rPr lang="en-US"/>
              <a:pPr>
                <a:buClr>
                  <a:srgbClr val="0563C1"/>
                </a:buClr>
                <a:defRPr/>
              </a:pPr>
              <a:t>8/13/2014</a:t>
            </a:fld>
            <a:endParaRPr lang="en-US"/>
          </a:p>
        </p:txBody>
      </p:sp>
      <p:sp>
        <p:nvSpPr>
          <p:cNvPr id="5" name="Footer Placeholder 4"/>
          <p:cNvSpPr>
            <a:spLocks noGrp="1"/>
          </p:cNvSpPr>
          <p:nvPr>
            <p:ph type="ftr" sz="quarter" idx="11"/>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endParaRPr lang="en-US"/>
          </a:p>
        </p:txBody>
      </p:sp>
      <p:sp>
        <p:nvSpPr>
          <p:cNvPr id="6" name="Slide Number Placeholder 5"/>
          <p:cNvSpPr>
            <a:spLocks noGrp="1"/>
          </p:cNvSpPr>
          <p:nvPr>
            <p:ph type="sldNum" sz="quarter" idx="12"/>
          </p:nvPr>
        </p:nvSpPr>
        <p:spPr/>
        <p:txBody>
          <a:bodyPr/>
          <a:lstStyle>
            <a:lvl1pPr fontAlgn="base">
              <a:spcBef>
                <a:spcPct val="20000"/>
              </a:spcBef>
              <a:spcAft>
                <a:spcPct val="0"/>
              </a:spcAft>
              <a:buClr>
                <a:schemeClr val="hlink"/>
              </a:buClr>
              <a:buSzPct val="110000"/>
              <a:buFont typeface="Wingdings" pitchFamily="2" charset="2"/>
              <a:buChar char="w"/>
              <a:defRPr>
                <a:latin typeface="Tahoma" pitchFamily="34" charset="0"/>
              </a:defRPr>
            </a:lvl1pPr>
          </a:lstStyle>
          <a:p>
            <a:pPr>
              <a:buClr>
                <a:srgbClr val="0563C1"/>
              </a:buClr>
              <a:defRPr/>
            </a:pPr>
            <a:fld id="{EE0F03A6-6178-4AB7-8BC5-F502380F0BC2}" type="slidenum">
              <a:rPr lang="en-US"/>
              <a:pPr>
                <a:buClr>
                  <a:srgbClr val="0563C1"/>
                </a:buClr>
                <a:defRPr/>
              </a:pPr>
              <a:t>‹#›</a:t>
            </a:fld>
            <a:endParaRPr lang="en-US"/>
          </a:p>
        </p:txBody>
      </p:sp>
    </p:spTree>
    <p:extLst>
      <p:ext uri="{BB962C8B-B14F-4D97-AF65-F5344CB8AC3E}">
        <p14:creationId xmlns:p14="http://schemas.microsoft.com/office/powerpoint/2010/main" val="549285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5AAC63-D5DF-4643-B89A-055443B3EB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0298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9"/>
          <p:cNvSpPr>
            <a:spLocks noChangeArrowheads="1"/>
          </p:cNvSpPr>
          <p:nvPr/>
        </p:nvSpPr>
        <p:spPr bwMode="auto">
          <a:xfrm>
            <a:off x="0" y="0"/>
            <a:ext cx="9144000" cy="228600"/>
          </a:xfrm>
          <a:prstGeom prst="rect">
            <a:avLst/>
          </a:prstGeom>
          <a:gradFill rotWithShape="0">
            <a:gsLst>
              <a:gs pos="0">
                <a:schemeClr val="tx1"/>
              </a:gs>
              <a:gs pos="100000">
                <a:srgbClr val="009900"/>
              </a:gs>
            </a:gsLst>
            <a:lin ang="0" scaled="1"/>
          </a:gradFill>
          <a:ln w="9525">
            <a:solidFill>
              <a:schemeClr val="tx1"/>
            </a:solidFill>
            <a:miter lim="800000"/>
            <a:headEnd/>
            <a:tailEnd/>
          </a:ln>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9pPr>
          </a:lstStyle>
          <a:p>
            <a:pPr defTabSz="914400" eaLnBrk="1" fontAlgn="base" hangingPunct="1">
              <a:spcBef>
                <a:spcPct val="20000"/>
              </a:spcBef>
              <a:spcAft>
                <a:spcPct val="0"/>
              </a:spcAft>
              <a:buClr>
                <a:srgbClr val="6F89F7"/>
              </a:buClr>
              <a:buSzPct val="110000"/>
              <a:buFont typeface="Wingdings" pitchFamily="2" charset="2"/>
              <a:buChar char="w"/>
              <a:defRPr/>
            </a:pPr>
            <a:endParaRPr lang="en-US" altLang="en-US" smtClean="0">
              <a:solidFill>
                <a:srgbClr val="40458C"/>
              </a:solidFill>
            </a:endParaRPr>
          </a:p>
        </p:txBody>
      </p:sp>
      <p:pic>
        <p:nvPicPr>
          <p:cNvPr id="5" name="Picture 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1" name="Rectangle 57"/>
          <p:cNvSpPr>
            <a:spLocks noGrp="1" noChangeArrowheads="1"/>
          </p:cNvSpPr>
          <p:nvPr>
            <p:ph type="ctrTitle"/>
          </p:nvPr>
        </p:nvSpPr>
        <p:spPr>
          <a:xfrm>
            <a:off x="838200" y="2438400"/>
            <a:ext cx="7772400" cy="1143000"/>
          </a:xfrm>
        </p:spPr>
        <p:txBody>
          <a:bodyPr/>
          <a:lstStyle>
            <a:lvl1pPr algn="ctr">
              <a:defRPr/>
            </a:lvl1pPr>
          </a:lstStyle>
          <a:p>
            <a:r>
              <a:rPr lang="en-US"/>
              <a:t>Click to edit Master title style</a:t>
            </a:r>
          </a:p>
        </p:txBody>
      </p:sp>
      <p:sp>
        <p:nvSpPr>
          <p:cNvPr id="6202" name="Rectangle 58" descr="Rectangle: Click to edit Master text styles&#10;Second level&#10;Third level&#10;Fourth level&#10;Fifth level"/>
          <p:cNvSpPr>
            <a:spLocks noGrp="1" noChangeArrowheads="1"/>
          </p:cNvSpPr>
          <p:nvPr>
            <p:ph type="subTitle" idx="1"/>
          </p:nvPr>
        </p:nvSpPr>
        <p:spPr>
          <a:xfrm>
            <a:off x="1905000" y="4038600"/>
            <a:ext cx="6629400" cy="1676400"/>
          </a:xfrm>
        </p:spPr>
        <p:txBody>
          <a:bodyPr/>
          <a:lstStyle>
            <a:lvl1pPr marL="0" indent="0">
              <a:buFont typeface="Wingdings" pitchFamily="2" charset="2"/>
              <a:buNone/>
              <a:defRPr/>
            </a:lvl1pPr>
          </a:lstStyle>
          <a:p>
            <a:r>
              <a:rPr lang="en-US"/>
              <a:t>Click to edit Master subtitle style</a:t>
            </a:r>
          </a:p>
        </p:txBody>
      </p:sp>
      <p:sp>
        <p:nvSpPr>
          <p:cNvPr id="6" name="Rectangle 72"/>
          <p:cNvSpPr>
            <a:spLocks noGrp="1" noChangeArrowheads="1"/>
          </p:cNvSpPr>
          <p:nvPr>
            <p:ph type="ftr" sz="quarter" idx="10"/>
          </p:nvPr>
        </p:nvSpPr>
        <p:spPr>
          <a:xfrm>
            <a:off x="3124200" y="6248400"/>
            <a:ext cx="2897188" cy="457200"/>
          </a:xfrm>
        </p:spPr>
        <p:txBody>
          <a:bodyPr/>
          <a:lstStyle>
            <a:lvl1pPr>
              <a:defRPr/>
            </a:lvl1pPr>
          </a:lstStyle>
          <a:p>
            <a:pPr>
              <a:defRPr/>
            </a:pPr>
            <a:r>
              <a:rPr lang="en-US"/>
              <a:t>April 2007 FGDC Coordination Group Meeting</a:t>
            </a:r>
          </a:p>
        </p:txBody>
      </p:sp>
      <p:sp>
        <p:nvSpPr>
          <p:cNvPr id="7" name="Rectangle 73"/>
          <p:cNvSpPr>
            <a:spLocks noGrp="1" noChangeArrowheads="1"/>
          </p:cNvSpPr>
          <p:nvPr>
            <p:ph type="sldNum" sz="quarter" idx="11"/>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solidFill>
                  <a:srgbClr val="40458C"/>
                </a:solidFill>
              </a:defRPr>
            </a:lvl1pPr>
          </a:lstStyle>
          <a:p>
            <a:pPr defTabSz="914400" fontAlgn="base">
              <a:spcAft>
                <a:spcPct val="0"/>
              </a:spcAft>
              <a:defRPr/>
            </a:pPr>
            <a:fld id="{6B63AFDD-1498-429C-ADCC-4C4D085060E3}" type="slidenum">
              <a:rPr lang="en-US"/>
              <a:pPr defTabSz="914400" fontAlgn="base">
                <a:spcAft>
                  <a:spcPct val="0"/>
                </a:spcAft>
                <a:defRPr/>
              </a:pPr>
              <a:t>‹#›</a:t>
            </a:fld>
            <a:endParaRPr lang="en-US" dirty="0"/>
          </a:p>
        </p:txBody>
      </p:sp>
    </p:spTree>
    <p:extLst>
      <p:ext uri="{BB962C8B-B14F-4D97-AF65-F5344CB8AC3E}">
        <p14:creationId xmlns:p14="http://schemas.microsoft.com/office/powerpoint/2010/main" val="11024094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26541030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16658718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1588"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2474112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8"/>
          <p:cNvSpPr>
            <a:spLocks noGrp="1" noChangeArrowheads="1"/>
          </p:cNvSpPr>
          <p:nvPr>
            <p:ph type="dt" sz="half" idx="10"/>
          </p:nvPr>
        </p:nvSpPr>
        <p:spPr>
          <a:ln/>
        </p:spPr>
        <p:txBody>
          <a:bodyPr/>
          <a:lstStyle>
            <a:lvl1pPr>
              <a:defRPr/>
            </a:lvl1pPr>
          </a:lstStyle>
          <a:p>
            <a:pPr>
              <a:defRPr/>
            </a:pPr>
            <a:endParaRPr lang="en-US"/>
          </a:p>
        </p:txBody>
      </p:sp>
      <p:sp>
        <p:nvSpPr>
          <p:cNvPr id="8"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87700414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8"/>
          <p:cNvSpPr>
            <a:spLocks noGrp="1" noChangeArrowheads="1"/>
          </p:cNvSpPr>
          <p:nvPr>
            <p:ph type="dt" sz="half" idx="10"/>
          </p:nvPr>
        </p:nvSpPr>
        <p:spPr>
          <a:ln/>
        </p:spPr>
        <p:txBody>
          <a:bodyPr/>
          <a:lstStyle>
            <a:lvl1pPr>
              <a:defRPr/>
            </a:lvl1pPr>
          </a:lstStyle>
          <a:p>
            <a:pPr>
              <a:defRPr/>
            </a:pPr>
            <a:endParaRPr lang="en-US"/>
          </a:p>
        </p:txBody>
      </p:sp>
      <p:sp>
        <p:nvSpPr>
          <p:cNvPr id="4"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988862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en-US"/>
          </a:p>
        </p:txBody>
      </p:sp>
      <p:sp>
        <p:nvSpPr>
          <p:cNvPr id="3"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8767234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43845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8"/>
          <p:cNvSpPr>
            <a:spLocks noGrp="1" noChangeArrowheads="1"/>
          </p:cNvSpPr>
          <p:nvPr>
            <p:ph type="dt" sz="half" idx="10"/>
          </p:nvPr>
        </p:nvSpPr>
        <p:spPr>
          <a:ln/>
        </p:spPr>
        <p:txBody>
          <a:bodyPr/>
          <a:lstStyle>
            <a:lvl1pPr>
              <a:defRPr/>
            </a:lvl1pPr>
          </a:lstStyle>
          <a:p>
            <a:pPr>
              <a:defRPr/>
            </a:pPr>
            <a:endParaRPr lang="en-US"/>
          </a:p>
        </p:txBody>
      </p:sp>
      <p:sp>
        <p:nvSpPr>
          <p:cNvPr id="6"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9242627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379281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8B4A90-3753-4201-9C9A-5DB9D87DC2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2190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048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907088"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8"/>
          <p:cNvSpPr>
            <a:spLocks noGrp="1" noChangeArrowheads="1"/>
          </p:cNvSpPr>
          <p:nvPr>
            <p:ph type="dt" sz="half" idx="10"/>
          </p:nvPr>
        </p:nvSpPr>
        <p:spPr>
          <a:ln/>
        </p:spPr>
        <p:txBody>
          <a:bodyPr/>
          <a:lstStyle>
            <a:lvl1pPr>
              <a:defRPr/>
            </a:lvl1pPr>
          </a:lstStyle>
          <a:p>
            <a:pPr>
              <a:defRPr/>
            </a:pPr>
            <a:endParaRPr lang="en-US"/>
          </a:p>
        </p:txBody>
      </p:sp>
      <p:sp>
        <p:nvSpPr>
          <p:cNvPr id="5" name="Rectangle 69"/>
          <p:cNvSpPr>
            <a:spLocks noGrp="1" noChangeArrowheads="1"/>
          </p:cNvSpPr>
          <p:nvPr>
            <p:ph type="ftr" sz="quarter" idx="11"/>
          </p:nvPr>
        </p:nvSpPr>
        <p:spPr>
          <a:ln/>
        </p:spPr>
        <p:txBody>
          <a:bodyPr/>
          <a:lstStyle>
            <a:lvl1pPr>
              <a:defRPr/>
            </a:lvl1pPr>
          </a:lstStyle>
          <a:p>
            <a:pPr>
              <a:defRPr/>
            </a:pPr>
            <a:r>
              <a:rPr lang="en-US"/>
              <a:t>April 2007 FGDC Coordination Group Meeting</a:t>
            </a:r>
          </a:p>
        </p:txBody>
      </p:sp>
    </p:spTree>
    <p:extLst>
      <p:ext uri="{BB962C8B-B14F-4D97-AF65-F5344CB8AC3E}">
        <p14:creationId xmlns:p14="http://schemas.microsoft.com/office/powerpoint/2010/main" val="37055911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eaLnBrk="0" fontAlgn="base" hangingPunct="0">
              <a:spcBef>
                <a:spcPct val="0"/>
              </a:spcBef>
              <a:spcAft>
                <a:spcPct val="0"/>
              </a:spcAft>
            </a:pPr>
            <a:r>
              <a:rPr lang="en-US" sz="1000" b="1">
                <a:solidFill>
                  <a:srgbClr val="FFFFFF"/>
                </a:solidFill>
              </a:rPr>
              <a:t>U.S. Department of the Interior</a:t>
            </a:r>
          </a:p>
          <a:p>
            <a:pPr defTabSz="885825" eaLnBrk="0" fontAlgn="base" hangingPunct="0">
              <a:spcBef>
                <a:spcPct val="0"/>
              </a:spcBef>
              <a:spcAft>
                <a:spcPct val="0"/>
              </a:spcAft>
            </a:pPr>
            <a:r>
              <a:rPr lang="en-US" sz="1000" b="1">
                <a:solidFill>
                  <a:srgbClr val="FFFFFF"/>
                </a:solidFill>
              </a:rPr>
              <a:t>U.S. Geological Survey</a:t>
            </a:r>
          </a:p>
        </p:txBody>
      </p:sp>
      <p:pic>
        <p:nvPicPr>
          <p:cNvPr id="5" name="Picture 5"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6" name="Rectangle 2"/>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64867"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13615616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76079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504323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76232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940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58890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5602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621135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3396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218120-35E8-46E2-A7CC-E118D8217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65533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38416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3481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404813" y="6083300"/>
            <a:ext cx="20161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900" tIns="44450" rIns="88900" bIns="44450">
            <a:spAutoFit/>
          </a:bodyPr>
          <a:lstStyle/>
          <a:p>
            <a:pPr defTabSz="885825" fontAlgn="base">
              <a:spcBef>
                <a:spcPct val="0"/>
              </a:spcBef>
              <a:spcAft>
                <a:spcPct val="0"/>
              </a:spcAft>
            </a:pPr>
            <a:r>
              <a:rPr lang="en-US" sz="1000" b="1">
                <a:solidFill>
                  <a:srgbClr val="FFFFFF"/>
                </a:solidFill>
              </a:rPr>
              <a:t>U.S. Department of the Interior</a:t>
            </a:r>
          </a:p>
          <a:p>
            <a:pPr defTabSz="885825" fontAlgn="base">
              <a:spcBef>
                <a:spcPct val="0"/>
              </a:spcBef>
              <a:spcAft>
                <a:spcPct val="0"/>
              </a:spcAft>
            </a:pPr>
            <a:r>
              <a:rPr lang="en-US" sz="1000" b="1">
                <a:solidFill>
                  <a:srgbClr val="FFFFFF"/>
                </a:solidFill>
              </a:rPr>
              <a:t>U.S. Geological Survey</a:t>
            </a:r>
          </a:p>
        </p:txBody>
      </p:sp>
      <p:pic>
        <p:nvPicPr>
          <p:cNvPr id="5" name="Picture 1033" descr="D:\Vugraph Info\Vugraph Templates\Templates-NEW-NMP and Bureau\ident_4_onscreen_png.png"/>
          <p:cNvPicPr>
            <a:picLocks noChangeAspect="1" noChangeArrowheads="1"/>
          </p:cNvPicPr>
          <p:nvPr/>
        </p:nvPicPr>
        <p:blipFill>
          <a:blip r:embed="rId2" cstate="print">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0" name="Rectangle 1026"/>
          <p:cNvSpPr>
            <a:spLocks noGrp="1" noChangeArrowheads="1"/>
          </p:cNvSpPr>
          <p:nvPr>
            <p:ph type="ctrTitle"/>
          </p:nvPr>
        </p:nvSpPr>
        <p:spPr>
          <a:xfrm>
            <a:off x="381000" y="2286000"/>
            <a:ext cx="8305800" cy="1143000"/>
          </a:xfrm>
        </p:spPr>
        <p:txBody>
          <a:bodyPr/>
          <a:lstStyle>
            <a:lvl1pPr>
              <a:defRPr sz="4400"/>
            </a:lvl1pPr>
          </a:lstStyle>
          <a:p>
            <a:pPr lvl="0"/>
            <a:r>
              <a:rPr lang="en-US" noProof="0" smtClean="0"/>
              <a:t>Click to edit Master title style</a:t>
            </a:r>
          </a:p>
        </p:txBody>
      </p:sp>
      <p:sp>
        <p:nvSpPr>
          <p:cNvPr id="104451" name="Rectangle 1027"/>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2394457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0257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87439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0558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06111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00432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403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537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7.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7.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defTabSz="914400" fontAlgn="base">
              <a:spcBef>
                <a:spcPct val="0"/>
              </a:spcBef>
              <a:spcAft>
                <a:spcPct val="0"/>
              </a:spcAft>
              <a:defRPr/>
            </a:pPr>
            <a:fld id="{D0CF9621-E6E6-454E-A239-65B4B51A2D60}"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4411658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4">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686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226739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6" name="Picture 22" descr="031a"/>
          <p:cNvPicPr>
            <a:picLocks noChangeArrowheads="1"/>
          </p:cNvPicPr>
          <p:nvPr/>
        </p:nvPicPr>
        <p:blipFill>
          <a:blip r:embed="rId14" cstate="print"/>
          <a:srcRect/>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549275"/>
            <a:ext cx="8229600" cy="868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84188"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US">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5BCFBD92-7F2A-47F6-A23C-7D3F04BC32BD}" type="slidenum">
              <a:rPr lang="en-US">
                <a:solidFill>
                  <a:srgbClr val="FFFFFF"/>
                </a:solidFill>
              </a:rPr>
              <a:pPr defTabSz="914400"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291918042"/>
      </p:ext>
    </p:extLst>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fontAlgn="base">
        <a:spcBef>
          <a:spcPct val="0"/>
        </a:spcBef>
        <a:spcAft>
          <a:spcPct val="0"/>
        </a:spcAft>
        <a:defRPr sz="4400" b="1">
          <a:solidFill>
            <a:schemeClr val="tx2"/>
          </a:solidFill>
          <a:latin typeface="+mj-lt"/>
          <a:ea typeface="+mj-ea"/>
          <a:cs typeface="+mj-cs"/>
        </a:defRPr>
      </a:lvl1pPr>
      <a:lvl2pPr algn="l" rtl="0" fontAlgn="base">
        <a:spcBef>
          <a:spcPct val="0"/>
        </a:spcBef>
        <a:spcAft>
          <a:spcPct val="0"/>
        </a:spcAft>
        <a:defRPr sz="4400" b="1">
          <a:solidFill>
            <a:schemeClr val="tx2"/>
          </a:solidFill>
          <a:latin typeface="Arial" charset="0"/>
        </a:defRPr>
      </a:lvl2pPr>
      <a:lvl3pPr algn="l" rtl="0" fontAlgn="base">
        <a:spcBef>
          <a:spcPct val="0"/>
        </a:spcBef>
        <a:spcAft>
          <a:spcPct val="0"/>
        </a:spcAft>
        <a:defRPr sz="4400" b="1">
          <a:solidFill>
            <a:schemeClr val="tx2"/>
          </a:solidFill>
          <a:latin typeface="Arial" charset="0"/>
        </a:defRPr>
      </a:lvl3pPr>
      <a:lvl4pPr algn="l" rtl="0" fontAlgn="base">
        <a:spcBef>
          <a:spcPct val="0"/>
        </a:spcBef>
        <a:spcAft>
          <a:spcPct val="0"/>
        </a:spcAft>
        <a:defRPr sz="4400" b="1">
          <a:solidFill>
            <a:schemeClr val="tx2"/>
          </a:solidFill>
          <a:latin typeface="Arial" charset="0"/>
        </a:defRPr>
      </a:lvl4pPr>
      <a:lvl5pPr algn="l" rtl="0" fontAlgn="base">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7"/>
          <p:cNvSpPr>
            <a:spLocks noChangeArrowheads="1"/>
          </p:cNvSpPr>
          <p:nvPr/>
        </p:nvSpPr>
        <p:spPr bwMode="ltGray">
          <a:xfrm>
            <a:off x="0" y="0"/>
            <a:ext cx="9144000" cy="152400"/>
          </a:xfrm>
          <a:prstGeom prst="rect">
            <a:avLst/>
          </a:prstGeom>
          <a:gradFill rotWithShape="0">
            <a:gsLst>
              <a:gs pos="0">
                <a:schemeClr val="tx1"/>
              </a:gs>
              <a:gs pos="100000">
                <a:srgbClr val="00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9pPr>
          </a:lstStyle>
          <a:p>
            <a:pPr defTabSz="914400" eaLnBrk="1" fontAlgn="base" hangingPunct="1">
              <a:spcBef>
                <a:spcPct val="20000"/>
              </a:spcBef>
              <a:spcAft>
                <a:spcPct val="0"/>
              </a:spcAft>
              <a:buClr>
                <a:srgbClr val="6F89F7"/>
              </a:buClr>
              <a:buSzPct val="110000"/>
              <a:buFont typeface="Wingdings" pitchFamily="2" charset="2"/>
              <a:buChar char="w"/>
              <a:defRPr/>
            </a:pPr>
            <a:endParaRPr lang="en-US" altLang="en-US" smtClean="0">
              <a:solidFill>
                <a:srgbClr val="40458C"/>
              </a:solidFill>
            </a:endParaRPr>
          </a:p>
        </p:txBody>
      </p:sp>
      <p:sp>
        <p:nvSpPr>
          <p:cNvPr id="1027"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914400" y="1600200"/>
            <a:ext cx="77739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2" name="Rectangle 68"/>
          <p:cNvSpPr>
            <a:spLocks noGrp="1" noChangeArrowheads="1"/>
          </p:cNvSpPr>
          <p:nvPr>
            <p:ph type="dt" sz="half" idx="2"/>
          </p:nvPr>
        </p:nvSpPr>
        <p:spPr bwMode="auto">
          <a:xfrm>
            <a:off x="1981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lvl1pPr>
          </a:lstStyle>
          <a:p>
            <a:pPr defTabSz="914400" fontAlgn="base">
              <a:spcAft>
                <a:spcPct val="0"/>
              </a:spcAft>
              <a:defRPr/>
            </a:pPr>
            <a:endParaRPr lang="en-US">
              <a:solidFill>
                <a:srgbClr val="40458C"/>
              </a:solidFill>
            </a:endParaRPr>
          </a:p>
        </p:txBody>
      </p:sp>
      <p:sp>
        <p:nvSpPr>
          <p:cNvPr id="1093" name="Rectangle 69"/>
          <p:cNvSpPr>
            <a:spLocks noGrp="1" noChangeArrowheads="1"/>
          </p:cNvSpPr>
          <p:nvPr>
            <p:ph type="ftr" sz="quarter" idx="3"/>
          </p:nvPr>
        </p:nvSpPr>
        <p:spPr bwMode="auto">
          <a:xfrm>
            <a:off x="41910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lvl1pPr>
          </a:lstStyle>
          <a:p>
            <a:pPr defTabSz="914400" fontAlgn="base">
              <a:spcAft>
                <a:spcPct val="0"/>
              </a:spcAft>
              <a:defRPr/>
            </a:pPr>
            <a:r>
              <a:rPr lang="en-US">
                <a:solidFill>
                  <a:srgbClr val="40458C"/>
                </a:solidFill>
              </a:rPr>
              <a:t>April 2007 FGDC Coordination Group Meeting</a:t>
            </a:r>
          </a:p>
        </p:txBody>
      </p:sp>
      <p:sp>
        <p:nvSpPr>
          <p:cNvPr id="1031" name="Text Box 75"/>
          <p:cNvSpPr txBox="1">
            <a:spLocks noChangeArrowheads="1"/>
          </p:cNvSpPr>
          <p:nvPr/>
        </p:nvSpPr>
        <p:spPr bwMode="auto">
          <a:xfrm>
            <a:off x="8429625" y="6384925"/>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9pPr>
          </a:lstStyle>
          <a:p>
            <a:pPr algn="r" defTabSz="914400" eaLnBrk="1" fontAlgn="base" hangingPunct="1">
              <a:spcBef>
                <a:spcPct val="0"/>
              </a:spcBef>
              <a:spcAft>
                <a:spcPct val="0"/>
              </a:spcAft>
              <a:defRPr/>
            </a:pPr>
            <a:fld id="{0E1C83AB-77EF-471B-ABED-D905A19C574F}" type="slidenum">
              <a:rPr lang="en-US" sz="2000" smtClean="0">
                <a:solidFill>
                  <a:srgbClr val="40458C"/>
                </a:solidFill>
              </a:rPr>
              <a:pPr algn="r" defTabSz="914400" eaLnBrk="1" fontAlgn="base" hangingPunct="1">
                <a:spcBef>
                  <a:spcPct val="0"/>
                </a:spcBef>
                <a:spcAft>
                  <a:spcPct val="0"/>
                </a:spcAft>
                <a:defRPr/>
              </a:pPr>
              <a:t>‹#›</a:t>
            </a:fld>
            <a:endParaRPr lang="en-US" sz="2000" smtClean="0">
              <a:solidFill>
                <a:srgbClr val="40458C"/>
              </a:solidFill>
            </a:endParaRPr>
          </a:p>
        </p:txBody>
      </p:sp>
      <p:pic>
        <p:nvPicPr>
          <p:cNvPr id="1032" name="Picture 7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2605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8112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pitchFamily="34" charset="0"/>
        </a:defRPr>
      </a:lvl2pPr>
      <a:lvl3pPr algn="l" rtl="0" eaLnBrk="0" fontAlgn="base" hangingPunct="0">
        <a:spcBef>
          <a:spcPct val="0"/>
        </a:spcBef>
        <a:spcAft>
          <a:spcPct val="0"/>
        </a:spcAft>
        <a:defRPr sz="4400">
          <a:solidFill>
            <a:schemeClr val="tx1"/>
          </a:solidFill>
          <a:latin typeface="Tahoma" pitchFamily="34" charset="0"/>
        </a:defRPr>
      </a:lvl3pPr>
      <a:lvl4pPr algn="l" rtl="0" eaLnBrk="0" fontAlgn="base" hangingPunct="0">
        <a:spcBef>
          <a:spcPct val="0"/>
        </a:spcBef>
        <a:spcAft>
          <a:spcPct val="0"/>
        </a:spcAft>
        <a:defRPr sz="4400">
          <a:solidFill>
            <a:schemeClr val="tx1"/>
          </a:solidFill>
          <a:latin typeface="Tahoma" pitchFamily="34" charset="0"/>
        </a:defRPr>
      </a:lvl4pPr>
      <a:lvl5pPr algn="l" rtl="0" eaLnBrk="0" fontAlgn="base" hangingPunct="0">
        <a:spcBef>
          <a:spcPct val="0"/>
        </a:spcBef>
        <a:spcAft>
          <a:spcPct val="0"/>
        </a:spcAft>
        <a:defRPr sz="4400">
          <a:solidFill>
            <a:schemeClr val="tx1"/>
          </a:solidFill>
          <a:latin typeface="Tahoma" pitchFamily="34" charset="0"/>
        </a:defRPr>
      </a:lvl5pPr>
      <a:lvl6pPr marL="457200" algn="l" rtl="0" fontAlgn="base">
        <a:spcBef>
          <a:spcPct val="0"/>
        </a:spcBef>
        <a:spcAft>
          <a:spcPct val="0"/>
        </a:spcAft>
        <a:defRPr sz="4400">
          <a:solidFill>
            <a:schemeClr val="tx1"/>
          </a:solidFill>
          <a:latin typeface="Tahoma" pitchFamily="34" charset="0"/>
        </a:defRPr>
      </a:lvl6pPr>
      <a:lvl7pPr marL="914400" algn="l" rtl="0" fontAlgn="base">
        <a:spcBef>
          <a:spcPct val="0"/>
        </a:spcBef>
        <a:spcAft>
          <a:spcPct val="0"/>
        </a:spcAft>
        <a:defRPr sz="4400">
          <a:solidFill>
            <a:schemeClr val="tx1"/>
          </a:solidFill>
          <a:latin typeface="Tahoma" pitchFamily="34" charset="0"/>
        </a:defRPr>
      </a:lvl7pPr>
      <a:lvl8pPr marL="1371600" algn="l" rtl="0" fontAlgn="base">
        <a:spcBef>
          <a:spcPct val="0"/>
        </a:spcBef>
        <a:spcAft>
          <a:spcPct val="0"/>
        </a:spcAft>
        <a:defRPr sz="4400">
          <a:solidFill>
            <a:schemeClr val="tx1"/>
          </a:solidFill>
          <a:latin typeface="Tahoma" pitchFamily="34" charset="0"/>
        </a:defRPr>
      </a:lvl8pPr>
      <a:lvl9pPr marL="1828800" algn="l"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buClrTx/>
              <a:buSzTx/>
              <a:buFontTx/>
              <a:buNone/>
              <a:defRPr sz="1200">
                <a:solidFill>
                  <a:prstClr val="black">
                    <a:tint val="75000"/>
                  </a:prstClr>
                </a:solidFill>
                <a:latin typeface="Calibri" panose="020F0502020204030204"/>
              </a:defRPr>
            </a:lvl1pPr>
          </a:lstStyle>
          <a:p>
            <a:pPr defTabSz="914400">
              <a:defRPr/>
            </a:pPr>
            <a:fld id="{BE1BEF5D-4D31-4F67-A9C4-9705D9072040}" type="datetimeFigureOut">
              <a:rPr lang="en-US"/>
              <a:pPr defTabSz="914400">
                <a:defRPr/>
              </a:pPr>
              <a:t>8/13/2014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buClrTx/>
              <a:buSzTx/>
              <a:buFontTx/>
              <a:buNone/>
              <a:defRPr sz="1200">
                <a:solidFill>
                  <a:prstClr val="black">
                    <a:tint val="75000"/>
                  </a:prstClr>
                </a:solidFill>
                <a:latin typeface="Calibri" panose="020F0502020204030204"/>
              </a:defRPr>
            </a:lvl1pPr>
          </a:lstStyle>
          <a:p>
            <a:pPr defTabSz="914400">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buClrTx/>
              <a:buSzTx/>
              <a:buFontTx/>
              <a:buNone/>
              <a:defRPr sz="1200">
                <a:solidFill>
                  <a:prstClr val="black">
                    <a:tint val="75000"/>
                  </a:prstClr>
                </a:solidFill>
                <a:latin typeface="Calibri" panose="020F0502020204030204"/>
              </a:defRPr>
            </a:lvl1pPr>
          </a:lstStyle>
          <a:p>
            <a:pPr defTabSz="914400">
              <a:defRPr/>
            </a:pPr>
            <a:fld id="{6F7A45FD-3F00-4DA5-A5BF-590BDC7671EC}" type="slidenum">
              <a:rPr lang="en-US"/>
              <a:pPr defTabSz="914400">
                <a:defRPr/>
              </a:pPr>
              <a:t>‹#›</a:t>
            </a:fld>
            <a:endParaRPr lang="en-US"/>
          </a:p>
        </p:txBody>
      </p:sp>
    </p:spTree>
    <p:extLst>
      <p:ext uri="{BB962C8B-B14F-4D97-AF65-F5344CB8AC3E}">
        <p14:creationId xmlns:p14="http://schemas.microsoft.com/office/powerpoint/2010/main" val="922287674"/>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7"/>
          <p:cNvSpPr>
            <a:spLocks noChangeArrowheads="1"/>
          </p:cNvSpPr>
          <p:nvPr/>
        </p:nvSpPr>
        <p:spPr bwMode="ltGray">
          <a:xfrm>
            <a:off x="0" y="0"/>
            <a:ext cx="9144000" cy="152400"/>
          </a:xfrm>
          <a:prstGeom prst="rect">
            <a:avLst/>
          </a:prstGeom>
          <a:gradFill rotWithShape="0">
            <a:gsLst>
              <a:gs pos="0">
                <a:schemeClr val="tx1"/>
              </a:gs>
              <a:gs pos="100000">
                <a:srgbClr val="00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9pPr>
          </a:lstStyle>
          <a:p>
            <a:pPr defTabSz="914400" eaLnBrk="1" fontAlgn="base" hangingPunct="1">
              <a:spcBef>
                <a:spcPct val="20000"/>
              </a:spcBef>
              <a:spcAft>
                <a:spcPct val="0"/>
              </a:spcAft>
              <a:buClr>
                <a:srgbClr val="6F89F7"/>
              </a:buClr>
              <a:buSzPct val="110000"/>
              <a:buFont typeface="Wingdings" pitchFamily="2" charset="2"/>
              <a:buChar char="w"/>
              <a:defRPr/>
            </a:pPr>
            <a:endParaRPr lang="en-US" altLang="en-US" smtClean="0">
              <a:solidFill>
                <a:srgbClr val="40458C"/>
              </a:solidFill>
            </a:endParaRPr>
          </a:p>
        </p:txBody>
      </p:sp>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914400" y="1600200"/>
            <a:ext cx="77739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92" name="Rectangle 68"/>
          <p:cNvSpPr>
            <a:spLocks noGrp="1" noChangeArrowheads="1"/>
          </p:cNvSpPr>
          <p:nvPr>
            <p:ph type="dt" sz="half" idx="2"/>
          </p:nvPr>
        </p:nvSpPr>
        <p:spPr bwMode="auto">
          <a:xfrm>
            <a:off x="1981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solidFill>
                  <a:srgbClr val="40458C"/>
                </a:solidFill>
              </a:defRPr>
            </a:lvl1pPr>
          </a:lstStyle>
          <a:p>
            <a:pPr defTabSz="914400" fontAlgn="base">
              <a:spcAft>
                <a:spcPct val="0"/>
              </a:spcAft>
              <a:defRPr/>
            </a:pPr>
            <a:endParaRPr lang="en-US"/>
          </a:p>
        </p:txBody>
      </p:sp>
      <p:sp>
        <p:nvSpPr>
          <p:cNvPr id="1093" name="Rectangle 69"/>
          <p:cNvSpPr>
            <a:spLocks noGrp="1" noChangeArrowheads="1"/>
          </p:cNvSpPr>
          <p:nvPr>
            <p:ph type="ftr" sz="quarter" idx="3"/>
          </p:nvPr>
        </p:nvSpPr>
        <p:spPr bwMode="auto">
          <a:xfrm>
            <a:off x="41910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solidFill>
                  <a:srgbClr val="40458C"/>
                </a:solidFill>
              </a:defRPr>
            </a:lvl1pPr>
          </a:lstStyle>
          <a:p>
            <a:pPr defTabSz="914400" fontAlgn="base">
              <a:spcAft>
                <a:spcPct val="0"/>
              </a:spcAft>
              <a:defRPr/>
            </a:pPr>
            <a:r>
              <a:rPr lang="en-US"/>
              <a:t>April 2007 FGDC Coordination Group Meeting</a:t>
            </a:r>
          </a:p>
        </p:txBody>
      </p:sp>
      <p:sp>
        <p:nvSpPr>
          <p:cNvPr id="1031" name="Text Box 75"/>
          <p:cNvSpPr txBox="1">
            <a:spLocks noChangeArrowheads="1"/>
          </p:cNvSpPr>
          <p:nvPr/>
        </p:nvSpPr>
        <p:spPr bwMode="auto">
          <a:xfrm>
            <a:off x="8429625" y="6384925"/>
            <a:ext cx="561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Tahoma" pitchFamily="34" charset="0"/>
              </a:defRPr>
            </a:lvl9pPr>
          </a:lstStyle>
          <a:p>
            <a:pPr algn="r" defTabSz="914400" eaLnBrk="1" fontAlgn="base" hangingPunct="1">
              <a:spcBef>
                <a:spcPct val="0"/>
              </a:spcBef>
              <a:spcAft>
                <a:spcPct val="0"/>
              </a:spcAft>
              <a:defRPr/>
            </a:pPr>
            <a:fld id="{29E1A857-2DC0-423A-888F-1A15AA8DC53D}" type="slidenum">
              <a:rPr lang="en-US" sz="2000" smtClean="0">
                <a:solidFill>
                  <a:srgbClr val="40458C"/>
                </a:solidFill>
              </a:rPr>
              <a:pPr algn="r" defTabSz="914400" eaLnBrk="1" fontAlgn="base" hangingPunct="1">
                <a:spcBef>
                  <a:spcPct val="0"/>
                </a:spcBef>
                <a:spcAft>
                  <a:spcPct val="0"/>
                </a:spcAft>
                <a:defRPr/>
              </a:pPr>
              <a:t>‹#›</a:t>
            </a:fld>
            <a:endParaRPr lang="en-US" sz="2000" smtClean="0">
              <a:solidFill>
                <a:srgbClr val="40458C"/>
              </a:solidFill>
            </a:endParaRPr>
          </a:p>
        </p:txBody>
      </p:sp>
      <p:pic>
        <p:nvPicPr>
          <p:cNvPr id="4104" name="Picture 7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226050"/>
            <a:ext cx="2438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183833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Tahoma" pitchFamily="34" charset="0"/>
        </a:defRPr>
      </a:lvl2pPr>
      <a:lvl3pPr algn="l" rtl="0" eaLnBrk="0" fontAlgn="base" hangingPunct="0">
        <a:spcBef>
          <a:spcPct val="0"/>
        </a:spcBef>
        <a:spcAft>
          <a:spcPct val="0"/>
        </a:spcAft>
        <a:defRPr sz="4400">
          <a:solidFill>
            <a:schemeClr val="tx1"/>
          </a:solidFill>
          <a:latin typeface="Tahoma" pitchFamily="34" charset="0"/>
        </a:defRPr>
      </a:lvl3pPr>
      <a:lvl4pPr algn="l" rtl="0" eaLnBrk="0" fontAlgn="base" hangingPunct="0">
        <a:spcBef>
          <a:spcPct val="0"/>
        </a:spcBef>
        <a:spcAft>
          <a:spcPct val="0"/>
        </a:spcAft>
        <a:defRPr sz="4400">
          <a:solidFill>
            <a:schemeClr val="tx1"/>
          </a:solidFill>
          <a:latin typeface="Tahoma" pitchFamily="34" charset="0"/>
        </a:defRPr>
      </a:lvl4pPr>
      <a:lvl5pPr algn="l" rtl="0" eaLnBrk="0" fontAlgn="base" hangingPunct="0">
        <a:spcBef>
          <a:spcPct val="0"/>
        </a:spcBef>
        <a:spcAft>
          <a:spcPct val="0"/>
        </a:spcAft>
        <a:defRPr sz="4400">
          <a:solidFill>
            <a:schemeClr val="tx1"/>
          </a:solidFill>
          <a:latin typeface="Tahoma" pitchFamily="34" charset="0"/>
        </a:defRPr>
      </a:lvl5pPr>
      <a:lvl6pPr marL="457200" algn="l" rtl="0" fontAlgn="base">
        <a:spcBef>
          <a:spcPct val="0"/>
        </a:spcBef>
        <a:spcAft>
          <a:spcPct val="0"/>
        </a:spcAft>
        <a:defRPr sz="4400">
          <a:solidFill>
            <a:schemeClr val="tx1"/>
          </a:solidFill>
          <a:latin typeface="Tahoma" pitchFamily="34" charset="0"/>
        </a:defRPr>
      </a:lvl6pPr>
      <a:lvl7pPr marL="914400" algn="l" rtl="0" fontAlgn="base">
        <a:spcBef>
          <a:spcPct val="0"/>
        </a:spcBef>
        <a:spcAft>
          <a:spcPct val="0"/>
        </a:spcAft>
        <a:defRPr sz="4400">
          <a:solidFill>
            <a:schemeClr val="tx1"/>
          </a:solidFill>
          <a:latin typeface="Tahoma" pitchFamily="34" charset="0"/>
        </a:defRPr>
      </a:lvl7pPr>
      <a:lvl8pPr marL="1371600" algn="l" rtl="0" fontAlgn="base">
        <a:spcBef>
          <a:spcPct val="0"/>
        </a:spcBef>
        <a:spcAft>
          <a:spcPct val="0"/>
        </a:spcAft>
        <a:defRPr sz="4400">
          <a:solidFill>
            <a:schemeClr val="tx1"/>
          </a:solidFill>
          <a:latin typeface="Tahoma" pitchFamily="34" charset="0"/>
        </a:defRPr>
      </a:lvl8pPr>
      <a:lvl9pPr marL="1828800" algn="l"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4C40"/>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5" descr="D:\Vugraph Info\Vugraph Templates\Templates-NEW-NMP and Bureau\ident-small_4_onscreen_png.png"/>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1071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378856"/>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61A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1" descr="D:\Vugraph Info\Vugraph Templates\Templates-NEW-NMP and Bureau\ident-small_4_onscreen_png.png"/>
          <p:cNvPicPr>
            <a:picLocks noChangeAspect="1" noChangeArrowheads="1"/>
          </p:cNvPicPr>
          <p:nvPr/>
        </p:nvPicPr>
        <p:blipFill>
          <a:blip r:embed="rId13">
            <a:lum bright="100000"/>
            <a:extLst>
              <a:ext uri="{28A0092B-C50C-407E-A947-70E740481C1C}">
                <a14:useLocalDpi xmlns:a14="http://schemas.microsoft.com/office/drawing/2010/main" val="0"/>
              </a:ext>
            </a:extLst>
          </a:blip>
          <a:srcRect/>
          <a:stretch>
            <a:fillRect/>
          </a:stretch>
        </p:blipFill>
        <p:spPr bwMode="black">
          <a:xfrm>
            <a:off x="457200" y="6094413"/>
            <a:ext cx="1143000"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729348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rtl="0" eaLnBrk="1" fontAlgn="base" hangingPunct="1">
        <a:spcBef>
          <a:spcPct val="0"/>
        </a:spcBef>
        <a:spcAft>
          <a:spcPct val="0"/>
        </a:spcAft>
        <a:defRPr sz="3600" b="1">
          <a:solidFill>
            <a:srgbClr val="FFFF99"/>
          </a:solidFill>
          <a:latin typeface="+mj-lt"/>
          <a:ea typeface="+mj-ea"/>
          <a:cs typeface="+mj-cs"/>
        </a:defRPr>
      </a:lvl1pPr>
      <a:lvl2pPr algn="l" rtl="0" eaLnBrk="1" fontAlgn="base" hangingPunct="1">
        <a:spcBef>
          <a:spcPct val="0"/>
        </a:spcBef>
        <a:spcAft>
          <a:spcPct val="0"/>
        </a:spcAft>
        <a:defRPr sz="3600" b="1">
          <a:solidFill>
            <a:srgbClr val="FFFF99"/>
          </a:solidFill>
          <a:latin typeface="Arial" charset="0"/>
        </a:defRPr>
      </a:lvl2pPr>
      <a:lvl3pPr algn="l" rtl="0" eaLnBrk="1" fontAlgn="base" hangingPunct="1">
        <a:spcBef>
          <a:spcPct val="0"/>
        </a:spcBef>
        <a:spcAft>
          <a:spcPct val="0"/>
        </a:spcAft>
        <a:defRPr sz="3600" b="1">
          <a:solidFill>
            <a:srgbClr val="FFFF99"/>
          </a:solidFill>
          <a:latin typeface="Arial" charset="0"/>
        </a:defRPr>
      </a:lvl3pPr>
      <a:lvl4pPr algn="l" rtl="0" eaLnBrk="1" fontAlgn="base" hangingPunct="1">
        <a:spcBef>
          <a:spcPct val="0"/>
        </a:spcBef>
        <a:spcAft>
          <a:spcPct val="0"/>
        </a:spcAft>
        <a:defRPr sz="3600" b="1">
          <a:solidFill>
            <a:srgbClr val="FFFF99"/>
          </a:solidFill>
          <a:latin typeface="Arial" charset="0"/>
        </a:defRPr>
      </a:lvl4pPr>
      <a:lvl5pPr algn="l" rtl="0" eaLnBrk="1" fontAlgn="base" hangingPunct="1">
        <a:spcBef>
          <a:spcPct val="0"/>
        </a:spcBef>
        <a:spcAft>
          <a:spcPct val="0"/>
        </a:spcAft>
        <a:defRPr sz="3600" b="1">
          <a:solidFill>
            <a:srgbClr val="FFFF99"/>
          </a:solidFill>
          <a:latin typeface="Arial" charset="0"/>
        </a:defRPr>
      </a:lvl5pPr>
      <a:lvl6pPr marL="457200" algn="l" rtl="0" eaLnBrk="1" fontAlgn="base" hangingPunct="1">
        <a:spcBef>
          <a:spcPct val="0"/>
        </a:spcBef>
        <a:spcAft>
          <a:spcPct val="0"/>
        </a:spcAft>
        <a:defRPr sz="3600" b="1">
          <a:solidFill>
            <a:srgbClr val="FFFF99"/>
          </a:solidFill>
          <a:latin typeface="Arial" charset="0"/>
        </a:defRPr>
      </a:lvl6pPr>
      <a:lvl7pPr marL="914400" algn="l" rtl="0" eaLnBrk="1" fontAlgn="base" hangingPunct="1">
        <a:spcBef>
          <a:spcPct val="0"/>
        </a:spcBef>
        <a:spcAft>
          <a:spcPct val="0"/>
        </a:spcAft>
        <a:defRPr sz="3600" b="1">
          <a:solidFill>
            <a:srgbClr val="FFFF99"/>
          </a:solidFill>
          <a:latin typeface="Arial" charset="0"/>
        </a:defRPr>
      </a:lvl7pPr>
      <a:lvl8pPr marL="1371600" algn="l" rtl="0" eaLnBrk="1" fontAlgn="base" hangingPunct="1">
        <a:spcBef>
          <a:spcPct val="0"/>
        </a:spcBef>
        <a:spcAft>
          <a:spcPct val="0"/>
        </a:spcAft>
        <a:defRPr sz="3600" b="1">
          <a:solidFill>
            <a:srgbClr val="FFFF99"/>
          </a:solidFill>
          <a:latin typeface="Arial" charset="0"/>
        </a:defRPr>
      </a:lvl8pPr>
      <a:lvl9pPr marL="1828800" algn="l" rtl="0" eaLnBrk="1" fontAlgn="base" hangingPunct="1">
        <a:spcBef>
          <a:spcPct val="0"/>
        </a:spcBef>
        <a:spcAft>
          <a:spcPct val="0"/>
        </a:spcAft>
        <a:defRPr sz="3600" b="1">
          <a:solidFill>
            <a:srgbClr val="FFFF99"/>
          </a:solidFill>
          <a:latin typeface="Arial" charset="0"/>
        </a:defRPr>
      </a:lvl9pPr>
    </p:titleStyle>
    <p:bodyStyle>
      <a:lvl1pPr marL="342900" indent="-342900" algn="l" rtl="0" eaLnBrk="1" fontAlgn="base" hangingPunct="1">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1" fontAlgn="base" hangingPunct="1">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1" fontAlgn="base" hangingPunct="1">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NHD and the Open Water Data Infrastructure</a:t>
            </a:r>
            <a:endParaRPr lang="en-US" dirty="0"/>
          </a:p>
        </p:txBody>
      </p:sp>
      <p:sp>
        <p:nvSpPr>
          <p:cNvPr id="3" name="Subtitle 2"/>
          <p:cNvSpPr>
            <a:spLocks noGrp="1"/>
          </p:cNvSpPr>
          <p:nvPr>
            <p:ph type="subTitle" idx="1"/>
          </p:nvPr>
        </p:nvSpPr>
        <p:spPr/>
        <p:txBody>
          <a:bodyPr/>
          <a:lstStyle/>
          <a:p>
            <a:pPr algn="ctr"/>
            <a:r>
              <a:rPr lang="en-US" dirty="0" smtClean="0"/>
              <a:t>Al Rea</a:t>
            </a:r>
          </a:p>
          <a:p>
            <a:pPr algn="ctr"/>
            <a:r>
              <a:rPr lang="en-US" dirty="0" smtClean="0"/>
              <a:t>ahrea@usgs.gov</a:t>
            </a:r>
            <a:endParaRPr lang="en-US" dirty="0"/>
          </a:p>
        </p:txBody>
      </p:sp>
    </p:spTree>
    <p:extLst>
      <p:ext uri="{BB962C8B-B14F-4D97-AF65-F5344CB8AC3E}">
        <p14:creationId xmlns:p14="http://schemas.microsoft.com/office/powerpoint/2010/main" val="2914446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LR_ReachCo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8040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2"/>
          <p:cNvSpPr txBox="1">
            <a:spLocks noChangeArrowheads="1"/>
          </p:cNvSpPr>
          <p:nvPr/>
        </p:nvSpPr>
        <p:spPr bwMode="auto">
          <a:xfrm>
            <a:off x="1295400" y="4191000"/>
            <a:ext cx="569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100</a:t>
            </a:r>
          </a:p>
        </p:txBody>
      </p:sp>
      <p:sp>
        <p:nvSpPr>
          <p:cNvPr id="27652" name="TextBox 3"/>
          <p:cNvSpPr txBox="1">
            <a:spLocks noChangeArrowheads="1"/>
          </p:cNvSpPr>
          <p:nvPr/>
        </p:nvSpPr>
        <p:spPr bwMode="auto">
          <a:xfrm>
            <a:off x="6324600" y="2819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0</a:t>
            </a:r>
          </a:p>
        </p:txBody>
      </p:sp>
      <p:cxnSp>
        <p:nvCxnSpPr>
          <p:cNvPr id="6" name="Straight Arrow Connector 5"/>
          <p:cNvCxnSpPr/>
          <p:nvPr/>
        </p:nvCxnSpPr>
        <p:spPr>
          <a:xfrm rot="16200000" flipV="1">
            <a:off x="6096000" y="2590800"/>
            <a:ext cx="3048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1449388" y="4037012"/>
            <a:ext cx="3048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5" name="TextBox 12"/>
          <p:cNvSpPr txBox="1">
            <a:spLocks noChangeArrowheads="1"/>
          </p:cNvSpPr>
          <p:nvPr/>
        </p:nvSpPr>
        <p:spPr bwMode="auto">
          <a:xfrm>
            <a:off x="3810000" y="35814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50</a:t>
            </a:r>
          </a:p>
        </p:txBody>
      </p:sp>
      <p:cxnSp>
        <p:nvCxnSpPr>
          <p:cNvPr id="14" name="Straight Arrow Connector 13"/>
          <p:cNvCxnSpPr/>
          <p:nvPr/>
        </p:nvCxnSpPr>
        <p:spPr>
          <a:xfrm rot="5400000" flipH="1" flipV="1">
            <a:off x="3849688" y="3389312"/>
            <a:ext cx="381000"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7" name="TextBox 15"/>
          <p:cNvSpPr txBox="1">
            <a:spLocks noChangeArrowheads="1"/>
          </p:cNvSpPr>
          <p:nvPr/>
        </p:nvSpPr>
        <p:spPr bwMode="auto">
          <a:xfrm>
            <a:off x="2819400" y="41148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75</a:t>
            </a:r>
          </a:p>
        </p:txBody>
      </p:sp>
      <p:cxnSp>
        <p:nvCxnSpPr>
          <p:cNvPr id="17" name="Straight Arrow Connector 16"/>
          <p:cNvCxnSpPr/>
          <p:nvPr/>
        </p:nvCxnSpPr>
        <p:spPr>
          <a:xfrm rot="16200000" flipV="1">
            <a:off x="2857500" y="3924300"/>
            <a:ext cx="3048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9" name="TextBox 18"/>
          <p:cNvSpPr txBox="1">
            <a:spLocks noChangeArrowheads="1"/>
          </p:cNvSpPr>
          <p:nvPr/>
        </p:nvSpPr>
        <p:spPr bwMode="auto">
          <a:xfrm>
            <a:off x="5181600" y="3810000"/>
            <a:ext cx="441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25</a:t>
            </a:r>
          </a:p>
        </p:txBody>
      </p:sp>
      <p:cxnSp>
        <p:nvCxnSpPr>
          <p:cNvPr id="20" name="Straight Arrow Connector 19"/>
          <p:cNvCxnSpPr/>
          <p:nvPr/>
        </p:nvCxnSpPr>
        <p:spPr>
          <a:xfrm rot="16200000" flipV="1">
            <a:off x="4987132" y="3394868"/>
            <a:ext cx="609600" cy="22066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1" name="TextBox 23"/>
          <p:cNvSpPr txBox="1">
            <a:spLocks noChangeArrowheads="1"/>
          </p:cNvSpPr>
          <p:nvPr/>
        </p:nvSpPr>
        <p:spPr bwMode="auto">
          <a:xfrm>
            <a:off x="3048000" y="2743200"/>
            <a:ext cx="19796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14010002000421</a:t>
            </a:r>
          </a:p>
        </p:txBody>
      </p:sp>
      <p:pic>
        <p:nvPicPr>
          <p:cNvPr id="27662" name="Picture 1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3"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ltLang="en-US" sz="3200" b="1">
                <a:solidFill>
                  <a:srgbClr val="FFFFFF"/>
                </a:solidFill>
                <a:latin typeface="Times New Roman" pitchFamily="18" charset="0"/>
                <a:cs typeface="Arial" charset="0"/>
              </a:rPr>
              <a:t>Linear Referencing – Stream addresses</a:t>
            </a:r>
          </a:p>
        </p:txBody>
      </p:sp>
    </p:spTree>
    <p:extLst>
      <p:ext uri="{BB962C8B-B14F-4D97-AF65-F5344CB8AC3E}">
        <p14:creationId xmlns:p14="http://schemas.microsoft.com/office/powerpoint/2010/main" val="267729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LR_ReachCo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8024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Isosceles Triangle 2"/>
          <p:cNvSpPr/>
          <p:nvPr/>
        </p:nvSpPr>
        <p:spPr>
          <a:xfrm>
            <a:off x="5257800" y="2819400"/>
            <a:ext cx="228600" cy="228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17412" name="TextBox 3"/>
          <p:cNvSpPr txBox="1">
            <a:spLocks noChangeArrowheads="1"/>
          </p:cNvSpPr>
          <p:nvPr/>
        </p:nvSpPr>
        <p:spPr bwMode="auto">
          <a:xfrm>
            <a:off x="3657600" y="2057400"/>
            <a:ext cx="215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USGS Streamgage</a:t>
            </a:r>
          </a:p>
          <a:p>
            <a:pPr defTabSz="914400" eaLnBrk="1" fontAlgn="base" hangingPunct="1">
              <a:spcBef>
                <a:spcPct val="0"/>
              </a:spcBef>
              <a:spcAft>
                <a:spcPct val="0"/>
              </a:spcAft>
              <a:buFontTx/>
              <a:buNone/>
            </a:pPr>
            <a:r>
              <a:rPr lang="en-US" altLang="en-US" sz="1800">
                <a:solidFill>
                  <a:srgbClr val="000000"/>
                </a:solidFill>
              </a:rPr>
              <a:t>09050000</a:t>
            </a:r>
          </a:p>
        </p:txBody>
      </p:sp>
      <p:cxnSp>
        <p:nvCxnSpPr>
          <p:cNvPr id="6" name="Straight Arrow Connector 5"/>
          <p:cNvCxnSpPr/>
          <p:nvPr/>
        </p:nvCxnSpPr>
        <p:spPr>
          <a:xfrm>
            <a:off x="4800600" y="2514600"/>
            <a:ext cx="4572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2" name="TextBox 6"/>
          <p:cNvSpPr txBox="1">
            <a:spLocks noChangeArrowheads="1"/>
          </p:cNvSpPr>
          <p:nvPr/>
        </p:nvSpPr>
        <p:spPr bwMode="auto">
          <a:xfrm>
            <a:off x="3581400" y="3962400"/>
            <a:ext cx="290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Address:</a:t>
            </a:r>
          </a:p>
          <a:p>
            <a:pPr defTabSz="914400" eaLnBrk="1" fontAlgn="base" hangingPunct="1">
              <a:spcBef>
                <a:spcPct val="0"/>
              </a:spcBef>
              <a:spcAft>
                <a:spcPct val="0"/>
              </a:spcAft>
              <a:buFontTx/>
              <a:buNone/>
            </a:pPr>
            <a:r>
              <a:rPr lang="en-US" altLang="en-US" sz="1800">
                <a:solidFill>
                  <a:srgbClr val="000000"/>
                </a:solidFill>
              </a:rPr>
              <a:t>Reach – 14010002000421</a:t>
            </a:r>
          </a:p>
          <a:p>
            <a:pPr defTabSz="914400" eaLnBrk="1" fontAlgn="base" hangingPunct="1">
              <a:spcBef>
                <a:spcPct val="0"/>
              </a:spcBef>
              <a:spcAft>
                <a:spcPct val="0"/>
              </a:spcAft>
              <a:buFontTx/>
              <a:buNone/>
            </a:pPr>
            <a:r>
              <a:rPr lang="en-US" altLang="en-US" sz="1800">
                <a:solidFill>
                  <a:srgbClr val="000000"/>
                </a:solidFill>
              </a:rPr>
              <a:t>Measure – 19.8392</a:t>
            </a:r>
          </a:p>
        </p:txBody>
      </p:sp>
      <p:cxnSp>
        <p:nvCxnSpPr>
          <p:cNvPr id="8" name="Straight Arrow Connector 7"/>
          <p:cNvCxnSpPr/>
          <p:nvPr/>
        </p:nvCxnSpPr>
        <p:spPr>
          <a:xfrm rot="5400000" flipH="1" flipV="1">
            <a:off x="4724400" y="34290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4" name="TextBox 9"/>
          <p:cNvSpPr txBox="1">
            <a:spLocks noChangeArrowheads="1"/>
          </p:cNvSpPr>
          <p:nvPr/>
        </p:nvSpPr>
        <p:spPr bwMode="auto">
          <a:xfrm>
            <a:off x="1600200" y="2895600"/>
            <a:ext cx="1941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Coordinate</a:t>
            </a:r>
          </a:p>
          <a:p>
            <a:pPr defTabSz="914400" eaLnBrk="1" fontAlgn="base" hangingPunct="1">
              <a:spcBef>
                <a:spcPct val="0"/>
              </a:spcBef>
              <a:spcAft>
                <a:spcPct val="0"/>
              </a:spcAft>
              <a:buFontTx/>
              <a:buNone/>
            </a:pPr>
            <a:r>
              <a:rPr lang="en-US" altLang="en-US" sz="1800">
                <a:solidFill>
                  <a:srgbClr val="000000"/>
                </a:solidFill>
              </a:rPr>
              <a:t>106 05 13.955 W</a:t>
            </a:r>
          </a:p>
          <a:p>
            <a:pPr defTabSz="914400" eaLnBrk="1" fontAlgn="base" hangingPunct="1">
              <a:spcBef>
                <a:spcPct val="0"/>
              </a:spcBef>
              <a:spcAft>
                <a:spcPct val="0"/>
              </a:spcAft>
              <a:buFontTx/>
              <a:buNone/>
            </a:pPr>
            <a:r>
              <a:rPr lang="en-US" altLang="en-US" sz="1800">
                <a:solidFill>
                  <a:srgbClr val="000000"/>
                </a:solidFill>
              </a:rPr>
              <a:t>39 32 43.472 N</a:t>
            </a:r>
          </a:p>
        </p:txBody>
      </p:sp>
      <p:cxnSp>
        <p:nvCxnSpPr>
          <p:cNvPr id="11" name="Straight Arrow Connector 10"/>
          <p:cNvCxnSpPr/>
          <p:nvPr/>
        </p:nvCxnSpPr>
        <p:spPr>
          <a:xfrm flipV="1">
            <a:off x="3505200" y="3048000"/>
            <a:ext cx="16764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8682" name="Picture 9"/>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3"/>
          <p:cNvSpPr txBox="1">
            <a:spLocks noChangeArrowheads="1"/>
          </p:cNvSpPr>
          <p:nvPr/>
        </p:nvSpPr>
        <p:spPr bwMode="auto">
          <a:xfrm>
            <a:off x="0" y="228600"/>
            <a:ext cx="9144000" cy="584200"/>
          </a:xfrm>
          <a:prstGeom prst="rect">
            <a:avLst/>
          </a:prstGeom>
          <a:noFill/>
          <a:ln w="9525">
            <a:noFill/>
            <a:miter lim="800000"/>
            <a:headEnd/>
            <a:tailEnd/>
          </a:ln>
          <a:effectLst/>
        </p:spPr>
        <p:txBody>
          <a:bodyPr>
            <a:spAutoFit/>
          </a:bodyPr>
          <a:lstStyle/>
          <a:p>
            <a:pPr algn="ctr" defTabSz="914400" fontAlgn="base">
              <a:spcBef>
                <a:spcPct val="0"/>
              </a:spcBef>
              <a:spcAft>
                <a:spcPct val="0"/>
              </a:spcAft>
              <a:defRPr/>
            </a:pPr>
            <a:r>
              <a:rPr lang="en-US" sz="3200" b="1" dirty="0">
                <a:solidFill>
                  <a:srgbClr val="FFFFFF"/>
                </a:solidFill>
                <a:effectLst>
                  <a:outerShdw blurRad="38100" dist="38100" dir="2700000" algn="tl">
                    <a:srgbClr val="000000"/>
                  </a:outerShdw>
                </a:effectLst>
                <a:latin typeface="Times New Roman" pitchFamily="18" charset="0"/>
                <a:cs typeface="Arial" charset="0"/>
              </a:rPr>
              <a:t>Linear Referencing – Data “Events”</a:t>
            </a:r>
          </a:p>
        </p:txBody>
      </p:sp>
      <p:sp>
        <p:nvSpPr>
          <p:cNvPr id="14" name="Isosceles Triangle 13"/>
          <p:cNvSpPr/>
          <p:nvPr/>
        </p:nvSpPr>
        <p:spPr>
          <a:xfrm>
            <a:off x="5257800" y="2819400"/>
            <a:ext cx="2286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
        <p:nvSpPr>
          <p:cNvPr id="17" name="Isosceles Triangle 16"/>
          <p:cNvSpPr/>
          <p:nvPr/>
        </p:nvSpPr>
        <p:spPr>
          <a:xfrm>
            <a:off x="5334000" y="2971800"/>
            <a:ext cx="228600" cy="22860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spTree>
    <p:extLst>
      <p:ext uri="{BB962C8B-B14F-4D97-AF65-F5344CB8AC3E}">
        <p14:creationId xmlns:p14="http://schemas.microsoft.com/office/powerpoint/2010/main" val="4195899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82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8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412" grpId="0"/>
      <p:bldP spid="34822" grpId="0"/>
      <p:bldP spid="34824" grpId="0"/>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LR_GreenMtnGa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68040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p:cNvPicPr>
            <a:picLocks noChangeAspect="1" noChangeArrowheads="1"/>
          </p:cNvPicPr>
          <p:nvPr/>
        </p:nvPicPr>
        <p:blipFill>
          <a:blip r:embed="rId4">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ltLang="en-US" sz="3200" b="1">
                <a:solidFill>
                  <a:srgbClr val="FFFFFF"/>
                </a:solidFill>
                <a:latin typeface="Times New Roman" pitchFamily="18" charset="0"/>
                <a:cs typeface="Arial" charset="0"/>
              </a:rPr>
              <a:t>Connecting the streamgage to the network</a:t>
            </a:r>
          </a:p>
        </p:txBody>
      </p:sp>
      <p:sp>
        <p:nvSpPr>
          <p:cNvPr id="29701" name="TextBox 4"/>
          <p:cNvSpPr txBox="1">
            <a:spLocks noChangeArrowheads="1"/>
          </p:cNvSpPr>
          <p:nvPr/>
        </p:nvSpPr>
        <p:spPr bwMode="auto">
          <a:xfrm>
            <a:off x="3733800" y="2209800"/>
            <a:ext cx="1441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Streamgage</a:t>
            </a:r>
          </a:p>
        </p:txBody>
      </p:sp>
      <p:sp>
        <p:nvSpPr>
          <p:cNvPr id="6" name="TextBox 5"/>
          <p:cNvSpPr txBox="1">
            <a:spLocks noChangeArrowheads="1"/>
          </p:cNvSpPr>
          <p:nvPr/>
        </p:nvSpPr>
        <p:spPr bwMode="auto">
          <a:xfrm>
            <a:off x="4876800" y="2895600"/>
            <a:ext cx="671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Dam</a:t>
            </a:r>
          </a:p>
        </p:txBody>
      </p:sp>
      <p:cxnSp>
        <p:nvCxnSpPr>
          <p:cNvPr id="7" name="Straight Arrow Connector 6"/>
          <p:cNvCxnSpPr/>
          <p:nvPr/>
        </p:nvCxnSpPr>
        <p:spPr>
          <a:xfrm rot="10800000" flipV="1">
            <a:off x="3429000" y="1676400"/>
            <a:ext cx="533400" cy="3810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4610100" y="3238500"/>
            <a:ext cx="3810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581400" y="1295400"/>
            <a:ext cx="1165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i="1">
                <a:solidFill>
                  <a:srgbClr val="0070C0"/>
                </a:solidFill>
                <a:latin typeface="Times New Roman" pitchFamily="18" charset="0"/>
                <a:cs typeface="Times New Roman" pitchFamily="18" charset="0"/>
              </a:rPr>
              <a:t>Blue River</a:t>
            </a:r>
          </a:p>
        </p:txBody>
      </p:sp>
      <p:cxnSp>
        <p:nvCxnSpPr>
          <p:cNvPr id="14" name="Straight Arrow Connector 13"/>
          <p:cNvCxnSpPr/>
          <p:nvPr/>
        </p:nvCxnSpPr>
        <p:spPr>
          <a:xfrm rot="5400000">
            <a:off x="3924300" y="2781300"/>
            <a:ext cx="685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5715000" y="1676400"/>
            <a:ext cx="138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600">
                <a:solidFill>
                  <a:srgbClr val="000000"/>
                </a:solidFill>
              </a:rPr>
              <a:t>Artificial Path</a:t>
            </a:r>
          </a:p>
          <a:p>
            <a:pPr defTabSz="914400" eaLnBrk="1" fontAlgn="base" hangingPunct="1">
              <a:spcBef>
                <a:spcPct val="0"/>
              </a:spcBef>
              <a:spcAft>
                <a:spcPct val="0"/>
              </a:spcAft>
              <a:buFontTx/>
              <a:buNone/>
            </a:pPr>
            <a:r>
              <a:rPr lang="en-US" altLang="en-US" sz="1600" i="1">
                <a:solidFill>
                  <a:srgbClr val="000000"/>
                </a:solidFill>
                <a:latin typeface="Times New Roman" pitchFamily="18" charset="0"/>
                <a:cs typeface="Times New Roman" pitchFamily="18" charset="0"/>
              </a:rPr>
              <a:t>(Blue River)</a:t>
            </a:r>
          </a:p>
        </p:txBody>
      </p:sp>
      <p:cxnSp>
        <p:nvCxnSpPr>
          <p:cNvPr id="17" name="Straight Arrow Connector 16"/>
          <p:cNvCxnSpPr/>
          <p:nvPr/>
        </p:nvCxnSpPr>
        <p:spPr>
          <a:xfrm rot="16200000" flipH="1">
            <a:off x="6629400" y="2362200"/>
            <a:ext cx="10668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6248400" y="3276600"/>
            <a:ext cx="1708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i="1">
                <a:solidFill>
                  <a:srgbClr val="FFFFFF"/>
                </a:solidFill>
                <a:latin typeface="Times New Roman" pitchFamily="18" charset="0"/>
                <a:cs typeface="Times New Roman" pitchFamily="18" charset="0"/>
              </a:rPr>
              <a:t>Green Mountain</a:t>
            </a:r>
          </a:p>
          <a:p>
            <a:pPr defTabSz="914400" eaLnBrk="1" fontAlgn="base" hangingPunct="1">
              <a:spcBef>
                <a:spcPct val="0"/>
              </a:spcBef>
              <a:spcAft>
                <a:spcPct val="0"/>
              </a:spcAft>
              <a:buFontTx/>
              <a:buNone/>
            </a:pPr>
            <a:r>
              <a:rPr lang="en-US" altLang="en-US" sz="1800" i="1">
                <a:solidFill>
                  <a:srgbClr val="FFFFFF"/>
                </a:solidFill>
                <a:latin typeface="Times New Roman" pitchFamily="18" charset="0"/>
                <a:cs typeface="Times New Roman" pitchFamily="18" charset="0"/>
              </a:rPr>
              <a:t>Reservoir</a:t>
            </a:r>
          </a:p>
        </p:txBody>
      </p:sp>
      <p:sp>
        <p:nvSpPr>
          <p:cNvPr id="15" name="TextBox 14"/>
          <p:cNvSpPr txBox="1"/>
          <p:nvPr/>
        </p:nvSpPr>
        <p:spPr>
          <a:xfrm>
            <a:off x="2895600" y="2819400"/>
            <a:ext cx="1189749" cy="307777"/>
          </a:xfrm>
          <a:prstGeom prst="rect">
            <a:avLst/>
          </a:prstGeom>
          <a:noFill/>
          <a:scene3d>
            <a:camera prst="orthographicFront">
              <a:rot lat="0" lon="0" rev="19200000"/>
            </a:camera>
            <a:lightRig rig="threePt" dir="t"/>
          </a:scene3d>
        </p:spPr>
        <p:txBody>
          <a:bodyPr wrap="none">
            <a:spAutoFit/>
            <a:scene3d>
              <a:camera prst="orthographicFront">
                <a:rot lat="0" lon="0" rev="2400000"/>
              </a:camera>
              <a:lightRig rig="threePt" dir="t"/>
            </a:scene3d>
          </a:bodyPr>
          <a:lstStyle/>
          <a:p>
            <a:pPr defTabSz="914400" fontAlgn="base">
              <a:spcBef>
                <a:spcPct val="0"/>
              </a:spcBef>
              <a:spcAft>
                <a:spcPct val="0"/>
              </a:spcAft>
              <a:defRPr/>
            </a:pPr>
            <a:r>
              <a:rPr lang="en-US" sz="1400" dirty="0">
                <a:solidFill>
                  <a:srgbClr val="000000"/>
                </a:solidFill>
              </a:rPr>
              <a:t>Downstream</a:t>
            </a:r>
          </a:p>
        </p:txBody>
      </p:sp>
      <p:sp>
        <p:nvSpPr>
          <p:cNvPr id="18" name="TextBox 17"/>
          <p:cNvSpPr txBox="1"/>
          <p:nvPr/>
        </p:nvSpPr>
        <p:spPr>
          <a:xfrm>
            <a:off x="3810000" y="3581400"/>
            <a:ext cx="960519" cy="307777"/>
          </a:xfrm>
          <a:prstGeom prst="rect">
            <a:avLst/>
          </a:prstGeom>
          <a:noFill/>
          <a:scene3d>
            <a:camera prst="orthographicFront">
              <a:rot lat="0" lon="0" rev="20400000"/>
            </a:camera>
            <a:lightRig rig="threePt" dir="t"/>
          </a:scene3d>
        </p:spPr>
        <p:txBody>
          <a:bodyPr wrap="none">
            <a:spAutoFit/>
            <a:scene3d>
              <a:camera prst="orthographicFront">
                <a:rot lat="0" lon="0" rev="2400000"/>
              </a:camera>
              <a:lightRig rig="threePt" dir="t"/>
            </a:scene3d>
          </a:bodyPr>
          <a:lstStyle/>
          <a:p>
            <a:pPr defTabSz="914400" fontAlgn="base">
              <a:spcBef>
                <a:spcPct val="0"/>
              </a:spcBef>
              <a:spcAft>
                <a:spcPct val="0"/>
              </a:spcAft>
              <a:defRPr/>
            </a:pPr>
            <a:r>
              <a:rPr lang="en-US" sz="1400" dirty="0">
                <a:solidFill>
                  <a:srgbClr val="000000"/>
                </a:solidFill>
              </a:rPr>
              <a:t>Upstream</a:t>
            </a:r>
          </a:p>
        </p:txBody>
      </p:sp>
      <p:cxnSp>
        <p:nvCxnSpPr>
          <p:cNvPr id="21" name="Straight Arrow Connector 20"/>
          <p:cNvCxnSpPr/>
          <p:nvPr/>
        </p:nvCxnSpPr>
        <p:spPr>
          <a:xfrm rot="16200000" flipV="1">
            <a:off x="2743200" y="2286000"/>
            <a:ext cx="3048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886200"/>
            <a:ext cx="7620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407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6"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0" descr="Graph of  Discharge, cubic feet per sec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543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ltLang="en-US" sz="3200" b="1" dirty="0" smtClean="0">
                <a:solidFill>
                  <a:srgbClr val="FFFFFF"/>
                </a:solidFill>
                <a:latin typeface="Times New Roman" pitchFamily="18" charset="0"/>
                <a:cs typeface="Arial" charset="0"/>
              </a:rPr>
              <a:t>Adding geospatial context to </a:t>
            </a:r>
            <a:r>
              <a:rPr lang="en-US" altLang="en-US" sz="3200" b="1" dirty="0" err="1" smtClean="0">
                <a:solidFill>
                  <a:srgbClr val="FFFFFF"/>
                </a:solidFill>
                <a:latin typeface="Times New Roman" pitchFamily="18" charset="0"/>
                <a:cs typeface="Arial" charset="0"/>
              </a:rPr>
              <a:t>streamflow</a:t>
            </a:r>
            <a:r>
              <a:rPr lang="en-US" altLang="en-US" sz="3200" b="1" dirty="0" smtClean="0">
                <a:solidFill>
                  <a:srgbClr val="FFFFFF"/>
                </a:solidFill>
                <a:latin typeface="Times New Roman" pitchFamily="18" charset="0"/>
                <a:cs typeface="Arial" charset="0"/>
              </a:rPr>
              <a:t> data</a:t>
            </a:r>
            <a:endParaRPr lang="en-US" altLang="en-US" sz="3200" b="1" dirty="0">
              <a:solidFill>
                <a:srgbClr val="FFFFFF"/>
              </a:solidFill>
              <a:latin typeface="Times New Roman" pitchFamily="18" charset="0"/>
              <a:cs typeface="Arial" charset="0"/>
            </a:endParaRPr>
          </a:p>
        </p:txBody>
      </p:sp>
    </p:spTree>
    <p:extLst>
      <p:ext uri="{BB962C8B-B14F-4D97-AF65-F5344CB8AC3E}">
        <p14:creationId xmlns:p14="http://schemas.microsoft.com/office/powerpoint/2010/main" val="26883209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descr="Dams_Streamg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14400"/>
            <a:ext cx="70104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3"/>
          <p:cNvSpPr txBox="1">
            <a:spLocks noChangeArrowheads="1"/>
          </p:cNvSpPr>
          <p:nvPr/>
        </p:nvSpPr>
        <p:spPr bwMode="auto">
          <a:xfrm>
            <a:off x="152400" y="152400"/>
            <a:ext cx="8770938" cy="584200"/>
          </a:xfrm>
          <a:prstGeom prst="rect">
            <a:avLst/>
          </a:prstGeom>
          <a:noFill/>
          <a:ln w="9525">
            <a:noFill/>
            <a:miter lim="800000"/>
            <a:headEnd/>
            <a:tailEnd/>
          </a:ln>
          <a:effectLst/>
        </p:spPr>
        <p:txBody>
          <a:bodyPr wrap="none">
            <a:spAutoFit/>
          </a:bodyPr>
          <a:lstStyle/>
          <a:p>
            <a:pPr defTabSz="914400" fontAlgn="base">
              <a:spcBef>
                <a:spcPct val="0"/>
              </a:spcBef>
              <a:spcAft>
                <a:spcPct val="0"/>
              </a:spcAft>
              <a:defRPr/>
            </a:pPr>
            <a:r>
              <a:rPr lang="en-US" sz="3200" b="1" dirty="0">
                <a:solidFill>
                  <a:srgbClr val="FFFFFF"/>
                </a:solidFill>
                <a:effectLst>
                  <a:outerShdw blurRad="38100" dist="38100" dir="2700000" algn="tl">
                    <a:srgbClr val="000000"/>
                  </a:outerShdw>
                </a:effectLst>
                <a:latin typeface="Times New Roman" pitchFamily="18" charset="0"/>
                <a:cs typeface="Arial" charset="0"/>
              </a:rPr>
              <a:t>Dams and Streamgages Integrated with the NHD</a:t>
            </a:r>
          </a:p>
        </p:txBody>
      </p:sp>
      <p:pic>
        <p:nvPicPr>
          <p:cNvPr id="72708" name="Picture 22"/>
          <p:cNvPicPr>
            <a:picLocks noChangeAspect="1" noChangeArrowheads="1"/>
          </p:cNvPicPr>
          <p:nvPr/>
        </p:nvPicPr>
        <p:blipFill>
          <a:blip r:embed="rId4">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84195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6019800"/>
            <a:ext cx="7391400" cy="838200"/>
          </a:xfrm>
          <a:prstGeom prst="rect">
            <a:avLst/>
          </a:prstGeom>
          <a:solidFill>
            <a:srgbClr val="2E389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a:solidFill>
                <a:srgbClr val="FFFFFF"/>
              </a:solidFill>
            </a:endParaRPr>
          </a:p>
        </p:txBody>
      </p:sp>
      <p:pic>
        <p:nvPicPr>
          <p:cNvPr id="41987" name="Picture 16" descr="UpperColordoDiversions_G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162800" cy="517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12788" y="381000"/>
            <a:ext cx="7391400" cy="1371600"/>
          </a:xfrm>
          <a:prstGeom prst="rect">
            <a:avLst/>
          </a:prstGeom>
          <a:solidFill>
            <a:srgbClr val="2E3892"/>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srgbClr val="FFFFFF"/>
              </a:solidFill>
            </a:endParaRPr>
          </a:p>
        </p:txBody>
      </p:sp>
      <p:sp>
        <p:nvSpPr>
          <p:cNvPr id="41989" name="TextBox 17"/>
          <p:cNvSpPr txBox="1">
            <a:spLocks noChangeArrowheads="1"/>
          </p:cNvSpPr>
          <p:nvPr/>
        </p:nvSpPr>
        <p:spPr bwMode="auto">
          <a:xfrm>
            <a:off x="1905000" y="2590800"/>
            <a:ext cx="7493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Gage</a:t>
            </a:r>
          </a:p>
        </p:txBody>
      </p:sp>
      <p:cxnSp>
        <p:nvCxnSpPr>
          <p:cNvPr id="24" name="Straight Arrow Connector 23"/>
          <p:cNvCxnSpPr/>
          <p:nvPr/>
        </p:nvCxnSpPr>
        <p:spPr>
          <a:xfrm rot="5400000" flipH="1" flipV="1">
            <a:off x="2514600" y="2286000"/>
            <a:ext cx="304800"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991" name="TextBox 24"/>
          <p:cNvSpPr txBox="1">
            <a:spLocks noChangeArrowheads="1"/>
          </p:cNvSpPr>
          <p:nvPr/>
        </p:nvSpPr>
        <p:spPr bwMode="auto">
          <a:xfrm>
            <a:off x="5257800" y="2743200"/>
            <a:ext cx="126206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Diversion</a:t>
            </a:r>
            <a:r>
              <a:rPr lang="en-US" altLang="en-US" sz="1800" i="1">
                <a:solidFill>
                  <a:srgbClr val="000000"/>
                </a:solidFill>
              </a:rPr>
              <a:t>s</a:t>
            </a:r>
          </a:p>
        </p:txBody>
      </p:sp>
      <p:pic>
        <p:nvPicPr>
          <p:cNvPr id="41992" name="Picture 17"/>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3" name="TextBox 30"/>
          <p:cNvSpPr txBox="1">
            <a:spLocks noChangeArrowheads="1"/>
          </p:cNvSpPr>
          <p:nvPr/>
        </p:nvSpPr>
        <p:spPr bwMode="auto">
          <a:xfrm>
            <a:off x="1801813" y="817563"/>
            <a:ext cx="5635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sz="1800">
                <a:solidFill>
                  <a:srgbClr val="FFFFFF"/>
                </a:solidFill>
              </a:rPr>
              <a:t>Identifying diversions upstream of a streamgage</a:t>
            </a:r>
          </a:p>
          <a:p>
            <a:pPr algn="ctr" defTabSz="914400" eaLnBrk="1" fontAlgn="base" hangingPunct="1">
              <a:spcBef>
                <a:spcPct val="0"/>
              </a:spcBef>
              <a:spcAft>
                <a:spcPct val="0"/>
              </a:spcAft>
              <a:buFontTx/>
              <a:buNone/>
            </a:pPr>
            <a:r>
              <a:rPr lang="en-US" altLang="en-US" sz="1800">
                <a:solidFill>
                  <a:srgbClr val="FFFFFF"/>
                </a:solidFill>
              </a:rPr>
              <a:t>Easily accomplished with a good database and a GIS</a:t>
            </a:r>
          </a:p>
        </p:txBody>
      </p:sp>
      <p:sp>
        <p:nvSpPr>
          <p:cNvPr id="41994" name="TextBox 2"/>
          <p:cNvSpPr txBox="1">
            <a:spLocks noChangeArrowheads="1"/>
          </p:cNvSpPr>
          <p:nvPr/>
        </p:nvSpPr>
        <p:spPr bwMode="auto">
          <a:xfrm>
            <a:off x="2351088" y="228600"/>
            <a:ext cx="4537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a:solidFill>
                  <a:srgbClr val="FFFFFF"/>
                </a:solidFill>
                <a:cs typeface="Arial" charset="0"/>
              </a:rPr>
              <a:t>Analyzing Relationships</a:t>
            </a:r>
          </a:p>
        </p:txBody>
      </p:sp>
    </p:spTree>
    <p:extLst>
      <p:ext uri="{BB962C8B-B14F-4D97-AF65-F5344CB8AC3E}">
        <p14:creationId xmlns:p14="http://schemas.microsoft.com/office/powerpoint/2010/main" val="2188228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Hydrographic Frames of Reference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RF-1 </a:t>
            </a:r>
          </a:p>
          <a:p>
            <a:pPr lvl="1"/>
            <a:r>
              <a:rPr lang="en-US" dirty="0" smtClean="0"/>
              <a:t>1:500,000 scale</a:t>
            </a:r>
          </a:p>
          <a:p>
            <a:pPr lvl="1"/>
            <a:r>
              <a:rPr lang="en-US" dirty="0" smtClean="0"/>
              <a:t>Developed in 1980’s</a:t>
            </a:r>
          </a:p>
          <a:p>
            <a:pPr lvl="1"/>
            <a:r>
              <a:rPr lang="en-US" dirty="0" smtClean="0"/>
              <a:t>National or large regional studies/models</a:t>
            </a:r>
          </a:p>
          <a:p>
            <a:r>
              <a:rPr lang="en-US" dirty="0" smtClean="0"/>
              <a:t>Medium-Resolution NHD</a:t>
            </a:r>
          </a:p>
          <a:p>
            <a:pPr lvl="1"/>
            <a:r>
              <a:rPr lang="en-US" dirty="0" smtClean="0"/>
              <a:t>1:100,000 scale</a:t>
            </a:r>
          </a:p>
          <a:p>
            <a:pPr lvl="1"/>
            <a:r>
              <a:rPr lang="en-US" dirty="0" smtClean="0"/>
              <a:t>Completed 2001</a:t>
            </a:r>
          </a:p>
          <a:p>
            <a:pPr lvl="1"/>
            <a:r>
              <a:rPr lang="en-US" dirty="0" smtClean="0"/>
              <a:t>Basis of </a:t>
            </a:r>
            <a:r>
              <a:rPr lang="en-US" dirty="0" err="1" smtClean="0"/>
              <a:t>NHDPlus</a:t>
            </a:r>
            <a:endParaRPr lang="en-US" dirty="0" smtClean="0"/>
          </a:p>
          <a:p>
            <a:pPr lvl="1"/>
            <a:r>
              <a:rPr lang="en-US" dirty="0" smtClean="0"/>
              <a:t>Regional studies/models</a:t>
            </a:r>
          </a:p>
          <a:p>
            <a:r>
              <a:rPr lang="en-US" dirty="0" smtClean="0"/>
              <a:t>High-Resolution NHD</a:t>
            </a:r>
          </a:p>
          <a:p>
            <a:pPr lvl="1"/>
            <a:r>
              <a:rPr lang="en-US" dirty="0" smtClean="0"/>
              <a:t>Multi-scalar, 1:24,000 scale or better</a:t>
            </a:r>
          </a:p>
          <a:p>
            <a:pPr lvl="1"/>
            <a:r>
              <a:rPr lang="en-US" dirty="0" smtClean="0"/>
              <a:t>Nationally complete 2007</a:t>
            </a:r>
          </a:p>
          <a:p>
            <a:pPr lvl="1"/>
            <a:r>
              <a:rPr lang="en-US" dirty="0" smtClean="0"/>
              <a:t>Current maintenance, many improvements</a:t>
            </a:r>
            <a:endParaRPr lang="en-US" dirty="0"/>
          </a:p>
        </p:txBody>
      </p:sp>
    </p:spTree>
    <p:extLst>
      <p:ext uri="{BB962C8B-B14F-4D97-AF65-F5344CB8AC3E}">
        <p14:creationId xmlns:p14="http://schemas.microsoft.com/office/powerpoint/2010/main" val="148226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60" cy="6858000"/>
          </a:xfrm>
          <a:prstGeom prst="rect">
            <a:avLst/>
          </a:prstGeom>
          <a:ln>
            <a:solidFill>
              <a:schemeClr val="tx2"/>
            </a:solidFill>
          </a:ln>
        </p:spPr>
      </p:pic>
      <p:sp>
        <p:nvSpPr>
          <p:cNvPr id="3" name="Isosceles Triangle 2"/>
          <p:cNvSpPr/>
          <p:nvPr/>
        </p:nvSpPr>
        <p:spPr bwMode="auto">
          <a:xfrm>
            <a:off x="3600450" y="3438525"/>
            <a:ext cx="304800" cy="228600"/>
          </a:xfrm>
          <a:prstGeom prst="triangle">
            <a:avLst/>
          </a:prstGeom>
          <a:solidFill>
            <a:schemeClr val="accent6">
              <a:lumMod val="60000"/>
              <a:lumOff val="40000"/>
            </a:schemeClr>
          </a:solidFill>
          <a:ln w="12700" cap="flat" cmpd="sng" algn="ctr">
            <a:solidFill>
              <a:schemeClr val="tx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000" smtClean="0">
              <a:solidFill>
                <a:srgbClr val="FFFFFF"/>
              </a:solidFill>
            </a:endParaRPr>
          </a:p>
        </p:txBody>
      </p:sp>
    </p:spTree>
    <p:extLst>
      <p:ext uri="{BB962C8B-B14F-4D97-AF65-F5344CB8AC3E}">
        <p14:creationId xmlns:p14="http://schemas.microsoft.com/office/powerpoint/2010/main" val="235530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467600" y="4343400"/>
            <a:ext cx="152400" cy="15240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dirty="0">
              <a:solidFill>
                <a:srgbClr val="FF0000"/>
              </a:solidFill>
            </a:endParaRPr>
          </a:p>
        </p:txBody>
      </p:sp>
      <p:pic>
        <p:nvPicPr>
          <p:cNvPr id="7" name="Picture 12" descr="pic2"/>
          <p:cNvPicPr>
            <a:picLocks noChangeAspect="1" noChangeArrowheads="1"/>
          </p:cNvPicPr>
          <p:nvPr/>
        </p:nvPicPr>
        <p:blipFill>
          <a:blip r:embed="rId3" cstate="print"/>
          <a:srcRect t="51176" r="71479"/>
          <a:stretch>
            <a:fillRect/>
          </a:stretch>
        </p:blipFill>
        <p:spPr bwMode="auto">
          <a:xfrm flipV="1">
            <a:off x="381000" y="1447800"/>
            <a:ext cx="1828800" cy="1371600"/>
          </a:xfrm>
          <a:prstGeom prst="rect">
            <a:avLst/>
          </a:prstGeom>
          <a:noFill/>
        </p:spPr>
      </p:pic>
      <p:sp>
        <p:nvSpPr>
          <p:cNvPr id="8" name="TextBox 7"/>
          <p:cNvSpPr txBox="1"/>
          <p:nvPr/>
        </p:nvSpPr>
        <p:spPr>
          <a:xfrm>
            <a:off x="381000" y="1143000"/>
            <a:ext cx="1905000" cy="369332"/>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FFFFFF"/>
                </a:solidFill>
              </a:rPr>
              <a:t>Elevation</a:t>
            </a:r>
          </a:p>
        </p:txBody>
      </p:sp>
      <p:sp>
        <p:nvSpPr>
          <p:cNvPr id="9" name="TextBox 8"/>
          <p:cNvSpPr txBox="1"/>
          <p:nvPr/>
        </p:nvSpPr>
        <p:spPr>
          <a:xfrm>
            <a:off x="228600" y="2971800"/>
            <a:ext cx="2209800" cy="646331"/>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FFFFFF"/>
                </a:solidFill>
              </a:rPr>
              <a:t>Hydrologic Units </a:t>
            </a:r>
          </a:p>
          <a:p>
            <a:pPr algn="ctr" defTabSz="914400" fontAlgn="base">
              <a:spcBef>
                <a:spcPct val="0"/>
              </a:spcBef>
              <a:spcAft>
                <a:spcPct val="0"/>
              </a:spcAft>
            </a:pPr>
            <a:r>
              <a:rPr lang="en-US" dirty="0" smtClean="0">
                <a:solidFill>
                  <a:srgbClr val="FFFFFF"/>
                </a:solidFill>
              </a:rPr>
              <a:t>(HUC12)</a:t>
            </a:r>
          </a:p>
        </p:txBody>
      </p:sp>
      <p:sp>
        <p:nvSpPr>
          <p:cNvPr id="11" name="TextBox 10"/>
          <p:cNvSpPr txBox="1"/>
          <p:nvPr/>
        </p:nvSpPr>
        <p:spPr>
          <a:xfrm>
            <a:off x="304800" y="5257800"/>
            <a:ext cx="1905000" cy="369332"/>
          </a:xfrm>
          <a:prstGeom prst="rect">
            <a:avLst/>
          </a:prstGeom>
          <a:noFill/>
        </p:spPr>
        <p:txBody>
          <a:bodyPr wrap="square" rtlCol="0">
            <a:spAutoFit/>
          </a:bodyPr>
          <a:lstStyle/>
          <a:p>
            <a:pPr algn="ctr" defTabSz="914400" fontAlgn="base">
              <a:spcBef>
                <a:spcPct val="0"/>
              </a:spcBef>
              <a:spcAft>
                <a:spcPct val="0"/>
              </a:spcAft>
            </a:pPr>
            <a:r>
              <a:rPr lang="en-US" dirty="0" smtClean="0">
                <a:solidFill>
                  <a:srgbClr val="FFFFFF"/>
                </a:solidFill>
              </a:rPr>
              <a:t>Stream Network</a:t>
            </a:r>
          </a:p>
        </p:txBody>
      </p:sp>
      <p:sp>
        <p:nvSpPr>
          <p:cNvPr id="12" name="TextBox 11"/>
          <p:cNvSpPr txBox="1"/>
          <p:nvPr/>
        </p:nvSpPr>
        <p:spPr>
          <a:xfrm>
            <a:off x="0" y="152400"/>
            <a:ext cx="9144000" cy="584775"/>
          </a:xfrm>
          <a:prstGeom prst="rect">
            <a:avLst/>
          </a:prstGeom>
          <a:noFill/>
        </p:spPr>
        <p:txBody>
          <a:bodyPr wrap="square" rtlCol="0">
            <a:spAutoFit/>
          </a:bodyPr>
          <a:lstStyle/>
          <a:p>
            <a:pPr algn="ctr" defTabSz="914400" fontAlgn="base">
              <a:spcBef>
                <a:spcPct val="0"/>
              </a:spcBef>
              <a:spcAft>
                <a:spcPct val="0"/>
              </a:spcAft>
            </a:pPr>
            <a:r>
              <a:rPr lang="en-US" sz="3200" b="1" dirty="0" err="1" smtClean="0">
                <a:solidFill>
                  <a:srgbClr val="FFFFFF"/>
                </a:solidFill>
              </a:rPr>
              <a:t>NHD</a:t>
            </a:r>
            <a:r>
              <a:rPr lang="en-US" sz="3200" b="1" i="1" dirty="0" err="1" smtClean="0">
                <a:solidFill>
                  <a:srgbClr val="FFFFFF"/>
                </a:solidFill>
              </a:rPr>
              <a:t>Plus</a:t>
            </a:r>
            <a:r>
              <a:rPr lang="en-US" sz="2400" b="1" dirty="0" smtClean="0">
                <a:solidFill>
                  <a:srgbClr val="FFFFFF"/>
                </a:solidFill>
              </a:rPr>
              <a:t>  </a:t>
            </a:r>
            <a:r>
              <a:rPr lang="en-US" sz="2000" b="1" dirty="0" smtClean="0">
                <a:solidFill>
                  <a:srgbClr val="FFFFFF"/>
                </a:solidFill>
              </a:rPr>
              <a:t>provides a Surface Water Geospatial Framework</a:t>
            </a:r>
            <a:endParaRPr lang="en-US" sz="2000" b="1" i="1" dirty="0">
              <a:solidFill>
                <a:srgbClr val="FFFFFF"/>
              </a:solidFill>
            </a:endParaRPr>
          </a:p>
        </p:txBody>
      </p:sp>
      <p:cxnSp>
        <p:nvCxnSpPr>
          <p:cNvPr id="18" name="Straight Arrow Connector 17"/>
          <p:cNvCxnSpPr/>
          <p:nvPr/>
        </p:nvCxnSpPr>
        <p:spPr>
          <a:xfrm>
            <a:off x="1981200" y="1371600"/>
            <a:ext cx="6096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981200" y="3505200"/>
            <a:ext cx="609600" cy="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2057400" y="5181600"/>
            <a:ext cx="609600" cy="228600"/>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cstate="print"/>
          <a:srcRect l="18750" t="7813" r="625" b="9375"/>
          <a:stretch>
            <a:fillRect/>
          </a:stretch>
        </p:blipFill>
        <p:spPr bwMode="auto">
          <a:xfrm>
            <a:off x="2819400" y="990600"/>
            <a:ext cx="5715000" cy="4257749"/>
          </a:xfrm>
          <a:prstGeom prst="rect">
            <a:avLst/>
          </a:prstGeom>
          <a:noFill/>
          <a:ln w="9525">
            <a:noFill/>
            <a:miter lim="800000"/>
            <a:headEnd/>
            <a:tailEnd/>
          </a:ln>
        </p:spPr>
      </p:pic>
      <p:pic>
        <p:nvPicPr>
          <p:cNvPr id="22" name="Picture 3"/>
          <p:cNvPicPr>
            <a:picLocks noChangeAspect="1" noChangeArrowheads="1"/>
          </p:cNvPicPr>
          <p:nvPr/>
        </p:nvPicPr>
        <p:blipFill>
          <a:blip r:embed="rId5" cstate="print"/>
          <a:srcRect l="20625" t="6238" r="2520" b="10293"/>
          <a:stretch>
            <a:fillRect/>
          </a:stretch>
        </p:blipFill>
        <p:spPr bwMode="auto">
          <a:xfrm>
            <a:off x="381000" y="3581400"/>
            <a:ext cx="1828800" cy="1371600"/>
          </a:xfrm>
          <a:prstGeom prst="rect">
            <a:avLst/>
          </a:prstGeom>
          <a:noFill/>
          <a:ln w="9525">
            <a:noFill/>
            <a:miter lim="800000"/>
            <a:headEnd/>
            <a:tailEnd/>
          </a:ln>
        </p:spPr>
      </p:pic>
      <p:graphicFrame>
        <p:nvGraphicFramePr>
          <p:cNvPr id="16" name="Table 15"/>
          <p:cNvGraphicFramePr>
            <a:graphicFrameLocks noGrp="1"/>
          </p:cNvGraphicFramePr>
          <p:nvPr/>
        </p:nvGraphicFramePr>
        <p:xfrm>
          <a:off x="304800" y="5562600"/>
          <a:ext cx="8305799" cy="1027452"/>
        </p:xfrm>
        <a:graphic>
          <a:graphicData uri="http://schemas.openxmlformats.org/drawingml/2006/table">
            <a:tbl>
              <a:tblPr/>
              <a:tblGrid>
                <a:gridCol w="1619064"/>
                <a:gridCol w="961723"/>
                <a:gridCol w="906676"/>
                <a:gridCol w="828961"/>
                <a:gridCol w="751246"/>
                <a:gridCol w="1308204"/>
                <a:gridCol w="621721"/>
                <a:gridCol w="1308204"/>
              </a:tblGrid>
              <a:tr h="376121">
                <a:tc>
                  <a:txBody>
                    <a:bodyPr/>
                    <a:lstStyle/>
                    <a:p>
                      <a:pPr algn="ctr" fontAlgn="b"/>
                      <a:r>
                        <a:rPr lang="en-US" sz="1000" b="1" i="0" u="none" strike="noStrike" dirty="0">
                          <a:solidFill>
                            <a:schemeClr val="tx1"/>
                          </a:solidFill>
                          <a:latin typeface="Calibri"/>
                        </a:rPr>
                        <a:t>Stream Network</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chemeClr val="tx1"/>
                          </a:solidFill>
                          <a:latin typeface="Calibri"/>
                        </a:rPr>
                        <a:t>Map Scale</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chemeClr val="tx1"/>
                          </a:solidFill>
                          <a:latin typeface="Calibri"/>
                        </a:rPr>
                        <a:t>Map Accuracy</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latin typeface="Calibri"/>
                        </a:rPr>
                        <a:t>Total Stream Miles (mi)</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chemeClr val="tx1"/>
                          </a:solidFill>
                          <a:latin typeface="Calibri"/>
                        </a:rPr>
                        <a:t># of Stream Segments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latin typeface="Calibri"/>
                        </a:rPr>
                        <a:t>Stream Segment Average Length (mi)</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chemeClr val="tx1"/>
                          </a:solidFill>
                          <a:latin typeface="Calibri"/>
                        </a:rPr>
                        <a:t># of Lakes</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chemeClr val="tx1"/>
                          </a:solidFill>
                          <a:latin typeface="Calibri"/>
                        </a:rPr>
                        <a:t>Catchment Average Area (sq mi)</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342">
                <a:tc>
                  <a:txBody>
                    <a:bodyPr/>
                    <a:lstStyle/>
                    <a:p>
                      <a:pPr algn="l" fontAlgn="b"/>
                      <a:r>
                        <a:rPr lang="en-US" sz="1000" b="0" i="0" u="none" strike="noStrike">
                          <a:solidFill>
                            <a:schemeClr val="tx1"/>
                          </a:solidFill>
                          <a:latin typeface="Calibri"/>
                        </a:rPr>
                        <a:t>Reach File Version 1 (RF1)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1:500K</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+/- 254m</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chemeClr val="tx1"/>
                          </a:solidFill>
                          <a:latin typeface="Calibri"/>
                        </a:rPr>
                        <a:t>600,000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US" sz="1000" b="0" i="0" u="none" strike="noStrike">
                          <a:solidFill>
                            <a:schemeClr val="tx1"/>
                          </a:solidFill>
                          <a:latin typeface="Calibri"/>
                        </a:rPr>
                        <a:t>60,000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10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4,100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50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0169">
                <a:tc>
                  <a:txBody>
                    <a:bodyPr/>
                    <a:lstStyle/>
                    <a:p>
                      <a:pPr algn="l" fontAlgn="b"/>
                      <a:r>
                        <a:rPr lang="en-US" sz="1000" b="0" i="0" u="none" strike="noStrike" dirty="0">
                          <a:solidFill>
                            <a:schemeClr val="tx1"/>
                          </a:solidFill>
                          <a:latin typeface="Calibri"/>
                        </a:rPr>
                        <a:t>Medium Resolution NHD</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a:solidFill>
                            <a:schemeClr val="tx1"/>
                          </a:solidFill>
                          <a:latin typeface="Calibri"/>
                        </a:rPr>
                        <a:t>1:100k</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a:solidFill>
                            <a:schemeClr val="tx1"/>
                          </a:solidFill>
                          <a:latin typeface="Calibri"/>
                        </a:rPr>
                        <a:t>+/- 50m</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00" b="0" i="0" u="none" strike="noStrike">
                          <a:solidFill>
                            <a:schemeClr val="tx1"/>
                          </a:solidFill>
                          <a:latin typeface="Calibri"/>
                        </a:rPr>
                        <a:t>3,200,000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b"/>
                      <a:r>
                        <a:rPr lang="en-US" sz="1000" b="0" i="0" u="none" strike="noStrike">
                          <a:solidFill>
                            <a:schemeClr val="tx1"/>
                          </a:solidFill>
                          <a:latin typeface="Calibri"/>
                        </a:rPr>
                        <a:t>2,600,000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a:solidFill>
                            <a:schemeClr val="tx1"/>
                          </a:solidFill>
                          <a:latin typeface="Calibri"/>
                        </a:rPr>
                        <a:t>1.2</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a:solidFill>
                            <a:schemeClr val="tx1"/>
                          </a:solidFill>
                          <a:latin typeface="Calibri"/>
                        </a:rPr>
                        <a:t>38,000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000" b="0" i="0" u="none" strike="noStrike" dirty="0">
                          <a:solidFill>
                            <a:schemeClr val="tx1"/>
                          </a:solidFill>
                          <a:latin typeface="Calibri"/>
                        </a:rPr>
                        <a:t>1.1</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r>
              <a:tr h="201820">
                <a:tc>
                  <a:txBody>
                    <a:bodyPr/>
                    <a:lstStyle/>
                    <a:p>
                      <a:pPr algn="l" fontAlgn="b"/>
                      <a:r>
                        <a:rPr lang="en-US" sz="1000" b="0" i="0" u="none" strike="noStrike">
                          <a:solidFill>
                            <a:schemeClr val="tx1"/>
                          </a:solidFill>
                          <a:latin typeface="Calibri"/>
                        </a:rPr>
                        <a:t>High Resolution NHD</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1:24K or better</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ctr" fontAlgn="b"/>
                      <a:r>
                        <a:rPr lang="en-US" sz="1000" b="0" i="0" u="none" strike="noStrike">
                          <a:solidFill>
                            <a:schemeClr val="tx1"/>
                          </a:solidFill>
                          <a:latin typeface="Calibri"/>
                        </a:rPr>
                        <a:t>+/- 12m</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chemeClr val="tx1"/>
                          </a:solidFill>
                          <a:latin typeface="Calibri"/>
                        </a:rPr>
                        <a:t>7,500,000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chemeClr val="tx1"/>
                          </a:solidFill>
                          <a:latin typeface="Calibri"/>
                        </a:rPr>
                        <a:t>20,000,000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0.37</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chemeClr val="tx1"/>
                          </a:solidFill>
                          <a:latin typeface="Calibri"/>
                        </a:rPr>
                        <a:t>537,000</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do not exist</a:t>
                      </a:r>
                    </a:p>
                  </a:txBody>
                  <a:tcPr marL="7133" marR="7133" marT="71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r>
            </a:tbl>
          </a:graphicData>
        </a:graphic>
      </p:graphicFrame>
      <p:sp>
        <p:nvSpPr>
          <p:cNvPr id="17" name="TextBox 16"/>
          <p:cNvSpPr txBox="1"/>
          <p:nvPr/>
        </p:nvSpPr>
        <p:spPr>
          <a:xfrm>
            <a:off x="5486400" y="1143000"/>
            <a:ext cx="2895600" cy="1200329"/>
          </a:xfrm>
          <a:prstGeom prst="rect">
            <a:avLst/>
          </a:prstGeom>
          <a:solidFill>
            <a:schemeClr val="accent2">
              <a:lumMod val="50000"/>
            </a:schemeClr>
          </a:solidFill>
          <a:ln>
            <a:solidFill>
              <a:srgbClr val="3366FF"/>
            </a:solidFill>
          </a:ln>
        </p:spPr>
        <p:txBody>
          <a:bodyPr wrap="square" rtlCol="0">
            <a:spAutoFit/>
          </a:bodyPr>
          <a:lstStyle/>
          <a:p>
            <a:pPr algn="ctr" defTabSz="914400" fontAlgn="base">
              <a:spcBef>
                <a:spcPct val="0"/>
              </a:spcBef>
              <a:spcAft>
                <a:spcPct val="0"/>
              </a:spcAft>
            </a:pPr>
            <a:r>
              <a:rPr lang="en-US" dirty="0" err="1" smtClean="0">
                <a:solidFill>
                  <a:srgbClr val="FFFFFF"/>
                </a:solidFill>
              </a:rPr>
              <a:t>NHD</a:t>
            </a:r>
            <a:r>
              <a:rPr lang="en-US" i="1" dirty="0" err="1" smtClean="0">
                <a:solidFill>
                  <a:srgbClr val="FFFFFF"/>
                </a:solidFill>
              </a:rPr>
              <a:t>Plus</a:t>
            </a:r>
            <a:r>
              <a:rPr lang="en-US" i="1" dirty="0" smtClean="0">
                <a:solidFill>
                  <a:srgbClr val="FFFFFF"/>
                </a:solidFill>
              </a:rPr>
              <a:t> </a:t>
            </a:r>
            <a:r>
              <a:rPr lang="en-US" dirty="0" smtClean="0">
                <a:solidFill>
                  <a:srgbClr val="FFFFFF"/>
                </a:solidFill>
              </a:rPr>
              <a:t>catchments link the landscape to the stream network forming a </a:t>
            </a:r>
            <a:r>
              <a:rPr lang="en-US" i="1" dirty="0" smtClean="0">
                <a:solidFill>
                  <a:srgbClr val="FFFFFF"/>
                </a:solidFill>
              </a:rPr>
              <a:t>surface water</a:t>
            </a:r>
            <a:r>
              <a:rPr lang="en-US" dirty="0" smtClean="0">
                <a:solidFill>
                  <a:srgbClr val="FFFFFF"/>
                </a:solidFill>
              </a:rPr>
              <a:t> </a:t>
            </a:r>
            <a:r>
              <a:rPr lang="en-US" i="1" dirty="0" err="1" smtClean="0">
                <a:solidFill>
                  <a:srgbClr val="FFFFFF"/>
                </a:solidFill>
              </a:rPr>
              <a:t>geofabric</a:t>
            </a:r>
            <a:endParaRPr lang="en-US" i="1" dirty="0" smtClean="0">
              <a:solidFill>
                <a:srgbClr val="FFFFFF"/>
              </a:solidFill>
            </a:endParaRPr>
          </a:p>
        </p:txBody>
      </p:sp>
    </p:spTree>
    <p:extLst>
      <p:ext uri="{BB962C8B-B14F-4D97-AF65-F5344CB8AC3E}">
        <p14:creationId xmlns:p14="http://schemas.microsoft.com/office/powerpoint/2010/main" val="2668303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639175" cy="1384300"/>
          </a:xfrm>
        </p:spPr>
        <p:txBody>
          <a:bodyPr/>
          <a:lstStyle/>
          <a:p>
            <a:pPr>
              <a:defRPr/>
            </a:pPr>
            <a:r>
              <a:rPr lang="en-US" sz="4000" dirty="0" smtClean="0">
                <a:solidFill>
                  <a:schemeClr val="tx1"/>
                </a:solidFill>
              </a:rPr>
              <a:t>EPA </a:t>
            </a:r>
            <a:r>
              <a:rPr lang="en-US" sz="4000" i="1" dirty="0" smtClean="0">
                <a:solidFill>
                  <a:schemeClr val="tx1"/>
                </a:solidFill>
              </a:rPr>
              <a:t>WATERS </a:t>
            </a:r>
            <a:r>
              <a:rPr lang="en-US" sz="4000" dirty="0" smtClean="0">
                <a:solidFill>
                  <a:schemeClr val="tx1"/>
                </a:solidFill>
              </a:rPr>
              <a:t>Data:</a:t>
            </a:r>
            <a:r>
              <a:rPr lang="en-US" sz="4000" i="1" dirty="0" smtClean="0">
                <a:solidFill>
                  <a:schemeClr val="tx1"/>
                </a:solidFill>
              </a:rPr>
              <a:t/>
            </a:r>
            <a:br>
              <a:rPr lang="en-US" sz="4000" i="1" dirty="0" smtClean="0">
                <a:solidFill>
                  <a:schemeClr val="tx1"/>
                </a:solidFill>
              </a:rPr>
            </a:br>
            <a:endParaRPr lang="en-US" sz="4000" i="1" dirty="0" smtClean="0">
              <a:solidFill>
                <a:schemeClr val="tx1"/>
              </a:solidFill>
            </a:endParaRPr>
          </a:p>
        </p:txBody>
      </p:sp>
      <p:sp>
        <p:nvSpPr>
          <p:cNvPr id="80899" name="Rectangle 3"/>
          <p:cNvSpPr>
            <a:spLocks noChangeArrowheads="1"/>
          </p:cNvSpPr>
          <p:nvPr/>
        </p:nvSpPr>
        <p:spPr bwMode="auto">
          <a:xfrm>
            <a:off x="685800" y="838200"/>
            <a:ext cx="6324600" cy="5562600"/>
          </a:xfrm>
          <a:prstGeom prst="rect">
            <a:avLst/>
          </a:prstGeom>
          <a:noFill/>
          <a:ln w="9525">
            <a:noFill/>
            <a:miter lim="800000"/>
            <a:headEnd/>
            <a:tailEnd/>
          </a:ln>
          <a:effectLst/>
        </p:spPr>
        <p:txBody>
          <a:bodyPr/>
          <a:lstStyle/>
          <a:p>
            <a:pPr marL="342900" indent="-342900" defTabSz="914400" eaLnBrk="0" fontAlgn="base" hangingPunct="0">
              <a:spcBef>
                <a:spcPct val="20000"/>
              </a:spcBef>
              <a:spcAft>
                <a:spcPct val="0"/>
              </a:spcAft>
              <a:defRPr/>
            </a:pPr>
            <a:endParaRPr lang="en-US" sz="2000" b="1" dirty="0">
              <a:solidFill>
                <a:srgbClr val="FFFFFF"/>
              </a:solidFill>
              <a:effectLst>
                <a:outerShdw blurRad="38100" dist="38100" dir="2700000" algn="tl">
                  <a:srgbClr val="000000"/>
                </a:outerShdw>
              </a:effectLst>
            </a:endParaRPr>
          </a:p>
          <a:p>
            <a:pPr marL="342900" indent="-342900" defTabSz="914400" eaLnBrk="0" fontAlgn="base" hangingPunct="0">
              <a:spcBef>
                <a:spcPct val="20000"/>
              </a:spcBef>
              <a:spcAft>
                <a:spcPct val="0"/>
              </a:spcAft>
              <a:defRPr/>
            </a:pPr>
            <a:r>
              <a:rPr lang="en-US" sz="2000" b="1" dirty="0">
                <a:solidFill>
                  <a:srgbClr val="FFFFFF"/>
                </a:solidFill>
                <a:effectLst>
                  <a:outerShdw blurRad="38100" dist="38100" dir="2700000" algn="tl">
                    <a:srgbClr val="000000"/>
                  </a:outerShdw>
                </a:effectLst>
              </a:rPr>
              <a:t>Public Access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Listed Impaired Waters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Assessed Waters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Beaches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Clean Watershed Needs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Combined Sewer Overflows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CWSRF Benefits Reporting</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Permitted Dischargers </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Fish Consumption Advisories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Fish Tissue Data</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Impaired Waters with TMDLs </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Sewage No Discharge Zones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Nonpoint Source Projects </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Water Quality Standards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Water Quality </a:t>
            </a:r>
            <a:r>
              <a:rPr lang="en-US" sz="2000" b="1" dirty="0" smtClean="0">
                <a:solidFill>
                  <a:srgbClr val="FFFFFF"/>
                </a:solidFill>
                <a:effectLst>
                  <a:outerShdw blurRad="38100" dist="38100" dir="2700000" algn="tl">
                    <a:srgbClr val="000000"/>
                  </a:outerShdw>
                </a:effectLst>
              </a:rPr>
              <a:t>Stations</a:t>
            </a:r>
            <a:endParaRPr lang="en-US" sz="2000" b="1" dirty="0">
              <a:solidFill>
                <a:srgbClr val="FFFFFF"/>
              </a:solidFill>
              <a:effectLst>
                <a:outerShdw blurRad="38100" dist="38100" dir="2700000" algn="tl">
                  <a:srgbClr val="000000"/>
                </a:outerShdw>
              </a:effectLst>
            </a:endParaRPr>
          </a:p>
          <a:p>
            <a:pPr marL="342900" indent="-342900" defTabSz="914400" eaLnBrk="0" fontAlgn="base" hangingPunct="0">
              <a:spcBef>
                <a:spcPct val="20000"/>
              </a:spcBef>
              <a:spcAft>
                <a:spcPct val="0"/>
              </a:spcAft>
              <a:buFontTx/>
              <a:buChar char="•"/>
              <a:defRPr/>
            </a:pPr>
            <a:endParaRPr lang="en-US" sz="2000" b="1" dirty="0">
              <a:solidFill>
                <a:srgbClr val="FFFFFF"/>
              </a:solidFill>
              <a:effectLst>
                <a:outerShdw blurRad="38100" dist="38100" dir="2700000" algn="tl">
                  <a:srgbClr val="000000"/>
                </a:outerShdw>
              </a:effectLst>
            </a:endParaRPr>
          </a:p>
        </p:txBody>
      </p:sp>
      <p:sp>
        <p:nvSpPr>
          <p:cNvPr id="80902" name="Rectangle 6"/>
          <p:cNvSpPr>
            <a:spLocks noChangeArrowheads="1"/>
          </p:cNvSpPr>
          <p:nvPr/>
        </p:nvSpPr>
        <p:spPr bwMode="auto">
          <a:xfrm>
            <a:off x="4876800" y="1371600"/>
            <a:ext cx="4495800" cy="4114800"/>
          </a:xfrm>
          <a:prstGeom prst="rect">
            <a:avLst/>
          </a:prstGeom>
          <a:noFill/>
          <a:ln w="9525">
            <a:noFill/>
            <a:miter lim="800000"/>
            <a:headEnd/>
            <a:tailEnd/>
          </a:ln>
          <a:effectLst/>
        </p:spPr>
        <p:txBody>
          <a:bodyPr/>
          <a:lstStyle/>
          <a:p>
            <a:pPr marL="342900" indent="-342900" defTabSz="914400" eaLnBrk="0" fontAlgn="base" hangingPunct="0">
              <a:spcBef>
                <a:spcPct val="20000"/>
              </a:spcBef>
              <a:spcAft>
                <a:spcPct val="0"/>
              </a:spcAft>
              <a:buClr>
                <a:srgbClr val="FFFFFF"/>
              </a:buClr>
              <a:buFontTx/>
              <a:buChar char="•"/>
              <a:defRPr/>
            </a:pPr>
            <a:endParaRPr lang="en-US" sz="2000" b="1">
              <a:solidFill>
                <a:srgbClr val="FFFFFF"/>
              </a:solidFill>
              <a:effectLst>
                <a:outerShdw blurRad="38100" dist="38100" dir="2700000" algn="tl">
                  <a:srgbClr val="000000"/>
                </a:outerShdw>
              </a:effectLst>
            </a:endParaRPr>
          </a:p>
        </p:txBody>
      </p:sp>
      <p:sp>
        <p:nvSpPr>
          <p:cNvPr id="80905" name="Rectangle 9"/>
          <p:cNvSpPr>
            <a:spLocks noChangeArrowheads="1"/>
          </p:cNvSpPr>
          <p:nvPr/>
        </p:nvSpPr>
        <p:spPr bwMode="auto">
          <a:xfrm>
            <a:off x="4648200" y="1203325"/>
            <a:ext cx="4495800" cy="1371600"/>
          </a:xfrm>
          <a:prstGeom prst="rect">
            <a:avLst/>
          </a:prstGeom>
          <a:noFill/>
          <a:ln w="9525">
            <a:noFill/>
            <a:miter lim="800000"/>
            <a:headEnd/>
            <a:tailEnd/>
          </a:ln>
          <a:effectLst/>
        </p:spPr>
        <p:txBody>
          <a:bodyPr/>
          <a:lstStyle/>
          <a:p>
            <a:pPr marL="342900" indent="-342900" defTabSz="914400" eaLnBrk="0" fontAlgn="base" hangingPunct="0">
              <a:spcBef>
                <a:spcPct val="20000"/>
              </a:spcBef>
              <a:spcAft>
                <a:spcPct val="0"/>
              </a:spcAft>
              <a:defRPr/>
            </a:pPr>
            <a:r>
              <a:rPr lang="en-US" sz="2000" b="1" dirty="0">
                <a:solidFill>
                  <a:srgbClr val="FFFFFF"/>
                </a:solidFill>
                <a:effectLst>
                  <a:outerShdw blurRad="38100" dist="38100" dir="2700000" algn="tl">
                    <a:srgbClr val="000000"/>
                  </a:outerShdw>
                </a:effectLst>
              </a:rPr>
              <a:t>Internal Access Only</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Drinking Water Intakes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Source Water Areas</a:t>
            </a:r>
          </a:p>
          <a:p>
            <a:pPr marL="342900" indent="-342900" defTabSz="914400" eaLnBrk="0" fontAlgn="base" hangingPunct="0">
              <a:spcBef>
                <a:spcPct val="20000"/>
              </a:spcBef>
              <a:spcAft>
                <a:spcPct val="0"/>
              </a:spcAft>
              <a:buFontTx/>
              <a:buChar char="•"/>
              <a:defRPr/>
            </a:pPr>
            <a:r>
              <a:rPr lang="en-US" sz="2000" b="1" dirty="0">
                <a:solidFill>
                  <a:srgbClr val="FFFFFF"/>
                </a:solidFill>
                <a:effectLst>
                  <a:outerShdw blurRad="38100" dist="38100" dir="2700000" algn="tl">
                    <a:srgbClr val="000000"/>
                  </a:outerShdw>
                </a:effectLst>
              </a:rPr>
              <a:t>Special Appropriations Projects</a:t>
            </a:r>
          </a:p>
          <a:p>
            <a:pPr marL="342900" indent="-342900" defTabSz="914400" eaLnBrk="0" fontAlgn="base" hangingPunct="0">
              <a:spcBef>
                <a:spcPct val="20000"/>
              </a:spcBef>
              <a:spcAft>
                <a:spcPct val="0"/>
              </a:spcAft>
              <a:buFontTx/>
              <a:buChar char="•"/>
              <a:defRPr/>
            </a:pPr>
            <a:endParaRPr lang="en-US" sz="2000" b="1" dirty="0">
              <a:solidFill>
                <a:srgbClr val="FFFFFF"/>
              </a:solidFill>
              <a:effectLst>
                <a:outerShdw blurRad="38100" dist="38100" dir="2700000" algn="tl">
                  <a:srgbClr val="000000"/>
                </a:outerShdw>
              </a:effectLst>
            </a:endParaRPr>
          </a:p>
        </p:txBody>
      </p:sp>
      <p:sp>
        <p:nvSpPr>
          <p:cNvPr id="4" name="TextBox 3"/>
          <p:cNvSpPr txBox="1"/>
          <p:nvPr/>
        </p:nvSpPr>
        <p:spPr>
          <a:xfrm>
            <a:off x="5410200" y="3619500"/>
            <a:ext cx="2590800" cy="2308324"/>
          </a:xfrm>
          <a:prstGeom prst="rect">
            <a:avLst/>
          </a:prstGeom>
          <a:noFill/>
        </p:spPr>
        <p:txBody>
          <a:bodyPr wrap="square" rtlCol="0">
            <a:spAutoFit/>
          </a:bodyPr>
          <a:lstStyle/>
          <a:p>
            <a:pPr algn="ctr" defTabSz="914400" eaLnBrk="0" fontAlgn="base" hangingPunct="0">
              <a:spcBef>
                <a:spcPct val="0"/>
              </a:spcBef>
              <a:spcAft>
                <a:spcPct val="0"/>
              </a:spcAft>
            </a:pPr>
            <a:r>
              <a:rPr lang="en-US" sz="2800" b="1" dirty="0" smtClean="0">
                <a:solidFill>
                  <a:srgbClr val="FFFF00"/>
                </a:solidFill>
              </a:rPr>
              <a:t>~</a:t>
            </a:r>
            <a:r>
              <a:rPr lang="en-US" sz="3600" b="1" dirty="0" smtClean="0">
                <a:solidFill>
                  <a:srgbClr val="FFFF00"/>
                </a:solidFill>
              </a:rPr>
              <a:t>6,000,000 events tied to 100K NHD</a:t>
            </a:r>
            <a:endParaRPr lang="en-US" sz="3600" b="1" dirty="0">
              <a:solidFill>
                <a:srgbClr val="FFFF00"/>
              </a:solidFill>
            </a:endParaRPr>
          </a:p>
        </p:txBody>
      </p:sp>
    </p:spTree>
    <p:extLst>
      <p:ext uri="{BB962C8B-B14F-4D97-AF65-F5344CB8AC3E}">
        <p14:creationId xmlns:p14="http://schemas.microsoft.com/office/powerpoint/2010/main" val="86677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illon_Hydro_Squ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629400" cy="512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28600" y="228600"/>
            <a:ext cx="8883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3600" b="1">
                <a:solidFill>
                  <a:srgbClr val="FFFFFF"/>
                </a:solidFill>
                <a:latin typeface="Times New Roman" pitchFamily="18" charset="0"/>
                <a:cs typeface="Arial" charset="0"/>
              </a:rPr>
              <a:t>What is the National Hydrography Dataset?</a:t>
            </a:r>
          </a:p>
          <a:p>
            <a:pPr defTabSz="914400" eaLnBrk="1" fontAlgn="base" hangingPunct="1">
              <a:spcBef>
                <a:spcPct val="0"/>
              </a:spcBef>
              <a:spcAft>
                <a:spcPct val="0"/>
              </a:spcAft>
              <a:buFontTx/>
              <a:buNone/>
            </a:pPr>
            <a:r>
              <a:rPr lang="en-US" altLang="en-US" sz="2400" b="1">
                <a:solidFill>
                  <a:srgbClr val="FFFFFF"/>
                </a:solidFill>
                <a:latin typeface="Times New Roman" pitchFamily="18" charset="0"/>
                <a:cs typeface="Arial" charset="0"/>
              </a:rPr>
              <a:t>Essentially the surface water features found on topographic maps</a:t>
            </a:r>
          </a:p>
        </p:txBody>
      </p:sp>
      <p:pic>
        <p:nvPicPr>
          <p:cNvPr id="5124"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5898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HR NHD Type 1, Gaging Station: 127,659</a:t>
            </a:r>
            <a:endParaRPr lang="en-US"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defTabSz="914400" eaLnBrk="0" fontAlgn="base" hangingPunct="0">
              <a:spcBef>
                <a:spcPct val="0"/>
              </a:spcBef>
              <a:spcAft>
                <a:spcPct val="0"/>
              </a:spcAft>
            </a:pPr>
            <a:fld id="{0FF612F0-F1C4-4A9B-AC3B-0EF944C70FF5}" type="slidenum">
              <a:rPr lang="en-US" sz="4000" smtClean="0">
                <a:solidFill>
                  <a:prstClr val="black">
                    <a:tint val="75000"/>
                  </a:prstClr>
                </a:solidFill>
              </a:rPr>
              <a:pPr defTabSz="914400" eaLnBrk="0" fontAlgn="base" hangingPunct="0">
                <a:spcBef>
                  <a:spcPct val="0"/>
                </a:spcBef>
                <a:spcAft>
                  <a:spcPct val="0"/>
                </a:spcAft>
              </a:pPr>
              <a:t>20</a:t>
            </a:fld>
            <a:endParaRPr lang="en-US" sz="4000">
              <a:solidFill>
                <a:prstClr val="black">
                  <a:tint val="75000"/>
                </a:prstClr>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277225" cy="545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36632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HR NHD Type </a:t>
            </a:r>
            <a:r>
              <a:rPr lang="en-US" dirty="0" smtClean="0"/>
              <a:t>6, Water Quality Station: 93,787</a:t>
            </a:r>
            <a:endParaRPr lang="en-US" dirty="0"/>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defTabSz="914400" eaLnBrk="0" fontAlgn="base" hangingPunct="0">
              <a:spcBef>
                <a:spcPct val="0"/>
              </a:spcBef>
              <a:spcAft>
                <a:spcPct val="0"/>
              </a:spcAft>
            </a:pPr>
            <a:fld id="{0FF612F0-F1C4-4A9B-AC3B-0EF944C70FF5}" type="slidenum">
              <a:rPr lang="en-US" sz="4000" smtClean="0">
                <a:solidFill>
                  <a:prstClr val="black">
                    <a:tint val="75000"/>
                  </a:prstClr>
                </a:solidFill>
              </a:rPr>
              <a:pPr defTabSz="914400" eaLnBrk="0" fontAlgn="base" hangingPunct="0">
                <a:spcBef>
                  <a:spcPct val="0"/>
                </a:spcBef>
                <a:spcAft>
                  <a:spcPct val="0"/>
                </a:spcAft>
              </a:pPr>
              <a:t>21</a:t>
            </a:fld>
            <a:endParaRPr lang="en-US" sz="4000">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447800"/>
            <a:ext cx="833437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0260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HR NHD Type 2, </a:t>
            </a:r>
            <a:r>
              <a:rPr lang="en-US" dirty="0" smtClean="0"/>
              <a:t>Dam: </a:t>
            </a:r>
            <a:r>
              <a:rPr lang="en-US" dirty="0"/>
              <a:t>60,311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439" y="1177043"/>
            <a:ext cx="6865620" cy="5699760"/>
          </a:xfrm>
          <a:prstGeom prst="rect">
            <a:avLst/>
          </a:prstGeom>
        </p:spPr>
      </p:pic>
    </p:spTree>
    <p:extLst>
      <p:ext uri="{BB962C8B-B14F-4D97-AF65-F5344CB8AC3E}">
        <p14:creationId xmlns:p14="http://schemas.microsoft.com/office/powerpoint/2010/main" val="3823958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Point Events in NHD</a:t>
            </a:r>
            <a:br>
              <a:rPr lang="en-US" dirty="0" smtClean="0">
                <a:solidFill>
                  <a:schemeClr val="bg1"/>
                </a:solidFill>
              </a:rPr>
            </a:br>
            <a:r>
              <a:rPr lang="en-US" dirty="0" smtClean="0">
                <a:solidFill>
                  <a:schemeClr val="bg1"/>
                </a:solidFill>
              </a:rPr>
              <a:t>March 4, 2014</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0FF612F0-F1C4-4A9B-AC3B-0EF944C70FF5}" type="slidenum">
              <a:rPr lang="en-US" smtClean="0">
                <a:solidFill>
                  <a:srgbClr val="000000"/>
                </a:solidFill>
              </a:rPr>
              <a:pPr/>
              <a:t>23</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20214761"/>
              </p:ext>
            </p:extLst>
          </p:nvPr>
        </p:nvGraphicFramePr>
        <p:xfrm>
          <a:off x="1447800" y="1981200"/>
          <a:ext cx="6096000" cy="3779520"/>
        </p:xfrm>
        <a:graphic>
          <a:graphicData uri="http://schemas.openxmlformats.org/drawingml/2006/table">
            <a:tbl>
              <a:tblPr firstRow="1" bandRow="1">
                <a:tableStyleId>{5C22544A-7EE6-4342-B048-85BDC9FD1C3A}</a:tableStyleId>
              </a:tblPr>
              <a:tblGrid>
                <a:gridCol w="838200"/>
                <a:gridCol w="3581400"/>
                <a:gridCol w="1676400"/>
              </a:tblGrid>
              <a:tr h="370840">
                <a:tc>
                  <a:txBody>
                    <a:bodyPr/>
                    <a:lstStyle/>
                    <a:p>
                      <a:r>
                        <a:rPr lang="en-US" dirty="0" smtClean="0">
                          <a:solidFill>
                            <a:schemeClr val="tx1"/>
                          </a:solidFill>
                        </a:rPr>
                        <a:t>Type </a:t>
                      </a:r>
                      <a:endParaRPr lang="en-US" dirty="0">
                        <a:solidFill>
                          <a:schemeClr val="tx1"/>
                        </a:solidFill>
                      </a:endParaRPr>
                    </a:p>
                  </a:txBody>
                  <a:tcPr/>
                </a:tc>
                <a:tc>
                  <a:txBody>
                    <a:bodyPr/>
                    <a:lstStyle/>
                    <a:p>
                      <a:endParaRPr lang="en-US" dirty="0"/>
                    </a:p>
                  </a:txBody>
                  <a:tcPr/>
                </a:tc>
                <a:tc>
                  <a:txBody>
                    <a:bodyPr/>
                    <a:lstStyle/>
                    <a:p>
                      <a:endParaRPr lang="en-US"/>
                    </a:p>
                  </a:txBody>
                  <a:tcPr/>
                </a:tc>
              </a:tr>
              <a:tr h="370840">
                <a:tc>
                  <a:txBody>
                    <a:bodyPr/>
                    <a:lstStyle/>
                    <a:p>
                      <a:r>
                        <a:rPr lang="en-US" dirty="0" smtClean="0"/>
                        <a:t>1</a:t>
                      </a:r>
                    </a:p>
                  </a:txBody>
                  <a:tcPr/>
                </a:tc>
                <a:tc>
                  <a:txBody>
                    <a:bodyPr/>
                    <a:lstStyle/>
                    <a:p>
                      <a:r>
                        <a:rPr lang="en-US" dirty="0" smtClean="0"/>
                        <a:t>Gaging station</a:t>
                      </a:r>
                      <a:endParaRPr lang="en-US" dirty="0"/>
                    </a:p>
                  </a:txBody>
                  <a:tcPr/>
                </a:tc>
                <a:tc>
                  <a:txBody>
                    <a:bodyPr/>
                    <a:lstStyle/>
                    <a:p>
                      <a:r>
                        <a:rPr lang="en-US" dirty="0" smtClean="0"/>
                        <a:t>127,659</a:t>
                      </a:r>
                      <a:endParaRPr lang="en-US" dirty="0"/>
                    </a:p>
                  </a:txBody>
                  <a:tcPr/>
                </a:tc>
              </a:tr>
              <a:tr h="370840">
                <a:tc>
                  <a:txBody>
                    <a:bodyPr/>
                    <a:lstStyle/>
                    <a:p>
                      <a:r>
                        <a:rPr lang="en-US" dirty="0" smtClean="0"/>
                        <a:t>2</a:t>
                      </a:r>
                      <a:endParaRPr lang="en-US" dirty="0"/>
                    </a:p>
                  </a:txBody>
                  <a:tcPr/>
                </a:tc>
                <a:tc>
                  <a:txBody>
                    <a:bodyPr/>
                    <a:lstStyle/>
                    <a:p>
                      <a:r>
                        <a:rPr lang="en-US" dirty="0" smtClean="0"/>
                        <a:t>Dam</a:t>
                      </a:r>
                    </a:p>
                  </a:txBody>
                  <a:tcPr/>
                </a:tc>
                <a:tc>
                  <a:txBody>
                    <a:bodyPr/>
                    <a:lstStyle/>
                    <a:p>
                      <a:r>
                        <a:rPr lang="en-US" dirty="0" smtClean="0"/>
                        <a:t>60,311</a:t>
                      </a:r>
                      <a:endParaRPr lang="en-US" dirty="0"/>
                    </a:p>
                  </a:txBody>
                  <a:tcPr/>
                </a:tc>
              </a:tr>
              <a:tr h="370840">
                <a:tc>
                  <a:txBody>
                    <a:bodyPr/>
                    <a:lstStyle/>
                    <a:p>
                      <a:r>
                        <a:rPr lang="en-US" dirty="0" smtClean="0"/>
                        <a:t>3</a:t>
                      </a:r>
                      <a:endParaRPr lang="en-US" dirty="0"/>
                    </a:p>
                  </a:txBody>
                  <a:tcPr/>
                </a:tc>
                <a:tc>
                  <a:txBody>
                    <a:bodyPr/>
                    <a:lstStyle/>
                    <a:p>
                      <a:r>
                        <a:rPr lang="en-US" dirty="0" smtClean="0"/>
                        <a:t>Divergence</a:t>
                      </a:r>
                      <a:r>
                        <a:rPr lang="en-US" baseline="0" dirty="0" smtClean="0"/>
                        <a:t> Structure = General</a:t>
                      </a:r>
                      <a:endParaRPr lang="en-US" dirty="0"/>
                    </a:p>
                  </a:txBody>
                  <a:tcPr/>
                </a:tc>
                <a:tc>
                  <a:txBody>
                    <a:bodyPr/>
                    <a:lstStyle/>
                    <a:p>
                      <a:r>
                        <a:rPr lang="en-US" dirty="0" smtClean="0"/>
                        <a:t>25</a:t>
                      </a:r>
                      <a:endParaRPr lang="en-US" dirty="0"/>
                    </a:p>
                  </a:txBody>
                  <a:tcPr/>
                </a:tc>
              </a:tr>
              <a:tr h="370840">
                <a:tc>
                  <a:txBody>
                    <a:bodyPr/>
                    <a:lstStyle/>
                    <a:p>
                      <a:r>
                        <a:rPr lang="en-US" dirty="0" smtClean="0"/>
                        <a:t>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Divergence</a:t>
                      </a:r>
                      <a:r>
                        <a:rPr lang="en-US" baseline="0" dirty="0" smtClean="0"/>
                        <a:t> Structure = Withdrawing</a:t>
                      </a:r>
                      <a:endParaRPr lang="en-US" dirty="0" smtClean="0"/>
                    </a:p>
                    <a:p>
                      <a:endParaRPr lang="en-US" dirty="0"/>
                    </a:p>
                  </a:txBody>
                  <a:tcPr/>
                </a:tc>
                <a:tc>
                  <a:txBody>
                    <a:bodyPr/>
                    <a:lstStyle/>
                    <a:p>
                      <a:r>
                        <a:rPr lang="en-US" dirty="0" smtClean="0"/>
                        <a:t>1,236</a:t>
                      </a:r>
                      <a:endParaRPr lang="en-US" dirty="0"/>
                    </a:p>
                  </a:txBody>
                  <a:tcPr/>
                </a:tc>
              </a:tr>
              <a:tr h="370840">
                <a:tc>
                  <a:txBody>
                    <a:bodyPr/>
                    <a:lstStyle/>
                    <a:p>
                      <a:r>
                        <a:rPr lang="en-US" dirty="0" smtClean="0"/>
                        <a:t>5</a:t>
                      </a:r>
                      <a:endParaRPr lang="en-US" dirty="0"/>
                    </a:p>
                  </a:txBody>
                  <a:tcPr/>
                </a:tc>
                <a:tc>
                  <a:txBody>
                    <a:bodyPr/>
                    <a:lstStyle/>
                    <a:p>
                      <a:r>
                        <a:rPr lang="en-US" dirty="0" smtClean="0"/>
                        <a:t>Divergence</a:t>
                      </a:r>
                      <a:r>
                        <a:rPr lang="en-US" baseline="0" dirty="0" smtClean="0"/>
                        <a:t> Structure = Contributing</a:t>
                      </a:r>
                      <a:endParaRPr lang="en-US" dirty="0"/>
                    </a:p>
                  </a:txBody>
                  <a:tcPr/>
                </a:tc>
                <a:tc>
                  <a:txBody>
                    <a:bodyPr/>
                    <a:lstStyle/>
                    <a:p>
                      <a:r>
                        <a:rPr lang="en-US" dirty="0" smtClean="0"/>
                        <a:t>63</a:t>
                      </a:r>
                      <a:endParaRPr lang="en-US" dirty="0"/>
                    </a:p>
                  </a:txBody>
                  <a:tcPr/>
                </a:tc>
              </a:tr>
              <a:tr h="370840">
                <a:tc>
                  <a:txBody>
                    <a:bodyPr/>
                    <a:lstStyle/>
                    <a:p>
                      <a:r>
                        <a:rPr lang="en-US" dirty="0" smtClean="0"/>
                        <a:t>6</a:t>
                      </a:r>
                      <a:endParaRPr lang="en-US" dirty="0"/>
                    </a:p>
                  </a:txBody>
                  <a:tcPr/>
                </a:tc>
                <a:tc>
                  <a:txBody>
                    <a:bodyPr/>
                    <a:lstStyle/>
                    <a:p>
                      <a:r>
                        <a:rPr lang="en-US" dirty="0" smtClean="0"/>
                        <a:t>Water Quality Station</a:t>
                      </a:r>
                      <a:endParaRPr lang="en-US" dirty="0"/>
                    </a:p>
                  </a:txBody>
                  <a:tcPr/>
                </a:tc>
                <a:tc>
                  <a:txBody>
                    <a:bodyPr/>
                    <a:lstStyle/>
                    <a:p>
                      <a:r>
                        <a:rPr lang="en-US" dirty="0" smtClean="0"/>
                        <a:t>93,787</a:t>
                      </a:r>
                      <a:endParaRPr lang="en-US" dirty="0"/>
                    </a:p>
                  </a:txBody>
                  <a:tcPr/>
                </a:tc>
              </a:tr>
              <a:tr h="370840">
                <a:tc>
                  <a:txBody>
                    <a:bodyPr/>
                    <a:lstStyle/>
                    <a:p>
                      <a:r>
                        <a:rPr lang="en-US" dirty="0" smtClean="0"/>
                        <a:t>ALL</a:t>
                      </a:r>
                      <a:endParaRPr lang="en-US" dirty="0"/>
                    </a:p>
                  </a:txBody>
                  <a:tcPr/>
                </a:tc>
                <a:tc>
                  <a:txBody>
                    <a:bodyPr/>
                    <a:lstStyle/>
                    <a:p>
                      <a:endParaRPr lang="en-US" dirty="0"/>
                    </a:p>
                  </a:txBody>
                  <a:tcPr/>
                </a:tc>
                <a:tc>
                  <a:txBody>
                    <a:bodyPr/>
                    <a:lstStyle/>
                    <a:p>
                      <a:r>
                        <a:rPr lang="en-US" dirty="0" smtClean="0"/>
                        <a:t>283,081</a:t>
                      </a:r>
                      <a:endParaRPr lang="en-US" dirty="0"/>
                    </a:p>
                  </a:txBody>
                  <a:tcPr/>
                </a:tc>
              </a:tr>
            </a:tbl>
          </a:graphicData>
        </a:graphic>
      </p:graphicFrame>
    </p:spTree>
    <p:extLst>
      <p:ext uri="{BB962C8B-B14F-4D97-AF65-F5344CB8AC3E}">
        <p14:creationId xmlns:p14="http://schemas.microsoft.com/office/powerpoint/2010/main" val="26613598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Single Hydrographic Frame of Reference</a:t>
            </a:r>
            <a:endParaRPr lang="en-US" dirty="0"/>
          </a:p>
        </p:txBody>
      </p:sp>
      <p:sp>
        <p:nvSpPr>
          <p:cNvPr id="3" name="Content Placeholder 2"/>
          <p:cNvSpPr>
            <a:spLocks noGrp="1"/>
          </p:cNvSpPr>
          <p:nvPr>
            <p:ph idx="1"/>
          </p:nvPr>
        </p:nvSpPr>
        <p:spPr/>
        <p:txBody>
          <a:bodyPr>
            <a:normAutofit lnSpcReduction="10000"/>
          </a:bodyPr>
          <a:lstStyle/>
          <a:p>
            <a:r>
              <a:rPr lang="en-US" dirty="0" smtClean="0"/>
              <a:t>Based on High-Res NHD</a:t>
            </a:r>
          </a:p>
          <a:p>
            <a:pPr lvl="1"/>
            <a:r>
              <a:rPr lang="en-US" dirty="0"/>
              <a:t>Single addressing system</a:t>
            </a:r>
          </a:p>
          <a:p>
            <a:pPr lvl="1"/>
            <a:r>
              <a:rPr lang="en-US" dirty="0"/>
              <a:t>Single dataset to </a:t>
            </a:r>
            <a:r>
              <a:rPr lang="en-US" dirty="0" smtClean="0"/>
              <a:t>maintain</a:t>
            </a:r>
          </a:p>
          <a:p>
            <a:r>
              <a:rPr lang="en-US" dirty="0" smtClean="0"/>
              <a:t>High-Res </a:t>
            </a:r>
            <a:r>
              <a:rPr lang="en-US" dirty="0" err="1"/>
              <a:t>NHDPlus</a:t>
            </a:r>
            <a:endParaRPr lang="en-US" dirty="0"/>
          </a:p>
          <a:p>
            <a:pPr lvl="1"/>
            <a:r>
              <a:rPr lang="en-US" dirty="0" smtClean="0"/>
              <a:t>Currently in development</a:t>
            </a:r>
          </a:p>
          <a:p>
            <a:pPr lvl="1"/>
            <a:r>
              <a:rPr lang="en-US" dirty="0" smtClean="0"/>
              <a:t>Network </a:t>
            </a:r>
            <a:r>
              <a:rPr lang="en-US" dirty="0"/>
              <a:t>Value Added Attributes (VAA’s</a:t>
            </a:r>
            <a:r>
              <a:rPr lang="en-US" dirty="0" smtClean="0"/>
              <a:t>), catchments, </a:t>
            </a:r>
            <a:r>
              <a:rPr lang="en-US" dirty="0" err="1" smtClean="0"/>
              <a:t>rasters</a:t>
            </a:r>
            <a:r>
              <a:rPr lang="en-US" dirty="0" smtClean="0"/>
              <a:t>, flow estimates</a:t>
            </a:r>
          </a:p>
          <a:p>
            <a:r>
              <a:rPr lang="en-US" dirty="0" smtClean="0"/>
              <a:t>Generalization </a:t>
            </a:r>
            <a:r>
              <a:rPr lang="en-US" dirty="0"/>
              <a:t>scheme</a:t>
            </a:r>
          </a:p>
          <a:p>
            <a:pPr lvl="1"/>
            <a:r>
              <a:rPr lang="en-US" dirty="0"/>
              <a:t>Several generalized scales based on </a:t>
            </a:r>
            <a:r>
              <a:rPr lang="en-US" dirty="0" smtClean="0"/>
              <a:t>High-Res NHD</a:t>
            </a:r>
          </a:p>
          <a:p>
            <a:pPr lvl="1"/>
            <a:r>
              <a:rPr lang="en-US" dirty="0" err="1" smtClean="0"/>
              <a:t>NHDPlus</a:t>
            </a:r>
            <a:r>
              <a:rPr lang="en-US" dirty="0" smtClean="0"/>
              <a:t> derivatives for each scale</a:t>
            </a:r>
          </a:p>
          <a:p>
            <a:endParaRPr lang="en-US" dirty="0"/>
          </a:p>
        </p:txBody>
      </p:sp>
    </p:spTree>
    <p:extLst>
      <p:ext uri="{BB962C8B-B14F-4D97-AF65-F5344CB8AC3E}">
        <p14:creationId xmlns:p14="http://schemas.microsoft.com/office/powerpoint/2010/main" val="358580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1650" cy="686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5334000" y="5105400"/>
            <a:ext cx="1828800" cy="838200"/>
          </a:xfrm>
          <a:prstGeom prst="ellipse">
            <a:avLst/>
          </a:prstGeom>
          <a:noFill/>
          <a:ln w="76200">
            <a:solidFill>
              <a:srgbClr val="FF0000"/>
            </a:solidFill>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000" smtClean="0">
              <a:solidFill>
                <a:srgbClr val="FFFFFF"/>
              </a:solidFill>
            </a:endParaRPr>
          </a:p>
        </p:txBody>
      </p:sp>
    </p:spTree>
    <p:extLst>
      <p:ext uri="{BB962C8B-B14F-4D97-AF65-F5344CB8AC3E}">
        <p14:creationId xmlns:p14="http://schemas.microsoft.com/office/powerpoint/2010/main" val="290136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a:t>
            </a:r>
            <a:r>
              <a:rPr lang="en-US" dirty="0"/>
              <a:t>web </a:t>
            </a:r>
            <a:r>
              <a:rPr lang="en-US" dirty="0" smtClean="0"/>
              <a:t>services (EPA WATERS </a:t>
            </a:r>
            <a:r>
              <a:rPr lang="en-US" dirty="0" err="1" smtClean="0"/>
              <a:t>NHDPlus</a:t>
            </a:r>
            <a:r>
              <a:rPr lang="en-US" dirty="0" smtClean="0"/>
              <a:t> 100K-based)</a:t>
            </a:r>
            <a:endParaRPr lang="en-US" dirty="0"/>
          </a:p>
        </p:txBody>
      </p:sp>
      <p:sp>
        <p:nvSpPr>
          <p:cNvPr id="3" name="Content Placeholder 2"/>
          <p:cNvSpPr>
            <a:spLocks noGrp="1"/>
          </p:cNvSpPr>
          <p:nvPr>
            <p:ph idx="1"/>
          </p:nvPr>
        </p:nvSpPr>
        <p:spPr/>
        <p:txBody>
          <a:bodyPr/>
          <a:lstStyle/>
          <a:p>
            <a:r>
              <a:rPr lang="en-US" b="0" dirty="0" smtClean="0"/>
              <a:t>EPA WATERS </a:t>
            </a:r>
            <a:r>
              <a:rPr lang="en-US" b="0" dirty="0"/>
              <a:t>Web and Database </a:t>
            </a:r>
            <a:r>
              <a:rPr lang="en-US" b="0" dirty="0" smtClean="0"/>
              <a:t>services</a:t>
            </a:r>
          </a:p>
          <a:p>
            <a:pPr lvl="1"/>
            <a:r>
              <a:rPr lang="en-US" dirty="0" smtClean="0"/>
              <a:t>Event indexing</a:t>
            </a:r>
          </a:p>
          <a:p>
            <a:pPr lvl="1"/>
            <a:r>
              <a:rPr lang="en-US" dirty="0" smtClean="0"/>
              <a:t>Point indexing</a:t>
            </a:r>
          </a:p>
          <a:p>
            <a:pPr lvl="1"/>
            <a:r>
              <a:rPr lang="en-US" dirty="0" smtClean="0"/>
              <a:t>Name service</a:t>
            </a:r>
          </a:p>
          <a:p>
            <a:pPr lvl="1"/>
            <a:r>
              <a:rPr lang="en-US" dirty="0" smtClean="0"/>
              <a:t>Navigation service</a:t>
            </a:r>
          </a:p>
          <a:p>
            <a:pPr lvl="1"/>
            <a:r>
              <a:rPr lang="en-US" dirty="0" smtClean="0"/>
              <a:t>Navigation delineation service</a:t>
            </a:r>
          </a:p>
          <a:p>
            <a:pPr lvl="1"/>
            <a:r>
              <a:rPr lang="en-US" dirty="0" smtClean="0"/>
              <a:t>RAD event info service</a:t>
            </a:r>
          </a:p>
          <a:p>
            <a:pPr lvl="1"/>
            <a:r>
              <a:rPr lang="en-US" dirty="0" smtClean="0"/>
              <a:t>Lookup services</a:t>
            </a:r>
          </a:p>
          <a:p>
            <a:pPr lvl="1"/>
            <a:r>
              <a:rPr lang="en-US" dirty="0" smtClean="0"/>
              <a:t>Results queue service</a:t>
            </a:r>
          </a:p>
          <a:p>
            <a:pPr lvl="1"/>
            <a:r>
              <a:rPr lang="en-US" dirty="0" smtClean="0"/>
              <a:t>Spatial assignment service</a:t>
            </a:r>
          </a:p>
        </p:txBody>
      </p:sp>
    </p:spTree>
    <p:extLst>
      <p:ext uri="{BB962C8B-B14F-4D97-AF65-F5344CB8AC3E}">
        <p14:creationId xmlns:p14="http://schemas.microsoft.com/office/powerpoint/2010/main" val="1823274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429875" cy="719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bwMode="auto">
          <a:xfrm>
            <a:off x="914400" y="3095521"/>
            <a:ext cx="1524000" cy="214313"/>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000" smtClean="0">
              <a:solidFill>
                <a:srgbClr val="FFFFFF"/>
              </a:solidFill>
            </a:endParaRPr>
          </a:p>
        </p:txBody>
      </p:sp>
      <p:sp>
        <p:nvSpPr>
          <p:cNvPr id="4" name="Right Arrow 3"/>
          <p:cNvSpPr/>
          <p:nvPr/>
        </p:nvSpPr>
        <p:spPr bwMode="auto">
          <a:xfrm>
            <a:off x="964096" y="5562600"/>
            <a:ext cx="1524000" cy="214313"/>
          </a:xfrm>
          <a:prstGeom prst="righ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4000" smtClean="0">
              <a:solidFill>
                <a:srgbClr val="FFFFFF"/>
              </a:solidFill>
            </a:endParaRPr>
          </a:p>
        </p:txBody>
      </p:sp>
      <p:sp>
        <p:nvSpPr>
          <p:cNvPr id="3" name="TextBox 2"/>
          <p:cNvSpPr txBox="1"/>
          <p:nvPr/>
        </p:nvSpPr>
        <p:spPr>
          <a:xfrm>
            <a:off x="907774" y="2833345"/>
            <a:ext cx="1479892" cy="369332"/>
          </a:xfrm>
          <a:prstGeom prst="rect">
            <a:avLst/>
          </a:prstGeom>
          <a:noFill/>
        </p:spPr>
        <p:txBody>
          <a:bodyPr wrap="none" rtlCol="0">
            <a:spAutoFit/>
          </a:bodyPr>
          <a:lstStyle/>
          <a:p>
            <a:pPr defTabSz="914400" eaLnBrk="0" fontAlgn="base" hangingPunct="0">
              <a:spcBef>
                <a:spcPct val="0"/>
              </a:spcBef>
              <a:spcAft>
                <a:spcPct val="0"/>
              </a:spcAft>
            </a:pPr>
            <a:r>
              <a:rPr lang="en-US" b="1" dirty="0" smtClean="0">
                <a:solidFill>
                  <a:srgbClr val="00B0F0"/>
                </a:solidFill>
              </a:rPr>
              <a:t>Incremental</a:t>
            </a:r>
          </a:p>
        </p:txBody>
      </p:sp>
      <p:sp>
        <p:nvSpPr>
          <p:cNvPr id="6" name="TextBox 5"/>
          <p:cNvSpPr txBox="1"/>
          <p:nvPr/>
        </p:nvSpPr>
        <p:spPr>
          <a:xfrm>
            <a:off x="986150" y="5280649"/>
            <a:ext cx="1428596" cy="369332"/>
          </a:xfrm>
          <a:prstGeom prst="rect">
            <a:avLst/>
          </a:prstGeom>
          <a:noFill/>
        </p:spPr>
        <p:txBody>
          <a:bodyPr wrap="none" rtlCol="0">
            <a:spAutoFit/>
          </a:bodyPr>
          <a:lstStyle/>
          <a:p>
            <a:pPr defTabSz="914400" eaLnBrk="0" fontAlgn="base" hangingPunct="0">
              <a:spcBef>
                <a:spcPct val="0"/>
              </a:spcBef>
              <a:spcAft>
                <a:spcPct val="0"/>
              </a:spcAft>
            </a:pPr>
            <a:r>
              <a:rPr lang="en-US" b="1" dirty="0" smtClean="0">
                <a:solidFill>
                  <a:srgbClr val="00B0F0"/>
                </a:solidFill>
              </a:rPr>
              <a:t>Cumulative</a:t>
            </a:r>
          </a:p>
        </p:txBody>
      </p:sp>
    </p:spTree>
    <p:extLst>
      <p:ext uri="{BB962C8B-B14F-4D97-AF65-F5344CB8AC3E}">
        <p14:creationId xmlns:p14="http://schemas.microsoft.com/office/powerpoint/2010/main" val="1850027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HEM Web Initial Release 	</a:t>
            </a:r>
          </a:p>
        </p:txBody>
      </p:sp>
      <p:sp>
        <p:nvSpPr>
          <p:cNvPr id="6147" name="Content Placeholder 2"/>
          <p:cNvSpPr>
            <a:spLocks noGrp="1"/>
          </p:cNvSpPr>
          <p:nvPr>
            <p:ph idx="1"/>
          </p:nvPr>
        </p:nvSpPr>
        <p:spPr/>
        <p:txBody>
          <a:bodyPr/>
          <a:lstStyle/>
          <a:p>
            <a:r>
              <a:rPr lang="en-US" altLang="en-US" dirty="0" smtClean="0"/>
              <a:t>Release date – April 30</a:t>
            </a:r>
            <a:r>
              <a:rPr lang="en-US" altLang="en-US" baseline="30000" dirty="0" smtClean="0"/>
              <a:t>th</a:t>
            </a:r>
            <a:r>
              <a:rPr lang="en-US" altLang="en-US" dirty="0" smtClean="0"/>
              <a:t>, 2014</a:t>
            </a:r>
          </a:p>
          <a:p>
            <a:pPr lvl="1"/>
            <a:r>
              <a:rPr lang="en-US" altLang="en-US" dirty="0" smtClean="0"/>
              <a:t>SOE</a:t>
            </a:r>
            <a:endParaRPr lang="en-US" altLang="en-US" dirty="0" smtClean="0"/>
          </a:p>
          <a:p>
            <a:pPr lvl="1"/>
            <a:r>
              <a:rPr lang="en-US" altLang="en-US" dirty="0" err="1" smtClean="0"/>
              <a:t>HiRes</a:t>
            </a:r>
            <a:r>
              <a:rPr lang="en-US" altLang="en-US" dirty="0" smtClean="0"/>
              <a:t> NHD </a:t>
            </a:r>
            <a:r>
              <a:rPr lang="en-US" altLang="en-US" dirty="0" smtClean="0"/>
              <a:t>Read-Only Web Map </a:t>
            </a:r>
            <a:r>
              <a:rPr lang="en-US" altLang="en-US" dirty="0" smtClean="0"/>
              <a:t>Service (AGS)</a:t>
            </a:r>
            <a:endParaRPr lang="en-US" altLang="en-US" dirty="0" smtClean="0"/>
          </a:p>
          <a:p>
            <a:pPr lvl="2"/>
            <a:r>
              <a:rPr lang="en-US" altLang="en-US" dirty="0" smtClean="0"/>
              <a:t>National Coverage</a:t>
            </a:r>
          </a:p>
          <a:p>
            <a:pPr lvl="2"/>
            <a:r>
              <a:rPr lang="en-US" altLang="en-US" dirty="0" smtClean="0"/>
              <a:t>Updated </a:t>
            </a:r>
            <a:r>
              <a:rPr lang="en-US" altLang="en-US" dirty="0" smtClean="0"/>
              <a:t>Daily</a:t>
            </a:r>
          </a:p>
          <a:p>
            <a:pPr lvl="2"/>
            <a:r>
              <a:rPr lang="en-US" altLang="en-US" dirty="0" smtClean="0"/>
              <a:t>Enables display/query and snapping</a:t>
            </a:r>
            <a:endParaRPr lang="en-US" altLang="en-US" dirty="0" smtClean="0"/>
          </a:p>
          <a:p>
            <a:pPr lvl="1"/>
            <a:r>
              <a:rPr lang="en-US" altLang="en-US" dirty="0" smtClean="0"/>
              <a:t>Sample JavaScript API Code </a:t>
            </a:r>
          </a:p>
          <a:p>
            <a:pPr lvl="1"/>
            <a:r>
              <a:rPr lang="en-US" altLang="en-US" dirty="0" smtClean="0"/>
              <a:t>Configuration Documentation</a:t>
            </a:r>
          </a:p>
          <a:p>
            <a:pPr lvl="1"/>
            <a:r>
              <a:rPr lang="en-US" altLang="en-US" dirty="0"/>
              <a:t>http://nhd.usgs.gov/tools.html#hem</a:t>
            </a:r>
            <a:endParaRPr lang="en-US" altLang="en-US" dirty="0"/>
          </a:p>
          <a:p>
            <a:pPr lvl="1"/>
            <a:r>
              <a:rPr lang="en-US" altLang="en-US" dirty="0" smtClean="0"/>
              <a:t>Contact: hem@usgs.gov</a:t>
            </a:r>
          </a:p>
          <a:p>
            <a:endParaRPr lang="en-US" altLang="en-US" dirty="0" smtClean="0"/>
          </a:p>
        </p:txBody>
      </p:sp>
    </p:spTree>
    <p:extLst>
      <p:ext uri="{BB962C8B-B14F-4D97-AF65-F5344CB8AC3E}">
        <p14:creationId xmlns:p14="http://schemas.microsoft.com/office/powerpoint/2010/main" val="9405326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838200" y="2438400"/>
            <a:ext cx="7772400" cy="2286000"/>
          </a:xfrm>
        </p:spPr>
        <p:txBody>
          <a:bodyPr/>
          <a:lstStyle/>
          <a:p>
            <a:pPr eaLnBrk="1" hangingPunct="1"/>
            <a:r>
              <a:rPr lang="en-US" altLang="en-US" sz="4000" smtClean="0"/>
              <a:t/>
            </a:r>
            <a:br>
              <a:rPr lang="en-US" altLang="en-US" sz="4000" smtClean="0"/>
            </a:br>
            <a:r>
              <a:rPr lang="en-US" altLang="en-US" sz="4000" smtClean="0"/>
              <a:t/>
            </a:r>
            <a:br>
              <a:rPr lang="en-US" altLang="en-US" sz="4000" smtClean="0"/>
            </a:br>
            <a:r>
              <a:rPr lang="en-US" altLang="en-US" smtClean="0"/>
              <a:t>Open Water Data Initiative</a:t>
            </a:r>
            <a:r>
              <a:rPr lang="en-US" altLang="en-US" sz="4000" smtClean="0"/>
              <a:t/>
            </a:r>
            <a:br>
              <a:rPr lang="en-US" altLang="en-US" sz="4000" smtClean="0"/>
            </a:br>
            <a:r>
              <a:rPr lang="en-US" altLang="en-US" sz="4000" smtClean="0"/>
              <a:t/>
            </a:r>
            <a:br>
              <a:rPr lang="en-US" altLang="en-US" sz="4000" smtClean="0"/>
            </a:br>
            <a:endParaRPr lang="en-US" altLang="en-US" sz="4000" smtClean="0">
              <a:solidFill>
                <a:srgbClr val="FF0000"/>
              </a:solidFill>
            </a:endParaRPr>
          </a:p>
        </p:txBody>
      </p:sp>
      <p:sp>
        <p:nvSpPr>
          <p:cNvPr id="19459" name="Rectangle 3" descr="Rectangle: Click to edit Master text styles&#10;Second level&#10;Third level&#10;Fourth level&#10;Fifth level"/>
          <p:cNvSpPr>
            <a:spLocks noGrp="1" noChangeArrowheads="1"/>
          </p:cNvSpPr>
          <p:nvPr>
            <p:ph type="subTitle" idx="1"/>
          </p:nvPr>
        </p:nvSpPr>
        <p:spPr>
          <a:xfrm>
            <a:off x="1447800" y="4495800"/>
            <a:ext cx="6629400" cy="1524000"/>
          </a:xfrm>
        </p:spPr>
        <p:txBody>
          <a:bodyPr/>
          <a:lstStyle/>
          <a:p>
            <a:pPr algn="ctr" eaLnBrk="1" hangingPunct="1">
              <a:lnSpc>
                <a:spcPct val="80000"/>
              </a:lnSpc>
            </a:pPr>
            <a:r>
              <a:rPr lang="en-US" altLang="en-US" sz="2000" smtClean="0"/>
              <a:t>Kevin T. Gallagher</a:t>
            </a:r>
          </a:p>
          <a:p>
            <a:pPr algn="ctr" eaLnBrk="1" hangingPunct="1">
              <a:lnSpc>
                <a:spcPct val="80000"/>
              </a:lnSpc>
            </a:pPr>
            <a:r>
              <a:rPr lang="en-US" altLang="en-US" sz="2000" smtClean="0"/>
              <a:t>USGS, Associate Director, Core Science Systems</a:t>
            </a:r>
          </a:p>
          <a:p>
            <a:pPr algn="ctr" eaLnBrk="1" hangingPunct="1">
              <a:lnSpc>
                <a:spcPct val="90000"/>
              </a:lnSpc>
              <a:buClrTx/>
              <a:buSzTx/>
              <a:buFontTx/>
              <a:buNone/>
            </a:pPr>
            <a:endParaRPr lang="en-US" altLang="en-US" sz="2800" smtClean="0"/>
          </a:p>
        </p:txBody>
      </p:sp>
      <p:sp>
        <p:nvSpPr>
          <p:cNvPr id="19460" name="Text Box 4"/>
          <p:cNvSpPr txBox="1">
            <a:spLocks noChangeArrowheads="1"/>
          </p:cNvSpPr>
          <p:nvPr/>
        </p:nvSpPr>
        <p:spPr bwMode="auto">
          <a:xfrm>
            <a:off x="3276600" y="457200"/>
            <a:ext cx="5486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Blip>
                <a:blip r:embed="rId3"/>
              </a:buBlip>
              <a:defRPr sz="3200">
                <a:solidFill>
                  <a:schemeClr val="tx1"/>
                </a:solidFill>
                <a:latin typeface="Tahoma" pitchFamily="34" charset="0"/>
              </a:defRPr>
            </a:lvl1pPr>
            <a:lvl2pPr marL="742950" indent="-285750" eaLnBrk="0" hangingPunct="0">
              <a:buClr>
                <a:schemeClr val="tx1"/>
              </a:buClr>
              <a:buSzPct val="60000"/>
              <a:buChar char="n"/>
              <a:defRPr sz="2800">
                <a:solidFill>
                  <a:schemeClr val="tx1"/>
                </a:solidFill>
                <a:latin typeface="Tahoma" pitchFamily="34" charset="0"/>
              </a:defRPr>
            </a:lvl2pPr>
            <a:lvl3pPr marL="1143000" indent="-228600" eaLnBrk="0" hangingPunct="0">
              <a:buSzPct val="95000"/>
              <a:defRPr sz="2400">
                <a:solidFill>
                  <a:schemeClr val="tx1"/>
                </a:solidFill>
                <a:latin typeface="Tahoma" pitchFamily="34" charset="0"/>
              </a:defRPr>
            </a:lvl3pPr>
            <a:lvl4pPr marL="1600200" indent="-228600" eaLnBrk="0" hangingPunct="0">
              <a:buClr>
                <a:schemeClr val="tx1"/>
              </a:buClr>
              <a:buSzPct val="65000"/>
              <a:buChar char="n"/>
              <a:defRPr sz="2000">
                <a:solidFill>
                  <a:schemeClr val="tx1"/>
                </a:solidFill>
                <a:latin typeface="Tahoma" pitchFamily="34" charset="0"/>
              </a:defRPr>
            </a:lvl4pPr>
            <a:lvl5pPr marL="2057400" indent="-228600" eaLnBrk="0" hangingPunct="0">
              <a:buSzPct val="60000"/>
              <a:buChar char="n"/>
              <a:defRPr sz="20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Tahoma" pitchFamily="34" charset="0"/>
              </a:defRPr>
            </a:lvl9pPr>
          </a:lstStyle>
          <a:p>
            <a:pPr algn="ctr" defTabSz="914400" eaLnBrk="1" fontAlgn="base" hangingPunct="1">
              <a:spcBef>
                <a:spcPct val="50000"/>
              </a:spcBef>
              <a:spcAft>
                <a:spcPct val="0"/>
              </a:spcAft>
              <a:buFontTx/>
              <a:buNone/>
            </a:pPr>
            <a:r>
              <a:rPr lang="en-US" altLang="en-US" smtClean="0">
                <a:solidFill>
                  <a:srgbClr val="40458C"/>
                </a:solidFill>
              </a:rPr>
              <a:t>June 26, 2014</a:t>
            </a:r>
          </a:p>
          <a:p>
            <a:pPr algn="ctr" defTabSz="914400" eaLnBrk="1" fontAlgn="base" hangingPunct="1">
              <a:spcBef>
                <a:spcPct val="50000"/>
              </a:spcBef>
              <a:spcAft>
                <a:spcPct val="0"/>
              </a:spcAft>
              <a:buFontTx/>
              <a:buNone/>
            </a:pPr>
            <a:r>
              <a:rPr lang="en-US" altLang="en-US" smtClean="0">
                <a:solidFill>
                  <a:srgbClr val="40458C"/>
                </a:solidFill>
              </a:rPr>
              <a:t>Steering Committee Meeting</a:t>
            </a:r>
          </a:p>
          <a:p>
            <a:pPr algn="ctr" defTabSz="914400" eaLnBrk="1" fontAlgn="base" hangingPunct="1">
              <a:spcBef>
                <a:spcPct val="50000"/>
              </a:spcBef>
              <a:spcAft>
                <a:spcPct val="0"/>
              </a:spcAft>
              <a:buFontTx/>
              <a:buNone/>
            </a:pPr>
            <a:endParaRPr lang="en-US" altLang="en-US" sz="1600" smtClean="0">
              <a:solidFill>
                <a:srgbClr val="C7050A"/>
              </a:solidFill>
            </a:endParaRPr>
          </a:p>
        </p:txBody>
      </p:sp>
    </p:spTree>
    <p:extLst>
      <p:ext uri="{BB962C8B-B14F-4D97-AF65-F5344CB8AC3E}">
        <p14:creationId xmlns:p14="http://schemas.microsoft.com/office/powerpoint/2010/main" val="508809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LR_ReachCo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00200"/>
            <a:ext cx="5889625"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1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3"/>
          <p:cNvSpPr txBox="1">
            <a:spLocks noChangeArrowheads="1"/>
          </p:cNvSpPr>
          <p:nvPr/>
        </p:nvSpPr>
        <p:spPr bwMode="auto">
          <a:xfrm>
            <a:off x="0" y="228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The fundamental component is the drainage network of rivers and streams</a:t>
            </a:r>
          </a:p>
          <a:p>
            <a:pPr algn="ctr" defTabSz="914400" eaLnBrk="1" fontAlgn="base" hangingPunct="1">
              <a:spcBef>
                <a:spcPct val="0"/>
              </a:spcBef>
              <a:spcAft>
                <a:spcPct val="0"/>
              </a:spcAft>
              <a:buFontTx/>
              <a:buNone/>
            </a:pPr>
            <a:r>
              <a:rPr lang="en-US" altLang="en-US" sz="2000" b="1">
                <a:solidFill>
                  <a:srgbClr val="FFFFFF"/>
                </a:solidFill>
                <a:latin typeface="Times New Roman" pitchFamily="18" charset="0"/>
                <a:cs typeface="Arial" charset="0"/>
              </a:rPr>
              <a:t>7.5-million mile network</a:t>
            </a:r>
          </a:p>
        </p:txBody>
      </p:sp>
    </p:spTree>
    <p:extLst>
      <p:ext uri="{BB962C8B-B14F-4D97-AF65-F5344CB8AC3E}">
        <p14:creationId xmlns:p14="http://schemas.microsoft.com/office/powerpoint/2010/main" val="8984690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304800"/>
            <a:ext cx="8229600" cy="685800"/>
          </a:xfrm>
        </p:spPr>
        <p:txBody>
          <a:bodyPr/>
          <a:lstStyle/>
          <a:p>
            <a:r>
              <a:rPr lang="en-US" altLang="en-US" sz="3600" smtClean="0"/>
              <a:t>Open Water Data Vision</a:t>
            </a:r>
          </a:p>
        </p:txBody>
      </p:sp>
      <p:sp>
        <p:nvSpPr>
          <p:cNvPr id="17411" name="Content Placeholder 2" descr="Rectangle: Click to edit Master text styles&#10;Second level&#10;Third level&#10;Fourth level&#10;Fifth level"/>
          <p:cNvSpPr>
            <a:spLocks noGrp="1"/>
          </p:cNvSpPr>
          <p:nvPr>
            <p:ph idx="1"/>
          </p:nvPr>
        </p:nvSpPr>
        <p:spPr>
          <a:xfrm>
            <a:off x="152400" y="1066800"/>
            <a:ext cx="8763000" cy="4267200"/>
          </a:xfrm>
        </p:spPr>
        <p:txBody>
          <a:bodyPr/>
          <a:lstStyle/>
          <a:p>
            <a:pPr>
              <a:defRPr/>
            </a:pPr>
            <a:r>
              <a:rPr lang="en-US" altLang="en-US" sz="2400" dirty="0" smtClean="0"/>
              <a:t>Foundational </a:t>
            </a:r>
            <a:r>
              <a:rPr lang="en-US" altLang="en-US" sz="2400" b="1" dirty="0" smtClean="0"/>
              <a:t>National </a:t>
            </a:r>
            <a:r>
              <a:rPr lang="en-US" altLang="en-US" sz="2400" dirty="0" smtClean="0"/>
              <a:t>Data Sets with </a:t>
            </a:r>
            <a:r>
              <a:rPr lang="en-US" altLang="en-US" sz="2400" b="1" dirty="0" smtClean="0"/>
              <a:t>Data Services </a:t>
            </a:r>
            <a:r>
              <a:rPr lang="en-US" altLang="en-US" sz="2400" dirty="0" smtClean="0"/>
              <a:t>to support a wide variety of water user applications</a:t>
            </a:r>
          </a:p>
          <a:p>
            <a:pPr>
              <a:defRPr/>
            </a:pPr>
            <a:r>
              <a:rPr lang="en-US" altLang="en-US" sz="2400" dirty="0" smtClean="0"/>
              <a:t>Water data </a:t>
            </a:r>
            <a:r>
              <a:rPr lang="en-US" altLang="en-US" sz="2400" b="1" dirty="0" smtClean="0"/>
              <a:t>metadata</a:t>
            </a:r>
            <a:r>
              <a:rPr lang="en-US" altLang="en-US" sz="2400" dirty="0" smtClean="0"/>
              <a:t>, </a:t>
            </a:r>
            <a:r>
              <a:rPr lang="en-US" altLang="en-US" sz="2400" b="1" dirty="0" smtClean="0"/>
              <a:t>web services </a:t>
            </a:r>
            <a:r>
              <a:rPr lang="en-US" altLang="en-US" sz="2400" dirty="0" smtClean="0"/>
              <a:t>and a </a:t>
            </a:r>
            <a:r>
              <a:rPr lang="en-US" altLang="en-US" sz="2400" b="1" dirty="0" smtClean="0"/>
              <a:t>community</a:t>
            </a:r>
            <a:r>
              <a:rPr lang="en-US" altLang="en-US" sz="2400" dirty="0" smtClean="0"/>
              <a:t> accessible on the Federal Geospatial Platform</a:t>
            </a:r>
          </a:p>
          <a:p>
            <a:pPr>
              <a:defRPr/>
            </a:pPr>
            <a:r>
              <a:rPr lang="en-US" altLang="en-US" sz="2400" dirty="0" smtClean="0"/>
              <a:t>Access to integrated </a:t>
            </a:r>
            <a:r>
              <a:rPr lang="en-US" altLang="en-US" sz="2400" b="1" dirty="0" smtClean="0"/>
              <a:t>real-time monitoring data</a:t>
            </a:r>
          </a:p>
          <a:p>
            <a:pPr>
              <a:defRPr/>
            </a:pPr>
            <a:r>
              <a:rPr lang="en-US" altLang="en-US" sz="2400" dirty="0" smtClean="0"/>
              <a:t>Data Assimilation for a </a:t>
            </a:r>
            <a:r>
              <a:rPr lang="en-US" altLang="en-US" sz="2400" b="1" dirty="0" smtClean="0"/>
              <a:t>National </a:t>
            </a:r>
            <a:r>
              <a:rPr lang="en-US" altLang="en-US" sz="2400" b="1" dirty="0"/>
              <a:t>M</a:t>
            </a:r>
            <a:r>
              <a:rPr lang="en-US" altLang="en-US" sz="2400" b="1" dirty="0" smtClean="0"/>
              <a:t>odeling</a:t>
            </a:r>
            <a:r>
              <a:rPr lang="en-US" altLang="en-US" sz="2400" dirty="0" smtClean="0"/>
              <a:t> capability</a:t>
            </a:r>
          </a:p>
          <a:p>
            <a:pPr>
              <a:defRPr/>
            </a:pPr>
            <a:r>
              <a:rPr lang="en-US" altLang="en-US" sz="2400" dirty="0" smtClean="0"/>
              <a:t>Water Maps and other </a:t>
            </a:r>
            <a:r>
              <a:rPr lang="en-US" altLang="en-US" sz="2400" b="1" dirty="0" smtClean="0"/>
              <a:t>Derivative Products </a:t>
            </a:r>
            <a:r>
              <a:rPr lang="en-US" altLang="en-US" sz="2400" dirty="0" smtClean="0"/>
              <a:t>that integrate geospatial &amp; water observations</a:t>
            </a:r>
          </a:p>
          <a:p>
            <a:pPr lvl="1">
              <a:defRPr/>
            </a:pPr>
            <a:r>
              <a:rPr lang="en-US" altLang="en-US" sz="2000" dirty="0" smtClean="0"/>
              <a:t>Such as: current conditions, precipitation estimates, reservoir storage</a:t>
            </a:r>
          </a:p>
          <a:p>
            <a:pPr>
              <a:defRPr/>
            </a:pPr>
            <a:r>
              <a:rPr lang="en-US" altLang="en-US" sz="2400" b="1" dirty="0" smtClean="0"/>
              <a:t>Marketplace of open source applications </a:t>
            </a:r>
            <a:r>
              <a:rPr lang="en-US" altLang="en-US" sz="2400" dirty="0" smtClean="0"/>
              <a:t>(models, data visualizations, etc.) built upon </a:t>
            </a:r>
            <a:r>
              <a:rPr lang="en-US" altLang="en-US" sz="2400" b="1" dirty="0" smtClean="0"/>
              <a:t>Open Water Web Services</a:t>
            </a:r>
          </a:p>
          <a:p>
            <a:pPr marL="0" indent="0">
              <a:buFont typeface="Wingdings" pitchFamily="2" charset="2"/>
              <a:buNone/>
              <a:defRPr/>
            </a:pPr>
            <a:endParaRPr lang="en-US" altLang="en-US" sz="2000" dirty="0" smtClean="0"/>
          </a:p>
          <a:p>
            <a:pPr>
              <a:defRPr/>
            </a:pPr>
            <a:endParaRPr lang="en-US" altLang="en-US" sz="2400" dirty="0" smtClean="0"/>
          </a:p>
          <a:p>
            <a:pPr>
              <a:defRPr/>
            </a:pPr>
            <a:endParaRPr lang="en-US" altLang="en-US" dirty="0" smtClean="0"/>
          </a:p>
        </p:txBody>
      </p:sp>
    </p:spTree>
    <p:extLst>
      <p:ext uri="{BB962C8B-B14F-4D97-AF65-F5344CB8AC3E}">
        <p14:creationId xmlns:p14="http://schemas.microsoft.com/office/powerpoint/2010/main" val="34265811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304800"/>
            <a:ext cx="8229600" cy="762000"/>
          </a:xfrm>
        </p:spPr>
        <p:txBody>
          <a:bodyPr/>
          <a:lstStyle/>
          <a:p>
            <a:r>
              <a:rPr lang="en-US" altLang="en-US" sz="3600" smtClean="0"/>
              <a:t>Foundational Water Data Sets</a:t>
            </a:r>
          </a:p>
        </p:txBody>
      </p:sp>
      <p:sp>
        <p:nvSpPr>
          <p:cNvPr id="33795" name="Content Placeholder 2" descr="Rectangle: Click to edit Master text styles&#10;Second level&#10;Third level&#10;Fourth level&#10;Fifth level"/>
          <p:cNvSpPr>
            <a:spLocks noGrp="1"/>
          </p:cNvSpPr>
          <p:nvPr>
            <p:ph idx="1"/>
          </p:nvPr>
        </p:nvSpPr>
        <p:spPr>
          <a:xfrm>
            <a:off x="304800" y="1524000"/>
            <a:ext cx="4267200" cy="3505200"/>
          </a:xfrm>
        </p:spPr>
        <p:txBody>
          <a:bodyPr/>
          <a:lstStyle/>
          <a:p>
            <a:r>
              <a:rPr lang="en-US" altLang="en-US" sz="2800" smtClean="0">
                <a:solidFill>
                  <a:srgbClr val="40458C"/>
                </a:solidFill>
              </a:rPr>
              <a:t>Streamflow</a:t>
            </a:r>
          </a:p>
          <a:p>
            <a:r>
              <a:rPr lang="en-US" altLang="en-US" sz="2800" smtClean="0">
                <a:solidFill>
                  <a:srgbClr val="40458C"/>
                </a:solidFill>
              </a:rPr>
              <a:t>Groundwater levels</a:t>
            </a:r>
          </a:p>
          <a:p>
            <a:r>
              <a:rPr lang="en-US" altLang="en-US" sz="2800" smtClean="0">
                <a:solidFill>
                  <a:srgbClr val="40458C"/>
                </a:solidFill>
              </a:rPr>
              <a:t>Aquifers</a:t>
            </a:r>
          </a:p>
          <a:p>
            <a:r>
              <a:rPr lang="en-US" altLang="en-US" sz="2800" smtClean="0">
                <a:solidFill>
                  <a:srgbClr val="40458C"/>
                </a:solidFill>
              </a:rPr>
              <a:t>Water quality</a:t>
            </a:r>
          </a:p>
          <a:p>
            <a:r>
              <a:rPr lang="en-US" altLang="en-US" sz="2800" smtClean="0">
                <a:solidFill>
                  <a:srgbClr val="40458C"/>
                </a:solidFill>
              </a:rPr>
              <a:t>Reservoir storage</a:t>
            </a:r>
          </a:p>
          <a:p>
            <a:r>
              <a:rPr lang="en-US" altLang="en-US" sz="2800" smtClean="0">
                <a:solidFill>
                  <a:srgbClr val="40458C"/>
                </a:solidFill>
              </a:rPr>
              <a:t>Elevation</a:t>
            </a:r>
          </a:p>
          <a:p>
            <a:r>
              <a:rPr lang="en-US" altLang="en-US" sz="2800" smtClean="0">
                <a:solidFill>
                  <a:srgbClr val="40458C"/>
                </a:solidFill>
              </a:rPr>
              <a:t>Hydrography – </a:t>
            </a:r>
            <a:r>
              <a:rPr lang="en-US" altLang="en-US" sz="2000" smtClean="0">
                <a:solidFill>
                  <a:srgbClr val="40458C"/>
                </a:solidFill>
              </a:rPr>
              <a:t>NHD/WBD</a:t>
            </a:r>
          </a:p>
        </p:txBody>
      </p:sp>
      <p:sp>
        <p:nvSpPr>
          <p:cNvPr id="4" name="Content Placeholder 2"/>
          <p:cNvSpPr txBox="1">
            <a:spLocks/>
          </p:cNvSpPr>
          <p:nvPr/>
        </p:nvSpPr>
        <p:spPr bwMode="auto">
          <a:xfrm>
            <a:off x="4343400" y="1447800"/>
            <a:ext cx="373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SzPct val="110000"/>
              <a:buFont typeface="Wingdings" pitchFamily="2" charset="2"/>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defTabSz="914400">
              <a:buClr>
                <a:srgbClr val="6F89F7"/>
              </a:buClr>
              <a:defRPr/>
            </a:pPr>
            <a:r>
              <a:rPr lang="en-US" sz="2800" dirty="0" smtClean="0">
                <a:solidFill>
                  <a:srgbClr val="40458C"/>
                </a:solidFill>
              </a:rPr>
              <a:t>Landscape Variables</a:t>
            </a:r>
          </a:p>
          <a:p>
            <a:pPr defTabSz="914400">
              <a:buClr>
                <a:srgbClr val="6F89F7"/>
              </a:buClr>
              <a:defRPr/>
            </a:pPr>
            <a:r>
              <a:rPr lang="en-US" sz="2800" dirty="0" smtClean="0">
                <a:solidFill>
                  <a:srgbClr val="40458C"/>
                </a:solidFill>
              </a:rPr>
              <a:t>Climate/Weather/ET</a:t>
            </a:r>
            <a:endParaRPr lang="en-US" sz="2800" kern="0" dirty="0" smtClean="0">
              <a:solidFill>
                <a:srgbClr val="40458C"/>
              </a:solidFill>
            </a:endParaRPr>
          </a:p>
          <a:p>
            <a:pPr defTabSz="914400">
              <a:buClr>
                <a:srgbClr val="6F89F7"/>
              </a:buClr>
              <a:defRPr/>
            </a:pPr>
            <a:r>
              <a:rPr lang="en-US" sz="2800" kern="0" dirty="0" smtClean="0">
                <a:solidFill>
                  <a:srgbClr val="40458C"/>
                </a:solidFill>
              </a:rPr>
              <a:t>Soil moisture</a:t>
            </a:r>
          </a:p>
          <a:p>
            <a:pPr defTabSz="914400">
              <a:buClr>
                <a:srgbClr val="6F89F7"/>
              </a:buClr>
              <a:defRPr/>
            </a:pPr>
            <a:r>
              <a:rPr lang="en-US" sz="2800" kern="0" dirty="0" smtClean="0">
                <a:solidFill>
                  <a:srgbClr val="40458C"/>
                </a:solidFill>
              </a:rPr>
              <a:t>Human water use</a:t>
            </a:r>
          </a:p>
          <a:p>
            <a:pPr lvl="1" defTabSz="914400">
              <a:buClr>
                <a:srgbClr val="40458C"/>
              </a:buClr>
              <a:defRPr/>
            </a:pPr>
            <a:r>
              <a:rPr lang="en-US" sz="2400" kern="0" dirty="0" smtClean="0">
                <a:solidFill>
                  <a:srgbClr val="40458C"/>
                </a:solidFill>
              </a:rPr>
              <a:t>Withdrawals</a:t>
            </a:r>
          </a:p>
          <a:p>
            <a:pPr lvl="1" defTabSz="914400">
              <a:buClr>
                <a:srgbClr val="40458C"/>
              </a:buClr>
              <a:defRPr/>
            </a:pPr>
            <a:r>
              <a:rPr lang="en-US" sz="2400" kern="0" dirty="0" smtClean="0">
                <a:solidFill>
                  <a:srgbClr val="40458C"/>
                </a:solidFill>
              </a:rPr>
              <a:t>Return flows</a:t>
            </a:r>
          </a:p>
          <a:p>
            <a:pPr lvl="1" defTabSz="914400">
              <a:buClr>
                <a:srgbClr val="40458C"/>
              </a:buClr>
              <a:defRPr/>
            </a:pPr>
            <a:r>
              <a:rPr lang="en-US" sz="2400" kern="0" dirty="0" smtClean="0">
                <a:solidFill>
                  <a:srgbClr val="40458C"/>
                </a:solidFill>
              </a:rPr>
              <a:t>Diversions</a:t>
            </a:r>
          </a:p>
          <a:p>
            <a:pPr lvl="1" defTabSz="914400">
              <a:buClr>
                <a:srgbClr val="40458C"/>
              </a:buClr>
              <a:defRPr/>
            </a:pPr>
            <a:r>
              <a:rPr lang="en-US" sz="2400" kern="0" dirty="0" smtClean="0">
                <a:solidFill>
                  <a:srgbClr val="40458C"/>
                </a:solidFill>
              </a:rPr>
              <a:t>Losses</a:t>
            </a:r>
          </a:p>
        </p:txBody>
      </p:sp>
    </p:spTree>
    <p:extLst>
      <p:ext uri="{BB962C8B-B14F-4D97-AF65-F5344CB8AC3E}">
        <p14:creationId xmlns:p14="http://schemas.microsoft.com/office/powerpoint/2010/main" val="23805731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z="4000" smtClean="0">
                <a:ea typeface="ＭＳ Ｐゴシック" pitchFamily="34" charset="-128"/>
              </a:rPr>
              <a:t>ACWI – Advisory Committee on Water Information</a:t>
            </a:r>
          </a:p>
        </p:txBody>
      </p:sp>
      <p:pic>
        <p:nvPicPr>
          <p:cNvPr id="4" name="Picture 3"/>
          <p:cNvPicPr>
            <a:picLocks noChangeAspect="1"/>
          </p:cNvPicPr>
          <p:nvPr/>
        </p:nvPicPr>
        <p:blipFill>
          <a:blip r:embed="rId3"/>
          <a:stretch>
            <a:fillRect/>
          </a:stretch>
        </p:blipFill>
        <p:spPr>
          <a:xfrm>
            <a:off x="1184275" y="1690688"/>
            <a:ext cx="6964363" cy="4425950"/>
          </a:xfrm>
          <a:prstGeom prst="rect">
            <a:avLst/>
          </a:prstGeom>
          <a:ln w="3175">
            <a:solidFill>
              <a:schemeClr val="bg1">
                <a:lumMod val="65000"/>
              </a:schemeClr>
            </a:solidFill>
          </a:ln>
        </p:spPr>
      </p:pic>
      <p:sp>
        <p:nvSpPr>
          <p:cNvPr id="35844" name="TextBox 4"/>
          <p:cNvSpPr txBox="1">
            <a:spLocks noChangeArrowheads="1"/>
          </p:cNvSpPr>
          <p:nvPr/>
        </p:nvSpPr>
        <p:spPr bwMode="auto">
          <a:xfrm>
            <a:off x="3668713" y="6265863"/>
            <a:ext cx="1993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defTabSz="914400" eaLnBrk="1" fontAlgn="base" hangingPunct="1">
              <a:lnSpc>
                <a:spcPct val="100000"/>
              </a:lnSpc>
              <a:spcBef>
                <a:spcPct val="20000"/>
              </a:spcBef>
              <a:spcAft>
                <a:spcPct val="0"/>
              </a:spcAft>
              <a:buClr>
                <a:srgbClr val="0563C1"/>
              </a:buClr>
              <a:buSzPct val="110000"/>
              <a:buFont typeface="Wingdings" pitchFamily="2" charset="2"/>
              <a:buChar char="w"/>
            </a:pPr>
            <a:r>
              <a:rPr lang="en-US" altLang="en-US" sz="3200" smtClean="0">
                <a:solidFill>
                  <a:prstClr val="black"/>
                </a:solidFill>
                <a:latin typeface="Tahoma" pitchFamily="34" charset="0"/>
                <a:ea typeface="ＭＳ Ｐゴシック" pitchFamily="34" charset="-128"/>
              </a:rPr>
              <a:t>Established in 1991</a:t>
            </a:r>
          </a:p>
        </p:txBody>
      </p:sp>
    </p:spTree>
    <p:extLst>
      <p:ext uri="{BB962C8B-B14F-4D97-AF65-F5344CB8AC3E}">
        <p14:creationId xmlns:p14="http://schemas.microsoft.com/office/powerpoint/2010/main" val="3738068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7772400" cy="762000"/>
          </a:xfrm>
        </p:spPr>
        <p:txBody>
          <a:bodyPr/>
          <a:lstStyle/>
          <a:p>
            <a:pPr eaLnBrk="1" hangingPunct="1"/>
            <a:r>
              <a:rPr lang="en-US" altLang="en-US" sz="3600" smtClean="0"/>
              <a:t>Proposal</a:t>
            </a:r>
            <a:endParaRPr lang="en-US" altLang="en-US" sz="2400" smtClean="0"/>
          </a:p>
        </p:txBody>
      </p:sp>
      <p:sp>
        <p:nvSpPr>
          <p:cNvPr id="4099" name="Rectangle 3" descr="Rectangle: Click to edit Master text styles&#10;Second level&#10;Third level&#10;Fourth level&#10;Fifth level"/>
          <p:cNvSpPr>
            <a:spLocks noGrp="1" noChangeArrowheads="1"/>
          </p:cNvSpPr>
          <p:nvPr>
            <p:ph type="body" idx="1"/>
          </p:nvPr>
        </p:nvSpPr>
        <p:spPr>
          <a:xfrm>
            <a:off x="685800" y="1219200"/>
            <a:ext cx="7924800" cy="4191000"/>
          </a:xfrm>
        </p:spPr>
        <p:txBody>
          <a:bodyPr/>
          <a:lstStyle/>
          <a:p>
            <a:pPr>
              <a:defRPr/>
            </a:pPr>
            <a:r>
              <a:rPr lang="en-US" sz="2800" dirty="0"/>
              <a:t>We are proposing </a:t>
            </a:r>
            <a:r>
              <a:rPr lang="en-US" sz="2800" dirty="0" smtClean="0"/>
              <a:t>an Open </a:t>
            </a:r>
            <a:r>
              <a:rPr lang="en-US" sz="2800" dirty="0"/>
              <a:t>Water Data Initiative that </a:t>
            </a:r>
            <a:r>
              <a:rPr lang="en-US" sz="2800" dirty="0" smtClean="0"/>
              <a:t>will:</a:t>
            </a:r>
          </a:p>
          <a:p>
            <a:pPr lvl="1">
              <a:defRPr/>
            </a:pPr>
            <a:r>
              <a:rPr lang="en-US" sz="2400" dirty="0" smtClean="0"/>
              <a:t>integrate </a:t>
            </a:r>
            <a:r>
              <a:rPr lang="en-US" sz="2400" dirty="0"/>
              <a:t>currently fragmented water information into a connected, national water data </a:t>
            </a:r>
            <a:r>
              <a:rPr lang="en-US" sz="2400" dirty="0" smtClean="0"/>
              <a:t>framework</a:t>
            </a:r>
          </a:p>
          <a:p>
            <a:pPr lvl="1">
              <a:defRPr/>
            </a:pPr>
            <a:r>
              <a:rPr lang="en-US" sz="2400" dirty="0" smtClean="0"/>
              <a:t>leverage </a:t>
            </a:r>
            <a:r>
              <a:rPr lang="en-US" sz="2400" dirty="0"/>
              <a:t>existing shared infrastructure and tools to provide a platform for innovation, modeling, and </a:t>
            </a:r>
            <a:r>
              <a:rPr lang="en-US" sz="2400" dirty="0" smtClean="0"/>
              <a:t>data </a:t>
            </a:r>
            <a:r>
              <a:rPr lang="en-US" sz="2400" dirty="0"/>
              <a:t>sharing and solution development. </a:t>
            </a:r>
            <a:endParaRPr lang="en-US" sz="2400" dirty="0" smtClean="0"/>
          </a:p>
          <a:p>
            <a:pPr lvl="1">
              <a:defRPr/>
            </a:pPr>
            <a:r>
              <a:rPr lang="en-US" altLang="en-US" sz="2400" dirty="0"/>
              <a:t>c</a:t>
            </a:r>
            <a:r>
              <a:rPr lang="en-US" altLang="en-US" sz="2400" dirty="0" smtClean="0"/>
              <a:t>apitalize on cross-government interest in big data, IT innovation, Open Data, Data.gov, etc.</a:t>
            </a:r>
          </a:p>
          <a:p>
            <a:pPr lvl="1">
              <a:defRPr/>
            </a:pPr>
            <a:r>
              <a:rPr lang="en-US" altLang="en-US" sz="2400" dirty="0"/>
              <a:t>Build on the ground-breaking work of the </a:t>
            </a:r>
            <a:r>
              <a:rPr lang="en-US" altLang="en-US" sz="2400" dirty="0" smtClean="0"/>
              <a:t>FGDC, OGC, IWRSS, CUASI, ACWI, and others.</a:t>
            </a:r>
            <a:endParaRPr lang="en-US" altLang="en-US" sz="2400" dirty="0"/>
          </a:p>
          <a:p>
            <a:pPr lvl="1">
              <a:defRPr/>
            </a:pPr>
            <a:endParaRPr lang="en-US" sz="2400" dirty="0"/>
          </a:p>
          <a:p>
            <a:pPr>
              <a:defRPr/>
            </a:pPr>
            <a:endParaRPr lang="en-US" sz="2800" dirty="0" smtClean="0"/>
          </a:p>
          <a:p>
            <a:pPr marL="0" indent="0">
              <a:buFont typeface="Wingdings" pitchFamily="2" charset="2"/>
              <a:buNone/>
              <a:defRPr/>
            </a:pPr>
            <a:endParaRPr lang="en-US" sz="2800" dirty="0"/>
          </a:p>
          <a:p>
            <a:pPr marL="0" indent="0">
              <a:buFont typeface="Wingdings" pitchFamily="2" charset="2"/>
              <a:buNone/>
              <a:defRPr/>
            </a:pPr>
            <a:endParaRPr lang="en-US" sz="2800" dirty="0"/>
          </a:p>
          <a:p>
            <a:pPr marL="0" indent="0" eaLnBrk="1" hangingPunct="1">
              <a:lnSpc>
                <a:spcPct val="90000"/>
              </a:lnSpc>
              <a:buFont typeface="Arial" pitchFamily="34" charset="0"/>
              <a:buChar char="•"/>
              <a:defRPr/>
            </a:pPr>
            <a:endParaRPr lang="en-US" sz="2400" dirty="0" smtClean="0"/>
          </a:p>
          <a:p>
            <a:pPr marL="0" indent="0" eaLnBrk="1" hangingPunct="1">
              <a:lnSpc>
                <a:spcPct val="90000"/>
              </a:lnSpc>
              <a:buFont typeface="Wingdings" pitchFamily="2" charset="2"/>
              <a:buNone/>
              <a:defRPr/>
            </a:pPr>
            <a:endParaRPr lang="en-US" sz="2400" dirty="0" smtClean="0"/>
          </a:p>
        </p:txBody>
      </p:sp>
    </p:spTree>
    <p:extLst>
      <p:ext uri="{BB962C8B-B14F-4D97-AF65-F5344CB8AC3E}">
        <p14:creationId xmlns:p14="http://schemas.microsoft.com/office/powerpoint/2010/main" val="153607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04800" y="152400"/>
            <a:ext cx="8534400" cy="838200"/>
          </a:xfrm>
        </p:spPr>
        <p:txBody>
          <a:bodyPr/>
          <a:lstStyle/>
          <a:p>
            <a:r>
              <a:rPr lang="en-US" altLang="en-US" sz="3600" smtClean="0"/>
              <a:t>Charge for the FGDC  </a:t>
            </a:r>
          </a:p>
        </p:txBody>
      </p:sp>
      <p:sp>
        <p:nvSpPr>
          <p:cNvPr id="3" name="Content Placeholder 2" descr="Rectangle: Click to edit Master text styles&#10;Second level&#10;Third level&#10;Fourth level&#10;Fifth level"/>
          <p:cNvSpPr>
            <a:spLocks noGrp="1"/>
          </p:cNvSpPr>
          <p:nvPr>
            <p:ph idx="1"/>
          </p:nvPr>
        </p:nvSpPr>
        <p:spPr>
          <a:xfrm>
            <a:off x="533400" y="1219200"/>
            <a:ext cx="8231188" cy="5181600"/>
          </a:xfrm>
        </p:spPr>
        <p:txBody>
          <a:bodyPr/>
          <a:lstStyle/>
          <a:p>
            <a:pPr>
              <a:defRPr/>
            </a:pPr>
            <a:r>
              <a:rPr lang="en-US" sz="2400" dirty="0" smtClean="0"/>
              <a:t>In collaboration </a:t>
            </a:r>
            <a:r>
              <a:rPr lang="en-US" sz="2400" dirty="0"/>
              <a:t>with the ACWI and other </a:t>
            </a:r>
            <a:r>
              <a:rPr lang="en-US" sz="2400" dirty="0" smtClean="0"/>
              <a:t>partners – Advance an Open </a:t>
            </a:r>
            <a:r>
              <a:rPr lang="en-US" sz="2400" dirty="0"/>
              <a:t>Water Data Initiative, including:</a:t>
            </a:r>
          </a:p>
          <a:p>
            <a:pPr lvl="1">
              <a:defRPr/>
            </a:pPr>
            <a:r>
              <a:rPr lang="en-US" sz="2000" dirty="0" smtClean="0"/>
              <a:t>Reviving </a:t>
            </a:r>
            <a:r>
              <a:rPr lang="en-US" sz="2000" dirty="0"/>
              <a:t>and </a:t>
            </a:r>
            <a:r>
              <a:rPr lang="en-US" sz="2000" dirty="0" smtClean="0"/>
              <a:t>populating </a:t>
            </a:r>
            <a:r>
              <a:rPr lang="en-US" sz="2000" dirty="0"/>
              <a:t>the joint Subcommittee on Spatial Water Data to </a:t>
            </a:r>
            <a:r>
              <a:rPr lang="en-US" sz="2000" dirty="0" smtClean="0"/>
              <a:t>design a </a:t>
            </a:r>
            <a:r>
              <a:rPr lang="en-US" sz="2000" dirty="0"/>
              <a:t>national open water data </a:t>
            </a:r>
            <a:r>
              <a:rPr lang="en-US" sz="2000" dirty="0" smtClean="0"/>
              <a:t>infrastructure;</a:t>
            </a:r>
          </a:p>
          <a:p>
            <a:pPr lvl="1">
              <a:defRPr/>
            </a:pPr>
            <a:r>
              <a:rPr lang="en-US" sz="2000" dirty="0"/>
              <a:t>Supporting IWRSS consortium members in the scoping and implementation pilot </a:t>
            </a:r>
            <a:r>
              <a:rPr lang="en-US" sz="2000" dirty="0" smtClean="0"/>
              <a:t>activities;</a:t>
            </a:r>
          </a:p>
          <a:p>
            <a:pPr lvl="1">
              <a:defRPr/>
            </a:pPr>
            <a:r>
              <a:rPr lang="en-US" sz="2000" dirty="0" smtClean="0"/>
              <a:t>Creating an </a:t>
            </a:r>
            <a:r>
              <a:rPr lang="en-US" sz="2000" dirty="0"/>
              <a:t>integrated water data portfolio for specific hydrologic regions or </a:t>
            </a:r>
            <a:r>
              <a:rPr lang="en-US" sz="2000" dirty="0" smtClean="0"/>
              <a:t>basins;</a:t>
            </a:r>
            <a:endParaRPr lang="en-US" sz="2000" dirty="0"/>
          </a:p>
          <a:p>
            <a:pPr lvl="1">
              <a:defRPr/>
            </a:pPr>
            <a:r>
              <a:rPr lang="en-US" sz="2000" dirty="0" smtClean="0"/>
              <a:t>Developing a technical reference architecture that supports the sharing of water data and links observations to geospatial data;</a:t>
            </a:r>
          </a:p>
          <a:p>
            <a:pPr lvl="1">
              <a:defRPr/>
            </a:pPr>
            <a:r>
              <a:rPr lang="en-US" sz="2000" dirty="0" smtClean="0"/>
              <a:t>Leveraging the Geospatial Platform to make water data more accessible and to support water data community collaboration;</a:t>
            </a:r>
          </a:p>
          <a:p>
            <a:pPr lvl="1">
              <a:defRPr/>
            </a:pPr>
            <a:endParaRPr lang="en-US" sz="2000" dirty="0" smtClean="0"/>
          </a:p>
          <a:p>
            <a:pPr marL="457200" lvl="1" indent="0">
              <a:buFont typeface="Wingdings" pitchFamily="2" charset="2"/>
              <a:buNone/>
              <a:defRPr/>
            </a:pPr>
            <a:endParaRPr lang="en-US" sz="2000" dirty="0" smtClean="0"/>
          </a:p>
          <a:p>
            <a:pPr marL="0" indent="0">
              <a:buFont typeface="Wingdings" pitchFamily="2" charset="2"/>
              <a:buNone/>
              <a:defRPr/>
            </a:pPr>
            <a:endParaRPr lang="en-US" sz="2800" dirty="0" smtClean="0"/>
          </a:p>
          <a:p>
            <a:pPr>
              <a:defRPr/>
            </a:pPr>
            <a:endParaRPr lang="en-US" sz="2800" dirty="0" smtClean="0"/>
          </a:p>
          <a:p>
            <a:pPr>
              <a:defRPr/>
            </a:pPr>
            <a:endParaRPr lang="en-US" sz="2800" dirty="0"/>
          </a:p>
        </p:txBody>
      </p:sp>
    </p:spTree>
    <p:extLst>
      <p:ext uri="{BB962C8B-B14F-4D97-AF65-F5344CB8AC3E}">
        <p14:creationId xmlns:p14="http://schemas.microsoft.com/office/powerpoint/2010/main" val="17960623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152400"/>
            <a:ext cx="8534400" cy="838200"/>
          </a:xfrm>
        </p:spPr>
        <p:txBody>
          <a:bodyPr/>
          <a:lstStyle/>
          <a:p>
            <a:r>
              <a:rPr lang="en-US" altLang="en-US" sz="3600" smtClean="0"/>
              <a:t>Charge for the FGDC </a:t>
            </a:r>
            <a:r>
              <a:rPr lang="en-US" altLang="en-US" sz="2400" smtClean="0"/>
              <a:t>cont.</a:t>
            </a:r>
            <a:r>
              <a:rPr lang="en-US" altLang="en-US" sz="3600" smtClean="0"/>
              <a:t> </a:t>
            </a:r>
          </a:p>
        </p:txBody>
      </p:sp>
      <p:sp>
        <p:nvSpPr>
          <p:cNvPr id="3" name="Content Placeholder 2" descr="Rectangle: Click to edit Master text styles&#10;Second level&#10;Third level&#10;Fourth level&#10;Fifth level"/>
          <p:cNvSpPr>
            <a:spLocks noGrp="1"/>
          </p:cNvSpPr>
          <p:nvPr>
            <p:ph idx="1"/>
          </p:nvPr>
        </p:nvSpPr>
        <p:spPr>
          <a:xfrm>
            <a:off x="457200" y="1447800"/>
            <a:ext cx="8458200" cy="5181600"/>
          </a:xfrm>
        </p:spPr>
        <p:txBody>
          <a:bodyPr/>
          <a:lstStyle/>
          <a:p>
            <a:pPr lvl="1">
              <a:defRPr/>
            </a:pPr>
            <a:r>
              <a:rPr lang="en-US" sz="2000" dirty="0"/>
              <a:t>Identifying how existing investments in water data sharing can be integrated and </a:t>
            </a:r>
            <a:r>
              <a:rPr lang="en-US" sz="2000" dirty="0" smtClean="0"/>
              <a:t>leveraged;</a:t>
            </a:r>
          </a:p>
          <a:p>
            <a:pPr lvl="1">
              <a:defRPr/>
            </a:pPr>
            <a:r>
              <a:rPr lang="en-US" sz="2000" dirty="0" smtClean="0"/>
              <a:t>Engaging the international community in standards and technology development including the Open Geospatial Consortium;</a:t>
            </a:r>
          </a:p>
          <a:p>
            <a:pPr lvl="1">
              <a:defRPr/>
            </a:pPr>
            <a:r>
              <a:rPr lang="en-US" sz="2000" dirty="0" smtClean="0"/>
              <a:t>Identifying </a:t>
            </a:r>
            <a:r>
              <a:rPr lang="en-US" sz="2000" dirty="0"/>
              <a:t>and prioritizing improvements to relevant framework geospatial data (National Hydrographic Dataset, Watershed Boundary Dataset, National Elevation </a:t>
            </a:r>
            <a:r>
              <a:rPr lang="en-US" sz="2000" dirty="0" smtClean="0"/>
              <a:t>Dataset, National </a:t>
            </a:r>
            <a:r>
              <a:rPr lang="en-US" sz="2000" dirty="0"/>
              <a:t>Geologic Map Database, and the National Cooperative Soil </a:t>
            </a:r>
            <a:r>
              <a:rPr lang="en-US" sz="2000" dirty="0" smtClean="0"/>
              <a:t>Survey); </a:t>
            </a:r>
          </a:p>
          <a:p>
            <a:pPr lvl="1">
              <a:defRPr/>
            </a:pPr>
            <a:r>
              <a:rPr lang="en-US" sz="2000" dirty="0" smtClean="0"/>
              <a:t>Utilizing </a:t>
            </a:r>
            <a:r>
              <a:rPr lang="en-US" sz="2000" dirty="0"/>
              <a:t>the FGDC coordination and governance structure to support related activities in the federal water </a:t>
            </a:r>
            <a:r>
              <a:rPr lang="en-US" sz="2000" dirty="0" smtClean="0"/>
              <a:t>sector. </a:t>
            </a:r>
            <a:endParaRPr lang="en-US" sz="2000" dirty="0"/>
          </a:p>
          <a:p>
            <a:pPr marL="0" indent="0">
              <a:buFont typeface="Wingdings" pitchFamily="2" charset="2"/>
              <a:buNone/>
              <a:defRPr/>
            </a:pPr>
            <a:endParaRPr lang="en-US" sz="2800" dirty="0" smtClean="0"/>
          </a:p>
          <a:p>
            <a:pPr>
              <a:defRPr/>
            </a:pPr>
            <a:endParaRPr lang="en-US" sz="2800" dirty="0" smtClean="0"/>
          </a:p>
          <a:p>
            <a:pPr>
              <a:defRPr/>
            </a:pPr>
            <a:endParaRPr lang="en-US" sz="2800" dirty="0"/>
          </a:p>
        </p:txBody>
      </p:sp>
    </p:spTree>
    <p:extLst>
      <p:ext uri="{BB962C8B-B14F-4D97-AF65-F5344CB8AC3E}">
        <p14:creationId xmlns:p14="http://schemas.microsoft.com/office/powerpoint/2010/main" val="3517512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Next Steps</a:t>
            </a:r>
          </a:p>
        </p:txBody>
      </p:sp>
      <p:sp>
        <p:nvSpPr>
          <p:cNvPr id="43011" name="Content Placeholder 2" descr="Rectangle: Click to edit Master text styles&#10;Second level&#10;Third level&#10;Fourth level&#10;Fifth level"/>
          <p:cNvSpPr>
            <a:spLocks noGrp="1"/>
          </p:cNvSpPr>
          <p:nvPr>
            <p:ph idx="1"/>
          </p:nvPr>
        </p:nvSpPr>
        <p:spPr>
          <a:xfrm>
            <a:off x="914400" y="1600200"/>
            <a:ext cx="7924800" cy="4267200"/>
          </a:xfrm>
        </p:spPr>
        <p:txBody>
          <a:bodyPr/>
          <a:lstStyle/>
          <a:p>
            <a:r>
              <a:rPr lang="en-US" altLang="en-US" sz="2800" smtClean="0"/>
              <a:t>Endorse revival and re-populating of Subcommittee on Spatial Water Data</a:t>
            </a:r>
          </a:p>
          <a:p>
            <a:r>
              <a:rPr lang="en-US" altLang="en-US" sz="2800" smtClean="0"/>
              <a:t>Issue charge to the subcommittee</a:t>
            </a:r>
          </a:p>
          <a:p>
            <a:pPr lvl="1"/>
            <a:r>
              <a:rPr lang="en-US" altLang="en-US" smtClean="0"/>
              <a:t>Work with IWRSS consortium members to:</a:t>
            </a:r>
          </a:p>
          <a:p>
            <a:pPr lvl="2"/>
            <a:r>
              <a:rPr lang="en-US" altLang="en-US" sz="2800" smtClean="0"/>
              <a:t> Refine charge going forward</a:t>
            </a:r>
          </a:p>
          <a:p>
            <a:pPr lvl="2"/>
            <a:r>
              <a:rPr lang="en-US" altLang="en-US" sz="2800" smtClean="0"/>
              <a:t> Define and implement Pilot Projects</a:t>
            </a:r>
          </a:p>
          <a:p>
            <a:r>
              <a:rPr lang="en-US" altLang="en-US" sz="2800" smtClean="0"/>
              <a:t>Schedule “periodic” check-ins with the Steering Committee</a:t>
            </a:r>
          </a:p>
          <a:p>
            <a:endParaRPr lang="en-US" altLang="en-US" smtClean="0"/>
          </a:p>
        </p:txBody>
      </p:sp>
    </p:spTree>
    <p:extLst>
      <p:ext uri="{BB962C8B-B14F-4D97-AF65-F5344CB8AC3E}">
        <p14:creationId xmlns:p14="http://schemas.microsoft.com/office/powerpoint/2010/main" val="5729553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Use Cases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NFIE</a:t>
            </a:r>
          </a:p>
          <a:p>
            <a:r>
              <a:rPr lang="en-US" dirty="0" smtClean="0"/>
              <a:t>Short Term Networks/temporary gages (Marie </a:t>
            </a:r>
            <a:r>
              <a:rPr lang="en-US" dirty="0" err="1" smtClean="0"/>
              <a:t>Peppler</a:t>
            </a:r>
            <a:r>
              <a:rPr lang="en-US" dirty="0" smtClean="0"/>
              <a:t>)</a:t>
            </a:r>
          </a:p>
          <a:p>
            <a:r>
              <a:rPr lang="en-US" dirty="0" smtClean="0"/>
              <a:t>Data from Sandy, other floods</a:t>
            </a:r>
          </a:p>
          <a:p>
            <a:pPr lvl="1"/>
            <a:r>
              <a:rPr lang="en-US" dirty="0" smtClean="0"/>
              <a:t>Project underway now</a:t>
            </a:r>
          </a:p>
          <a:p>
            <a:pPr lvl="1"/>
            <a:r>
              <a:rPr lang="en-US" dirty="0" smtClean="0"/>
              <a:t>Can exercise the services</a:t>
            </a:r>
          </a:p>
          <a:p>
            <a:pPr lvl="1"/>
            <a:r>
              <a:rPr lang="en-US" dirty="0" smtClean="0"/>
              <a:t>Main goal: NHD indexing (events)</a:t>
            </a:r>
          </a:p>
          <a:p>
            <a:pPr lvl="1"/>
            <a:r>
              <a:rPr lang="en-US" dirty="0" smtClean="0"/>
              <a:t>Secondary goal: navigation, event discovery</a:t>
            </a:r>
          </a:p>
          <a:p>
            <a:r>
              <a:rPr lang="en-US" dirty="0"/>
              <a:t>Hydro Geospatial Fabric/National Hydrology Model (Roland </a:t>
            </a:r>
            <a:r>
              <a:rPr lang="en-US" dirty="0" err="1"/>
              <a:t>Viger</a:t>
            </a:r>
            <a:r>
              <a:rPr lang="en-US" dirty="0" smtClean="0"/>
              <a:t>)</a:t>
            </a:r>
          </a:p>
          <a:p>
            <a:r>
              <a:rPr lang="en-US" dirty="0" smtClean="0"/>
              <a:t>West Virginia chemical spill</a:t>
            </a:r>
            <a:endParaRPr lang="en-US" dirty="0"/>
          </a:p>
        </p:txBody>
      </p:sp>
    </p:spTree>
    <p:extLst>
      <p:ext uri="{BB962C8B-B14F-4D97-AF65-F5344CB8AC3E}">
        <p14:creationId xmlns:p14="http://schemas.microsoft.com/office/powerpoint/2010/main" val="3977601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Virginia Chemical Spill</a:t>
            </a:r>
            <a:endParaRPr lang="en-US" dirty="0"/>
          </a:p>
        </p:txBody>
      </p:sp>
      <p:sp>
        <p:nvSpPr>
          <p:cNvPr id="3" name="Content Placeholder 2"/>
          <p:cNvSpPr>
            <a:spLocks noGrp="1"/>
          </p:cNvSpPr>
          <p:nvPr>
            <p:ph idx="1"/>
          </p:nvPr>
        </p:nvSpPr>
        <p:spPr/>
        <p:txBody>
          <a:bodyPr/>
          <a:lstStyle/>
          <a:p>
            <a:r>
              <a:rPr lang="en-US" dirty="0" smtClean="0"/>
              <a:t>Spill one mile upstream from water treatment plant</a:t>
            </a:r>
          </a:p>
          <a:p>
            <a:r>
              <a:rPr lang="en-US" dirty="0" smtClean="0"/>
              <a:t>Incident </a:t>
            </a:r>
            <a:r>
              <a:rPr lang="en-US" dirty="0"/>
              <a:t>Command Tool for Drinking Water Protection (</a:t>
            </a:r>
            <a:r>
              <a:rPr lang="en-US" dirty="0" err="1"/>
              <a:t>ICWater</a:t>
            </a:r>
            <a:r>
              <a:rPr lang="en-US" dirty="0" smtClean="0"/>
              <a:t>) used to warn downstream water suppliers</a:t>
            </a:r>
          </a:p>
          <a:p>
            <a:pPr lvl="1"/>
            <a:r>
              <a:rPr lang="en-US" dirty="0" smtClean="0"/>
              <a:t>Uses </a:t>
            </a:r>
            <a:r>
              <a:rPr lang="en-US" dirty="0" err="1" smtClean="0"/>
              <a:t>NHDPlus</a:t>
            </a:r>
            <a:r>
              <a:rPr lang="en-US" dirty="0" smtClean="0"/>
              <a:t> flows and velocities</a:t>
            </a:r>
          </a:p>
          <a:p>
            <a:pPr lvl="1"/>
            <a:r>
              <a:rPr lang="en-US" dirty="0" smtClean="0"/>
              <a:t>Adjusts with real-time gage data</a:t>
            </a:r>
          </a:p>
          <a:p>
            <a:pPr lvl="1"/>
            <a:r>
              <a:rPr lang="en-US" dirty="0" smtClean="0"/>
              <a:t>Provided accurate travel-time estimates</a:t>
            </a:r>
          </a:p>
          <a:p>
            <a:pPr lvl="1"/>
            <a:r>
              <a:rPr lang="en-US" dirty="0" smtClean="0"/>
              <a:t>Protected Cincinnati water supply and others</a:t>
            </a:r>
            <a:endParaRPr lang="en-US" dirty="0"/>
          </a:p>
        </p:txBody>
      </p:sp>
    </p:spTree>
    <p:extLst>
      <p:ext uri="{BB962C8B-B14F-4D97-AF65-F5344CB8AC3E}">
        <p14:creationId xmlns:p14="http://schemas.microsoft.com/office/powerpoint/2010/main" val="3847465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 y="507088"/>
            <a:ext cx="9144000" cy="582913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152" y="-37454"/>
            <a:ext cx="3943350" cy="277607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37454"/>
            <a:ext cx="3486150" cy="244469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39" y="4817035"/>
            <a:ext cx="699135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1447800" y="3733800"/>
            <a:ext cx="1600200" cy="2895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2362200"/>
            <a:ext cx="0" cy="12192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00400" y="2514600"/>
            <a:ext cx="2590800" cy="10668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590675" y="81366"/>
            <a:ext cx="480286" cy="2234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4000">
              <a:solidFill>
                <a:srgbClr val="FFFFFF"/>
              </a:solidFill>
            </a:endParaRPr>
          </a:p>
        </p:txBody>
      </p:sp>
      <p:sp>
        <p:nvSpPr>
          <p:cNvPr id="17" name="Oval 16"/>
          <p:cNvSpPr/>
          <p:nvPr/>
        </p:nvSpPr>
        <p:spPr>
          <a:xfrm>
            <a:off x="3520214" y="5257800"/>
            <a:ext cx="518386"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endParaRPr lang="en-US" sz="4000">
              <a:solidFill>
                <a:srgbClr val="FFFFFF"/>
              </a:solidFill>
            </a:endParaRPr>
          </a:p>
        </p:txBody>
      </p:sp>
      <p:sp>
        <p:nvSpPr>
          <p:cNvPr id="16" name="Rectangular Callout 15"/>
          <p:cNvSpPr/>
          <p:nvPr/>
        </p:nvSpPr>
        <p:spPr>
          <a:xfrm>
            <a:off x="4152900" y="4961217"/>
            <a:ext cx="685800" cy="440765"/>
          </a:xfrm>
          <a:prstGeom prst="wedgeRectCallout">
            <a:avLst>
              <a:gd name="adj1" fmla="val -73940"/>
              <a:gd name="adj2" fmla="val 27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000" dirty="0" smtClean="0">
                <a:solidFill>
                  <a:srgbClr val="FFFFFF"/>
                </a:solidFill>
              </a:rPr>
              <a:t>Model velocity</a:t>
            </a:r>
            <a:endParaRPr lang="en-US" sz="1000" dirty="0">
              <a:solidFill>
                <a:srgbClr val="FFFFFF"/>
              </a:solidFill>
            </a:endParaRPr>
          </a:p>
        </p:txBody>
      </p:sp>
      <p:sp>
        <p:nvSpPr>
          <p:cNvPr id="19" name="Rectangular Callout 18"/>
          <p:cNvSpPr/>
          <p:nvPr/>
        </p:nvSpPr>
        <p:spPr>
          <a:xfrm>
            <a:off x="3200400" y="-824"/>
            <a:ext cx="838200" cy="440765"/>
          </a:xfrm>
          <a:prstGeom prst="wedgeRectCallout">
            <a:avLst>
              <a:gd name="adj1" fmla="val -188064"/>
              <a:gd name="adj2" fmla="val 97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000" dirty="0" smtClean="0">
                <a:solidFill>
                  <a:srgbClr val="FFFFFF"/>
                </a:solidFill>
              </a:rPr>
              <a:t>Measured</a:t>
            </a:r>
          </a:p>
          <a:p>
            <a:pPr algn="ctr" defTabSz="914400" eaLnBrk="0" fontAlgn="base" hangingPunct="0">
              <a:spcBef>
                <a:spcPct val="0"/>
              </a:spcBef>
              <a:spcAft>
                <a:spcPct val="0"/>
              </a:spcAft>
            </a:pPr>
            <a:r>
              <a:rPr lang="en-US" sz="1000" dirty="0" smtClean="0">
                <a:solidFill>
                  <a:srgbClr val="FFFFFF"/>
                </a:solidFill>
              </a:rPr>
              <a:t>velocity</a:t>
            </a:r>
            <a:endParaRPr lang="en-US" sz="1000" dirty="0">
              <a:solidFill>
                <a:srgbClr val="FFFFFF"/>
              </a:solidFill>
            </a:endParaRPr>
          </a:p>
        </p:txBody>
      </p:sp>
      <p:sp>
        <p:nvSpPr>
          <p:cNvPr id="20" name="Rectangular Callout 19"/>
          <p:cNvSpPr/>
          <p:nvPr/>
        </p:nvSpPr>
        <p:spPr>
          <a:xfrm>
            <a:off x="5638800" y="3361017"/>
            <a:ext cx="685800" cy="440765"/>
          </a:xfrm>
          <a:prstGeom prst="wedgeRectCallout">
            <a:avLst>
              <a:gd name="adj1" fmla="val -73940"/>
              <a:gd name="adj2" fmla="val 273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000" dirty="0" smtClean="0">
                <a:solidFill>
                  <a:srgbClr val="FFFFFF"/>
                </a:solidFill>
              </a:rPr>
              <a:t>Spill site</a:t>
            </a:r>
            <a:endParaRPr lang="en-US" sz="1000" dirty="0">
              <a:solidFill>
                <a:srgbClr val="FFFFFF"/>
              </a:solidFill>
            </a:endParaRPr>
          </a:p>
        </p:txBody>
      </p:sp>
      <p:sp>
        <p:nvSpPr>
          <p:cNvPr id="21" name="Rectangular Callout 20"/>
          <p:cNvSpPr/>
          <p:nvPr/>
        </p:nvSpPr>
        <p:spPr>
          <a:xfrm>
            <a:off x="4619786" y="2980890"/>
            <a:ext cx="685800" cy="440765"/>
          </a:xfrm>
          <a:prstGeom prst="wedgeRectCallout">
            <a:avLst>
              <a:gd name="adj1" fmla="val -26483"/>
              <a:gd name="adj2" fmla="val 160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000" dirty="0" smtClean="0">
                <a:solidFill>
                  <a:srgbClr val="FFFFFF"/>
                </a:solidFill>
              </a:rPr>
              <a:t>Intake</a:t>
            </a:r>
            <a:endParaRPr lang="en-US" sz="1000" dirty="0">
              <a:solidFill>
                <a:srgbClr val="FFFFFF"/>
              </a:solidFill>
            </a:endParaRPr>
          </a:p>
        </p:txBody>
      </p:sp>
    </p:spTree>
    <p:extLst>
      <p:ext uri="{BB962C8B-B14F-4D97-AF65-F5344CB8AC3E}">
        <p14:creationId xmlns:p14="http://schemas.microsoft.com/office/powerpoint/2010/main" val="1917521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lackamas_Po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4963"/>
            <a:ext cx="8609013" cy="442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Completing the network through waterbodies</a:t>
            </a:r>
          </a:p>
        </p:txBody>
      </p:sp>
      <p:pic>
        <p:nvPicPr>
          <p:cNvPr id="7172" name="Picture 2"/>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0327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9101"/>
            <a:ext cx="9144000" cy="5479798"/>
          </a:xfrm>
          <a:prstGeom prst="rect">
            <a:avLst/>
          </a:prstGeom>
        </p:spPr>
      </p:pic>
      <p:sp>
        <p:nvSpPr>
          <p:cNvPr id="5" name="TextBox 4"/>
          <p:cNvSpPr txBox="1"/>
          <p:nvPr/>
        </p:nvSpPr>
        <p:spPr>
          <a:xfrm>
            <a:off x="2667000" y="81171"/>
            <a:ext cx="4876800" cy="707886"/>
          </a:xfrm>
          <a:prstGeom prst="rect">
            <a:avLst/>
          </a:prstGeom>
          <a:noFill/>
        </p:spPr>
        <p:txBody>
          <a:bodyPr wrap="square" rtlCol="0">
            <a:spAutoFit/>
          </a:bodyPr>
          <a:lstStyle/>
          <a:p>
            <a:pPr defTabSz="914400" eaLnBrk="0" fontAlgn="base" hangingPunct="0">
              <a:spcBef>
                <a:spcPct val="0"/>
              </a:spcBef>
              <a:spcAft>
                <a:spcPct val="0"/>
              </a:spcAft>
            </a:pPr>
            <a:r>
              <a:rPr lang="en-US" sz="4000" dirty="0" smtClean="0">
                <a:solidFill>
                  <a:srgbClr val="FFFFFF"/>
                </a:solidFill>
              </a:rPr>
              <a:t>Downstream trace</a:t>
            </a:r>
            <a:endParaRPr lang="en-US" sz="4000" dirty="0">
              <a:solidFill>
                <a:srgbClr val="FFFFFF"/>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003" y="5410200"/>
            <a:ext cx="2676525" cy="125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6096000" y="4648200"/>
            <a:ext cx="1371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ular Callout 9"/>
          <p:cNvSpPr/>
          <p:nvPr/>
        </p:nvSpPr>
        <p:spPr>
          <a:xfrm>
            <a:off x="7772400" y="2895600"/>
            <a:ext cx="990600" cy="533400"/>
          </a:xfrm>
          <a:prstGeom prst="wedgeRectCallout">
            <a:avLst>
              <a:gd name="adj1" fmla="val 12023"/>
              <a:gd name="adj2" fmla="val 1595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dirty="0" smtClean="0">
                <a:solidFill>
                  <a:srgbClr val="000000"/>
                </a:solidFill>
              </a:rPr>
              <a:t>Spill site</a:t>
            </a:r>
            <a:endParaRPr lang="en-US" dirty="0">
              <a:solidFill>
                <a:srgbClr val="000000"/>
              </a:solidFill>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9300" y="1524000"/>
            <a:ext cx="57531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a:stCxn id="1027" idx="2"/>
          </p:cNvCxnSpPr>
          <p:nvPr/>
        </p:nvCxnSpPr>
        <p:spPr>
          <a:xfrm>
            <a:off x="4895850" y="2895600"/>
            <a:ext cx="257175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43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Intakes near Cincinnati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295400"/>
            <a:ext cx="7791642" cy="4678363"/>
          </a:xfrm>
        </p:spPr>
      </p:pic>
      <p:sp>
        <p:nvSpPr>
          <p:cNvPr id="5" name="Rectangular Callout 4"/>
          <p:cNvSpPr/>
          <p:nvPr/>
        </p:nvSpPr>
        <p:spPr>
          <a:xfrm>
            <a:off x="4022729" y="2590800"/>
            <a:ext cx="838200" cy="609600"/>
          </a:xfrm>
          <a:prstGeom prst="wedgeRectCallout">
            <a:avLst>
              <a:gd name="adj1" fmla="val 58674"/>
              <a:gd name="adj2" fmla="val 112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eaLnBrk="0" fontAlgn="base" hangingPunct="0">
              <a:spcBef>
                <a:spcPct val="0"/>
              </a:spcBef>
              <a:spcAft>
                <a:spcPct val="0"/>
              </a:spcAft>
            </a:pPr>
            <a:r>
              <a:rPr lang="en-US" sz="1000" dirty="0" smtClean="0">
                <a:solidFill>
                  <a:srgbClr val="FFFFFF"/>
                </a:solidFill>
              </a:rPr>
              <a:t>120 hours </a:t>
            </a:r>
            <a:endParaRPr lang="en-US" sz="1000" dirty="0">
              <a:solidFill>
                <a:srgbClr val="FFFFFF"/>
              </a:solidFill>
            </a:endParaRPr>
          </a:p>
        </p:txBody>
      </p:sp>
    </p:spTree>
    <p:extLst>
      <p:ext uri="{BB962C8B-B14F-4D97-AF65-F5344CB8AC3E}">
        <p14:creationId xmlns:p14="http://schemas.microsoft.com/office/powerpoint/2010/main" val="2613778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Future NHD Services</a:t>
            </a:r>
            <a:endParaRPr lang="en-US" dirty="0"/>
          </a:p>
        </p:txBody>
      </p:sp>
      <p:sp>
        <p:nvSpPr>
          <p:cNvPr id="3" name="Content Placeholder 2"/>
          <p:cNvSpPr>
            <a:spLocks noGrp="1"/>
          </p:cNvSpPr>
          <p:nvPr>
            <p:ph idx="1"/>
          </p:nvPr>
        </p:nvSpPr>
        <p:spPr/>
        <p:txBody>
          <a:bodyPr>
            <a:normAutofit fontScale="92500"/>
          </a:bodyPr>
          <a:lstStyle/>
          <a:p>
            <a:r>
              <a:rPr lang="en-US" dirty="0" smtClean="0"/>
              <a:t>Expose most/all data as features/related tables </a:t>
            </a:r>
            <a:endParaRPr lang="en-US" dirty="0" smtClean="0"/>
          </a:p>
          <a:p>
            <a:r>
              <a:rPr lang="en-US" dirty="0" smtClean="0"/>
              <a:t>Up/Downstream navigation with event discovery</a:t>
            </a:r>
          </a:p>
          <a:p>
            <a:r>
              <a:rPr lang="en-US" dirty="0" smtClean="0"/>
              <a:t>Event </a:t>
            </a:r>
            <a:r>
              <a:rPr lang="en-US" dirty="0" smtClean="0"/>
              <a:t>clearinghouse(s)</a:t>
            </a:r>
          </a:p>
          <a:p>
            <a:pPr lvl="1"/>
            <a:r>
              <a:rPr lang="en-US" dirty="0" smtClean="0"/>
              <a:t>Open – federated catalog</a:t>
            </a:r>
            <a:endParaRPr lang="en-US" dirty="0" smtClean="0"/>
          </a:p>
          <a:p>
            <a:pPr lvl="1"/>
            <a:r>
              <a:rPr lang="en-US" dirty="0" smtClean="0"/>
              <a:t>Service-based</a:t>
            </a:r>
          </a:p>
          <a:p>
            <a:pPr lvl="1"/>
            <a:r>
              <a:rPr lang="en-US" dirty="0" smtClean="0"/>
              <a:t>Discoverable</a:t>
            </a:r>
          </a:p>
          <a:p>
            <a:pPr lvl="1"/>
            <a:r>
              <a:rPr lang="en-US" dirty="0" smtClean="0"/>
              <a:t>Initial hosted community via </a:t>
            </a:r>
            <a:r>
              <a:rPr lang="en-US" dirty="0" err="1" smtClean="0"/>
              <a:t>ScienceBase</a:t>
            </a:r>
            <a:endParaRPr lang="en-US" dirty="0" smtClean="0"/>
          </a:p>
          <a:p>
            <a:r>
              <a:rPr lang="en-US" dirty="0" smtClean="0"/>
              <a:t>Event </a:t>
            </a:r>
            <a:r>
              <a:rPr lang="en-US" dirty="0" smtClean="0"/>
              <a:t>management services</a:t>
            </a:r>
            <a:endParaRPr lang="en-US" dirty="0" smtClean="0"/>
          </a:p>
          <a:p>
            <a:pPr lvl="1"/>
            <a:r>
              <a:rPr lang="en-US" dirty="0" smtClean="0"/>
              <a:t>Event </a:t>
            </a:r>
            <a:r>
              <a:rPr lang="en-US" dirty="0" smtClean="0"/>
              <a:t>synchronization</a:t>
            </a:r>
          </a:p>
          <a:p>
            <a:pPr lvl="1"/>
            <a:r>
              <a:rPr lang="en-US" dirty="0" smtClean="0"/>
              <a:t>Event migration between scales</a:t>
            </a:r>
            <a:endParaRPr lang="en-US" dirty="0" smtClean="0"/>
          </a:p>
          <a:p>
            <a:pPr lvl="1"/>
            <a:endParaRPr lang="en-US" dirty="0" smtClean="0"/>
          </a:p>
          <a:p>
            <a:endParaRPr lang="en-US" dirty="0"/>
          </a:p>
        </p:txBody>
      </p:sp>
    </p:spTree>
    <p:extLst>
      <p:ext uri="{BB962C8B-B14F-4D97-AF65-F5344CB8AC3E}">
        <p14:creationId xmlns:p14="http://schemas.microsoft.com/office/powerpoint/2010/main" val="25006820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services are needed for NFIE?</a:t>
            </a:r>
            <a:endParaRPr lang="en-US" dirty="0"/>
          </a:p>
        </p:txBody>
      </p:sp>
      <p:sp>
        <p:nvSpPr>
          <p:cNvPr id="3" name="Content Placeholder 2"/>
          <p:cNvSpPr>
            <a:spLocks noGrp="1"/>
          </p:cNvSpPr>
          <p:nvPr>
            <p:ph idx="1"/>
          </p:nvPr>
        </p:nvSpPr>
        <p:spPr/>
        <p:txBody>
          <a:bodyPr/>
          <a:lstStyle/>
          <a:p>
            <a:r>
              <a:rPr lang="en-US" dirty="0" smtClean="0"/>
              <a:t>Do WATERS services do everything needed?</a:t>
            </a:r>
          </a:p>
          <a:p>
            <a:pPr marL="742950" lvl="2" indent="-342900"/>
            <a:r>
              <a:rPr lang="en-US" dirty="0" smtClean="0"/>
              <a:t>Event indexing</a:t>
            </a:r>
          </a:p>
          <a:p>
            <a:pPr marL="742950" lvl="2" indent="-342900"/>
            <a:r>
              <a:rPr lang="en-US" dirty="0" smtClean="0"/>
              <a:t>Up/Downstream </a:t>
            </a:r>
            <a:r>
              <a:rPr lang="en-US" dirty="0"/>
              <a:t>navigation</a:t>
            </a:r>
            <a:r>
              <a:rPr lang="en-US" dirty="0" smtClean="0"/>
              <a:t>?</a:t>
            </a:r>
          </a:p>
          <a:p>
            <a:pPr marL="742950" lvl="2" indent="-342900"/>
            <a:r>
              <a:rPr lang="en-US" dirty="0" smtClean="0"/>
              <a:t>Others?</a:t>
            </a:r>
          </a:p>
          <a:p>
            <a:r>
              <a:rPr lang="en-US" dirty="0" smtClean="0"/>
              <a:t>Does NFIE need to reference any network other than </a:t>
            </a:r>
            <a:r>
              <a:rPr lang="en-US" dirty="0" err="1" smtClean="0"/>
              <a:t>NHDPlus</a:t>
            </a:r>
            <a:r>
              <a:rPr lang="en-US" dirty="0" smtClean="0"/>
              <a:t>?</a:t>
            </a:r>
          </a:p>
          <a:p>
            <a:r>
              <a:rPr lang="en-US" dirty="0" smtClean="0"/>
              <a:t>What supporting services are needed? </a:t>
            </a:r>
          </a:p>
          <a:p>
            <a:pPr lvl="1"/>
            <a:r>
              <a:rPr lang="en-US" dirty="0" smtClean="0"/>
              <a:t>WFS? Which features?</a:t>
            </a:r>
          </a:p>
          <a:p>
            <a:pPr lvl="1"/>
            <a:r>
              <a:rPr lang="en-US" dirty="0" smtClean="0"/>
              <a:t>WCS for </a:t>
            </a:r>
            <a:r>
              <a:rPr lang="en-US" dirty="0" err="1" smtClean="0"/>
              <a:t>elev</a:t>
            </a:r>
            <a:r>
              <a:rPr lang="en-US" dirty="0" smtClean="0"/>
              <a:t>?</a:t>
            </a:r>
          </a:p>
          <a:p>
            <a:pPr lvl="1"/>
            <a:r>
              <a:rPr lang="en-US" dirty="0" smtClean="0"/>
              <a:t>2D to 3D line service?</a:t>
            </a:r>
          </a:p>
          <a:p>
            <a:pPr lvl="1"/>
            <a:endParaRPr lang="en-US" dirty="0"/>
          </a:p>
        </p:txBody>
      </p:sp>
    </p:spTree>
    <p:extLst>
      <p:ext uri="{BB962C8B-B14F-4D97-AF65-F5344CB8AC3E}">
        <p14:creationId xmlns:p14="http://schemas.microsoft.com/office/powerpoint/2010/main" val="3410069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recommended processes?</a:t>
            </a:r>
            <a:endParaRPr lang="en-US" dirty="0"/>
          </a:p>
        </p:txBody>
      </p:sp>
      <p:sp>
        <p:nvSpPr>
          <p:cNvPr id="3" name="Content Placeholder 2"/>
          <p:cNvSpPr>
            <a:spLocks noGrp="1"/>
          </p:cNvSpPr>
          <p:nvPr>
            <p:ph idx="1"/>
          </p:nvPr>
        </p:nvSpPr>
        <p:spPr/>
        <p:txBody>
          <a:bodyPr/>
          <a:lstStyle/>
          <a:p>
            <a:r>
              <a:rPr lang="en-US" dirty="0" smtClean="0"/>
              <a:t>Scoping of pilots?</a:t>
            </a:r>
          </a:p>
          <a:p>
            <a:r>
              <a:rPr lang="en-US" dirty="0" smtClean="0"/>
              <a:t>Development of standards?</a:t>
            </a:r>
            <a:endParaRPr lang="en-US" dirty="0"/>
          </a:p>
        </p:txBody>
      </p:sp>
    </p:spTree>
    <p:extLst>
      <p:ext uri="{BB962C8B-B14F-4D97-AF65-F5344CB8AC3E}">
        <p14:creationId xmlns:p14="http://schemas.microsoft.com/office/powerpoint/2010/main" val="240435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0" y="22860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Completing the network through waterbodies</a:t>
            </a:r>
          </a:p>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with artificial paths</a:t>
            </a:r>
          </a:p>
          <a:p>
            <a:pPr algn="ctr" defTabSz="914400" eaLnBrk="1" fontAlgn="base" hangingPunct="1">
              <a:spcBef>
                <a:spcPct val="0"/>
              </a:spcBef>
              <a:spcAft>
                <a:spcPct val="0"/>
              </a:spcAft>
              <a:buFontTx/>
              <a:buNone/>
            </a:pPr>
            <a:r>
              <a:rPr lang="en-US" altLang="en-US" sz="2000" b="1">
                <a:solidFill>
                  <a:srgbClr val="FFFFFF"/>
                </a:solidFill>
                <a:latin typeface="Times New Roman" pitchFamily="18" charset="0"/>
                <a:cs typeface="Arial" charset="0"/>
              </a:rPr>
              <a:t> 6.5 million waterbodies</a:t>
            </a:r>
          </a:p>
        </p:txBody>
      </p:sp>
      <p:pic>
        <p:nvPicPr>
          <p:cNvPr id="8195" name="Picture 4" descr="Clackamas_Poly_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86106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1583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R_FCo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8040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Attributes provide basic intelligence</a:t>
            </a:r>
          </a:p>
        </p:txBody>
      </p:sp>
      <p:sp>
        <p:nvSpPr>
          <p:cNvPr id="6149" name="TextBox 4"/>
          <p:cNvSpPr txBox="1">
            <a:spLocks noChangeArrowheads="1"/>
          </p:cNvSpPr>
          <p:nvPr/>
        </p:nvSpPr>
        <p:spPr bwMode="auto">
          <a:xfrm>
            <a:off x="6172200" y="3124200"/>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i="1">
                <a:solidFill>
                  <a:srgbClr val="0070C0"/>
                </a:solidFill>
                <a:latin typeface="Times New Roman" pitchFamily="18" charset="0"/>
                <a:cs typeface="Times New Roman" pitchFamily="18" charset="0"/>
              </a:rPr>
              <a:t>Swan Creek</a:t>
            </a:r>
          </a:p>
        </p:txBody>
      </p:sp>
      <p:cxnSp>
        <p:nvCxnSpPr>
          <p:cNvPr id="6" name="Straight Arrow Connector 5"/>
          <p:cNvCxnSpPr/>
          <p:nvPr/>
        </p:nvCxnSpPr>
        <p:spPr>
          <a:xfrm rot="10800000" flipV="1">
            <a:off x="5791200" y="3276600"/>
            <a:ext cx="381000" cy="4445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4419600" y="1600200"/>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400">
                <a:solidFill>
                  <a:srgbClr val="000000"/>
                </a:solidFill>
              </a:rPr>
              <a:t>Perennial</a:t>
            </a:r>
          </a:p>
        </p:txBody>
      </p:sp>
      <p:sp>
        <p:nvSpPr>
          <p:cNvPr id="8" name="TextBox 7"/>
          <p:cNvSpPr txBox="1">
            <a:spLocks noChangeArrowheads="1"/>
          </p:cNvSpPr>
          <p:nvPr/>
        </p:nvSpPr>
        <p:spPr bwMode="auto">
          <a:xfrm>
            <a:off x="3505200" y="3352800"/>
            <a:ext cx="1079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400">
                <a:solidFill>
                  <a:srgbClr val="000000"/>
                </a:solidFill>
              </a:rPr>
              <a:t>Intermittent</a:t>
            </a:r>
          </a:p>
        </p:txBody>
      </p:sp>
      <p:sp>
        <p:nvSpPr>
          <p:cNvPr id="9" name="TextBox 8"/>
          <p:cNvSpPr txBox="1">
            <a:spLocks noChangeArrowheads="1"/>
          </p:cNvSpPr>
          <p:nvPr/>
        </p:nvSpPr>
        <p:spPr bwMode="auto">
          <a:xfrm>
            <a:off x="4343400" y="41148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400">
                <a:solidFill>
                  <a:srgbClr val="000000"/>
                </a:solidFill>
              </a:rPr>
              <a:t>Ephemeral</a:t>
            </a:r>
          </a:p>
        </p:txBody>
      </p:sp>
      <p:cxnSp>
        <p:nvCxnSpPr>
          <p:cNvPr id="11" name="Straight Arrow Connector 10"/>
          <p:cNvCxnSpPr>
            <a:stCxn id="7" idx="1"/>
          </p:cNvCxnSpPr>
          <p:nvPr/>
        </p:nvCxnSpPr>
        <p:spPr>
          <a:xfrm rot="10800000">
            <a:off x="4191000" y="1676400"/>
            <a:ext cx="228600" cy="77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5800" y="3505200"/>
            <a:ext cx="3048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4878388" y="3886200"/>
            <a:ext cx="379412" cy="2301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546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LR_Flow.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8040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Flow Direction – A key piece of intelligence</a:t>
            </a:r>
          </a:p>
        </p:txBody>
      </p:sp>
    </p:spTree>
    <p:extLst>
      <p:ext uri="{BB962C8B-B14F-4D97-AF65-F5344CB8AC3E}">
        <p14:creationId xmlns:p14="http://schemas.microsoft.com/office/powerpoint/2010/main" val="2355695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LR_UpNa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90600"/>
            <a:ext cx="68040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defTabSz="914400" eaLnBrk="1" fontAlgn="base" hangingPunct="1">
              <a:spcBef>
                <a:spcPct val="0"/>
              </a:spcBef>
              <a:spcAft>
                <a:spcPct val="0"/>
              </a:spcAft>
              <a:buFontTx/>
              <a:buNone/>
            </a:pPr>
            <a:r>
              <a:rPr lang="en-US" altLang="en-US" b="1">
                <a:solidFill>
                  <a:srgbClr val="FFFFFF"/>
                </a:solidFill>
                <a:latin typeface="Times New Roman" pitchFamily="18" charset="0"/>
                <a:cs typeface="Arial" charset="0"/>
              </a:rPr>
              <a:t>Navigation – The basis for analysis</a:t>
            </a:r>
          </a:p>
        </p:txBody>
      </p:sp>
    </p:spTree>
    <p:extLst>
      <p:ext uri="{BB962C8B-B14F-4D97-AF65-F5344CB8AC3E}">
        <p14:creationId xmlns:p14="http://schemas.microsoft.com/office/powerpoint/2010/main" val="32098542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LR_ReachCo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802438"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3276600" y="1828800"/>
            <a:ext cx="197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         Reach</a:t>
            </a:r>
          </a:p>
          <a:p>
            <a:pPr defTabSz="914400" eaLnBrk="1" fontAlgn="base" hangingPunct="1">
              <a:spcBef>
                <a:spcPct val="0"/>
              </a:spcBef>
              <a:spcAft>
                <a:spcPct val="0"/>
              </a:spcAft>
              <a:buFontTx/>
              <a:buNone/>
            </a:pPr>
            <a:r>
              <a:rPr lang="en-US" altLang="en-US" sz="1800">
                <a:solidFill>
                  <a:srgbClr val="000000"/>
                </a:solidFill>
              </a:rPr>
              <a:t>14010002000421</a:t>
            </a:r>
          </a:p>
        </p:txBody>
      </p:sp>
      <p:cxnSp>
        <p:nvCxnSpPr>
          <p:cNvPr id="5" name="Straight Arrow Connector 4"/>
          <p:cNvCxnSpPr/>
          <p:nvPr/>
        </p:nvCxnSpPr>
        <p:spPr>
          <a:xfrm>
            <a:off x="4495800" y="2514600"/>
            <a:ext cx="1600200" cy="76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0800000" flipV="1">
            <a:off x="1524000" y="2514600"/>
            <a:ext cx="2438400" cy="1371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0" name="TextBox 7"/>
          <p:cNvSpPr txBox="1">
            <a:spLocks noChangeArrowheads="1"/>
          </p:cNvSpPr>
          <p:nvPr/>
        </p:nvSpPr>
        <p:spPr bwMode="auto">
          <a:xfrm>
            <a:off x="3505200" y="3886200"/>
            <a:ext cx="19796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defTabSz="914400" eaLnBrk="1" fontAlgn="base" hangingPunct="1">
              <a:spcBef>
                <a:spcPct val="0"/>
              </a:spcBef>
              <a:spcAft>
                <a:spcPct val="0"/>
              </a:spcAft>
              <a:buFontTx/>
              <a:buNone/>
            </a:pPr>
            <a:r>
              <a:rPr lang="en-US" altLang="en-US" sz="1800">
                <a:solidFill>
                  <a:srgbClr val="000000"/>
                </a:solidFill>
              </a:rPr>
              <a:t>         Reach</a:t>
            </a:r>
          </a:p>
          <a:p>
            <a:pPr defTabSz="914400" eaLnBrk="1" fontAlgn="base" hangingPunct="1">
              <a:spcBef>
                <a:spcPct val="0"/>
              </a:spcBef>
              <a:spcAft>
                <a:spcPct val="0"/>
              </a:spcAft>
              <a:buFontTx/>
              <a:buNone/>
            </a:pPr>
            <a:r>
              <a:rPr lang="en-US" altLang="en-US" sz="1800">
                <a:solidFill>
                  <a:srgbClr val="000000"/>
                </a:solidFill>
              </a:rPr>
              <a:t>14010002003345</a:t>
            </a:r>
          </a:p>
        </p:txBody>
      </p:sp>
      <p:cxnSp>
        <p:nvCxnSpPr>
          <p:cNvPr id="9" name="Straight Arrow Connector 8"/>
          <p:cNvCxnSpPr/>
          <p:nvPr/>
        </p:nvCxnSpPr>
        <p:spPr>
          <a:xfrm flipV="1">
            <a:off x="4953000" y="3886200"/>
            <a:ext cx="990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276600" y="4876800"/>
            <a:ext cx="1066800" cy="457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6633" name="Picture 9"/>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0" y="6429375"/>
            <a:ext cx="13716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4" name="Text Box 3"/>
          <p:cNvSpPr txBox="1">
            <a:spLocks noChangeArrowheads="1"/>
          </p:cNvSpPr>
          <p:nvPr/>
        </p:nvSpPr>
        <p:spPr bwMode="auto">
          <a:xfrm>
            <a:off x="0" y="228600"/>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fontAlgn="base" hangingPunct="1">
              <a:spcBef>
                <a:spcPct val="0"/>
              </a:spcBef>
              <a:spcAft>
                <a:spcPct val="0"/>
              </a:spcAft>
            </a:pPr>
            <a:r>
              <a:rPr lang="en-US" altLang="en-US" sz="3200" b="1">
                <a:solidFill>
                  <a:srgbClr val="FFFFFF"/>
                </a:solidFill>
                <a:latin typeface="Times New Roman" pitchFamily="18" charset="0"/>
                <a:cs typeface="Arial" charset="0"/>
              </a:rPr>
              <a:t>Linear Referencing – Stream “Reaches”</a:t>
            </a:r>
          </a:p>
        </p:txBody>
      </p:sp>
    </p:spTree>
    <p:extLst>
      <p:ext uri="{BB962C8B-B14F-4D97-AF65-F5344CB8AC3E}">
        <p14:creationId xmlns:p14="http://schemas.microsoft.com/office/powerpoint/2010/main" val="3400213643"/>
      </p:ext>
    </p:extLst>
  </p:cSld>
  <p:clrMapOvr>
    <a:masterClrMapping/>
  </p:clrMapOvr>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6.png"/></Relationships>
</file>

<file path=ppt/theme/_rels/theme7.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SGS_dark-blue-template">
  <a:themeElements>
    <a:clrScheme name="DarkBlue">
      <a:dk1>
        <a:srgbClr val="FFFFFF"/>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B9B9B9"/>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800" b="1" dirty="0" err="1" smtClean="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template">
  <a:themeElements>
    <a:clrScheme name="Blue">
      <a:dk1>
        <a:srgbClr val="FFFFFF"/>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800" b="1" dirty="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031waterdrops">
  <a:themeElements>
    <a:clrScheme name="031waterdrops 4">
      <a:dk1>
        <a:srgbClr val="969696"/>
      </a:dk1>
      <a:lt1>
        <a:srgbClr val="FFFFFF"/>
      </a:lt1>
      <a:dk2>
        <a:srgbClr val="0D79AF"/>
      </a:dk2>
      <a:lt2>
        <a:srgbClr val="FFFFFF"/>
      </a:lt2>
      <a:accent1>
        <a:srgbClr val="CDECFF"/>
      </a:accent1>
      <a:accent2>
        <a:srgbClr val="C0B9FF"/>
      </a:accent2>
      <a:accent3>
        <a:srgbClr val="AABED4"/>
      </a:accent3>
      <a:accent4>
        <a:srgbClr val="DADADA"/>
      </a:accent4>
      <a:accent5>
        <a:srgbClr val="E3F4FF"/>
      </a:accent5>
      <a:accent6>
        <a:srgbClr val="AEA7E7"/>
      </a:accent6>
      <a:hlink>
        <a:srgbClr val="EBBDF7"/>
      </a:hlink>
      <a:folHlink>
        <a:srgbClr val="FFCDCD"/>
      </a:folHlink>
    </a:clrScheme>
    <a:fontScheme name="031waterdro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031waterdrop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31waterdrop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31waterdrop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31waterdrops 4">
        <a:dk1>
          <a:srgbClr val="969696"/>
        </a:dk1>
        <a:lt1>
          <a:srgbClr val="FFFFFF"/>
        </a:lt1>
        <a:dk2>
          <a:srgbClr val="0D79AF"/>
        </a:dk2>
        <a:lt2>
          <a:srgbClr val="FFFFFF"/>
        </a:lt2>
        <a:accent1>
          <a:srgbClr val="CDECFF"/>
        </a:accent1>
        <a:accent2>
          <a:srgbClr val="C0B9FF"/>
        </a:accent2>
        <a:accent3>
          <a:srgbClr val="AABED4"/>
        </a:accent3>
        <a:accent4>
          <a:srgbClr val="DADADA"/>
        </a:accent4>
        <a:accent5>
          <a:srgbClr val="E3F4FF"/>
        </a:accent5>
        <a:accent6>
          <a:srgbClr val="AEA7E7"/>
        </a:accent6>
        <a:hlink>
          <a:srgbClr val="EBBDF7"/>
        </a:hlink>
        <a:folHlink>
          <a:srgbClr val="FFCDCD"/>
        </a:folHlink>
      </a:clrScheme>
      <a:clrMap bg1="dk2" tx1="lt1" bg2="dk1" tx2="lt2" accent1="accent1" accent2="accent2" accent3="accent3" accent4="accent4" accent5="accent5" accent6="accent6" hlink="hlink" folHlink="folHlink"/>
    </a:extraClrScheme>
    <a:extraClrScheme>
      <a:clrScheme name="031waterdrops 5">
        <a:dk1>
          <a:srgbClr val="000000"/>
        </a:dk1>
        <a:lt1>
          <a:srgbClr val="FFFFFF"/>
        </a:lt1>
        <a:dk2>
          <a:srgbClr val="000000"/>
        </a:dk2>
        <a:lt2>
          <a:srgbClr val="808080"/>
        </a:lt2>
        <a:accent1>
          <a:srgbClr val="1F8FFF"/>
        </a:accent1>
        <a:accent2>
          <a:srgbClr val="00B8BC"/>
        </a:accent2>
        <a:accent3>
          <a:srgbClr val="FFFFFF"/>
        </a:accent3>
        <a:accent4>
          <a:srgbClr val="000000"/>
        </a:accent4>
        <a:accent5>
          <a:srgbClr val="ABC6FF"/>
        </a:accent5>
        <a:accent6>
          <a:srgbClr val="00A6AA"/>
        </a:accent6>
        <a:hlink>
          <a:srgbClr val="00A860"/>
        </a:hlink>
        <a:folHlink>
          <a:srgbClr val="0748F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GDC">
  <a:themeElements>
    <a:clrScheme name="FGDC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FG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xmlns:r="http://schemas.openxmlformats.org/officeDocument/2006/relationships" r:embed="rId1"/>
          </a:buBlip>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xmlns:r="http://schemas.openxmlformats.org/officeDocument/2006/relationships" r:embed="rId1"/>
          </a:buBlip>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DC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FGDC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FGDC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FGDC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FGDC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FGDC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FGDC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FGDC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FGDC">
  <a:themeElements>
    <a:clrScheme name="FGDC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FG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xmlns:r="http://schemas.openxmlformats.org/officeDocument/2006/relationships" r:embed="rId1"/>
          </a:buBlip>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110000"/>
          <a:buFont typeface="Wingdings" pitchFamily="2" charset="2"/>
          <a:buBlip>
            <a:blip xmlns:r="http://schemas.openxmlformats.org/officeDocument/2006/relationships" r:embed="rId1"/>
          </a:buBlip>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FGDC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FGDC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FGDC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FGDC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FGDC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FGDC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FGDC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FGDC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SGS_green-grey-gradient_template">
  <a:themeElements>
    <a:clrScheme name="GreenGrey">
      <a:dk1>
        <a:srgbClr val="FFFFFF"/>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7F7F7F"/>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800" b="1" dirty="0" err="1" smtClean="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USGSLightBlue">
  <a:themeElements>
    <a:clrScheme name="Blue">
      <a:dk1>
        <a:srgbClr val="FFFFFF"/>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800" b="1" dirty="0"/>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Capital.thmx</Template>
  <TotalTime>3773</TotalTime>
  <Words>1626</Words>
  <Application>Microsoft Office PowerPoint</Application>
  <PresentationFormat>Letter Paper (8.5x11 in)</PresentationFormat>
  <Paragraphs>318</Paragraphs>
  <Slides>44</Slides>
  <Notes>10</Notes>
  <HiddenSlides>0</HiddenSlides>
  <MMClips>0</MMClips>
  <ScaleCrop>false</ScaleCrop>
  <HeadingPairs>
    <vt:vector size="4" baseType="variant">
      <vt:variant>
        <vt:lpstr>Theme</vt:lpstr>
      </vt:variant>
      <vt:variant>
        <vt:i4>9</vt:i4>
      </vt:variant>
      <vt:variant>
        <vt:lpstr>Slide Titles</vt:lpstr>
      </vt:variant>
      <vt:variant>
        <vt:i4>44</vt:i4>
      </vt:variant>
    </vt:vector>
  </HeadingPairs>
  <TitlesOfParts>
    <vt:vector size="53" baseType="lpstr">
      <vt:lpstr>Default Design</vt:lpstr>
      <vt:lpstr>USGS_dark-blue-template</vt:lpstr>
      <vt:lpstr>blue-template</vt:lpstr>
      <vt:lpstr>031waterdrops</vt:lpstr>
      <vt:lpstr>FGDC</vt:lpstr>
      <vt:lpstr>Office Theme</vt:lpstr>
      <vt:lpstr>1_FGDC</vt:lpstr>
      <vt:lpstr>USGS_green-grey-gradient_template</vt:lpstr>
      <vt:lpstr>USGSLightBlue</vt:lpstr>
      <vt:lpstr>NHD and the Open Water Data Infrastructure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Hydrographic Frames of Reference</vt:lpstr>
      <vt:lpstr>PowerPoint Presentation</vt:lpstr>
      <vt:lpstr>PowerPoint Presentation</vt:lpstr>
      <vt:lpstr>EPA WATERS Data: </vt:lpstr>
      <vt:lpstr>HR NHD Type 1, Gaging Station: 127,659</vt:lpstr>
      <vt:lpstr>HR NHD Type 6, Water Quality Station: 93,787</vt:lpstr>
      <vt:lpstr>HR NHD Type 2, Dam: 60,311</vt:lpstr>
      <vt:lpstr>Point Events in NHD March 4, 2014</vt:lpstr>
      <vt:lpstr>A Single Hydrographic Frame of Reference</vt:lpstr>
      <vt:lpstr>PowerPoint Presentation</vt:lpstr>
      <vt:lpstr>Existing web services (EPA WATERS NHDPlus 100K-based)</vt:lpstr>
      <vt:lpstr>PowerPoint Presentation</vt:lpstr>
      <vt:lpstr>HEM Web Initial Release  </vt:lpstr>
      <vt:lpstr>  Open Water Data Initiative  </vt:lpstr>
      <vt:lpstr>Open Water Data Vision</vt:lpstr>
      <vt:lpstr>Foundational Water Data Sets</vt:lpstr>
      <vt:lpstr>ACWI – Advisory Committee on Water Information</vt:lpstr>
      <vt:lpstr>Proposal</vt:lpstr>
      <vt:lpstr>Charge for the FGDC  </vt:lpstr>
      <vt:lpstr>Charge for the FGDC cont. </vt:lpstr>
      <vt:lpstr>Next Steps</vt:lpstr>
      <vt:lpstr>Use Cases</vt:lpstr>
      <vt:lpstr>West Virginia Chemical Spill</vt:lpstr>
      <vt:lpstr>PowerPoint Presentation</vt:lpstr>
      <vt:lpstr>PowerPoint Presentation</vt:lpstr>
      <vt:lpstr>Intakes near Cincinnati</vt:lpstr>
      <vt:lpstr>Potential Future NHD Services</vt:lpstr>
      <vt:lpstr>What services are needed for NFIE?</vt:lpstr>
      <vt:lpstr>What are recommended processes?</vt:lpstr>
    </vt:vector>
  </TitlesOfParts>
  <Company>Blix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NHD/OWDI presentation for Hydro Domain Working Group</dc:title>
  <dc:creator>Office 2004 Test Drive User</dc:creator>
  <cp:lastModifiedBy>Rea, Alan H.</cp:lastModifiedBy>
  <cp:revision>45</cp:revision>
  <cp:lastPrinted>2012-01-13T01:03:29Z</cp:lastPrinted>
  <dcterms:created xsi:type="dcterms:W3CDTF">2014-04-17T20:36:45Z</dcterms:created>
  <dcterms:modified xsi:type="dcterms:W3CDTF">2014-08-14T13:28:07Z</dcterms:modified>
</cp:coreProperties>
</file>