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4" r:id="rId2"/>
  </p:sldMasterIdLst>
  <p:notesMasterIdLst>
    <p:notesMasterId r:id="rId23"/>
  </p:notesMasterIdLst>
  <p:handoutMasterIdLst>
    <p:handoutMasterId r:id="rId24"/>
  </p:handoutMasterIdLst>
  <p:sldIdLst>
    <p:sldId id="262" r:id="rId3"/>
    <p:sldId id="257" r:id="rId4"/>
    <p:sldId id="263" r:id="rId5"/>
    <p:sldId id="264" r:id="rId6"/>
    <p:sldId id="279" r:id="rId7"/>
    <p:sldId id="272" r:id="rId8"/>
    <p:sldId id="273" r:id="rId9"/>
    <p:sldId id="277" r:id="rId10"/>
    <p:sldId id="259" r:id="rId11"/>
    <p:sldId id="265" r:id="rId12"/>
    <p:sldId id="278" r:id="rId13"/>
    <p:sldId id="266" r:id="rId14"/>
    <p:sldId id="267" r:id="rId15"/>
    <p:sldId id="268" r:id="rId16"/>
    <p:sldId id="269" r:id="rId17"/>
    <p:sldId id="275" r:id="rId18"/>
    <p:sldId id="276" r:id="rId19"/>
    <p:sldId id="270" r:id="rId20"/>
    <p:sldId id="271" r:id="rId21"/>
    <p:sldId id="258" r:id="rId22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minic Lowe" initials="D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6A2"/>
    <a:srgbClr val="FFFF99"/>
    <a:srgbClr val="CCCCFF"/>
    <a:srgbClr val="0095C1"/>
    <a:srgbClr val="666666"/>
    <a:srgbClr val="0E5F7E"/>
    <a:srgbClr val="0E7D60"/>
    <a:srgbClr val="010000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 snapToGrid="0" snapToObjects="1">
      <p:cViewPr>
        <p:scale>
          <a:sx n="100" d="100"/>
          <a:sy n="100" d="100"/>
        </p:scale>
        <p:origin x="-1416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7-25T17:05:17.941" idx="1">
    <p:pos x="4788" y="3732"/>
    <p:text>check IPET-MDRD minutes for recommendation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7-25T17:05:17.941" idx="2">
    <p:pos x="4788" y="3732"/>
    <p:text>check IPET-MDRD minutes for recommendation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EE36A71-AE50-4EDA-858B-DDBE7C4F0DA2}" type="datetime1">
              <a:rPr lang="en-GB"/>
              <a:pPr/>
              <a:t>14/08/14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EFAD406-F02A-486E-B419-9618F379543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502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477D515-B290-48FF-B2AD-E77967EB8330}" type="datetime1">
              <a:rPr lang="en-GB"/>
              <a:pPr/>
              <a:t>14/08/14</a:t>
            </a:fld>
            <a:endParaRPr lang="en-GB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8790776-8D56-44A8-8C01-BA24C61D1CF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915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14650"/>
            <a:ext cx="9144000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itle Placeholder 1"/>
          <p:cNvSpPr>
            <a:spLocks noGrp="1"/>
          </p:cNvSpPr>
          <p:nvPr>
            <p:ph type="ctrTitle"/>
          </p:nvPr>
        </p:nvSpPr>
        <p:spPr>
          <a:xfrm>
            <a:off x="614363" y="1539875"/>
            <a:ext cx="7916862" cy="719138"/>
          </a:xfrm>
        </p:spPr>
        <p:txBody>
          <a:bodyPr/>
          <a:lstStyle>
            <a:lvl1pPr algn="l">
              <a:defRPr smtClean="0"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8435" name="Text Placeholder 2"/>
          <p:cNvSpPr>
            <a:spLocks noGrp="1"/>
          </p:cNvSpPr>
          <p:nvPr>
            <p:ph type="subTitle" idx="1"/>
          </p:nvPr>
        </p:nvSpPr>
        <p:spPr>
          <a:xfrm>
            <a:off x="614363" y="2312988"/>
            <a:ext cx="7916862" cy="719137"/>
          </a:xfrm>
        </p:spPr>
        <p:txBody>
          <a:bodyPr/>
          <a:lstStyle>
            <a:lvl1pPr marL="0" indent="0">
              <a:buFontTx/>
              <a:buNone/>
              <a:defRPr sz="1800" smtClean="0"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pic>
        <p:nvPicPr>
          <p:cNvPr id="18437" name="Picture 7" descr="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9738"/>
            <a:ext cx="13462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5" y="593726"/>
            <a:ext cx="800100" cy="781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50" y="508001"/>
            <a:ext cx="8001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16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75668"/>
            <a:ext cx="2057400" cy="41504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75668"/>
            <a:ext cx="6019800" cy="4150495"/>
          </a:xfrm>
        </p:spPr>
        <p:txBody>
          <a:bodyPr vert="eaVert"/>
          <a:lstStyle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50" y="508001"/>
            <a:ext cx="8001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03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437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15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8374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" y="1600200"/>
            <a:ext cx="4241800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3388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298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946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748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212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358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910" y="274638"/>
            <a:ext cx="6530890" cy="11430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None/>
              <a:defRPr/>
            </a:lvl1pPr>
            <a:lvl2pPr>
              <a:buFont typeface="Arial"/>
              <a:buChar char="•"/>
              <a:defRPr/>
            </a:lvl2pPr>
            <a:lvl3pPr>
              <a:buFont typeface="Lucida Grande"/>
              <a:buChar char="−"/>
              <a:defRPr/>
            </a:lvl3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50" y="508001"/>
            <a:ext cx="8001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936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4224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6674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74638"/>
            <a:ext cx="2159000" cy="6364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" y="274638"/>
            <a:ext cx="6326188" cy="6364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20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50" y="508001"/>
            <a:ext cx="8001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64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75668"/>
            <a:ext cx="4038600" cy="415049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75668"/>
            <a:ext cx="4038600" cy="415049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50" y="508001"/>
            <a:ext cx="8001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80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75668"/>
            <a:ext cx="4040188" cy="321439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rgbClr val="0E5F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15429"/>
            <a:ext cx="4040188" cy="351073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75668"/>
            <a:ext cx="4041775" cy="321439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rgbClr val="0E5F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15429"/>
            <a:ext cx="4041775" cy="351073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50" y="508001"/>
            <a:ext cx="8001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83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50" y="508001"/>
            <a:ext cx="8001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93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50" y="508001"/>
            <a:ext cx="8001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36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96880"/>
            <a:ext cx="5111750" cy="422928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buNone/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96880"/>
            <a:ext cx="3008313" cy="42292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55825" y="274638"/>
            <a:ext cx="65309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50" y="508001"/>
            <a:ext cx="8001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39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67829"/>
            <a:ext cx="5486400" cy="339950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97709"/>
            <a:ext cx="5486400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55825" y="274638"/>
            <a:ext cx="65309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50" y="508001"/>
            <a:ext cx="8001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20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3.gif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7"/>
          <p:cNvPicPr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20875" y="274638"/>
            <a:ext cx="6994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4000" y="1968500"/>
            <a:ext cx="863758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</p:txBody>
      </p:sp>
      <p:pic>
        <p:nvPicPr>
          <p:cNvPr id="1029" name="Picture 7" descr="logo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9738"/>
            <a:ext cx="13462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4" r:id="rId2"/>
    <p:sldLayoutId id="2147483743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37" r:id="rId9"/>
    <p:sldLayoutId id="2147483736" r:id="rId10"/>
    <p:sldLayoutId id="214748373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0E5F7E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10000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10000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10000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1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t" hangingPunct="1">
        <a:spcBef>
          <a:spcPct val="30000"/>
        </a:spcBef>
        <a:spcAft>
          <a:spcPct val="30000"/>
        </a:spcAft>
        <a:buChar char="•"/>
        <a:defRPr sz="2400" kern="1200">
          <a:solidFill>
            <a:srgbClr val="666666"/>
          </a:solidFill>
          <a:latin typeface="Arial"/>
          <a:ea typeface="ＭＳ Ｐゴシック" charset="-128"/>
          <a:cs typeface="Arial"/>
        </a:defRPr>
      </a:lvl1pPr>
      <a:lvl2pPr marL="742950" indent="-285750" algn="l" rtl="0" eaLnBrk="1" fontAlgn="t" hangingPunct="1">
        <a:spcBef>
          <a:spcPct val="15000"/>
        </a:spcBef>
        <a:spcAft>
          <a:spcPct val="15000"/>
        </a:spcAft>
        <a:buFont typeface="Arial" charset="0"/>
        <a:buChar char="–"/>
        <a:defRPr sz="2400" kern="1200">
          <a:solidFill>
            <a:srgbClr val="666666"/>
          </a:solidFill>
          <a:latin typeface="Arial"/>
          <a:ea typeface="ＭＳ Ｐゴシック" charset="-128"/>
          <a:cs typeface="Arial"/>
        </a:defRPr>
      </a:lvl2pPr>
      <a:lvl3pPr marL="1143000" indent="-228600" algn="l" rtl="0" eaLnBrk="1" fontAlgn="t" hangingPunct="1">
        <a:spcBef>
          <a:spcPct val="15000"/>
        </a:spcBef>
        <a:spcAft>
          <a:spcPct val="15000"/>
        </a:spcAft>
        <a:buChar char="•"/>
        <a:defRPr sz="2400" kern="1200">
          <a:solidFill>
            <a:srgbClr val="666666"/>
          </a:solidFill>
          <a:latin typeface="Arial"/>
          <a:ea typeface="ＭＳ Ｐゴシック" charset="-128"/>
          <a:cs typeface="Arial"/>
        </a:defRPr>
      </a:lvl3pPr>
      <a:lvl4pPr marL="1600200" indent="-228600" algn="l" rtl="0" eaLnBrk="1" fontAlgn="t" hangingPunct="1">
        <a:spcBef>
          <a:spcPct val="15000"/>
        </a:spcBef>
        <a:spcAft>
          <a:spcPct val="15000"/>
        </a:spcAft>
        <a:buChar char="–"/>
        <a:defRPr sz="2400" kern="1200">
          <a:solidFill>
            <a:srgbClr val="666666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" y="274638"/>
            <a:ext cx="86375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600200"/>
            <a:ext cx="8637588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50" y="508001"/>
            <a:ext cx="800100" cy="781050"/>
          </a:xfrm>
          <a:prstGeom prst="rect">
            <a:avLst/>
          </a:prstGeom>
        </p:spPr>
      </p:pic>
      <p:pic>
        <p:nvPicPr>
          <p:cNvPr id="5" name="Picture 7" descr="logo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9738"/>
            <a:ext cx="13462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E5F7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6666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6666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6666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6666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6666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6666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6666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6666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portal.opengeospatial.org/files/?artifact_id=57222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opengeospatial.org/event/1409tc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d.lowe@bom.gov.au" TargetMode="External"/><Relationship Id="rId3" Type="http://schemas.openxmlformats.org/officeDocument/2006/relationships/hyperlink" Target="mailto:peter.taylor@csiro.a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pengeospatial.org/node/1742" TargetMode="External"/><Relationship Id="rId3" Type="http://schemas.openxmlformats.org/officeDocument/2006/relationships/comments" Target="../comments/commen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ur-lex.europa.eu/LexUriServ/LexUriServ.do?uri=OJ:L:2013:331:0001:0267:EN: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8" name="Rectang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TimeSeriesML</a:t>
            </a:r>
            <a:r>
              <a:rPr lang="en-US" dirty="0" smtClean="0"/>
              <a:t> – proposal</a:t>
            </a:r>
            <a:endParaRPr lang="en-US" dirty="0"/>
          </a:p>
        </p:txBody>
      </p:sp>
      <p:sp>
        <p:nvSpPr>
          <p:cNvPr id="64519" name="Rectangle 7"/>
          <p:cNvSpPr>
            <a:spLocks noGrp="1"/>
          </p:cNvSpPr>
          <p:nvPr>
            <p:ph type="subTitle" idx="1"/>
          </p:nvPr>
        </p:nvSpPr>
        <p:spPr>
          <a:xfrm>
            <a:off x="681038" y="2170113"/>
            <a:ext cx="7916862" cy="719137"/>
          </a:xfrm>
        </p:spPr>
        <p:txBody>
          <a:bodyPr/>
          <a:lstStyle/>
          <a:p>
            <a:r>
              <a:rPr lang="en-US" dirty="0" smtClean="0"/>
              <a:t>Dominic Lowe (Bureau of Meteorology)</a:t>
            </a:r>
          </a:p>
          <a:p>
            <a:r>
              <a:rPr lang="en-US" dirty="0" smtClean="0"/>
              <a:t>Peter Taylor (CSIRO)</a:t>
            </a:r>
          </a:p>
          <a:p>
            <a:endParaRPr lang="en-US" dirty="0"/>
          </a:p>
        </p:txBody>
      </p:sp>
      <p:pic>
        <p:nvPicPr>
          <p:cNvPr id="64516" name="Picture 4" descr="Placeholder_s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38475"/>
            <a:ext cx="9142413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1038" y="3949184"/>
            <a:ext cx="6246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OGC </a:t>
            </a:r>
            <a:r>
              <a:rPr lang="en-US" dirty="0" err="1" smtClean="0"/>
              <a:t>HydroDWG</a:t>
            </a:r>
            <a:r>
              <a:rPr lang="en-US" dirty="0" smtClean="0"/>
              <a:t> Meeting,  New York, 11-</a:t>
            </a:r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August 2014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2"/>
                </a:solidFill>
              </a:rPr>
              <a:t>Resources (aka People)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4000" y="1522413"/>
            <a:ext cx="4060825" cy="460851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Symbol" pitchFamily="18" charset="2"/>
              <a:buChar char="·"/>
              <a:defRPr sz="2400">
                <a:solidFill>
                  <a:srgbClr val="666666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>
                <a:solidFill>
                  <a:srgbClr val="666666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>
                <a:solidFill>
                  <a:srgbClr val="666666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>
                <a:solidFill>
                  <a:srgbClr val="6666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>
                <a:solidFill>
                  <a:srgbClr val="6666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>
                <a:solidFill>
                  <a:srgbClr val="6666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>
                <a:solidFill>
                  <a:srgbClr val="6666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>
                <a:solidFill>
                  <a:srgbClr val="666666"/>
                </a:solidFill>
                <a:latin typeface="+mn-lt"/>
              </a:defRPr>
            </a:lvl9pPr>
          </a:lstStyle>
          <a:p>
            <a:r>
              <a:rPr lang="en-AU" sz="1800" b="1" dirty="0" smtClean="0">
                <a:solidFill>
                  <a:srgbClr val="7030A0"/>
                </a:solidFill>
              </a:rPr>
              <a:t>WIRADA</a:t>
            </a:r>
            <a:r>
              <a:rPr lang="en-AU" sz="1800" dirty="0" smtClean="0">
                <a:solidFill>
                  <a:srgbClr val="7030A0"/>
                </a:solidFill>
              </a:rPr>
              <a:t> </a:t>
            </a:r>
          </a:p>
          <a:p>
            <a:pPr lvl="1"/>
            <a:r>
              <a:rPr lang="en-AU" sz="1800" dirty="0" smtClean="0"/>
              <a:t>Pete Taylor (</a:t>
            </a:r>
            <a:r>
              <a:rPr lang="en-AU" sz="1800" dirty="0" smtClean="0">
                <a:solidFill>
                  <a:srgbClr val="7030A0"/>
                </a:solidFill>
              </a:rPr>
              <a:t>CSIRO</a:t>
            </a:r>
            <a:r>
              <a:rPr lang="en-AU" sz="1800" dirty="0" smtClean="0"/>
              <a:t>), 0.05</a:t>
            </a:r>
          </a:p>
          <a:p>
            <a:pPr lvl="1"/>
            <a:r>
              <a:rPr lang="en-AU" sz="1800" dirty="0" smtClean="0"/>
              <a:t>Dominic Lowe  0.2 </a:t>
            </a:r>
          </a:p>
          <a:p>
            <a:pPr lvl="1"/>
            <a:r>
              <a:rPr lang="en-AU" sz="1800" dirty="0" smtClean="0"/>
              <a:t>Others?</a:t>
            </a:r>
          </a:p>
          <a:p>
            <a:r>
              <a:rPr lang="en-AU" sz="1800" b="1" dirty="0" smtClean="0">
                <a:solidFill>
                  <a:srgbClr val="7030A0"/>
                </a:solidFill>
              </a:rPr>
              <a:t>BoM (WMO commitments)</a:t>
            </a:r>
          </a:p>
          <a:p>
            <a:pPr lvl="1"/>
            <a:r>
              <a:rPr lang="en-AU" sz="1800" dirty="0" smtClean="0"/>
              <a:t>Bruce Bannerman, CCI rep on IPET-MDRD</a:t>
            </a:r>
          </a:p>
          <a:p>
            <a:pPr lvl="1"/>
            <a:r>
              <a:rPr lang="en-AU" sz="1800" dirty="0" smtClean="0"/>
              <a:t>Dominic </a:t>
            </a:r>
            <a:r>
              <a:rPr lang="en-AU" sz="1800" dirty="0" smtClean="0"/>
              <a:t>Lowe, Core member of IPET-MDRD</a:t>
            </a:r>
          </a:p>
          <a:p>
            <a:pPr lvl="1"/>
            <a:endParaRPr lang="en-AU" sz="2000" b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03379" y="1522413"/>
            <a:ext cx="4088209" cy="460851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t" hangingPunct="1">
              <a:spcBef>
                <a:spcPct val="30000"/>
              </a:spcBef>
              <a:spcAft>
                <a:spcPct val="30000"/>
              </a:spcAft>
              <a:buChar char="•"/>
              <a:defRPr sz="2400">
                <a:solidFill>
                  <a:srgbClr val="60605B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t" hangingPunct="1">
              <a:spcBef>
                <a:spcPct val="15000"/>
              </a:spcBef>
              <a:spcAft>
                <a:spcPct val="15000"/>
              </a:spcAft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t" hangingPunct="1">
              <a:spcBef>
                <a:spcPct val="15000"/>
              </a:spcBef>
              <a:spcAft>
                <a:spcPct val="1500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t" hangingPunct="1">
              <a:spcBef>
                <a:spcPct val="15000"/>
              </a:spcBef>
              <a:spcAft>
                <a:spcPct val="1500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363636"/>
                </a:solidFill>
                <a:latin typeface="Arial Unicode MS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363636"/>
                </a:solidFill>
                <a:latin typeface="Arial Unicode MS" pitchFamily="34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363636"/>
                </a:solidFill>
                <a:latin typeface="Arial Unicode MS" pitchFamily="34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363636"/>
                </a:solidFill>
                <a:latin typeface="Arial Unicode MS" pitchFamily="34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363636"/>
                </a:solidFill>
                <a:latin typeface="Arial Unicode MS" pitchFamily="34" charset="-128"/>
              </a:defRPr>
            </a:lvl9pPr>
          </a:lstStyle>
          <a:p>
            <a:pPr marL="0" indent="0">
              <a:buNone/>
            </a:pPr>
            <a:r>
              <a:rPr lang="en-AU" sz="1800" b="1" dirty="0" smtClean="0">
                <a:solidFill>
                  <a:srgbClr val="7030A0"/>
                </a:solidFill>
              </a:rPr>
              <a:t>UK Met Office</a:t>
            </a:r>
            <a:r>
              <a:rPr lang="en-AU" sz="1800" dirty="0" smtClean="0">
                <a:solidFill>
                  <a:srgbClr val="7030A0"/>
                </a:solidFill>
              </a:rPr>
              <a:t> </a:t>
            </a:r>
          </a:p>
          <a:p>
            <a:pPr lvl="1"/>
            <a:r>
              <a:rPr lang="en-AU" sz="1800" dirty="0" smtClean="0"/>
              <a:t>James Tomkins</a:t>
            </a:r>
          </a:p>
          <a:p>
            <a:pPr lvl="1"/>
            <a:r>
              <a:rPr lang="en-AU" sz="1800" dirty="0" smtClean="0"/>
              <a:t>Jeremy Tandy (co-chair IPET-MDRD)</a:t>
            </a:r>
          </a:p>
          <a:p>
            <a:pPr marL="0" indent="0">
              <a:buNone/>
            </a:pPr>
            <a:r>
              <a:rPr lang="en-AU" sz="1800" b="1" dirty="0" err="1" smtClean="0">
                <a:solidFill>
                  <a:srgbClr val="7030A0"/>
                </a:solidFill>
              </a:rPr>
              <a:t>Meteo</a:t>
            </a:r>
            <a:r>
              <a:rPr lang="en-AU" sz="1800" b="1" dirty="0" smtClean="0">
                <a:solidFill>
                  <a:srgbClr val="7030A0"/>
                </a:solidFill>
              </a:rPr>
              <a:t> France </a:t>
            </a:r>
          </a:p>
          <a:p>
            <a:pPr lvl="1"/>
            <a:r>
              <a:rPr lang="en-GB" sz="1800" dirty="0" err="1" smtClean="0"/>
              <a:t>Frédéric</a:t>
            </a:r>
            <a:r>
              <a:rPr lang="en-GB" sz="1800" dirty="0" smtClean="0"/>
              <a:t> </a:t>
            </a:r>
            <a:r>
              <a:rPr lang="en-AU" sz="1800" dirty="0" err="1" smtClean="0"/>
              <a:t>Guillaud</a:t>
            </a:r>
            <a:r>
              <a:rPr lang="en-AU" sz="1800" dirty="0" smtClean="0"/>
              <a:t> (IPET-MDRD)</a:t>
            </a:r>
            <a:endParaRPr lang="en-GB" sz="1800" dirty="0" smtClean="0"/>
          </a:p>
          <a:p>
            <a:pPr marL="0" indent="0">
              <a:buNone/>
            </a:pPr>
            <a:r>
              <a:rPr lang="en-AU" sz="1800" b="1" dirty="0" smtClean="0">
                <a:solidFill>
                  <a:srgbClr val="7030A0"/>
                </a:solidFill>
              </a:rPr>
              <a:t>Other</a:t>
            </a:r>
            <a:r>
              <a:rPr lang="en-AU" sz="1800" dirty="0" smtClean="0">
                <a:solidFill>
                  <a:srgbClr val="7030A0"/>
                </a:solidFill>
              </a:rPr>
              <a:t> </a:t>
            </a:r>
            <a:r>
              <a:rPr lang="en-AU" sz="1800" dirty="0" smtClean="0"/>
              <a:t>OGC members…</a:t>
            </a:r>
            <a:r>
              <a:rPr lang="en-AU" sz="1800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03804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Invitation to Participate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87450" y="1600201"/>
            <a:ext cx="6594475" cy="27813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lvl="0"/>
            <a:r>
              <a:rPr lang="en-AU" sz="1800" dirty="0" smtClean="0"/>
              <a:t>Members of the </a:t>
            </a:r>
            <a:r>
              <a:rPr lang="en-AU" sz="1800" dirty="0" err="1" smtClean="0"/>
              <a:t>HydroDWG</a:t>
            </a:r>
            <a:r>
              <a:rPr lang="en-AU" sz="1800" dirty="0" smtClean="0"/>
              <a:t> are invited to contribute to the </a:t>
            </a:r>
            <a:r>
              <a:rPr lang="en-AU" sz="1800" dirty="0" err="1" smtClean="0"/>
              <a:t>TimeSeriesML</a:t>
            </a:r>
            <a:r>
              <a:rPr lang="en-AU" sz="1800" dirty="0" smtClean="0"/>
              <a:t> SWG either as participants or observers.</a:t>
            </a:r>
          </a:p>
          <a:p>
            <a:pPr lvl="0"/>
            <a:endParaRPr lang="en-AU" sz="1800" dirty="0"/>
          </a:p>
          <a:p>
            <a:pPr lvl="0"/>
            <a:r>
              <a:rPr lang="en-AU" sz="1800" dirty="0" smtClean="0"/>
              <a:t>Members of the </a:t>
            </a:r>
            <a:r>
              <a:rPr lang="en-AU" sz="1800" dirty="0" err="1" smtClean="0"/>
              <a:t>HydroDWG</a:t>
            </a:r>
            <a:r>
              <a:rPr lang="en-AU" sz="1800" dirty="0" smtClean="0"/>
              <a:t> with a significant interest in influencing the outcome of </a:t>
            </a:r>
            <a:r>
              <a:rPr lang="en-AU" sz="1800" dirty="0" err="1" smtClean="0"/>
              <a:t>TimeSeriesML</a:t>
            </a:r>
            <a:r>
              <a:rPr lang="en-AU" sz="1800" dirty="0" smtClean="0"/>
              <a:t>, and with resources to do so, are invited to consider becoming charter members of the SWG.</a:t>
            </a:r>
          </a:p>
        </p:txBody>
      </p:sp>
    </p:spTree>
    <p:extLst>
      <p:ext uri="{BB962C8B-B14F-4D97-AF65-F5344CB8AC3E}">
        <p14:creationId xmlns:p14="http://schemas.microsoft.com/office/powerpoint/2010/main" val="1022332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2"/>
                </a:solidFill>
              </a:rPr>
              <a:t>Scope*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sz="2000" dirty="0" smtClean="0">
                <a:solidFill>
                  <a:schemeClr val="accent3">
                    <a:lumMod val="50000"/>
                  </a:schemeClr>
                </a:solidFill>
              </a:rPr>
              <a:t>*</a:t>
            </a:r>
            <a:r>
              <a:rPr lang="en-AU" sz="1800" dirty="0" smtClean="0">
                <a:solidFill>
                  <a:schemeClr val="accent3">
                    <a:lumMod val="50000"/>
                  </a:schemeClr>
                </a:solidFill>
              </a:rPr>
              <a:t>Proposed by Jeremy </a:t>
            </a:r>
            <a:r>
              <a:rPr lang="en-AU" sz="1800" dirty="0">
                <a:solidFill>
                  <a:schemeClr val="accent3">
                    <a:lumMod val="50000"/>
                  </a:schemeClr>
                </a:solidFill>
              </a:rPr>
              <a:t>Tandy, UKMO, </a:t>
            </a:r>
            <a:r>
              <a:rPr lang="en-AU" sz="1800" dirty="0" smtClean="0">
                <a:solidFill>
                  <a:schemeClr val="accent3">
                    <a:lumMod val="50000"/>
                  </a:schemeClr>
                </a:solidFill>
              </a:rPr>
              <a:t>IPET-MDRD</a:t>
            </a:r>
            <a:br>
              <a:rPr lang="en-AU" sz="1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AU" sz="1800" i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en-AU" sz="1800" i="1" dirty="0" smtClean="0">
                <a:solidFill>
                  <a:schemeClr val="bg1">
                    <a:lumMod val="50000"/>
                  </a:schemeClr>
                </a:solidFill>
              </a:rPr>
              <a:t>omments </a:t>
            </a:r>
            <a:r>
              <a:rPr lang="en-AU" sz="1800" i="1" dirty="0">
                <a:solidFill>
                  <a:schemeClr val="bg1">
                    <a:lumMod val="50000"/>
                  </a:schemeClr>
                </a:solidFill>
              </a:rPr>
              <a:t>in</a:t>
            </a:r>
            <a:r>
              <a:rPr lang="en-AU" sz="1800" i="1" dirty="0"/>
              <a:t> </a:t>
            </a:r>
            <a:r>
              <a:rPr lang="en-AU" sz="1800" i="1" dirty="0" smtClean="0">
                <a:solidFill>
                  <a:srgbClr val="00B050"/>
                </a:solidFill>
              </a:rPr>
              <a:t>green</a:t>
            </a:r>
            <a:endParaRPr lang="en-GB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975" y="1600200"/>
            <a:ext cx="7004050" cy="5038725"/>
          </a:xfrm>
          <a:solidFill>
            <a:srgbClr val="FFFF99"/>
          </a:solidFill>
        </p:spPr>
        <p:txBody>
          <a:bodyPr/>
          <a:lstStyle/>
          <a:p>
            <a:pPr lvl="0"/>
            <a:r>
              <a:rPr lang="en-GB" sz="1800" dirty="0"/>
              <a:t>Establish an Application Schema and GML encoding for exchange of time series data based on the existing </a:t>
            </a:r>
            <a:r>
              <a:rPr lang="en-GB" sz="1800" dirty="0" err="1"/>
              <a:t>WaterML</a:t>
            </a:r>
            <a:r>
              <a:rPr lang="en-GB" sz="1800" dirty="0"/>
              <a:t> 2.0 Part 1 – </a:t>
            </a:r>
            <a:r>
              <a:rPr lang="en-GB" sz="1800" dirty="0" err="1"/>
              <a:t>Timeseries</a:t>
            </a:r>
            <a:r>
              <a:rPr lang="en-GB" sz="1800" dirty="0"/>
              <a:t> (</a:t>
            </a:r>
            <a:r>
              <a:rPr lang="en-GB" sz="1800" dirty="0">
                <a:hlinkClick r:id="rId2"/>
              </a:rPr>
              <a:t>OGC #10-126r4</a:t>
            </a:r>
            <a:r>
              <a:rPr lang="en-GB" sz="1800" dirty="0"/>
              <a:t>) OGC standard. </a:t>
            </a:r>
            <a:r>
              <a:rPr lang="en-GB" sz="1800" dirty="0">
                <a:solidFill>
                  <a:srgbClr val="00B050"/>
                </a:solidFill>
              </a:rPr>
              <a:t>[</a:t>
            </a:r>
            <a:r>
              <a:rPr lang="en-AU" sz="1800" dirty="0">
                <a:solidFill>
                  <a:srgbClr val="00B050"/>
                </a:solidFill>
              </a:rPr>
              <a:t>To become an OGC standard</a:t>
            </a:r>
            <a:r>
              <a:rPr lang="en-AU" sz="1800" dirty="0" smtClean="0">
                <a:solidFill>
                  <a:srgbClr val="00B050"/>
                </a:solidFill>
              </a:rPr>
              <a:t>]</a:t>
            </a:r>
          </a:p>
          <a:p>
            <a:pPr lvl="0"/>
            <a:endParaRPr lang="en-GB" sz="1800" dirty="0">
              <a:solidFill>
                <a:srgbClr val="00B050"/>
              </a:solidFill>
            </a:endParaRPr>
          </a:p>
          <a:p>
            <a:pPr lvl="0"/>
            <a:r>
              <a:rPr lang="en-GB" sz="1800" dirty="0"/>
              <a:t>Republish </a:t>
            </a:r>
            <a:r>
              <a:rPr lang="en-GB" sz="1800" dirty="0" err="1"/>
              <a:t>WaterML</a:t>
            </a:r>
            <a:r>
              <a:rPr lang="en-GB" sz="1800" dirty="0"/>
              <a:t> 2.0 Part 1 – </a:t>
            </a:r>
            <a:r>
              <a:rPr lang="en-GB" sz="1800" dirty="0" err="1"/>
              <a:t>Timeseries</a:t>
            </a:r>
            <a:r>
              <a:rPr lang="en-GB" sz="1800" dirty="0"/>
              <a:t> as a profile of the proposed </a:t>
            </a:r>
            <a:r>
              <a:rPr lang="en-GB" sz="1800" dirty="0" err="1" smtClean="0"/>
              <a:t>TimeSeriesML</a:t>
            </a:r>
            <a:r>
              <a:rPr lang="en-GB" sz="1800" dirty="0"/>
              <a:t>. </a:t>
            </a:r>
            <a:r>
              <a:rPr lang="en-GB" sz="1800" dirty="0">
                <a:solidFill>
                  <a:srgbClr val="00B050"/>
                </a:solidFill>
              </a:rPr>
              <a:t>[i.e. a revision of the O</a:t>
            </a:r>
            <a:r>
              <a:rPr lang="en-AU" sz="1800" dirty="0">
                <a:solidFill>
                  <a:srgbClr val="00B050"/>
                </a:solidFill>
              </a:rPr>
              <a:t>GC standard</a:t>
            </a:r>
            <a:r>
              <a:rPr lang="en-AU" sz="1800" dirty="0" smtClean="0">
                <a:solidFill>
                  <a:srgbClr val="00B050"/>
                </a:solidFill>
              </a:rPr>
              <a:t>]</a:t>
            </a:r>
          </a:p>
          <a:p>
            <a:pPr lvl="0"/>
            <a:endParaRPr lang="en-GB" sz="1800" dirty="0">
              <a:solidFill>
                <a:srgbClr val="00B050"/>
              </a:solidFill>
            </a:endParaRPr>
          </a:p>
          <a:p>
            <a:pPr lvl="0"/>
            <a:r>
              <a:rPr lang="en-GB" sz="1800" dirty="0"/>
              <a:t>Draft the necessary amendments to WMO Technical Regulation (WMO No. 306 </a:t>
            </a:r>
            <a:r>
              <a:rPr lang="en-GB" sz="1800" dirty="0" err="1"/>
              <a:t>Vol</a:t>
            </a:r>
            <a:r>
              <a:rPr lang="en-GB" sz="1800" dirty="0"/>
              <a:t> I.3, Manual on Codes) facilitating the adoption of both </a:t>
            </a:r>
            <a:r>
              <a:rPr lang="en-GB" sz="1800" dirty="0" err="1"/>
              <a:t>TimeSeriesML</a:t>
            </a:r>
            <a:r>
              <a:rPr lang="en-GB" sz="1800" dirty="0"/>
              <a:t> and the revised </a:t>
            </a:r>
            <a:r>
              <a:rPr lang="en-GB" sz="1800" dirty="0" err="1"/>
              <a:t>WaterML</a:t>
            </a:r>
            <a:r>
              <a:rPr lang="en-GB" sz="1800" dirty="0"/>
              <a:t> 2.0 Part 1 – </a:t>
            </a:r>
            <a:r>
              <a:rPr lang="en-GB" sz="1800" dirty="0" err="1"/>
              <a:t>Timeseries</a:t>
            </a:r>
            <a:r>
              <a:rPr lang="en-GB" sz="1800" dirty="0"/>
              <a:t> as WMO standard </a:t>
            </a:r>
            <a:r>
              <a:rPr lang="en-GB" sz="1800" dirty="0">
                <a:solidFill>
                  <a:srgbClr val="00B050"/>
                </a:solidFill>
              </a:rPr>
              <a:t>[IPET-MDRD work</a:t>
            </a:r>
            <a:r>
              <a:rPr lang="en-AU" sz="1800" dirty="0" smtClean="0">
                <a:solidFill>
                  <a:srgbClr val="00B050"/>
                </a:solidFill>
              </a:rPr>
              <a:t>]</a:t>
            </a:r>
          </a:p>
          <a:p>
            <a:pPr lvl="0"/>
            <a:endParaRPr lang="en-AU" sz="1800" dirty="0">
              <a:solidFill>
                <a:srgbClr val="00B050"/>
              </a:solidFill>
            </a:endParaRPr>
          </a:p>
          <a:p>
            <a:pPr lvl="0"/>
            <a:r>
              <a:rPr lang="en-AU" sz="1800" i="1" dirty="0" smtClean="0">
                <a:solidFill>
                  <a:srgbClr val="00B050"/>
                </a:solidFill>
              </a:rPr>
              <a:t>Notes: </a:t>
            </a:r>
          </a:p>
          <a:p>
            <a:pPr lvl="0"/>
            <a:r>
              <a:rPr lang="en-AU" sz="1800" i="1" dirty="0">
                <a:solidFill>
                  <a:srgbClr val="00B050"/>
                </a:solidFill>
              </a:rPr>
              <a:t>	</a:t>
            </a:r>
            <a:r>
              <a:rPr lang="en-AU" sz="1800" dirty="0" smtClean="0">
                <a:solidFill>
                  <a:srgbClr val="00B050"/>
                </a:solidFill>
              </a:rPr>
              <a:t>WIRADA commitment is involvement in the first 2 activities for 2014-15. The WMO amendments are out of scope of WIRADA</a:t>
            </a:r>
            <a:endParaRPr lang="en-GB" sz="1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74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2"/>
                </a:solidFill>
              </a:rPr>
              <a:t>OGC SWG Charter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1264414"/>
            <a:ext cx="4572000" cy="3693319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r>
              <a:rPr lang="en-AU" dirty="0"/>
              <a:t>Will be a </a:t>
            </a:r>
            <a:r>
              <a:rPr lang="en-AU" i="1" dirty="0"/>
              <a:t>new </a:t>
            </a:r>
            <a:r>
              <a:rPr lang="en-AU" dirty="0"/>
              <a:t>standards working group.</a:t>
            </a:r>
          </a:p>
          <a:p>
            <a:endParaRPr lang="en-AU" dirty="0" smtClean="0"/>
          </a:p>
          <a:p>
            <a:r>
              <a:rPr lang="en-AU" dirty="0" smtClean="0"/>
              <a:t>Key </a:t>
            </a:r>
            <a:r>
              <a:rPr lang="en-AU" dirty="0"/>
              <a:t>purpose: To develop  </a:t>
            </a:r>
            <a:r>
              <a:rPr lang="en-AU" dirty="0" err="1"/>
              <a:t>TimeSeriesML</a:t>
            </a:r>
            <a:r>
              <a:rPr lang="en-AU" dirty="0"/>
              <a:t> as OGC standard</a:t>
            </a:r>
          </a:p>
          <a:p>
            <a:endParaRPr lang="en-AU" dirty="0" smtClean="0"/>
          </a:p>
          <a:p>
            <a:r>
              <a:rPr lang="en-AU" dirty="0" smtClean="0"/>
              <a:t>Will </a:t>
            </a:r>
            <a:r>
              <a:rPr lang="en-AU" dirty="0"/>
              <a:t>be open to any OGC members.</a:t>
            </a:r>
          </a:p>
          <a:p>
            <a:endParaRPr lang="en-AU" dirty="0" smtClean="0"/>
          </a:p>
          <a:p>
            <a:r>
              <a:rPr lang="en-AU" dirty="0" smtClean="0"/>
              <a:t>Met </a:t>
            </a:r>
            <a:r>
              <a:rPr lang="en-AU" dirty="0"/>
              <a:t>Office committed to drafting charter (with review by BoM/CSIRO</a:t>
            </a:r>
            <a:r>
              <a:rPr lang="en-AU" dirty="0" smtClean="0"/>
              <a:t>).</a:t>
            </a:r>
          </a:p>
          <a:p>
            <a:endParaRPr lang="en-AU" dirty="0"/>
          </a:p>
          <a:p>
            <a:r>
              <a:rPr lang="en-AU" dirty="0" smtClean="0"/>
              <a:t>(Draft circulated to </a:t>
            </a:r>
            <a:r>
              <a:rPr lang="en-AU" dirty="0" err="1" smtClean="0"/>
              <a:t>HydroDWG</a:t>
            </a:r>
            <a:r>
              <a:rPr lang="en-AU" dirty="0" smtClean="0"/>
              <a:t> members)</a:t>
            </a:r>
            <a:endParaRPr lang="en-AU" dirty="0"/>
          </a:p>
          <a:p>
            <a:endParaRPr lang="en-AU" dirty="0" smtClean="0"/>
          </a:p>
          <a:p>
            <a:r>
              <a:rPr lang="en-AU" dirty="0" smtClean="0"/>
              <a:t>Propose/form </a:t>
            </a:r>
            <a:r>
              <a:rPr lang="en-AU" dirty="0"/>
              <a:t>at September TC (Calgary) </a:t>
            </a:r>
            <a:r>
              <a:rPr lang="en-AU" b="1" dirty="0"/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5306020"/>
            <a:ext cx="45720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AU" b="1" i="1" dirty="0"/>
              <a:t>Out of scope</a:t>
            </a:r>
            <a:r>
              <a:rPr lang="en-AU" b="1" dirty="0"/>
              <a:t>: </a:t>
            </a:r>
            <a:r>
              <a:rPr lang="en-AU" dirty="0"/>
              <a:t>changes to </a:t>
            </a:r>
            <a:r>
              <a:rPr lang="en-AU" dirty="0" err="1"/>
              <a:t>WaterML</a:t>
            </a:r>
            <a:r>
              <a:rPr lang="en-AU" dirty="0"/>
              <a:t> to accommodate </a:t>
            </a:r>
            <a:r>
              <a:rPr lang="en-AU" dirty="0" err="1" smtClean="0"/>
              <a:t>TimeSeriesML</a:t>
            </a:r>
            <a:r>
              <a:rPr lang="en-AU" dirty="0" smtClean="0"/>
              <a:t>.</a:t>
            </a:r>
          </a:p>
          <a:p>
            <a:r>
              <a:rPr lang="en-AU" i="1" dirty="0" smtClean="0"/>
              <a:t>This would </a:t>
            </a:r>
            <a:r>
              <a:rPr lang="en-AU" i="1" dirty="0"/>
              <a:t>be done as new WML2 SWG </a:t>
            </a:r>
            <a:r>
              <a:rPr lang="en-AU" i="1" dirty="0" smtClean="0"/>
              <a:t>work if it was undertaken.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5380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274638"/>
            <a:ext cx="8637588" cy="1143000"/>
          </a:xfrm>
        </p:spPr>
        <p:txBody>
          <a:bodyPr/>
          <a:lstStyle/>
          <a:p>
            <a:r>
              <a:rPr lang="en-AU" dirty="0" smtClean="0">
                <a:solidFill>
                  <a:schemeClr val="tx2"/>
                </a:solidFill>
              </a:rPr>
              <a:t>Rough Timelines </a:t>
            </a:r>
            <a:r>
              <a:rPr lang="en-AU" dirty="0">
                <a:solidFill>
                  <a:schemeClr val="tx2"/>
                </a:solidFill>
              </a:rPr>
              <a:t>and </a:t>
            </a:r>
            <a:r>
              <a:rPr lang="en-AU" dirty="0" smtClean="0">
                <a:solidFill>
                  <a:schemeClr val="tx2"/>
                </a:solidFill>
              </a:rPr>
              <a:t>Deliverables*</a:t>
            </a:r>
            <a:r>
              <a:rPr lang="en-AU" b="1" dirty="0">
                <a:solidFill>
                  <a:srgbClr val="7030A0"/>
                </a:solidFill>
              </a:rPr>
              <a:t/>
            </a:r>
            <a:br>
              <a:rPr lang="en-AU" b="1" dirty="0">
                <a:solidFill>
                  <a:srgbClr val="7030A0"/>
                </a:solidFill>
              </a:rPr>
            </a:br>
            <a:r>
              <a:rPr lang="en-AU" sz="1800" dirty="0" smtClean="0">
                <a:solidFill>
                  <a:schemeClr val="accent3">
                    <a:lumMod val="50000"/>
                  </a:schemeClr>
                </a:solidFill>
              </a:rPr>
              <a:t>*Proposed by Jeremy </a:t>
            </a:r>
            <a:r>
              <a:rPr lang="en-AU" sz="1800" dirty="0">
                <a:solidFill>
                  <a:schemeClr val="accent3">
                    <a:lumMod val="50000"/>
                  </a:schemeClr>
                </a:solidFill>
              </a:rPr>
              <a:t>Tandy, UKMO, IPET-MDRD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925" y="1600200"/>
            <a:ext cx="6756400" cy="5038725"/>
          </a:xfrm>
          <a:solidFill>
            <a:srgbClr val="FFFF99"/>
          </a:solidFill>
        </p:spPr>
        <p:txBody>
          <a:bodyPr/>
          <a:lstStyle/>
          <a:p>
            <a:pPr lvl="0"/>
            <a:r>
              <a:rPr lang="en-GB" sz="1800" dirty="0"/>
              <a:t>[</a:t>
            </a:r>
            <a:r>
              <a:rPr lang="en-GB" sz="1800" b="1" dirty="0"/>
              <a:t>Sep 2014</a:t>
            </a:r>
            <a:r>
              <a:rPr lang="en-GB" sz="1800" dirty="0"/>
              <a:t>] </a:t>
            </a:r>
            <a:r>
              <a:rPr lang="en-GB" sz="1800" dirty="0" err="1" smtClean="0"/>
              <a:t>TimeSeriesML</a:t>
            </a:r>
            <a:r>
              <a:rPr lang="en-GB" sz="1800" dirty="0" smtClean="0"/>
              <a:t> </a:t>
            </a:r>
            <a:r>
              <a:rPr lang="en-GB" sz="1800" dirty="0"/>
              <a:t>SWG Charter; for submission to </a:t>
            </a:r>
            <a:r>
              <a:rPr lang="en-GB" sz="1800" u="sng" dirty="0">
                <a:hlinkClick r:id="rId2"/>
              </a:rPr>
              <a:t>OGC TC, 15-19 September 2014, Calgary CA</a:t>
            </a:r>
            <a:r>
              <a:rPr lang="en-GB" sz="1800" dirty="0"/>
              <a:t>.</a:t>
            </a:r>
          </a:p>
          <a:p>
            <a:pPr lvl="0"/>
            <a:r>
              <a:rPr lang="en-GB" sz="1800" dirty="0"/>
              <a:t>[</a:t>
            </a:r>
            <a:r>
              <a:rPr lang="en-GB" sz="1800" b="1" dirty="0"/>
              <a:t>~Jun 2015</a:t>
            </a:r>
            <a:r>
              <a:rPr lang="en-GB" sz="1800" dirty="0"/>
              <a:t>] </a:t>
            </a:r>
            <a:r>
              <a:rPr lang="en-GB" sz="1800" dirty="0" err="1" smtClean="0"/>
              <a:t>TimeSeriesML</a:t>
            </a:r>
            <a:r>
              <a:rPr lang="en-GB" sz="1800" dirty="0" smtClean="0"/>
              <a:t> </a:t>
            </a:r>
            <a:r>
              <a:rPr lang="en-GB" sz="1800" dirty="0"/>
              <a:t>1.0 standard, including both Application Schema and GML encoding; for submission to OGC TC, June 2015.</a:t>
            </a:r>
          </a:p>
          <a:p>
            <a:pPr lvl="0"/>
            <a:r>
              <a:rPr lang="en-GB" sz="1800" dirty="0"/>
              <a:t>[</a:t>
            </a:r>
            <a:r>
              <a:rPr lang="en-GB" sz="1800" b="1" dirty="0"/>
              <a:t>~Jun 2015</a:t>
            </a:r>
            <a:r>
              <a:rPr lang="en-GB" sz="1800" dirty="0"/>
              <a:t>] </a:t>
            </a:r>
            <a:r>
              <a:rPr lang="en-GB" sz="1800" dirty="0" err="1"/>
              <a:t>WaterML</a:t>
            </a:r>
            <a:r>
              <a:rPr lang="en-GB" sz="1800" dirty="0"/>
              <a:t> SWG Charter amendment; for submission to OGC TC, June 2015.</a:t>
            </a:r>
          </a:p>
          <a:p>
            <a:pPr lvl="0"/>
            <a:r>
              <a:rPr lang="en-GB" sz="1800" dirty="0"/>
              <a:t>[</a:t>
            </a:r>
            <a:r>
              <a:rPr lang="en-GB" sz="1800" b="1" dirty="0"/>
              <a:t>~Sep 2015</a:t>
            </a:r>
            <a:r>
              <a:rPr lang="en-GB" sz="1800" dirty="0"/>
              <a:t>] Draft amendments to WMO No. 306 </a:t>
            </a:r>
            <a:r>
              <a:rPr lang="en-GB" sz="1800" dirty="0" err="1"/>
              <a:t>Vol</a:t>
            </a:r>
            <a:r>
              <a:rPr lang="en-GB" sz="1800" dirty="0"/>
              <a:t> I.3, Manual on Codes, to incorporate </a:t>
            </a:r>
            <a:r>
              <a:rPr lang="en-GB" sz="1800" dirty="0" err="1" smtClean="0"/>
              <a:t>TimeSeriesML</a:t>
            </a:r>
            <a:r>
              <a:rPr lang="en-GB" sz="1800" dirty="0" smtClean="0"/>
              <a:t> </a:t>
            </a:r>
            <a:r>
              <a:rPr lang="en-GB" sz="1800" dirty="0"/>
              <a:t>1.0. </a:t>
            </a:r>
          </a:p>
          <a:p>
            <a:pPr lvl="0"/>
            <a:r>
              <a:rPr lang="en-GB" sz="1800" dirty="0"/>
              <a:t>[</a:t>
            </a:r>
            <a:r>
              <a:rPr lang="en-GB" sz="1800" b="1" dirty="0"/>
              <a:t>~Dec 2015</a:t>
            </a:r>
            <a:r>
              <a:rPr lang="en-GB" sz="1800" dirty="0"/>
              <a:t>] Revision of </a:t>
            </a:r>
            <a:r>
              <a:rPr lang="en-GB" sz="1800" dirty="0" err="1"/>
              <a:t>WaterML</a:t>
            </a:r>
            <a:r>
              <a:rPr lang="en-GB" sz="1800" dirty="0"/>
              <a:t> 2.0 Part 1 – </a:t>
            </a:r>
            <a:r>
              <a:rPr lang="en-GB" sz="1800" dirty="0" err="1"/>
              <a:t>Timeseries</a:t>
            </a:r>
            <a:r>
              <a:rPr lang="en-GB" sz="1800" dirty="0"/>
              <a:t>, refactored as a profile of </a:t>
            </a:r>
            <a:r>
              <a:rPr lang="en-GB" sz="1800" dirty="0" err="1" smtClean="0"/>
              <a:t>TimeSeriesML</a:t>
            </a:r>
            <a:r>
              <a:rPr lang="en-GB" sz="1800" dirty="0"/>
              <a:t>; for submission to OGC TC, December 2015.</a:t>
            </a:r>
          </a:p>
          <a:p>
            <a:pPr lvl="0"/>
            <a:r>
              <a:rPr lang="en-GB" sz="1800" dirty="0"/>
              <a:t>[</a:t>
            </a:r>
            <a:r>
              <a:rPr lang="en-GB" sz="1800" b="1" dirty="0"/>
              <a:t>~Dec 2015</a:t>
            </a:r>
            <a:r>
              <a:rPr lang="en-GB" sz="1800" dirty="0"/>
              <a:t>] Draft amendments to WMO No. 306 </a:t>
            </a:r>
            <a:r>
              <a:rPr lang="en-GB" sz="1800" dirty="0" err="1"/>
              <a:t>Vol</a:t>
            </a:r>
            <a:r>
              <a:rPr lang="en-GB" sz="1800" dirty="0"/>
              <a:t> I.3, Manual on Codes, to incorporate revised </a:t>
            </a:r>
            <a:r>
              <a:rPr lang="en-GB" sz="1800" dirty="0" err="1"/>
              <a:t>WaterML</a:t>
            </a:r>
            <a:r>
              <a:rPr lang="en-GB" sz="1800" dirty="0"/>
              <a:t> 2.0 Part 1 - </a:t>
            </a:r>
            <a:r>
              <a:rPr lang="en-GB" sz="1800" dirty="0" err="1"/>
              <a:t>Timeseries</a:t>
            </a:r>
            <a:r>
              <a:rPr lang="en-GB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084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>
                <a:solidFill>
                  <a:schemeClr val="tx2"/>
                </a:solidFill>
              </a:rPr>
              <a:t>	Implementation </a:t>
            </a:r>
            <a:r>
              <a:rPr lang="en-AU" dirty="0" smtClean="0">
                <a:solidFill>
                  <a:schemeClr val="tx2"/>
                </a:solidFill>
              </a:rPr>
              <a:t>options considered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625" y="1600200"/>
            <a:ext cx="6518275" cy="4048125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AU" sz="1800" dirty="0">
                <a:solidFill>
                  <a:srgbClr val="00B050"/>
                </a:solidFill>
                <a:sym typeface="Wingdings" pitchFamily="2" charset="2"/>
              </a:rPr>
              <a:t>Option 1*: </a:t>
            </a:r>
            <a:r>
              <a:rPr lang="en-AU" sz="1800" dirty="0">
                <a:solidFill>
                  <a:schemeClr val="tx1"/>
                </a:solidFill>
                <a:sym typeface="Wingdings" pitchFamily="2" charset="2"/>
              </a:rPr>
              <a:t>Develop </a:t>
            </a:r>
            <a:r>
              <a:rPr lang="en-AU" sz="1800" dirty="0" err="1">
                <a:solidFill>
                  <a:schemeClr val="tx1"/>
                </a:solidFill>
                <a:sym typeface="Wingdings" pitchFamily="2" charset="2"/>
              </a:rPr>
              <a:t>TimeSeries</a:t>
            </a:r>
            <a:r>
              <a:rPr lang="en-AU" sz="1800" dirty="0">
                <a:solidFill>
                  <a:schemeClr val="tx1"/>
                </a:solidFill>
                <a:sym typeface="Wingdings" pitchFamily="2" charset="2"/>
              </a:rPr>
              <a:t> UML model plus </a:t>
            </a:r>
            <a:r>
              <a:rPr lang="en-AU" sz="1800" dirty="0" err="1">
                <a:solidFill>
                  <a:schemeClr val="tx1"/>
                </a:solidFill>
                <a:sym typeface="Wingdings" pitchFamily="2" charset="2"/>
              </a:rPr>
              <a:t>TimeSeries</a:t>
            </a:r>
            <a:r>
              <a:rPr lang="en-AU" sz="1800" dirty="0">
                <a:solidFill>
                  <a:schemeClr val="tx1"/>
                </a:solidFill>
                <a:sym typeface="Wingdings" pitchFamily="2" charset="2"/>
              </a:rPr>
              <a:t> XML Schema</a:t>
            </a:r>
            <a:r>
              <a:rPr lang="en-AU" sz="1800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</a:p>
          <a:p>
            <a:pPr marL="0" indent="0">
              <a:buNone/>
            </a:pPr>
            <a:endParaRPr lang="en-AU" sz="1800" dirty="0">
              <a:solidFill>
                <a:schemeClr val="tx1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AU" sz="1800" dirty="0">
                <a:solidFill>
                  <a:srgbClr val="FF0000"/>
                </a:solidFill>
                <a:sym typeface="Wingdings" pitchFamily="2" charset="2"/>
              </a:rPr>
              <a:t>Option 2: </a:t>
            </a:r>
            <a:r>
              <a:rPr lang="en-AU" sz="1800" dirty="0">
                <a:solidFill>
                  <a:schemeClr val="tx1"/>
                </a:solidFill>
                <a:sym typeface="Wingdings" pitchFamily="2" charset="2"/>
              </a:rPr>
              <a:t>Develop Abstract </a:t>
            </a:r>
            <a:r>
              <a:rPr lang="en-AU" sz="1800" dirty="0" err="1">
                <a:solidFill>
                  <a:schemeClr val="tx1"/>
                </a:solidFill>
                <a:sym typeface="Wingdings" pitchFamily="2" charset="2"/>
              </a:rPr>
              <a:t>TimeSeries</a:t>
            </a:r>
            <a:r>
              <a:rPr lang="en-AU" sz="1800" dirty="0">
                <a:solidFill>
                  <a:schemeClr val="tx1"/>
                </a:solidFill>
                <a:sym typeface="Wingdings" pitchFamily="2" charset="2"/>
              </a:rPr>
              <a:t> UML model with </a:t>
            </a:r>
            <a:r>
              <a:rPr lang="en-AU" sz="1800" i="1" dirty="0">
                <a:solidFill>
                  <a:schemeClr val="tx1"/>
                </a:solidFill>
                <a:sym typeface="Wingdings" pitchFamily="2" charset="2"/>
              </a:rPr>
              <a:t>NO</a:t>
            </a:r>
            <a:r>
              <a:rPr lang="en-AU" sz="1800" dirty="0">
                <a:solidFill>
                  <a:schemeClr val="tx1"/>
                </a:solidFill>
                <a:sym typeface="Wingdings" pitchFamily="2" charset="2"/>
              </a:rPr>
              <a:t> XML Schema.  </a:t>
            </a:r>
            <a:endParaRPr lang="en-AU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AU" sz="1800" dirty="0">
              <a:solidFill>
                <a:schemeClr val="tx1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AU" sz="1800" dirty="0">
                <a:solidFill>
                  <a:srgbClr val="FF0000"/>
                </a:solidFill>
                <a:sym typeface="Wingdings" pitchFamily="2" charset="2"/>
              </a:rPr>
              <a:t>Option 3: </a:t>
            </a:r>
            <a:r>
              <a:rPr lang="en-AU" sz="1800" dirty="0">
                <a:solidFill>
                  <a:schemeClr val="tx1"/>
                </a:solidFill>
                <a:sym typeface="Wingdings" pitchFamily="2" charset="2"/>
              </a:rPr>
              <a:t>Develop </a:t>
            </a:r>
            <a:r>
              <a:rPr lang="en-AU" sz="1800" dirty="0" err="1">
                <a:solidFill>
                  <a:schemeClr val="tx1"/>
                </a:solidFill>
                <a:sym typeface="Wingdings" pitchFamily="2" charset="2"/>
              </a:rPr>
              <a:t>TimeSeries</a:t>
            </a:r>
            <a:r>
              <a:rPr lang="en-AU" sz="1800" dirty="0">
                <a:solidFill>
                  <a:schemeClr val="tx1"/>
                </a:solidFill>
                <a:sym typeface="Wingdings" pitchFamily="2" charset="2"/>
              </a:rPr>
              <a:t> UML model and "abstract" XML Schema types which will require further specialisation to use.</a:t>
            </a:r>
          </a:p>
          <a:p>
            <a:pPr marL="0" indent="0">
              <a:buNone/>
            </a:pPr>
            <a:endParaRPr lang="en-AU" sz="1800" dirty="0">
              <a:solidFill>
                <a:schemeClr val="bg2"/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AU" sz="1800" dirty="0">
              <a:solidFill>
                <a:srgbClr val="00B050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AU" sz="1800" dirty="0">
                <a:solidFill>
                  <a:srgbClr val="00B050"/>
                </a:solidFill>
                <a:sym typeface="Wingdings" pitchFamily="2" charset="2"/>
              </a:rPr>
              <a:t>*Prefer option 1. The others all </a:t>
            </a:r>
            <a:r>
              <a:rPr lang="en-AU" sz="1800" dirty="0" smtClean="0">
                <a:solidFill>
                  <a:srgbClr val="00B050"/>
                </a:solidFill>
                <a:sym typeface="Wingdings" pitchFamily="2" charset="2"/>
              </a:rPr>
              <a:t>require users to do too </a:t>
            </a:r>
            <a:r>
              <a:rPr lang="en-AU" sz="1800" dirty="0">
                <a:solidFill>
                  <a:srgbClr val="00B050"/>
                </a:solidFill>
                <a:sym typeface="Wingdings" pitchFamily="2" charset="2"/>
              </a:rPr>
              <a:t>much </a:t>
            </a:r>
            <a:r>
              <a:rPr lang="en-AU" sz="1800" dirty="0" smtClean="0">
                <a:solidFill>
                  <a:srgbClr val="00B050"/>
                </a:solidFill>
                <a:sym typeface="Wingdings" pitchFamily="2" charset="2"/>
              </a:rPr>
              <a:t>additional modelling/schema </a:t>
            </a:r>
            <a:r>
              <a:rPr lang="en-AU" sz="1800" dirty="0">
                <a:solidFill>
                  <a:srgbClr val="00B050"/>
                </a:solidFill>
                <a:sym typeface="Wingdings" pitchFamily="2" charset="2"/>
              </a:rPr>
              <a:t>work to get something useable.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359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412" y="627063"/>
            <a:ext cx="8637588" cy="1143000"/>
          </a:xfrm>
        </p:spPr>
        <p:txBody>
          <a:bodyPr/>
          <a:lstStyle/>
          <a:p>
            <a:r>
              <a:rPr lang="en-AU" dirty="0" smtClean="0"/>
              <a:t>Which </a:t>
            </a:r>
            <a:r>
              <a:rPr lang="en-AU" dirty="0" err="1" smtClean="0"/>
              <a:t>WaterML</a:t>
            </a:r>
            <a:r>
              <a:rPr lang="en-AU" dirty="0" smtClean="0"/>
              <a:t> Requirements?</a:t>
            </a:r>
            <a:br>
              <a:rPr lang="en-AU" dirty="0" smtClean="0"/>
            </a:br>
            <a:r>
              <a:rPr lang="en-AU" sz="2000" dirty="0" smtClean="0"/>
              <a:t>(UML model)</a:t>
            </a:r>
            <a:endParaRPr lang="en-GB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277004"/>
              </p:ext>
            </p:extLst>
          </p:nvPr>
        </p:nvGraphicFramePr>
        <p:xfrm>
          <a:off x="254000" y="2317841"/>
          <a:ext cx="8637588" cy="3603442"/>
        </p:xfrm>
        <a:graphic>
          <a:graphicData uri="http://schemas.openxmlformats.org/drawingml/2006/table">
            <a:tbl>
              <a:tblPr/>
              <a:tblGrid>
                <a:gridCol w="2048693"/>
                <a:gridCol w="1080366"/>
                <a:gridCol w="4044034"/>
                <a:gridCol w="1464495"/>
              </a:tblGrid>
              <a:tr h="384367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Heading Number (see OGC 10-126r4)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WaterML 2.0 Part 1 Requirements Class 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Candidate for </a:t>
                      </a: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TimeSeriesML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 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6168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UML Requirements Classes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(9.4) TimeSeries Observation 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(9.6) Timeseries (domain range) Observation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Measurement Timeseries (domain range) Observation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Measurement Timeseries (domain range) Observation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Timeseries time-value pair (interleaved) Observation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9.10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Measurement Timeseries time-value pair (interleaved) Observation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9.11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Categorical Timeseries time-value pair (interleaved) Observation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9.12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Timeseries (Core)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9.13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Timeseries Domain-Range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9.14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Timeseries Time-Value Pair (interleaved)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9.16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Measurement Timeseries TVP (interleaved)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9.16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Categorical Timeseries TVP (interleaved)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9.17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Measurement Timeseries (Domain-Range)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9.18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Categorical Timeseries (Domain-Range)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9.19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Monitoring Points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9.20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Monitoring Point feature of interest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9.21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Sampling Feature Collections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9.22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Observation process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Maybe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9.23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Collection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Maybe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019147">
            <a:off x="605205" y="4127009"/>
            <a:ext cx="1695450" cy="9295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254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latin typeface="Courier New" pitchFamily="49" charset="0"/>
                <a:cs typeface="Courier New" pitchFamily="49" charset="0"/>
              </a:rPr>
              <a:t>DRAFT</a:t>
            </a:r>
            <a:endParaRPr lang="en-GB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435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681835"/>
              </p:ext>
            </p:extLst>
          </p:nvPr>
        </p:nvGraphicFramePr>
        <p:xfrm>
          <a:off x="149225" y="2457084"/>
          <a:ext cx="8637588" cy="2258157"/>
        </p:xfrm>
        <a:graphic>
          <a:graphicData uri="http://schemas.openxmlformats.org/drawingml/2006/table">
            <a:tbl>
              <a:tblPr/>
              <a:tblGrid>
                <a:gridCol w="2048693"/>
                <a:gridCol w="1080366"/>
                <a:gridCol w="4044034"/>
                <a:gridCol w="1464495"/>
              </a:tblGrid>
              <a:tr h="160153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XML Requirements Classes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XML Rules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36321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Timeseries Observation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Yes, except procedure requirement?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Timeseries Time-Value Pair (interleaved) Observation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Measurement time-value pair Timeseries (interleaved)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Categorical time-value pair Timeseries (interleaved) </a:t>
                      </a: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Observation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Timeseries – time-value pair representation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Measurement Timeseries – time-value pair representation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10.10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Categorical Timeseries – time-value pair representation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10.11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Monitoring point as feature of interest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10.12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Observation Process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Maybe (see 9.22)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10.13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Monitoring Point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60153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10.14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Collection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Maybe (see 9.23)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98285"/>
              </p:ext>
            </p:extLst>
          </p:nvPr>
        </p:nvGraphicFramePr>
        <p:xfrm>
          <a:off x="149225" y="2072717"/>
          <a:ext cx="8637588" cy="384367"/>
        </p:xfrm>
        <a:graphic>
          <a:graphicData uri="http://schemas.openxmlformats.org/drawingml/2006/table">
            <a:tbl>
              <a:tblPr/>
              <a:tblGrid>
                <a:gridCol w="2048693"/>
                <a:gridCol w="1080366"/>
                <a:gridCol w="4044034"/>
                <a:gridCol w="1464495"/>
              </a:tblGrid>
              <a:tr h="384367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Heading Number (see OGC 10-126r4)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WaterML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2.0 Part 1 Requirements Class 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Candidate for </a:t>
                      </a: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TimeSeriesML</a:t>
                      </a: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 </a:t>
                      </a:r>
                    </a:p>
                  </a:txBody>
                  <a:tcPr marL="8008" marR="8008" marT="80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506412" y="627063"/>
            <a:ext cx="86375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E5F7E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E5F7E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E5F7E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E5F7E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E5F7E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E5F7E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E5F7E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E5F7E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E5F7E"/>
                </a:solidFill>
                <a:latin typeface="Arial" charset="0"/>
              </a:defRPr>
            </a:lvl9pPr>
          </a:lstStyle>
          <a:p>
            <a:r>
              <a:rPr lang="en-AU" dirty="0" smtClean="0"/>
              <a:t>Which </a:t>
            </a:r>
            <a:r>
              <a:rPr lang="en-AU" dirty="0" err="1" smtClean="0"/>
              <a:t>WaterML</a:t>
            </a:r>
            <a:r>
              <a:rPr lang="en-AU" dirty="0" smtClean="0"/>
              <a:t> Requirements?</a:t>
            </a:r>
            <a:br>
              <a:rPr lang="en-AU" dirty="0" smtClean="0"/>
            </a:br>
            <a:r>
              <a:rPr lang="en-AU" sz="2000" dirty="0" smtClean="0"/>
              <a:t>(XML encoding)</a:t>
            </a:r>
            <a:endParaRPr lang="en-GB" sz="2000" dirty="0"/>
          </a:p>
        </p:txBody>
      </p:sp>
      <p:sp>
        <p:nvSpPr>
          <p:cNvPr id="10" name="Rectangle 9"/>
          <p:cNvSpPr/>
          <p:nvPr/>
        </p:nvSpPr>
        <p:spPr>
          <a:xfrm rot="1019147">
            <a:off x="605206" y="3434872"/>
            <a:ext cx="1695450" cy="9295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254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>
                <a:latin typeface="Courier New" pitchFamily="49" charset="0"/>
                <a:cs typeface="Courier New" pitchFamily="49" charset="0"/>
              </a:rPr>
              <a:t>DRAFT</a:t>
            </a:r>
            <a:endParaRPr lang="en-GB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386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274638"/>
            <a:ext cx="8256588" cy="1143000"/>
          </a:xfrm>
        </p:spPr>
        <p:txBody>
          <a:bodyPr/>
          <a:lstStyle/>
          <a:p>
            <a:r>
              <a:rPr lang="en-AU" dirty="0" smtClean="0">
                <a:solidFill>
                  <a:schemeClr val="tx2"/>
                </a:solidFill>
              </a:rPr>
              <a:t>Proposal – extending the scope?? </a:t>
            </a:r>
            <a:endParaRPr lang="en-GB" sz="2400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450" y="1600200"/>
            <a:ext cx="6594475" cy="5038725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lvl="0"/>
            <a:r>
              <a:rPr lang="en-AU" sz="1800" dirty="0" smtClean="0"/>
              <a:t>	Other </a:t>
            </a:r>
            <a:r>
              <a:rPr lang="en-AU" sz="1800" dirty="0"/>
              <a:t>issues have been considered in the past – need to </a:t>
            </a:r>
            <a:r>
              <a:rPr lang="en-AU" sz="1800" dirty="0" smtClean="0"/>
              <a:t>agree on technical scope:</a:t>
            </a:r>
          </a:p>
          <a:p>
            <a:pPr lvl="0"/>
            <a:endParaRPr lang="en-AU" sz="1800" dirty="0"/>
          </a:p>
          <a:p>
            <a:pPr lvl="1"/>
            <a:r>
              <a:rPr lang="en-GB" sz="1800" dirty="0"/>
              <a:t>Support for </a:t>
            </a:r>
            <a:r>
              <a:rPr lang="en-GB" sz="1800" b="1" dirty="0"/>
              <a:t>compound/record types </a:t>
            </a:r>
            <a:r>
              <a:rPr lang="en-GB" sz="1800" dirty="0"/>
              <a:t>(multi-parameter per times temp)</a:t>
            </a:r>
          </a:p>
          <a:p>
            <a:pPr lvl="1"/>
            <a:r>
              <a:rPr lang="en-GB" sz="1800" dirty="0"/>
              <a:t>Support for </a:t>
            </a:r>
            <a:r>
              <a:rPr lang="en-GB" sz="1800" b="1" dirty="0"/>
              <a:t>time-varying metadata </a:t>
            </a:r>
            <a:r>
              <a:rPr lang="en-GB" sz="1800" dirty="0"/>
              <a:t>outside of individual value metadata (e.g. This range of values has this quality)</a:t>
            </a:r>
          </a:p>
          <a:p>
            <a:pPr lvl="1"/>
            <a:r>
              <a:rPr lang="en-GB" sz="1800" b="1" dirty="0"/>
              <a:t>1D time-series only</a:t>
            </a:r>
            <a:r>
              <a:rPr lang="en-GB" sz="1800" dirty="0"/>
              <a:t>? (relates to 1) How to support </a:t>
            </a:r>
            <a:r>
              <a:rPr lang="en-GB" sz="1800" b="1" dirty="0"/>
              <a:t>vertically varying</a:t>
            </a:r>
            <a:r>
              <a:rPr lang="en-GB" sz="1800" dirty="0"/>
              <a:t>, or </a:t>
            </a:r>
            <a:r>
              <a:rPr lang="en-GB" sz="1800" b="1" dirty="0"/>
              <a:t>other spatial axes</a:t>
            </a:r>
            <a:r>
              <a:rPr lang="en-GB" sz="1800" dirty="0"/>
              <a:t>. </a:t>
            </a:r>
          </a:p>
          <a:p>
            <a:pPr lvl="1"/>
            <a:r>
              <a:rPr lang="en-GB" sz="1800" dirty="0"/>
              <a:t>Does the XML use the SWE </a:t>
            </a:r>
            <a:r>
              <a:rPr lang="en-GB" sz="1800" b="1" dirty="0"/>
              <a:t>encoding</a:t>
            </a:r>
            <a:r>
              <a:rPr lang="en-GB" sz="1800" dirty="0"/>
              <a:t> approach (embedded CSV, custom XML record types) or </a:t>
            </a:r>
            <a:r>
              <a:rPr lang="en-GB" sz="1800" dirty="0" smtClean="0"/>
              <a:t>traditional </a:t>
            </a:r>
            <a:r>
              <a:rPr lang="en-GB" sz="1800" dirty="0"/>
              <a:t>XML?</a:t>
            </a:r>
          </a:p>
        </p:txBody>
      </p:sp>
    </p:spTree>
    <p:extLst>
      <p:ext uri="{BB962C8B-B14F-4D97-AF65-F5344CB8AC3E}">
        <p14:creationId xmlns:p14="http://schemas.microsoft.com/office/powerpoint/2010/main" val="2771514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575" y="1600200"/>
            <a:ext cx="6823075" cy="49149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AU" sz="1800" dirty="0"/>
              <a:t>Resources committed to developing </a:t>
            </a:r>
            <a:r>
              <a:rPr lang="en-AU" sz="1800" dirty="0" err="1"/>
              <a:t>TimeSeriesML</a:t>
            </a:r>
            <a:r>
              <a:rPr lang="en-AU" sz="1800" dirty="0"/>
              <a:t> from </a:t>
            </a:r>
            <a:r>
              <a:rPr lang="en-AU" sz="1800" dirty="0" smtClean="0"/>
              <a:t>BoM, CSIRO</a:t>
            </a:r>
            <a:r>
              <a:rPr lang="en-AU" sz="1800" dirty="0"/>
              <a:t>, Met Office, </a:t>
            </a:r>
            <a:r>
              <a:rPr lang="en-AU" sz="1800" dirty="0" err="1"/>
              <a:t>Meteo</a:t>
            </a:r>
            <a:r>
              <a:rPr lang="en-AU" sz="1800" dirty="0"/>
              <a:t> France</a:t>
            </a:r>
            <a:r>
              <a:rPr lang="en-AU" sz="1800" dirty="0" smtClean="0"/>
              <a:t>(?)</a:t>
            </a:r>
          </a:p>
          <a:p>
            <a:endParaRPr lang="en-AU" sz="1800" dirty="0" smtClean="0"/>
          </a:p>
          <a:p>
            <a:r>
              <a:rPr lang="en-AU" sz="1800" dirty="0" err="1" smtClean="0"/>
              <a:t>HydroDWG</a:t>
            </a:r>
            <a:r>
              <a:rPr lang="en-AU" sz="1800" dirty="0" smtClean="0"/>
              <a:t> members invited</a:t>
            </a:r>
          </a:p>
          <a:p>
            <a:endParaRPr lang="en-AU" sz="1800" dirty="0"/>
          </a:p>
          <a:p>
            <a:r>
              <a:rPr lang="en-AU" sz="1800" dirty="0"/>
              <a:t>We have </a:t>
            </a:r>
            <a:r>
              <a:rPr lang="en-AU" sz="1800" dirty="0" err="1"/>
              <a:t>WaterML</a:t>
            </a:r>
            <a:r>
              <a:rPr lang="en-AU" sz="1800" dirty="0"/>
              <a:t> 2.0 Part 1 as solid base</a:t>
            </a:r>
            <a:r>
              <a:rPr lang="en-AU" sz="1800" dirty="0" smtClean="0"/>
              <a:t>.</a:t>
            </a:r>
          </a:p>
          <a:p>
            <a:endParaRPr lang="en-AU" sz="1800" dirty="0"/>
          </a:p>
          <a:p>
            <a:r>
              <a:rPr lang="en-AU" sz="1800" dirty="0"/>
              <a:t>Need to ensure </a:t>
            </a:r>
            <a:r>
              <a:rPr lang="en-AU" sz="1800" dirty="0" err="1" smtClean="0"/>
              <a:t>HydroDWGs</a:t>
            </a:r>
            <a:r>
              <a:rPr lang="en-AU" sz="1800" dirty="0" smtClean="0"/>
              <a:t> </a:t>
            </a:r>
            <a:r>
              <a:rPr lang="en-AU" sz="1800" dirty="0"/>
              <a:t>interest </a:t>
            </a:r>
            <a:r>
              <a:rPr lang="en-AU" sz="1800" dirty="0" smtClean="0"/>
              <a:t>in, and experience from, </a:t>
            </a:r>
            <a:r>
              <a:rPr lang="en-AU" sz="1800" dirty="0"/>
              <a:t>WaterML2.0 part 1 is </a:t>
            </a:r>
            <a:r>
              <a:rPr lang="en-AU" sz="1800" dirty="0" smtClean="0"/>
              <a:t>represented</a:t>
            </a:r>
          </a:p>
          <a:p>
            <a:endParaRPr lang="en-AU" sz="1800" dirty="0" smtClean="0"/>
          </a:p>
          <a:p>
            <a:r>
              <a:rPr lang="en-AU" sz="1800" dirty="0" smtClean="0"/>
              <a:t>Issues:</a:t>
            </a:r>
          </a:p>
          <a:p>
            <a:pPr lvl="1"/>
            <a:r>
              <a:rPr lang="en-AU" sz="1800" dirty="0" smtClean="0"/>
              <a:t>Must manage scope properly</a:t>
            </a:r>
            <a:endParaRPr lang="en-GB" sz="1800" dirty="0" smtClean="0"/>
          </a:p>
          <a:p>
            <a:pPr lvl="1"/>
            <a:r>
              <a:rPr lang="en-AU" sz="1800" dirty="0" smtClean="0"/>
              <a:t>Don't have full control over outcomes</a:t>
            </a:r>
          </a:p>
          <a:p>
            <a:pPr lvl="2"/>
            <a:r>
              <a:rPr lang="en-AU" sz="1800" dirty="0" smtClean="0"/>
              <a:t>OGC has an open standards process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542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24"/>
          <p:cNvSpPr>
            <a:spLocks noGrp="1"/>
          </p:cNvSpPr>
          <p:nvPr>
            <p:ph type="title"/>
          </p:nvPr>
        </p:nvSpPr>
        <p:spPr>
          <a:xfrm>
            <a:off x="1920875" y="274638"/>
            <a:ext cx="6994525" cy="114300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</a:rPr>
              <a:t>In the beginning…</a:t>
            </a:r>
          </a:p>
        </p:txBody>
      </p:sp>
      <p:sp>
        <p:nvSpPr>
          <p:cNvPr id="15363" name="Content Placeholder 9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 smtClean="0">
                <a:latin typeface="Arial" charset="0"/>
              </a:rPr>
              <a:t>There was </a:t>
            </a:r>
            <a:r>
              <a:rPr lang="en-US" sz="2000" dirty="0" smtClean="0">
                <a:latin typeface="Arial" charset="0"/>
              </a:rPr>
              <a:t>WaterML2.0: </a:t>
            </a:r>
            <a:r>
              <a:rPr lang="en-US" sz="2000" dirty="0" smtClean="0">
                <a:latin typeface="Arial" charset="0"/>
              </a:rPr>
              <a:t>Part 1</a:t>
            </a:r>
          </a:p>
          <a:p>
            <a:pPr marL="0" indent="0"/>
            <a:r>
              <a:rPr lang="en-US" sz="2000" dirty="0" smtClean="0">
                <a:latin typeface="Arial" charset="0"/>
              </a:rPr>
              <a:t>	– a model and exchange format for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hydro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timeseries observations</a:t>
            </a:r>
          </a:p>
          <a:p>
            <a:pPr marL="0" indent="0">
              <a:buFontTx/>
              <a:buChar char="•"/>
            </a:pPr>
            <a:endParaRPr lang="en-US" sz="2000" dirty="0">
              <a:latin typeface="Arial" charset="0"/>
            </a:endParaRPr>
          </a:p>
          <a:p>
            <a:pPr marL="0" indent="0">
              <a:buFontTx/>
              <a:buChar char="•"/>
            </a:pPr>
            <a:endParaRPr lang="en-US" sz="2000" dirty="0" smtClean="0"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04366" y="3701275"/>
            <a:ext cx="7468567" cy="1929659"/>
            <a:chOff x="685317" y="3225273"/>
            <a:chExt cx="7468567" cy="192965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49000"/>
                      </a14:imgEffect>
                      <a14:imgEffect>
                        <a14:colorTemperature colorTemp="4000"/>
                      </a14:imgEffect>
                      <a14:imgEffect>
                        <a14:saturation sat="4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5317" y="3225273"/>
              <a:ext cx="7468567" cy="1929659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5336276" y="3893637"/>
              <a:ext cx="330705" cy="304285"/>
            </a:xfrm>
            <a:prstGeom prst="ellipse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181887" y="3496743"/>
              <a:ext cx="330705" cy="304285"/>
            </a:xfrm>
            <a:prstGeom prst="ellipse">
              <a:avLst/>
            </a:prstGeom>
            <a:noFill/>
            <a:ln w="28575" cmpd="sng">
              <a:solidFill>
                <a:srgbClr val="0099C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161781" y="3622685"/>
              <a:ext cx="330705" cy="304285"/>
            </a:xfrm>
            <a:prstGeom prst="ellipse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11" name="Elbow Connector 10"/>
            <p:cNvCxnSpPr>
              <a:stCxn id="10" idx="6"/>
              <a:endCxn id="8" idx="4"/>
            </p:cNvCxnSpPr>
            <p:nvPr/>
          </p:nvCxnSpPr>
          <p:spPr>
            <a:xfrm>
              <a:off x="2492486" y="3774828"/>
              <a:ext cx="3009143" cy="423094"/>
            </a:xfrm>
            <a:prstGeom prst="bentConnector4">
              <a:avLst>
                <a:gd name="adj1" fmla="val 47252"/>
                <a:gd name="adj2" fmla="val 154031"/>
              </a:avLst>
            </a:prstGeom>
            <a:ln>
              <a:headEnd type="none"/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12" name="Elbow Connector 11"/>
          <p:cNvCxnSpPr>
            <a:stCxn id="8" idx="0"/>
          </p:cNvCxnSpPr>
          <p:nvPr/>
        </p:nvCxnSpPr>
        <p:spPr>
          <a:xfrm rot="5400000" flipH="1" flipV="1">
            <a:off x="6225331" y="3394034"/>
            <a:ext cx="270952" cy="1680258"/>
          </a:xfrm>
          <a:prstGeom prst="bentConnector2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09575" y="5000625"/>
            <a:ext cx="3200400" cy="1206500"/>
          </a:xfrm>
          <a:prstGeom prst="rect">
            <a:avLst/>
          </a:prstGeom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AU" sz="1400" dirty="0" smtClean="0"/>
              <a:t>Dominic Lowe</a:t>
            </a:r>
            <a:endParaRPr lang="en-GB" sz="1400" dirty="0"/>
          </a:p>
          <a:p>
            <a:pPr eaLnBrk="1" hangingPunct="1"/>
            <a:r>
              <a:rPr lang="en-GB" sz="1400" dirty="0" smtClean="0">
                <a:hlinkClick r:id="rId2"/>
              </a:rPr>
              <a:t>d.lowe@bom.gov.au</a:t>
            </a:r>
            <a:endParaRPr lang="en-GB" sz="1400" dirty="0" smtClean="0"/>
          </a:p>
          <a:p>
            <a:pPr eaLnBrk="1" hangingPunct="1"/>
            <a:endParaRPr lang="en-AU" sz="1400" dirty="0"/>
          </a:p>
          <a:p>
            <a:pPr eaLnBrk="1" hangingPunct="1"/>
            <a:r>
              <a:rPr lang="en-AU" sz="1400" dirty="0" smtClean="0"/>
              <a:t>Peter Taylor</a:t>
            </a:r>
          </a:p>
          <a:p>
            <a:pPr eaLnBrk="1" hangingPunct="1"/>
            <a:r>
              <a:rPr lang="en-AU" sz="1400" dirty="0" smtClean="0">
                <a:hlinkClick r:id="rId3"/>
              </a:rPr>
              <a:t>peter.taylor@csiro.au</a:t>
            </a:r>
            <a:endParaRPr lang="en-AU" sz="1400" dirty="0" smtClean="0"/>
          </a:p>
          <a:p>
            <a:pPr eaLnBrk="1" hangingPunct="1"/>
            <a:endParaRPr lang="en-GB" sz="1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9575" y="2844801"/>
            <a:ext cx="7772400" cy="48895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dirty="0">
                <a:solidFill>
                  <a:srgbClr val="1F5C80"/>
                </a:solidFill>
                <a:cs typeface="Arial" charset="0"/>
              </a:rPr>
              <a:t>Thank </a:t>
            </a:r>
            <a:r>
              <a:rPr lang="en-GB" dirty="0" smtClean="0">
                <a:solidFill>
                  <a:srgbClr val="1F5C80"/>
                </a:solidFill>
                <a:cs typeface="Arial" charset="0"/>
              </a:rPr>
              <a:t>you…</a:t>
            </a:r>
          </a:p>
          <a:p>
            <a:pPr eaLnBrk="1" hangingPunct="1"/>
            <a:endParaRPr lang="en-AU" dirty="0">
              <a:solidFill>
                <a:srgbClr val="1F5C80"/>
              </a:solidFill>
              <a:cs typeface="Arial" charset="0"/>
            </a:endParaRPr>
          </a:p>
          <a:p>
            <a:pPr eaLnBrk="1" hangingPunct="1"/>
            <a:r>
              <a:rPr lang="en-AU" dirty="0" smtClean="0">
                <a:solidFill>
                  <a:srgbClr val="1F5C80"/>
                </a:solidFill>
                <a:cs typeface="Arial" charset="0"/>
              </a:rPr>
              <a:t>Any questions?</a:t>
            </a:r>
            <a:endParaRPr lang="en-GB" dirty="0">
              <a:solidFill>
                <a:srgbClr val="1F5C8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OGC </a:t>
            </a:r>
            <a:r>
              <a:rPr lang="en-AU" dirty="0"/>
              <a:t>Change Request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(</a:t>
            </a:r>
            <a:r>
              <a:rPr lang="en-AU" dirty="0"/>
              <a:t>13-123, Jack Lindsey</a:t>
            </a:r>
            <a:r>
              <a:rPr lang="en-AU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495550"/>
            <a:ext cx="8637588" cy="3981450"/>
          </a:xfrm>
          <a:solidFill>
            <a:srgbClr val="C6E6A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AU" b="1" dirty="0" smtClean="0"/>
              <a:t>	</a:t>
            </a:r>
            <a:r>
              <a:rPr lang="en-US" sz="2000" dirty="0" smtClean="0"/>
              <a:t>To </a:t>
            </a:r>
            <a:r>
              <a:rPr lang="en-US" sz="2000" dirty="0"/>
              <a:t>repackage </a:t>
            </a:r>
            <a:r>
              <a:rPr lang="en-US" sz="2000" dirty="0" err="1"/>
              <a:t>WaterML</a:t>
            </a:r>
            <a:r>
              <a:rPr lang="en-US" sz="2000" dirty="0"/>
              <a:t> 2.0: Part 1 as </a:t>
            </a:r>
            <a:r>
              <a:rPr lang="en-US" sz="2000" dirty="0" err="1"/>
              <a:t>TimeSeriesML</a:t>
            </a:r>
            <a:r>
              <a:rPr lang="en-US" sz="2000" dirty="0"/>
              <a:t> and place </a:t>
            </a:r>
            <a:r>
              <a:rPr lang="en-US" sz="2000" dirty="0" smtClean="0"/>
              <a:t>its stewardship </a:t>
            </a:r>
            <a:r>
              <a:rPr lang="en-US" sz="2000" dirty="0"/>
              <a:t>and further evolution under the guidance of </a:t>
            </a:r>
            <a:r>
              <a:rPr lang="en-US" sz="2000" dirty="0" smtClean="0"/>
              <a:t>a </a:t>
            </a:r>
            <a:r>
              <a:rPr lang="en-GB" sz="2000" dirty="0" smtClean="0"/>
              <a:t>broader –based working </a:t>
            </a:r>
            <a:r>
              <a:rPr lang="en-GB" sz="2000" dirty="0"/>
              <a:t>group.</a:t>
            </a:r>
          </a:p>
          <a:p>
            <a:r>
              <a:rPr lang="en-US" sz="2000" dirty="0" smtClean="0"/>
              <a:t>	Other </a:t>
            </a:r>
            <a:r>
              <a:rPr lang="en-US" sz="2000" dirty="0"/>
              <a:t>than some of the examples, there is nothing </a:t>
            </a:r>
            <a:r>
              <a:rPr lang="en-US" sz="2000" dirty="0" smtClean="0"/>
              <a:t>hydrology-specific in </a:t>
            </a:r>
            <a:r>
              <a:rPr lang="en-US" sz="2000" dirty="0"/>
              <a:t>the Part 1 specification. 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Rather </a:t>
            </a:r>
            <a:r>
              <a:rPr lang="en-US" sz="2000" dirty="0"/>
              <a:t>it complements O&amp;M and </a:t>
            </a:r>
            <a:r>
              <a:rPr lang="en-US" sz="2000" dirty="0" smtClean="0"/>
              <a:t>SWE Common </a:t>
            </a:r>
            <a:r>
              <a:rPr lang="en-US" sz="2000" dirty="0"/>
              <a:t>Data Model to provide a very functional advance in OGC </a:t>
            </a:r>
            <a:r>
              <a:rPr lang="en-US" sz="2000" dirty="0" smtClean="0"/>
              <a:t>support for </a:t>
            </a:r>
            <a:r>
              <a:rPr lang="en-US" sz="2000" dirty="0"/>
              <a:t>the management and distribution of time series data </a:t>
            </a:r>
            <a:r>
              <a:rPr lang="en-US" sz="2000" dirty="0" smtClean="0"/>
              <a:t>across </a:t>
            </a:r>
            <a:r>
              <a:rPr lang="en-GB" sz="2000" dirty="0" smtClean="0"/>
              <a:t>multiple </a:t>
            </a:r>
            <a:r>
              <a:rPr lang="en-GB" sz="2000" dirty="0"/>
              <a:t>domains.</a:t>
            </a:r>
          </a:p>
          <a:p>
            <a:r>
              <a:rPr lang="en-US" sz="2000" dirty="0" smtClean="0"/>
              <a:t>	This </a:t>
            </a:r>
            <a:r>
              <a:rPr lang="en-US" sz="2000" dirty="0"/>
              <a:t>would further the fundamental objective of O&amp;M to foster </a:t>
            </a:r>
            <a:r>
              <a:rPr lang="en-US" sz="2000" dirty="0" smtClean="0"/>
              <a:t>data exchange</a:t>
            </a:r>
            <a:r>
              <a:rPr lang="en-US" sz="2000" dirty="0"/>
              <a:t>, comparison, and integration across disciplines and </a:t>
            </a:r>
            <a:r>
              <a:rPr lang="en-US" sz="2000" dirty="0" smtClean="0"/>
              <a:t>technical </a:t>
            </a:r>
            <a:r>
              <a:rPr lang="en-GB" sz="2000" dirty="0" smtClean="0"/>
              <a:t>communities</a:t>
            </a:r>
            <a:r>
              <a:rPr lang="en-GB" sz="2000" dirty="0"/>
              <a:t>.</a:t>
            </a:r>
            <a:endParaRPr lang="en-US" sz="2000" dirty="0"/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dirty="0"/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06412" y="1827213"/>
            <a:ext cx="863758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t" hangingPunct="1">
              <a:spcBef>
                <a:spcPct val="30000"/>
              </a:spcBef>
              <a:spcAft>
                <a:spcPct val="30000"/>
              </a:spcAft>
              <a:buFontTx/>
              <a:buNone/>
              <a:defRPr sz="2400" kern="1200">
                <a:solidFill>
                  <a:srgbClr val="666666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1" fontAlgn="t" hangingPunct="1">
              <a:spcBef>
                <a:spcPct val="15000"/>
              </a:spcBef>
              <a:spcAft>
                <a:spcPct val="15000"/>
              </a:spcAft>
              <a:buFont typeface="Arial"/>
              <a:buChar char="•"/>
              <a:defRPr sz="2400" kern="1200">
                <a:solidFill>
                  <a:srgbClr val="666666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1" fontAlgn="t" hangingPunct="1">
              <a:spcBef>
                <a:spcPct val="15000"/>
              </a:spcBef>
              <a:spcAft>
                <a:spcPct val="15000"/>
              </a:spcAft>
              <a:buFont typeface="Lucida Grande"/>
              <a:buChar char="−"/>
              <a:defRPr sz="2400" kern="1200">
                <a:solidFill>
                  <a:srgbClr val="666666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1" fontAlgn="t" hangingPunct="1">
              <a:spcBef>
                <a:spcPct val="15000"/>
              </a:spcBef>
              <a:spcAft>
                <a:spcPct val="15000"/>
              </a:spcAft>
              <a:buChar char="–"/>
              <a:defRPr sz="2400" kern="1200">
                <a:solidFill>
                  <a:srgbClr val="666666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dirty="0" smtClean="0"/>
              <a:t>		"Rebrand </a:t>
            </a:r>
            <a:r>
              <a:rPr lang="en-AU" b="1" dirty="0" err="1" smtClean="0"/>
              <a:t>WaterML</a:t>
            </a:r>
            <a:r>
              <a:rPr lang="en-AU" b="1" dirty="0" smtClean="0"/>
              <a:t> 2.0 Part 1 as </a:t>
            </a:r>
            <a:r>
              <a:rPr lang="en-AU" b="1" dirty="0" err="1" smtClean="0">
                <a:solidFill>
                  <a:srgbClr val="FF0000"/>
                </a:solidFill>
              </a:rPr>
              <a:t>TimeSeriesML</a:t>
            </a:r>
            <a:r>
              <a:rPr lang="en-AU" b="1" dirty="0" smtClean="0"/>
              <a:t>"</a:t>
            </a:r>
            <a:endParaRPr lang="en-US" b="1" dirty="0" smtClean="0"/>
          </a:p>
          <a:p>
            <a:endParaRPr lang="en-US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800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379413"/>
            <a:ext cx="6886575" cy="1173162"/>
          </a:xfrm>
        </p:spPr>
        <p:txBody>
          <a:bodyPr/>
          <a:lstStyle/>
          <a:p>
            <a:r>
              <a:rPr lang="en-US" dirty="0"/>
              <a:t>World Meteorological </a:t>
            </a:r>
            <a:r>
              <a:rPr lang="en-US" dirty="0" smtClean="0"/>
              <a:t>Organization </a:t>
            </a:r>
            <a:r>
              <a:rPr lang="en-US" dirty="0"/>
              <a:t>(WMO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1825624"/>
            <a:ext cx="6794500" cy="4879976"/>
          </a:xfrm>
          <a:solidFill>
            <a:srgbClr val="C6E6A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	</a:t>
            </a:r>
            <a:r>
              <a:rPr lang="en-US" sz="1800" dirty="0" smtClean="0"/>
              <a:t>Commission </a:t>
            </a:r>
            <a:r>
              <a:rPr lang="en-US" sz="1800" dirty="0"/>
              <a:t>for Hydrology (</a:t>
            </a:r>
            <a:r>
              <a:rPr lang="en-US" sz="1800" dirty="0" err="1" smtClean="0"/>
              <a:t>CHy</a:t>
            </a:r>
            <a:r>
              <a:rPr lang="en-US" sz="1800" dirty="0" smtClean="0"/>
              <a:t>) recommends WaterML2 Part 1 </a:t>
            </a:r>
            <a:r>
              <a:rPr lang="en-US" sz="1800" dirty="0"/>
              <a:t>is </a:t>
            </a:r>
            <a:r>
              <a:rPr lang="en-US" sz="1800" dirty="0" smtClean="0"/>
              <a:t>investigated as </a:t>
            </a:r>
            <a:r>
              <a:rPr lang="en-US" sz="1800" dirty="0"/>
              <a:t>a WMO/ISO </a:t>
            </a:r>
            <a:r>
              <a:rPr lang="en-US" sz="1800" dirty="0" smtClean="0"/>
              <a:t>standard[1]. </a:t>
            </a:r>
          </a:p>
          <a:p>
            <a:endParaRPr lang="en-US" sz="1800" dirty="0" smtClean="0"/>
          </a:p>
          <a:p>
            <a:r>
              <a:rPr lang="en-US" sz="1800" dirty="0"/>
              <a:t>	</a:t>
            </a:r>
            <a:r>
              <a:rPr lang="en-US" sz="1800" dirty="0" smtClean="0"/>
              <a:t>IPET-MDRD[2] is tasked with making </a:t>
            </a:r>
            <a:r>
              <a:rPr lang="en-US" sz="1800" dirty="0"/>
              <a:t>this happen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r>
              <a:rPr lang="en-US" sz="1800" dirty="0" smtClean="0"/>
              <a:t>	IPET-MDRD </a:t>
            </a:r>
            <a:r>
              <a:rPr lang="en-US" sz="1800" dirty="0" err="1" smtClean="0"/>
              <a:t>recognises</a:t>
            </a:r>
            <a:r>
              <a:rPr lang="en-US" sz="1800" dirty="0" smtClean="0"/>
              <a:t> </a:t>
            </a:r>
            <a:r>
              <a:rPr lang="en-US" sz="1800" dirty="0"/>
              <a:t>benefit of a general </a:t>
            </a:r>
            <a:r>
              <a:rPr lang="en-US" sz="1800" dirty="0" err="1"/>
              <a:t>TimeSeries</a:t>
            </a:r>
            <a:r>
              <a:rPr lang="en-US" sz="1800" dirty="0"/>
              <a:t> </a:t>
            </a:r>
            <a:r>
              <a:rPr lang="en-US" sz="1800" dirty="0" smtClean="0"/>
              <a:t>model </a:t>
            </a:r>
            <a:r>
              <a:rPr lang="en-US" sz="1800" dirty="0"/>
              <a:t>for climate, water, </a:t>
            </a:r>
            <a:r>
              <a:rPr lang="en-US" sz="1800" dirty="0" smtClean="0"/>
              <a:t>met etc.</a:t>
            </a:r>
            <a:r>
              <a:rPr lang="en-US" sz="1800" b="1" dirty="0" smtClean="0"/>
              <a:t>	</a:t>
            </a:r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sz="1800" b="1" dirty="0" smtClean="0"/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r>
              <a:rPr lang="en-US" sz="1800" b="1" dirty="0" smtClean="0"/>
              <a:t>	</a:t>
            </a:r>
            <a:r>
              <a:rPr lang="en-US" sz="1800" dirty="0" smtClean="0"/>
              <a:t>March 2014: IPET-MDRD </a:t>
            </a:r>
            <a:r>
              <a:rPr lang="en-US" sz="1800" dirty="0"/>
              <a:t>proposes </a:t>
            </a:r>
            <a:r>
              <a:rPr lang="en-US" sz="1800" dirty="0" smtClean="0"/>
              <a:t>development of </a:t>
            </a:r>
            <a:r>
              <a:rPr lang="en-US" sz="1800" dirty="0" err="1" smtClean="0">
                <a:solidFill>
                  <a:srgbClr val="FF0000"/>
                </a:solidFill>
              </a:rPr>
              <a:t>TimeSeriesML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r>
              <a:rPr lang="en-US" sz="1400" dirty="0"/>
              <a:t>[</a:t>
            </a:r>
            <a:r>
              <a:rPr lang="en-US" sz="1400" dirty="0" smtClean="0"/>
              <a:t>1] </a:t>
            </a:r>
            <a:r>
              <a:rPr lang="en-GB" sz="1200" dirty="0">
                <a:solidFill>
                  <a:srgbClr val="7030A0"/>
                </a:solidFill>
                <a:hlinkClick r:id="rId2"/>
              </a:rPr>
              <a:t>http://www.opengeospatial.org/node/1742</a:t>
            </a:r>
            <a:endParaRPr lang="en-US" sz="1200" dirty="0" smtClean="0">
              <a:solidFill>
                <a:srgbClr val="7030A0"/>
              </a:solidFill>
            </a:endParaRPr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r>
              <a:rPr lang="en-US" sz="1400" dirty="0" smtClean="0"/>
              <a:t>[2] </a:t>
            </a:r>
            <a:r>
              <a:rPr lang="en-US" sz="1200" dirty="0" smtClean="0">
                <a:solidFill>
                  <a:srgbClr val="7030A0"/>
                </a:solidFill>
              </a:rPr>
              <a:t>WMO </a:t>
            </a:r>
            <a:r>
              <a:rPr lang="en-US" sz="1200" dirty="0">
                <a:solidFill>
                  <a:srgbClr val="7030A0"/>
                </a:solidFill>
              </a:rPr>
              <a:t>Inter-Program Expert Team on Metadata and Data Representation and Development</a:t>
            </a:r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dirty="0"/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0762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54100" y="1822448"/>
            <a:ext cx="6794500" cy="4879976"/>
          </a:xfrm>
          <a:solidFill>
            <a:srgbClr val="C6E6A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 err="1" smtClean="0"/>
              <a:t>WaterML</a:t>
            </a:r>
            <a:r>
              <a:rPr lang="en-US" sz="1800" dirty="0" smtClean="0"/>
              <a:t> 2.0 </a:t>
            </a:r>
            <a:r>
              <a:rPr lang="en-US" sz="1800" dirty="0" err="1" smtClean="0"/>
              <a:t>Timeseries</a:t>
            </a:r>
            <a:r>
              <a:rPr lang="en-US" sz="1800" dirty="0" smtClean="0"/>
              <a:t> class has been adopted in:</a:t>
            </a:r>
          </a:p>
          <a:p>
            <a:pPr lvl="1"/>
            <a:r>
              <a:rPr lang="en-US" sz="1800" dirty="0"/>
              <a:t>	</a:t>
            </a:r>
            <a:r>
              <a:rPr lang="en-US" sz="1800" dirty="0" smtClean="0"/>
              <a:t>Oceanographic Theme</a:t>
            </a:r>
          </a:p>
          <a:p>
            <a:pPr lvl="1"/>
            <a:r>
              <a:rPr lang="en-US" sz="1800" dirty="0" smtClean="0"/>
              <a:t>	Atmospheric Theme</a:t>
            </a:r>
          </a:p>
          <a:p>
            <a:endParaRPr lang="en-US" sz="1800" dirty="0" smtClean="0"/>
          </a:p>
          <a:p>
            <a:r>
              <a:rPr lang="en-US" sz="1800" dirty="0" smtClean="0"/>
              <a:t>It's now in EU legislation:</a:t>
            </a:r>
          </a:p>
          <a:p>
            <a:pPr marL="457200" lvl="1" indent="0">
              <a:buNone/>
            </a:pPr>
            <a:r>
              <a:rPr lang="en-US" sz="1800" dirty="0">
                <a:latin typeface="Century" pitchFamily="18" charset="0"/>
              </a:rPr>
              <a:t>COMMISSION REGULATION (EU) No 1253/2013</a:t>
            </a:r>
            <a:endParaRPr lang="en-US" sz="1800" dirty="0" smtClean="0">
              <a:latin typeface="Century" pitchFamily="18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Century" pitchFamily="18" charset="0"/>
              </a:rPr>
              <a:t>(12) For the types </a:t>
            </a:r>
            <a:r>
              <a:rPr lang="en-US" sz="1800" dirty="0" err="1">
                <a:latin typeface="Century" pitchFamily="18" charset="0"/>
              </a:rPr>
              <a:t>TimeValuePair</a:t>
            </a:r>
            <a:r>
              <a:rPr lang="en-US" sz="1800" dirty="0">
                <a:latin typeface="Century" pitchFamily="18" charset="0"/>
              </a:rPr>
              <a:t> and </a:t>
            </a:r>
            <a:r>
              <a:rPr lang="en-US" sz="1800" dirty="0" err="1">
                <a:latin typeface="Century" pitchFamily="18" charset="0"/>
              </a:rPr>
              <a:t>Timeseries</a:t>
            </a:r>
            <a:r>
              <a:rPr lang="en-US" sz="1800" dirty="0">
                <a:latin typeface="Century" pitchFamily="18" charset="0"/>
              </a:rPr>
              <a:t>, the definitions given in Taylor, Peter (ed.), OGC® </a:t>
            </a:r>
            <a:r>
              <a:rPr lang="en-US" sz="1800" dirty="0" err="1">
                <a:latin typeface="Century" pitchFamily="18" charset="0"/>
              </a:rPr>
              <a:t>WaterML</a:t>
            </a:r>
            <a:r>
              <a:rPr lang="en-US" sz="1800" dirty="0">
                <a:latin typeface="Century" pitchFamily="18" charset="0"/>
              </a:rPr>
              <a:t> 2.0: </a:t>
            </a:r>
            <a:r>
              <a:rPr lang="en-US" sz="1800" dirty="0" smtClean="0">
                <a:latin typeface="Century" pitchFamily="18" charset="0"/>
              </a:rPr>
              <a:t> 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Century" pitchFamily="18" charset="0"/>
              </a:rPr>
              <a:t>Part </a:t>
            </a:r>
            <a:r>
              <a:rPr lang="en-US" sz="1800" dirty="0">
                <a:latin typeface="Century" pitchFamily="18" charset="0"/>
              </a:rPr>
              <a:t>1 – </a:t>
            </a:r>
            <a:r>
              <a:rPr lang="en-US" sz="1800" dirty="0" err="1">
                <a:latin typeface="Century" pitchFamily="18" charset="0"/>
              </a:rPr>
              <a:t>Timeseries</a:t>
            </a:r>
            <a:r>
              <a:rPr lang="en-US" sz="1800" dirty="0">
                <a:latin typeface="Century" pitchFamily="18" charset="0"/>
              </a:rPr>
              <a:t>, v2.0.0, Open Geospatial Consortium, 2012 shall apply</a:t>
            </a:r>
            <a:endParaRPr lang="en-US" sz="1800" dirty="0" smtClean="0">
              <a:latin typeface="Century" pitchFamily="18" charset="0"/>
            </a:endParaRPr>
          </a:p>
          <a:p>
            <a:r>
              <a:rPr lang="en-US" sz="1200" b="1" dirty="0" smtClean="0">
                <a:hlinkClick r:id="rId2"/>
              </a:rPr>
              <a:t>http</a:t>
            </a:r>
            <a:r>
              <a:rPr lang="en-US" sz="1200" b="1" dirty="0">
                <a:hlinkClick r:id="rId2"/>
              </a:rPr>
              <a:t>://</a:t>
            </a:r>
            <a:r>
              <a:rPr lang="en-US" sz="1200" b="1" dirty="0" smtClean="0">
                <a:hlinkClick r:id="rId2"/>
              </a:rPr>
              <a:t>eur-lex.europa.eu/LexUriServ/LexUriServ.do?uri=OJ:L:2013:331:0001:0267:EN:PDF</a:t>
            </a:r>
            <a:r>
              <a:rPr lang="en-US" sz="1200" b="1" dirty="0" smtClean="0"/>
              <a:t> </a:t>
            </a:r>
          </a:p>
          <a:p>
            <a:endParaRPr lang="en-US" b="1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45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</a:t>
            </a:r>
            <a:r>
              <a:rPr lang="en-AU" dirty="0" err="1" smtClean="0"/>
              <a:t>TimeSeriesML</a:t>
            </a:r>
            <a:r>
              <a:rPr lang="en-AU" dirty="0" smtClean="0"/>
              <a:t>?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solidFill>
            <a:srgbClr val="C6E6A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800" dirty="0"/>
              <a:t>M</a:t>
            </a:r>
            <a:r>
              <a:rPr lang="en-US" sz="1800" dirty="0" smtClean="0"/>
              <a:t>any organisations deal with data and science across Climate, Water, Atmospheric &amp; Oceanographic domains. </a:t>
            </a:r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r>
              <a:rPr lang="en-US" sz="1800" dirty="0" smtClean="0"/>
              <a:t>WMO "…is </a:t>
            </a:r>
            <a:r>
              <a:rPr lang="en-US" sz="1800" dirty="0"/>
              <a:t>the UN system's authoritative voice on the state and </a:t>
            </a:r>
            <a:r>
              <a:rPr lang="en-US" sz="1800" dirty="0" smtClean="0"/>
              <a:t>behavior </a:t>
            </a:r>
            <a:r>
              <a:rPr lang="en-US" sz="1800" dirty="0"/>
              <a:t>of the Earth's </a:t>
            </a:r>
            <a:r>
              <a:rPr lang="en-US" sz="1800" dirty="0">
                <a:solidFill>
                  <a:srgbClr val="7030A0"/>
                </a:solidFill>
              </a:rPr>
              <a:t>atmosphere</a:t>
            </a:r>
            <a:r>
              <a:rPr lang="en-US" sz="1800" dirty="0"/>
              <a:t>, its interaction with the </a:t>
            </a:r>
            <a:r>
              <a:rPr lang="en-US" sz="1800" dirty="0">
                <a:solidFill>
                  <a:srgbClr val="7030A0"/>
                </a:solidFill>
              </a:rPr>
              <a:t>oceans</a:t>
            </a:r>
            <a:r>
              <a:rPr lang="en-US" sz="1800" dirty="0"/>
              <a:t>, the </a:t>
            </a:r>
            <a:r>
              <a:rPr lang="en-US" sz="1800" dirty="0">
                <a:solidFill>
                  <a:srgbClr val="7030A0"/>
                </a:solidFill>
              </a:rPr>
              <a:t>climate</a:t>
            </a:r>
            <a:r>
              <a:rPr lang="en-US" sz="1800" dirty="0"/>
              <a:t> it produces and the resulting distribution of </a:t>
            </a:r>
            <a:r>
              <a:rPr lang="en-US" sz="1800" dirty="0">
                <a:solidFill>
                  <a:srgbClr val="7030A0"/>
                </a:solidFill>
              </a:rPr>
              <a:t>water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7030A0"/>
                </a:solidFill>
              </a:rPr>
              <a:t>resources</a:t>
            </a:r>
            <a:r>
              <a:rPr lang="en-US" sz="1800" dirty="0" smtClean="0"/>
              <a:t>."</a:t>
            </a:r>
            <a:endParaRPr lang="en-US" sz="1800" dirty="0"/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r>
              <a:rPr lang="en-US" sz="1800" dirty="0" smtClean="0"/>
              <a:t>A common conceptual model and encoding for timeseries data will produce  efficiencies in data storage, analysis, exchange, curation and visualisation. </a:t>
            </a:r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r>
              <a:rPr lang="en-US" sz="1800" dirty="0" smtClean="0"/>
              <a:t>Conversely divergence along domain specialisations would be counter productive and more costly in the long term.</a:t>
            </a:r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dirty="0"/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45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HydroDWG</a:t>
            </a:r>
            <a:r>
              <a:rPr lang="en-AU" dirty="0" smtClean="0"/>
              <a:t> Involvement?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01775" y="1955800"/>
            <a:ext cx="6213475" cy="4616450"/>
          </a:xfrm>
          <a:solidFill>
            <a:srgbClr val="C6E6A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 smtClean="0"/>
              <a:t>The </a:t>
            </a:r>
            <a:r>
              <a:rPr lang="en-US" sz="1800" dirty="0" err="1" smtClean="0"/>
              <a:t>HydroDWG</a:t>
            </a:r>
            <a:r>
              <a:rPr lang="en-US" sz="1800" dirty="0" smtClean="0"/>
              <a:t> has an established timeseries model in </a:t>
            </a:r>
            <a:r>
              <a:rPr lang="en-US" sz="1800" dirty="0" err="1" smtClean="0"/>
              <a:t>WaterML</a:t>
            </a:r>
            <a:r>
              <a:rPr lang="en-US" sz="1800" dirty="0" smtClean="0"/>
              <a:t> 2.0 Part 1 that has been implemented by several organisations.</a:t>
            </a:r>
          </a:p>
          <a:p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 err="1" smtClean="0"/>
              <a:t>HydroDWG</a:t>
            </a:r>
            <a:r>
              <a:rPr lang="en-US" sz="1800" dirty="0" smtClean="0"/>
              <a:t> therefore has an interest in ensuring the core requirements of the </a:t>
            </a:r>
            <a:r>
              <a:rPr lang="en-US" sz="1800" dirty="0" err="1" smtClean="0"/>
              <a:t>WaterML</a:t>
            </a:r>
            <a:r>
              <a:rPr lang="en-US" sz="1800" dirty="0" smtClean="0"/>
              <a:t> model are reflected in </a:t>
            </a:r>
            <a:r>
              <a:rPr lang="en-US" sz="1800" dirty="0" err="1" smtClean="0"/>
              <a:t>TimeSeriesML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Many </a:t>
            </a:r>
            <a:r>
              <a:rPr lang="en-US" sz="1800" dirty="0" err="1"/>
              <a:t>HydroDWG</a:t>
            </a:r>
            <a:r>
              <a:rPr lang="en-US" sz="1800" dirty="0"/>
              <a:t> members also have an interest in cross-domain applications/encodings.</a:t>
            </a:r>
          </a:p>
          <a:p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 err="1" smtClean="0"/>
              <a:t>HydroDWG</a:t>
            </a:r>
            <a:r>
              <a:rPr lang="en-US" sz="1800" dirty="0" smtClean="0"/>
              <a:t> has a lot to offer </a:t>
            </a:r>
            <a:r>
              <a:rPr lang="en-US" sz="1800" dirty="0" err="1" smtClean="0"/>
              <a:t>TimeSeriesML</a:t>
            </a:r>
            <a:r>
              <a:rPr lang="en-US" sz="1800" dirty="0" smtClean="0"/>
              <a:t> in terms of 'lessons learnt'.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dirty="0"/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0001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about </a:t>
            </a:r>
            <a:r>
              <a:rPr lang="en-AU" dirty="0" err="1" smtClean="0"/>
              <a:t>WaterML</a:t>
            </a:r>
            <a:r>
              <a:rPr lang="en-AU" dirty="0" smtClean="0"/>
              <a:t>???!!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97025" y="1993900"/>
            <a:ext cx="5927725" cy="4679950"/>
          </a:xfrm>
          <a:solidFill>
            <a:srgbClr val="C6E6A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 err="1" smtClean="0"/>
              <a:t>WaterML</a:t>
            </a:r>
            <a:r>
              <a:rPr lang="en-US" sz="1800" dirty="0" smtClean="0"/>
              <a:t> 2.0 Part 1 is a published standard.</a:t>
            </a:r>
          </a:p>
          <a:p>
            <a:r>
              <a:rPr lang="en-US" sz="1800" b="1" dirty="0"/>
              <a:t>	</a:t>
            </a:r>
            <a:r>
              <a:rPr lang="en-US" sz="1800" b="1" dirty="0" smtClean="0"/>
              <a:t>This fact does not change.</a:t>
            </a:r>
          </a:p>
          <a:p>
            <a:endParaRPr lang="en-US" sz="1800" dirty="0"/>
          </a:p>
          <a:p>
            <a:r>
              <a:rPr lang="en-US" sz="1800" dirty="0" smtClean="0"/>
              <a:t>Future versions of </a:t>
            </a:r>
            <a:r>
              <a:rPr lang="en-US" sz="1800" dirty="0" err="1" smtClean="0"/>
              <a:t>WaterML</a:t>
            </a:r>
            <a:r>
              <a:rPr lang="en-US" sz="1800" dirty="0" smtClean="0"/>
              <a:t> 2.0 </a:t>
            </a:r>
            <a:r>
              <a:rPr lang="en-US" sz="1800" b="1" i="1" dirty="0" smtClean="0"/>
              <a:t>may</a:t>
            </a:r>
            <a:r>
              <a:rPr lang="en-US" sz="1800" i="1" dirty="0" smtClean="0"/>
              <a:t> </a:t>
            </a:r>
            <a:r>
              <a:rPr lang="en-US" sz="1800" dirty="0" err="1" smtClean="0"/>
              <a:t>specialise</a:t>
            </a:r>
            <a:r>
              <a:rPr lang="en-US" sz="1800" dirty="0" smtClean="0"/>
              <a:t> or reference </a:t>
            </a:r>
            <a:r>
              <a:rPr lang="en-US" sz="1800" dirty="0" err="1" smtClean="0"/>
              <a:t>TimeSeriesML</a:t>
            </a:r>
            <a:r>
              <a:rPr lang="en-US" sz="1800" dirty="0" smtClean="0"/>
              <a:t>.</a:t>
            </a:r>
          </a:p>
          <a:p>
            <a:endParaRPr lang="en-US" sz="1800" i="1" dirty="0"/>
          </a:p>
          <a:p>
            <a:r>
              <a:rPr lang="en-US" sz="1800" dirty="0" smtClean="0"/>
              <a:t>However there is </a:t>
            </a:r>
            <a:r>
              <a:rPr lang="en-US" sz="1800" b="1" dirty="0" smtClean="0"/>
              <a:t>no requirement </a:t>
            </a:r>
            <a:r>
              <a:rPr lang="en-US" sz="1800" dirty="0" smtClean="0"/>
              <a:t>that </a:t>
            </a:r>
            <a:r>
              <a:rPr lang="en-US" sz="1800" dirty="0" err="1" smtClean="0"/>
              <a:t>WaterML</a:t>
            </a:r>
            <a:r>
              <a:rPr lang="en-US" sz="1800" dirty="0" smtClean="0"/>
              <a:t> 2.0 is updated to use </a:t>
            </a:r>
            <a:r>
              <a:rPr lang="en-US" sz="1800" dirty="0" err="1" smtClean="0"/>
              <a:t>TimeSeriesML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If </a:t>
            </a:r>
            <a:r>
              <a:rPr lang="en-US" sz="1800" dirty="0" err="1" smtClean="0"/>
              <a:t>TimeSeriesML</a:t>
            </a:r>
            <a:r>
              <a:rPr lang="en-US" sz="1800" dirty="0" smtClean="0"/>
              <a:t> is conceptually very similar to </a:t>
            </a:r>
            <a:r>
              <a:rPr lang="en-US" sz="1800" dirty="0" err="1" smtClean="0"/>
              <a:t>WaterML</a:t>
            </a:r>
            <a:r>
              <a:rPr lang="en-US" sz="1800" dirty="0" smtClean="0"/>
              <a:t> interoperability/transformation will be straightforward. 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dirty="0"/>
          </a:p>
          <a:p>
            <a:pPr marL="342900" lvl="1" indent="-342900">
              <a:spcBef>
                <a:spcPct val="30000"/>
              </a:spcBef>
              <a:spcAft>
                <a:spcPct val="30000"/>
              </a:spcAft>
              <a:buNone/>
            </a:pPr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43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</a:t>
            </a:r>
            <a:r>
              <a:rPr lang="en-US" dirty="0" err="1" smtClean="0"/>
              <a:t>TimeSeriesML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1695450"/>
            <a:ext cx="7356475" cy="3705225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AU" sz="1800" dirty="0"/>
              <a:t>Need to acquire/assign </a:t>
            </a:r>
            <a:r>
              <a:rPr lang="en-AU" sz="1800" b="1" dirty="0">
                <a:solidFill>
                  <a:srgbClr val="7030A0"/>
                </a:solidFill>
              </a:rPr>
              <a:t>resources</a:t>
            </a:r>
            <a:r>
              <a:rPr lang="en-AU" sz="1800" dirty="0"/>
              <a:t> to do the </a:t>
            </a:r>
            <a:r>
              <a:rPr lang="en-AU" sz="1800" dirty="0" smtClean="0"/>
              <a:t>work</a:t>
            </a:r>
          </a:p>
          <a:p>
            <a:endParaRPr lang="en-AU" sz="1800" dirty="0"/>
          </a:p>
          <a:p>
            <a:r>
              <a:rPr lang="en-AU" sz="1800" dirty="0"/>
              <a:t>Need to agree on </a:t>
            </a:r>
            <a:r>
              <a:rPr lang="en-AU" sz="1800" b="1" dirty="0" smtClean="0">
                <a:solidFill>
                  <a:srgbClr val="7030A0"/>
                </a:solidFill>
              </a:rPr>
              <a:t>scope</a:t>
            </a:r>
          </a:p>
          <a:p>
            <a:endParaRPr lang="en-AU" sz="1800" b="1" dirty="0">
              <a:solidFill>
                <a:srgbClr val="7030A0"/>
              </a:solidFill>
            </a:endParaRPr>
          </a:p>
          <a:p>
            <a:r>
              <a:rPr lang="en-AU" sz="1800" dirty="0"/>
              <a:t>Need to write charter for an </a:t>
            </a:r>
            <a:r>
              <a:rPr lang="en-AU" sz="1800" b="1" dirty="0">
                <a:solidFill>
                  <a:srgbClr val="7030A0"/>
                </a:solidFill>
              </a:rPr>
              <a:t>OGC SWG</a:t>
            </a:r>
            <a:r>
              <a:rPr lang="en-AU" sz="1800" b="1" dirty="0"/>
              <a:t> </a:t>
            </a:r>
            <a:r>
              <a:rPr lang="en-AU" sz="1800" dirty="0"/>
              <a:t>(Standards Working Group</a:t>
            </a:r>
            <a:r>
              <a:rPr lang="en-AU" sz="1800" dirty="0" smtClean="0"/>
              <a:t>)</a:t>
            </a:r>
          </a:p>
          <a:p>
            <a:endParaRPr lang="en-AU" sz="1800" dirty="0"/>
          </a:p>
          <a:p>
            <a:r>
              <a:rPr lang="en-AU" sz="1800" dirty="0"/>
              <a:t>Need to define some </a:t>
            </a:r>
            <a:r>
              <a:rPr lang="en-AU" sz="1800" b="1" dirty="0">
                <a:solidFill>
                  <a:srgbClr val="7030A0"/>
                </a:solidFill>
              </a:rPr>
              <a:t>timelines and </a:t>
            </a:r>
            <a:r>
              <a:rPr lang="en-AU" sz="1800" b="1" dirty="0" smtClean="0">
                <a:solidFill>
                  <a:srgbClr val="7030A0"/>
                </a:solidFill>
              </a:rPr>
              <a:t>deliverables</a:t>
            </a:r>
          </a:p>
          <a:p>
            <a:endParaRPr lang="en-AU" sz="1800" b="1" dirty="0">
              <a:solidFill>
                <a:srgbClr val="7030A0"/>
              </a:solidFill>
            </a:endParaRPr>
          </a:p>
          <a:p>
            <a:r>
              <a:rPr lang="en-AU" sz="1800" dirty="0"/>
              <a:t>Need to present a</a:t>
            </a:r>
            <a:r>
              <a:rPr lang="en-AU" sz="1800" dirty="0">
                <a:solidFill>
                  <a:srgbClr val="7030A0"/>
                </a:solidFill>
              </a:rPr>
              <a:t> </a:t>
            </a:r>
            <a:r>
              <a:rPr lang="en-AU" sz="1800" b="1" dirty="0">
                <a:solidFill>
                  <a:srgbClr val="7030A0"/>
                </a:solidFill>
              </a:rPr>
              <a:t>proposal</a:t>
            </a:r>
            <a:r>
              <a:rPr lang="en-AU" sz="1800" dirty="0">
                <a:solidFill>
                  <a:srgbClr val="7030A0"/>
                </a:solidFill>
              </a:rPr>
              <a:t> </a:t>
            </a:r>
            <a:r>
              <a:rPr lang="en-AU" sz="1800" dirty="0"/>
              <a:t>to:</a:t>
            </a:r>
          </a:p>
          <a:p>
            <a:pPr lvl="1"/>
            <a:r>
              <a:rPr lang="en-AU" sz="1800" dirty="0"/>
              <a:t>Hydro community (at </a:t>
            </a:r>
            <a:r>
              <a:rPr lang="en-AU" sz="1800" dirty="0" err="1"/>
              <a:t>HydroDWG</a:t>
            </a:r>
            <a:r>
              <a:rPr lang="en-AU" sz="1800" dirty="0"/>
              <a:t>)</a:t>
            </a:r>
          </a:p>
          <a:p>
            <a:pPr lvl="1"/>
            <a:r>
              <a:rPr lang="en-AU" sz="1800" dirty="0"/>
              <a:t>OGC TC (September TC meeting?)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ureau_Generic_2012_v2">
  <a:themeElements>
    <a:clrScheme name="Bureau Standard 2">
      <a:dk1>
        <a:srgbClr val="666666"/>
      </a:dk1>
      <a:lt1>
        <a:srgbClr val="FFFFFF"/>
      </a:lt1>
      <a:dk2>
        <a:srgbClr val="34657F"/>
      </a:dk2>
      <a:lt2>
        <a:srgbClr val="EEECE1"/>
      </a:lt2>
      <a:accent1>
        <a:srgbClr val="00AFD7"/>
      </a:accent1>
      <a:accent2>
        <a:srgbClr val="34657F"/>
      </a:accent2>
      <a:accent3>
        <a:srgbClr val="FFFFFF"/>
      </a:accent3>
      <a:accent4>
        <a:srgbClr val="565656"/>
      </a:accent4>
      <a:accent5>
        <a:srgbClr val="AAD4E8"/>
      </a:accent5>
      <a:accent6>
        <a:srgbClr val="2E5B72"/>
      </a:accent6>
      <a:hlink>
        <a:srgbClr val="00AFD7"/>
      </a:hlink>
      <a:folHlink>
        <a:srgbClr val="671E7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ureau Standard 1">
        <a:dk1>
          <a:srgbClr val="666666"/>
        </a:dk1>
        <a:lt1>
          <a:srgbClr val="FFFFFF"/>
        </a:lt1>
        <a:dk2>
          <a:srgbClr val="1F497D"/>
        </a:dk2>
        <a:lt2>
          <a:srgbClr val="EEECE1"/>
        </a:lt2>
        <a:accent1>
          <a:srgbClr val="10ADDA"/>
        </a:accent1>
        <a:accent2>
          <a:srgbClr val="2A597A"/>
        </a:accent2>
        <a:accent3>
          <a:srgbClr val="FFFFFF"/>
        </a:accent3>
        <a:accent4>
          <a:srgbClr val="565656"/>
        </a:accent4>
        <a:accent5>
          <a:srgbClr val="AAD3EA"/>
        </a:accent5>
        <a:accent6>
          <a:srgbClr val="25506E"/>
        </a:accent6>
        <a:hlink>
          <a:srgbClr val="FF0000"/>
        </a:hlink>
        <a:folHlink>
          <a:srgbClr val="FFE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reau Standard 2">
        <a:dk1>
          <a:srgbClr val="666666"/>
        </a:dk1>
        <a:lt1>
          <a:srgbClr val="FFFFFF"/>
        </a:lt1>
        <a:dk2>
          <a:srgbClr val="34657F"/>
        </a:dk2>
        <a:lt2>
          <a:srgbClr val="EEECE1"/>
        </a:lt2>
        <a:accent1>
          <a:srgbClr val="00AFD7"/>
        </a:accent1>
        <a:accent2>
          <a:srgbClr val="34657F"/>
        </a:accent2>
        <a:accent3>
          <a:srgbClr val="FFFFFF"/>
        </a:accent3>
        <a:accent4>
          <a:srgbClr val="565656"/>
        </a:accent4>
        <a:accent5>
          <a:srgbClr val="AAD4E8"/>
        </a:accent5>
        <a:accent6>
          <a:srgbClr val="2E5B72"/>
        </a:accent6>
        <a:hlink>
          <a:srgbClr val="00AFD7"/>
        </a:hlink>
        <a:folHlink>
          <a:srgbClr val="671E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reau Blank">
  <a:themeElements>
    <a:clrScheme name="Bureau Blank 13">
      <a:dk1>
        <a:srgbClr val="666666"/>
      </a:dk1>
      <a:lt1>
        <a:srgbClr val="FFFFFF"/>
      </a:lt1>
      <a:dk2>
        <a:srgbClr val="34657F"/>
      </a:dk2>
      <a:lt2>
        <a:srgbClr val="EEECE1"/>
      </a:lt2>
      <a:accent1>
        <a:srgbClr val="00AFD7"/>
      </a:accent1>
      <a:accent2>
        <a:srgbClr val="34657F"/>
      </a:accent2>
      <a:accent3>
        <a:srgbClr val="FFFFFF"/>
      </a:accent3>
      <a:accent4>
        <a:srgbClr val="565656"/>
      </a:accent4>
      <a:accent5>
        <a:srgbClr val="AAD4E8"/>
      </a:accent5>
      <a:accent6>
        <a:srgbClr val="2E5B72"/>
      </a:accent6>
      <a:hlink>
        <a:srgbClr val="00AFD7"/>
      </a:hlink>
      <a:folHlink>
        <a:srgbClr val="671E75"/>
      </a:folHlink>
    </a:clrScheme>
    <a:fontScheme name="Bureau 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reau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reau 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reau 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reau 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reau 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reau 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reau 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reau 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reau 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reau 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reau 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reau 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reau Blank 13">
        <a:dk1>
          <a:srgbClr val="666666"/>
        </a:dk1>
        <a:lt1>
          <a:srgbClr val="FFFFFF"/>
        </a:lt1>
        <a:dk2>
          <a:srgbClr val="34657F"/>
        </a:dk2>
        <a:lt2>
          <a:srgbClr val="EEECE1"/>
        </a:lt2>
        <a:accent1>
          <a:srgbClr val="00AFD7"/>
        </a:accent1>
        <a:accent2>
          <a:srgbClr val="34657F"/>
        </a:accent2>
        <a:accent3>
          <a:srgbClr val="FFFFFF"/>
        </a:accent3>
        <a:accent4>
          <a:srgbClr val="565656"/>
        </a:accent4>
        <a:accent5>
          <a:srgbClr val="AAD4E8"/>
        </a:accent5>
        <a:accent6>
          <a:srgbClr val="2E5B72"/>
        </a:accent6>
        <a:hlink>
          <a:srgbClr val="00AFD7"/>
        </a:hlink>
        <a:folHlink>
          <a:srgbClr val="671E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Bureau_Generic_2012_v2</Template>
  <TotalTime>210</TotalTime>
  <Words>1259</Words>
  <Application>Microsoft Macintosh PowerPoint</Application>
  <PresentationFormat>On-screen Show (4:3)</PresentationFormat>
  <Paragraphs>297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Bureau_Generic_2012_v2</vt:lpstr>
      <vt:lpstr>Bureau Blank</vt:lpstr>
      <vt:lpstr>TimeSeriesML – proposal</vt:lpstr>
      <vt:lpstr>In the beginning…</vt:lpstr>
      <vt:lpstr>OGC Change Request  (13-123, Jack Lindsey)</vt:lpstr>
      <vt:lpstr>World Meteorological Organization (WMO)</vt:lpstr>
      <vt:lpstr>INSPIRE</vt:lpstr>
      <vt:lpstr>Why TimeSeriesML?</vt:lpstr>
      <vt:lpstr>HydroDWG Involvement?</vt:lpstr>
      <vt:lpstr>What about WaterML???!!</vt:lpstr>
      <vt:lpstr>Planning for TimeSeriesML </vt:lpstr>
      <vt:lpstr>Resources (aka People)</vt:lpstr>
      <vt:lpstr>Invitation to Participate</vt:lpstr>
      <vt:lpstr>Scope* *Proposed by Jeremy Tandy, UKMO, IPET-MDRD Comments in green</vt:lpstr>
      <vt:lpstr>OGC SWG Charter</vt:lpstr>
      <vt:lpstr>Rough Timelines and Deliverables* *Proposed by Jeremy Tandy, UKMO, IPET-MDRD</vt:lpstr>
      <vt:lpstr> Implementation options considered</vt:lpstr>
      <vt:lpstr>Which WaterML Requirements? (UML model)</vt:lpstr>
      <vt:lpstr>PowerPoint Presentation</vt:lpstr>
      <vt:lpstr>Proposal – extending the scope?? </vt:lpstr>
      <vt:lpstr>Summary</vt:lpstr>
      <vt:lpstr>PowerPoint Presentation</vt:lpstr>
    </vt:vector>
  </TitlesOfParts>
  <Company>Bureau of Meteorology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Dominic Lowe</dc:creator>
  <cp:lastModifiedBy>Tony Boston</cp:lastModifiedBy>
  <cp:revision>44</cp:revision>
  <dcterms:created xsi:type="dcterms:W3CDTF">2014-07-25T06:11:31Z</dcterms:created>
  <dcterms:modified xsi:type="dcterms:W3CDTF">2014-08-14T12:22:28Z</dcterms:modified>
</cp:coreProperties>
</file>