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 id="263" r:id="rId4"/>
    <p:sldId id="261" r:id="rId5"/>
    <p:sldId id="257" r:id="rId6"/>
    <p:sldId id="264"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3" autoAdjust="0"/>
    <p:restoredTop sz="94660"/>
  </p:normalViewPr>
  <p:slideViewPr>
    <p:cSldViewPr snapToGrid="0">
      <p:cViewPr varScale="1">
        <p:scale>
          <a:sx n="85" d="100"/>
          <a:sy n="85" d="100"/>
        </p:scale>
        <p:origin x="300"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F0D1A0-936E-4844-A554-76D1736439E6}"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E0351-680C-4E7A-B08E-C40388E690D8}" type="slidenum">
              <a:rPr lang="en-US" smtClean="0"/>
              <a:t>‹#›</a:t>
            </a:fld>
            <a:endParaRPr lang="en-US"/>
          </a:p>
        </p:txBody>
      </p:sp>
    </p:spTree>
    <p:extLst>
      <p:ext uri="{BB962C8B-B14F-4D97-AF65-F5344CB8AC3E}">
        <p14:creationId xmlns:p14="http://schemas.microsoft.com/office/powerpoint/2010/main" val="386564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0D1A0-936E-4844-A554-76D1736439E6}"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E0351-680C-4E7A-B08E-C40388E690D8}" type="slidenum">
              <a:rPr lang="en-US" smtClean="0"/>
              <a:t>‹#›</a:t>
            </a:fld>
            <a:endParaRPr lang="en-US"/>
          </a:p>
        </p:txBody>
      </p:sp>
    </p:spTree>
    <p:extLst>
      <p:ext uri="{BB962C8B-B14F-4D97-AF65-F5344CB8AC3E}">
        <p14:creationId xmlns:p14="http://schemas.microsoft.com/office/powerpoint/2010/main" val="3156431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0D1A0-936E-4844-A554-76D1736439E6}"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E0351-680C-4E7A-B08E-C40388E690D8}" type="slidenum">
              <a:rPr lang="en-US" smtClean="0"/>
              <a:t>‹#›</a:t>
            </a:fld>
            <a:endParaRPr lang="en-US"/>
          </a:p>
        </p:txBody>
      </p:sp>
    </p:spTree>
    <p:extLst>
      <p:ext uri="{BB962C8B-B14F-4D97-AF65-F5344CB8AC3E}">
        <p14:creationId xmlns:p14="http://schemas.microsoft.com/office/powerpoint/2010/main" val="188299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0D1A0-936E-4844-A554-76D1736439E6}"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E0351-680C-4E7A-B08E-C40388E690D8}" type="slidenum">
              <a:rPr lang="en-US" smtClean="0"/>
              <a:t>‹#›</a:t>
            </a:fld>
            <a:endParaRPr lang="en-US"/>
          </a:p>
        </p:txBody>
      </p:sp>
    </p:spTree>
    <p:extLst>
      <p:ext uri="{BB962C8B-B14F-4D97-AF65-F5344CB8AC3E}">
        <p14:creationId xmlns:p14="http://schemas.microsoft.com/office/powerpoint/2010/main" val="1075173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0D1A0-936E-4844-A554-76D1736439E6}"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E0351-680C-4E7A-B08E-C40388E690D8}" type="slidenum">
              <a:rPr lang="en-US" smtClean="0"/>
              <a:t>‹#›</a:t>
            </a:fld>
            <a:endParaRPr lang="en-US"/>
          </a:p>
        </p:txBody>
      </p:sp>
    </p:spTree>
    <p:extLst>
      <p:ext uri="{BB962C8B-B14F-4D97-AF65-F5344CB8AC3E}">
        <p14:creationId xmlns:p14="http://schemas.microsoft.com/office/powerpoint/2010/main" val="51397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F0D1A0-936E-4844-A554-76D1736439E6}"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E0351-680C-4E7A-B08E-C40388E690D8}" type="slidenum">
              <a:rPr lang="en-US" smtClean="0"/>
              <a:t>‹#›</a:t>
            </a:fld>
            <a:endParaRPr lang="en-US"/>
          </a:p>
        </p:txBody>
      </p:sp>
    </p:spTree>
    <p:extLst>
      <p:ext uri="{BB962C8B-B14F-4D97-AF65-F5344CB8AC3E}">
        <p14:creationId xmlns:p14="http://schemas.microsoft.com/office/powerpoint/2010/main" val="1100481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F0D1A0-936E-4844-A554-76D1736439E6}" type="datetimeFigureOut">
              <a:rPr lang="en-US" smtClean="0"/>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8E0351-680C-4E7A-B08E-C40388E690D8}" type="slidenum">
              <a:rPr lang="en-US" smtClean="0"/>
              <a:t>‹#›</a:t>
            </a:fld>
            <a:endParaRPr lang="en-US"/>
          </a:p>
        </p:txBody>
      </p:sp>
    </p:spTree>
    <p:extLst>
      <p:ext uri="{BB962C8B-B14F-4D97-AF65-F5344CB8AC3E}">
        <p14:creationId xmlns:p14="http://schemas.microsoft.com/office/powerpoint/2010/main" val="247190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F0D1A0-936E-4844-A554-76D1736439E6}" type="datetimeFigureOut">
              <a:rPr lang="en-US" smtClean="0"/>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8E0351-680C-4E7A-B08E-C40388E690D8}" type="slidenum">
              <a:rPr lang="en-US" smtClean="0"/>
              <a:t>‹#›</a:t>
            </a:fld>
            <a:endParaRPr lang="en-US"/>
          </a:p>
        </p:txBody>
      </p:sp>
    </p:spTree>
    <p:extLst>
      <p:ext uri="{BB962C8B-B14F-4D97-AF65-F5344CB8AC3E}">
        <p14:creationId xmlns:p14="http://schemas.microsoft.com/office/powerpoint/2010/main" val="128442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0D1A0-936E-4844-A554-76D1736439E6}" type="datetimeFigureOut">
              <a:rPr lang="en-US" smtClean="0"/>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8E0351-680C-4E7A-B08E-C40388E690D8}" type="slidenum">
              <a:rPr lang="en-US" smtClean="0"/>
              <a:t>‹#›</a:t>
            </a:fld>
            <a:endParaRPr lang="en-US"/>
          </a:p>
        </p:txBody>
      </p:sp>
    </p:spTree>
    <p:extLst>
      <p:ext uri="{BB962C8B-B14F-4D97-AF65-F5344CB8AC3E}">
        <p14:creationId xmlns:p14="http://schemas.microsoft.com/office/powerpoint/2010/main" val="1272745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0D1A0-936E-4844-A554-76D1736439E6}"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E0351-680C-4E7A-B08E-C40388E690D8}" type="slidenum">
              <a:rPr lang="en-US" smtClean="0"/>
              <a:t>‹#›</a:t>
            </a:fld>
            <a:endParaRPr lang="en-US"/>
          </a:p>
        </p:txBody>
      </p:sp>
    </p:spTree>
    <p:extLst>
      <p:ext uri="{BB962C8B-B14F-4D97-AF65-F5344CB8AC3E}">
        <p14:creationId xmlns:p14="http://schemas.microsoft.com/office/powerpoint/2010/main" val="189050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0D1A0-936E-4844-A554-76D1736439E6}"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E0351-680C-4E7A-B08E-C40388E690D8}" type="slidenum">
              <a:rPr lang="en-US" smtClean="0"/>
              <a:t>‹#›</a:t>
            </a:fld>
            <a:endParaRPr lang="en-US"/>
          </a:p>
        </p:txBody>
      </p:sp>
    </p:spTree>
    <p:extLst>
      <p:ext uri="{BB962C8B-B14F-4D97-AF65-F5344CB8AC3E}">
        <p14:creationId xmlns:p14="http://schemas.microsoft.com/office/powerpoint/2010/main" val="251178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0D1A0-936E-4844-A554-76D1736439E6}" type="datetimeFigureOut">
              <a:rPr lang="en-US" smtClean="0"/>
              <a:t>9/21/2015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E0351-680C-4E7A-B08E-C40388E690D8}" type="slidenum">
              <a:rPr lang="en-US" smtClean="0"/>
              <a:t>‹#›</a:t>
            </a:fld>
            <a:endParaRPr lang="en-US"/>
          </a:p>
        </p:txBody>
      </p:sp>
    </p:spTree>
    <p:extLst>
      <p:ext uri="{BB962C8B-B14F-4D97-AF65-F5344CB8AC3E}">
        <p14:creationId xmlns:p14="http://schemas.microsoft.com/office/powerpoint/2010/main" val="130957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2share.eudat.eu/record/245" TargetMode="External"/><Relationship Id="rId2" Type="http://schemas.openxmlformats.org/officeDocument/2006/relationships/hyperlink" Target="https://b2share.eudat.eu/record/247" TargetMode="External"/><Relationship Id="rId1" Type="http://schemas.openxmlformats.org/officeDocument/2006/relationships/slideLayout" Target="../slideLayouts/slideLayout2.xml"/><Relationship Id="rId5" Type="http://schemas.openxmlformats.org/officeDocument/2006/relationships/hyperlink" Target="https://b2share.eudat.eu/record/250" TargetMode="External"/><Relationship Id="rId4" Type="http://schemas.openxmlformats.org/officeDocument/2006/relationships/hyperlink" Target="https://b2share.eudat.eu/record/246"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26980"/>
            <a:ext cx="9144000" cy="2387600"/>
          </a:xfrm>
        </p:spPr>
        <p:txBody>
          <a:bodyPr>
            <a:noAutofit/>
          </a:bodyPr>
          <a:lstStyle/>
          <a:p>
            <a:r>
              <a:rPr lang="en-US" b="1" dirty="0" smtClean="0">
                <a:solidFill>
                  <a:srgbClr val="FF0000"/>
                </a:solidFill>
              </a:rPr>
              <a:t>Hydro DWG at the RDA Plenary: </a:t>
            </a:r>
            <a:r>
              <a:rPr lang="en-US" b="1" dirty="0" err="1" smtClean="0">
                <a:solidFill>
                  <a:srgbClr val="FF0000"/>
                </a:solidFill>
              </a:rPr>
              <a:t>BoF</a:t>
            </a:r>
            <a:r>
              <a:rPr lang="en-US" b="1" dirty="0" smtClean="0">
                <a:solidFill>
                  <a:srgbClr val="FF0000"/>
                </a:solidFill>
              </a:rPr>
              <a:t/>
            </a:r>
            <a:br>
              <a:rPr lang="en-US" b="1" dirty="0" smtClean="0">
                <a:solidFill>
                  <a:srgbClr val="FF0000"/>
                </a:solidFill>
              </a:rPr>
            </a:br>
            <a:r>
              <a:rPr lang="en-US" sz="3200" b="1" dirty="0" smtClean="0">
                <a:solidFill>
                  <a:srgbClr val="FF0000"/>
                </a:solidFill>
              </a:rPr>
              <a:t>and</a:t>
            </a:r>
            <a:r>
              <a:rPr lang="en-US" b="1" dirty="0">
                <a:solidFill>
                  <a:srgbClr val="FF0000"/>
                </a:solidFill>
              </a:rPr>
              <a:t/>
            </a:r>
            <a:br>
              <a:rPr lang="en-US" b="1" dirty="0">
                <a:solidFill>
                  <a:srgbClr val="FF0000"/>
                </a:solidFill>
              </a:rPr>
            </a:br>
            <a:r>
              <a:rPr lang="en-US" b="1" dirty="0" smtClean="0">
                <a:solidFill>
                  <a:srgbClr val="FF0000"/>
                </a:solidFill>
              </a:rPr>
              <a:t>Aligning HDWG work with WMO expectations and timeline</a:t>
            </a:r>
            <a:endParaRPr lang="en-US" b="1" dirty="0">
              <a:solidFill>
                <a:srgbClr val="FF0000"/>
              </a:solidFill>
            </a:endParaRPr>
          </a:p>
        </p:txBody>
      </p:sp>
      <p:sp>
        <p:nvSpPr>
          <p:cNvPr id="3" name="Content Placeholder 2"/>
          <p:cNvSpPr>
            <a:spLocks noGrp="1"/>
          </p:cNvSpPr>
          <p:nvPr>
            <p:ph type="subTitle" idx="1"/>
          </p:nvPr>
        </p:nvSpPr>
        <p:spPr>
          <a:xfrm>
            <a:off x="1524000" y="4051823"/>
            <a:ext cx="9144000" cy="3918131"/>
          </a:xfrm>
        </p:spPr>
        <p:txBody>
          <a:bodyPr>
            <a:normAutofit/>
          </a:bodyPr>
          <a:lstStyle/>
          <a:p>
            <a:endParaRPr lang="en-US" sz="3600" dirty="0" smtClean="0"/>
          </a:p>
          <a:p>
            <a:endParaRPr lang="en-US" sz="3600" dirty="0"/>
          </a:p>
          <a:p>
            <a:endParaRPr lang="en-US" sz="3600" dirty="0"/>
          </a:p>
          <a:p>
            <a:r>
              <a:rPr lang="en-US" sz="3600" i="1" dirty="0" smtClean="0"/>
              <a:t>Sylvain, Tony, </a:t>
            </a:r>
            <a:r>
              <a:rPr lang="en-US" sz="3600" i="1" dirty="0" err="1" smtClean="0"/>
              <a:t>Silvano</a:t>
            </a:r>
            <a:r>
              <a:rPr lang="en-US" sz="3600" i="1" dirty="0" smtClean="0"/>
              <a:t>, Ilya</a:t>
            </a:r>
            <a:endParaRPr lang="en-US" i="1" dirty="0"/>
          </a:p>
        </p:txBody>
      </p:sp>
    </p:spTree>
    <p:extLst>
      <p:ext uri="{BB962C8B-B14F-4D97-AF65-F5344CB8AC3E}">
        <p14:creationId xmlns:p14="http://schemas.microsoft.com/office/powerpoint/2010/main" val="201446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What is Research Data Alliance</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Jointly funded by EU, US, AU funding agencies to support international data sharing – from 2012</a:t>
            </a:r>
          </a:p>
          <a:p>
            <a:r>
              <a:rPr lang="en-US" dirty="0" smtClean="0"/>
              <a:t>Operates by Working Groups and Interest Groups. Has RDA Council, Tech Advisory Board (Simon Cox is a member), OAB, etc.</a:t>
            </a:r>
          </a:p>
          <a:p>
            <a:r>
              <a:rPr lang="en-US" dirty="0" smtClean="0"/>
              <a:t>Working Groups: to implement functional cross-institution infrastructure pieces, over 12-18 months</a:t>
            </a:r>
          </a:p>
          <a:p>
            <a:r>
              <a:rPr lang="en-US" dirty="0" smtClean="0"/>
              <a:t>Interest Groups: longer-term platforms for communication </a:t>
            </a:r>
            <a:r>
              <a:rPr lang="en-US" dirty="0" smtClean="0">
                <a:sym typeface="Wingdings" panose="05000000000000000000" pitchFamily="2" charset="2"/>
              </a:rPr>
              <a:t> surveys, reports, recommendations</a:t>
            </a:r>
            <a:endParaRPr lang="en-US" dirty="0" smtClean="0"/>
          </a:p>
          <a:p>
            <a:r>
              <a:rPr lang="en-US" dirty="0" err="1" smtClean="0"/>
              <a:t>BoF</a:t>
            </a:r>
            <a:r>
              <a:rPr lang="en-US" dirty="0" smtClean="0"/>
              <a:t> Groups: short term, towards a WG or IG</a:t>
            </a:r>
            <a:endParaRPr lang="en-US" dirty="0"/>
          </a:p>
        </p:txBody>
      </p:sp>
    </p:spTree>
    <p:extLst>
      <p:ext uri="{BB962C8B-B14F-4D97-AF65-F5344CB8AC3E}">
        <p14:creationId xmlns:p14="http://schemas.microsoft.com/office/powerpoint/2010/main" val="3607002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RDA Endorsed Outcomes (Sept 2015)</a:t>
            </a:r>
            <a:endParaRPr lang="en-US" b="1" dirty="0">
              <a:solidFill>
                <a:srgbClr val="FF0000"/>
              </a:solidFill>
            </a:endParaRPr>
          </a:p>
        </p:txBody>
      </p:sp>
      <p:sp>
        <p:nvSpPr>
          <p:cNvPr id="3" name="Content Placeholder 2"/>
          <p:cNvSpPr>
            <a:spLocks noGrp="1"/>
          </p:cNvSpPr>
          <p:nvPr>
            <p:ph idx="1"/>
          </p:nvPr>
        </p:nvSpPr>
        <p:spPr>
          <a:xfrm>
            <a:off x="725311" y="1599847"/>
            <a:ext cx="10515600" cy="4767086"/>
          </a:xfrm>
        </p:spPr>
        <p:txBody>
          <a:bodyPr>
            <a:normAutofit fontScale="70000" lnSpcReduction="20000"/>
          </a:bodyPr>
          <a:lstStyle/>
          <a:p>
            <a:r>
              <a:rPr lang="en-US" b="1" dirty="0" smtClean="0">
                <a:hlinkClick r:id="rId2"/>
              </a:rPr>
              <a:t>A Basic Vocabulary of Foundational Terminology and a Query Tool</a:t>
            </a:r>
            <a:r>
              <a:rPr lang="en-US" dirty="0" smtClean="0"/>
              <a:t/>
            </a:r>
            <a:br>
              <a:rPr lang="en-US" dirty="0" smtClean="0"/>
            </a:br>
            <a:r>
              <a:rPr lang="en-US" dirty="0" smtClean="0"/>
              <a:t>Created through the efforts’ of RDA’s Data Foundation and Terminology Working Group, this vocabulary was the result of the group working with 21 data models and over 120 community experts to address the problem of fragmentation in data models.</a:t>
            </a:r>
            <a:br>
              <a:rPr lang="en-US" dirty="0" smtClean="0"/>
            </a:br>
            <a:r>
              <a:rPr lang="en-US" dirty="0" smtClean="0"/>
              <a:t> </a:t>
            </a:r>
          </a:p>
          <a:p>
            <a:r>
              <a:rPr lang="en-US" b="1" dirty="0" smtClean="0">
                <a:hlinkClick r:id="rId3"/>
              </a:rPr>
              <a:t>A Persistent Identifier Registry</a:t>
            </a:r>
            <a:r>
              <a:rPr lang="en-US" dirty="0" smtClean="0"/>
              <a:t/>
            </a:r>
            <a:br>
              <a:rPr lang="en-US" dirty="0" smtClean="0"/>
            </a:br>
            <a:r>
              <a:rPr lang="en-US" dirty="0" smtClean="0"/>
              <a:t>Due to the inconsistency in identifying data objects, RDA’s PID Information Types Working Group built a persistent identifier registry that supplies a base set of PIDs and a process for managing and adding future data types. The group also implemented an API for accessing typed information.</a:t>
            </a:r>
            <a:br>
              <a:rPr lang="en-US" dirty="0" smtClean="0"/>
            </a:br>
            <a:r>
              <a:rPr lang="en-US" dirty="0" smtClean="0"/>
              <a:t> </a:t>
            </a:r>
          </a:p>
          <a:p>
            <a:r>
              <a:rPr lang="en-US" b="1" dirty="0" smtClean="0">
                <a:hlinkClick r:id="rId4"/>
              </a:rPr>
              <a:t>A Basic Set of Machine Actionable Rules</a:t>
            </a:r>
            <a:r>
              <a:rPr lang="en-US" dirty="0" smtClean="0"/>
              <a:t/>
            </a:r>
            <a:br>
              <a:rPr lang="en-US" dirty="0" smtClean="0"/>
            </a:br>
            <a:r>
              <a:rPr lang="en-US" dirty="0" smtClean="0"/>
              <a:t>RDA’s Practical Policy Working Group tackled the problem of automating data management by creating a basic set of machine actionable rules that support replication, preservation, and other common application scenarios.</a:t>
            </a:r>
            <a:br>
              <a:rPr lang="en-US" dirty="0" smtClean="0"/>
            </a:br>
            <a:r>
              <a:rPr lang="en-US" dirty="0" smtClean="0"/>
              <a:t> </a:t>
            </a:r>
          </a:p>
          <a:p>
            <a:r>
              <a:rPr lang="en-US" b="1" dirty="0" smtClean="0">
                <a:hlinkClick r:id="rId5"/>
              </a:rPr>
              <a:t>A Data Type Model and Registry</a:t>
            </a:r>
            <a:r>
              <a:rPr lang="en-US" dirty="0" smtClean="0"/>
              <a:t/>
            </a:r>
            <a:br>
              <a:rPr lang="en-US" dirty="0" smtClean="0"/>
            </a:br>
            <a:r>
              <a:rPr lang="en-US" dirty="0" smtClean="0"/>
              <a:t>RDA’s Data Type Registry Working Group created a process model for registering data types and managing that registry over time so that it is usable by a diverse set of users and tools.</a:t>
            </a:r>
          </a:p>
          <a:p>
            <a:endParaRPr lang="en-US" dirty="0"/>
          </a:p>
        </p:txBody>
      </p:sp>
    </p:spTree>
    <p:extLst>
      <p:ext uri="{BB962C8B-B14F-4D97-AF65-F5344CB8AC3E}">
        <p14:creationId xmlns:p14="http://schemas.microsoft.com/office/powerpoint/2010/main" val="320969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0000"/>
                </a:solidFill>
              </a:rPr>
              <a:t>BoF</a:t>
            </a:r>
            <a:r>
              <a:rPr lang="en-US" b="1" dirty="0" smtClean="0">
                <a:solidFill>
                  <a:srgbClr val="FF0000"/>
                </a:solidFill>
              </a:rPr>
              <a:t>: to assess interest to move to IG or WG, or retire</a:t>
            </a:r>
            <a:endParaRPr lang="en-US" b="1" dirty="0">
              <a:solidFill>
                <a:srgbClr val="FF0000"/>
              </a:solidFill>
            </a:endParaRPr>
          </a:p>
        </p:txBody>
      </p:sp>
      <p:sp>
        <p:nvSpPr>
          <p:cNvPr id="3" name="Content Placeholder 2"/>
          <p:cNvSpPr>
            <a:spLocks noGrp="1"/>
          </p:cNvSpPr>
          <p:nvPr>
            <p:ph idx="1"/>
          </p:nvPr>
        </p:nvSpPr>
        <p:spPr>
          <a:xfrm>
            <a:off x="838200" y="1825624"/>
            <a:ext cx="10515600" cy="4950313"/>
          </a:xfrm>
        </p:spPr>
        <p:txBody>
          <a:bodyPr>
            <a:normAutofit lnSpcReduction="10000"/>
          </a:bodyPr>
          <a:lstStyle/>
          <a:p>
            <a:r>
              <a:rPr lang="en-US" dirty="0" smtClean="0"/>
              <a:t>IG :</a:t>
            </a:r>
          </a:p>
          <a:p>
            <a:pPr lvl="1"/>
            <a:r>
              <a:rPr lang="en-US" dirty="0" smtClean="0"/>
              <a:t>Charter</a:t>
            </a:r>
          </a:p>
          <a:p>
            <a:pPr lvl="1"/>
            <a:r>
              <a:rPr lang="en-US" dirty="0" smtClean="0"/>
              <a:t>2-4 co-chairs</a:t>
            </a:r>
          </a:p>
          <a:p>
            <a:pPr lvl="1"/>
            <a:r>
              <a:rPr lang="en-US" dirty="0" smtClean="0"/>
              <a:t>Members from 3 continents</a:t>
            </a:r>
          </a:p>
          <a:p>
            <a:pPr lvl="1"/>
            <a:r>
              <a:rPr lang="en-US" dirty="0" smtClean="0"/>
              <a:t>Examples of IGs: agriculture data; biodiversity data integration; data fabric; data foundations and terminology; domain repositories; digital practices in history; geospatial; marine data; metabolomics data; vocabulary services; structural biology….</a:t>
            </a:r>
          </a:p>
          <a:p>
            <a:r>
              <a:rPr lang="en-US" dirty="0" smtClean="0"/>
              <a:t>WG:</a:t>
            </a:r>
          </a:p>
          <a:p>
            <a:pPr lvl="1"/>
            <a:r>
              <a:rPr lang="en-US" dirty="0" smtClean="0"/>
              <a:t>Case statement, proposed, plan, scope, 2-4 co-chairs, concrete deliverables</a:t>
            </a:r>
          </a:p>
          <a:p>
            <a:pPr lvl="1"/>
            <a:r>
              <a:rPr lang="en-US" dirty="0" smtClean="0"/>
              <a:t>Examples of WGs: brokering governance, data citation, registry interoperability, metadata standards catalog, data type registry, publishing data workflow, wheat data interoperability</a:t>
            </a:r>
            <a:endParaRPr lang="en-US" dirty="0"/>
          </a:p>
        </p:txBody>
      </p:sp>
      <p:pic>
        <p:nvPicPr>
          <p:cNvPr id="1026" name="Picture 2" descr="https://www.rd-alliance.org/sites/default/files/IG_Charter_Review.png#overlay-context=group/working-group-process-task-force/wiki/group-processes-and-procedures.htm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051" y="1216027"/>
            <a:ext cx="8483704" cy="1773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827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Hydro </a:t>
            </a:r>
            <a:r>
              <a:rPr lang="en-US" b="1" dirty="0" err="1" smtClean="0">
                <a:solidFill>
                  <a:srgbClr val="FF0000"/>
                </a:solidFill>
              </a:rPr>
              <a:t>BoF</a:t>
            </a:r>
            <a:r>
              <a:rPr lang="en-US" b="1" dirty="0" smtClean="0">
                <a:solidFill>
                  <a:srgbClr val="FF0000"/>
                </a:solidFill>
              </a:rPr>
              <a:t>: Questions to all</a:t>
            </a:r>
            <a:endParaRPr lang="en-US" b="1" dirty="0">
              <a:solidFill>
                <a:srgbClr val="FF0000"/>
              </a:solidFill>
            </a:endParaRPr>
          </a:p>
        </p:txBody>
      </p:sp>
      <p:sp>
        <p:nvSpPr>
          <p:cNvPr id="3" name="Content Placeholder 2"/>
          <p:cNvSpPr>
            <a:spLocks noGrp="1"/>
          </p:cNvSpPr>
          <p:nvPr>
            <p:ph idx="1"/>
          </p:nvPr>
        </p:nvSpPr>
        <p:spPr>
          <a:xfrm>
            <a:off x="838200" y="1645005"/>
            <a:ext cx="10515600" cy="4925128"/>
          </a:xfrm>
        </p:spPr>
        <p:txBody>
          <a:bodyPr>
            <a:normAutofit fontScale="92500" lnSpcReduction="10000"/>
          </a:bodyPr>
          <a:lstStyle/>
          <a:p>
            <a:r>
              <a:rPr lang="en-US" dirty="0" smtClean="0"/>
              <a:t>Who is coming to RDA  - and what you expect from it?</a:t>
            </a:r>
          </a:p>
          <a:p>
            <a:r>
              <a:rPr lang="en-US" dirty="0" smtClean="0"/>
              <a:t>What are benefits of having an RDA IG (and possibly WGs)?</a:t>
            </a:r>
          </a:p>
          <a:p>
            <a:r>
              <a:rPr lang="en-US" dirty="0" smtClean="0"/>
              <a:t>How RDA Hydro IG agenda would differ from </a:t>
            </a:r>
            <a:r>
              <a:rPr lang="en-US" dirty="0" err="1" smtClean="0"/>
              <a:t>HydroDWG</a:t>
            </a:r>
            <a:r>
              <a:rPr lang="en-US" dirty="0" smtClean="0"/>
              <a:t>?</a:t>
            </a:r>
          </a:p>
          <a:p>
            <a:r>
              <a:rPr lang="en-US" dirty="0" smtClean="0"/>
              <a:t>What would be specific outcomes of potential WGs?</a:t>
            </a:r>
          </a:p>
          <a:p>
            <a:r>
              <a:rPr lang="en-US" dirty="0" smtClean="0"/>
              <a:t>Who would be potentially interested in participating?</a:t>
            </a:r>
          </a:p>
          <a:p>
            <a:r>
              <a:rPr lang="en-US" dirty="0" smtClean="0"/>
              <a:t>What would be WMO’s interest in this?</a:t>
            </a:r>
          </a:p>
          <a:p>
            <a:r>
              <a:rPr lang="en-US" dirty="0" smtClean="0"/>
              <a:t>Potential outline of the BOF session:</a:t>
            </a:r>
          </a:p>
          <a:p>
            <a:pPr lvl="1"/>
            <a:r>
              <a:rPr lang="en-US" dirty="0" smtClean="0"/>
              <a:t>Presentation of OGC and HDWG, and the suite of water information standards</a:t>
            </a:r>
          </a:p>
          <a:p>
            <a:pPr lvl="1"/>
            <a:r>
              <a:rPr lang="en-US" dirty="0" smtClean="0"/>
              <a:t>Asking people in the room about their expectations</a:t>
            </a:r>
          </a:p>
          <a:p>
            <a:pPr lvl="1"/>
            <a:r>
              <a:rPr lang="en-US" dirty="0" smtClean="0"/>
              <a:t>Trying to answer the questions above</a:t>
            </a:r>
          </a:p>
          <a:p>
            <a:pPr lvl="1"/>
            <a:r>
              <a:rPr lang="en-US" dirty="0" smtClean="0"/>
              <a:t>Outlining several potential case statements, for general infrastructure components that can be approbated within HDWG but would have general appeal</a:t>
            </a:r>
          </a:p>
          <a:p>
            <a:pPr lvl="1"/>
            <a:endParaRPr lang="en-US" dirty="0" smtClean="0"/>
          </a:p>
        </p:txBody>
      </p:sp>
    </p:spTree>
    <p:extLst>
      <p:ext uri="{BB962C8B-B14F-4D97-AF65-F5344CB8AC3E}">
        <p14:creationId xmlns:p14="http://schemas.microsoft.com/office/powerpoint/2010/main" val="439895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Strategy of </a:t>
            </a:r>
            <a:r>
              <a:rPr lang="en-US" b="1" dirty="0" err="1" smtClean="0">
                <a:solidFill>
                  <a:srgbClr val="FF0000"/>
                </a:solidFill>
              </a:rPr>
              <a:t>WaterML</a:t>
            </a:r>
            <a:r>
              <a:rPr lang="en-US" b="1" dirty="0" smtClean="0">
                <a:solidFill>
                  <a:srgbClr val="FF0000"/>
                </a:solidFill>
              </a:rPr>
              <a:t> vs </a:t>
            </a:r>
            <a:r>
              <a:rPr lang="en-US" b="1" dirty="0" err="1" smtClean="0">
                <a:solidFill>
                  <a:srgbClr val="FF0000"/>
                </a:solidFill>
              </a:rPr>
              <a:t>TimeSeriesML</a:t>
            </a:r>
            <a:r>
              <a:rPr lang="en-US" b="1" dirty="0" smtClean="0">
                <a:solidFill>
                  <a:srgbClr val="FF0000"/>
                </a:solidFill>
              </a:rPr>
              <a:t>:</a:t>
            </a:r>
            <a:br>
              <a:rPr lang="en-US" b="1" dirty="0" smtClean="0">
                <a:solidFill>
                  <a:srgbClr val="FF0000"/>
                </a:solidFill>
              </a:rPr>
            </a:br>
            <a:r>
              <a:rPr lang="en-US" b="1" dirty="0">
                <a:solidFill>
                  <a:srgbClr val="FF0000"/>
                </a:solidFill>
              </a:rPr>
              <a:t>	</a:t>
            </a:r>
            <a:r>
              <a:rPr lang="en-US" b="1" dirty="0" smtClean="0">
                <a:solidFill>
                  <a:srgbClr val="FF0000"/>
                </a:solidFill>
              </a:rPr>
              <a:t>yesterday’s discussion inconclusive</a:t>
            </a:r>
            <a:endParaRPr lang="en-US" b="1"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Why we need to formulate a strategy</a:t>
            </a:r>
          </a:p>
          <a:p>
            <a:pPr lvl="1"/>
            <a:r>
              <a:rPr lang="en-US" dirty="0" smtClean="0"/>
              <a:t>Need to consider WMO expectations: clear path forward; message to member countries (esp. those that are not HDWG participants)</a:t>
            </a:r>
          </a:p>
          <a:p>
            <a:pPr lvl="1"/>
            <a:r>
              <a:rPr lang="en-US" dirty="0" smtClean="0"/>
              <a:t>December 2016: WMO </a:t>
            </a:r>
            <a:r>
              <a:rPr lang="en-US" dirty="0" err="1" smtClean="0"/>
              <a:t>CHy</a:t>
            </a:r>
            <a:r>
              <a:rPr lang="en-US" dirty="0" smtClean="0"/>
              <a:t> session: potentially move to recommending </a:t>
            </a:r>
            <a:r>
              <a:rPr lang="en-US" dirty="0" err="1" smtClean="0"/>
              <a:t>WaterML</a:t>
            </a:r>
            <a:r>
              <a:rPr lang="en-US" dirty="0" smtClean="0"/>
              <a:t> 2 (parts 1 and 2) as a WMO standard (or not)</a:t>
            </a:r>
          </a:p>
          <a:p>
            <a:pPr lvl="1"/>
            <a:r>
              <a:rPr lang="en-US" dirty="0" smtClean="0"/>
              <a:t>If so: a consensus position needs to be presented to </a:t>
            </a:r>
            <a:r>
              <a:rPr lang="en-US" dirty="0" err="1" smtClean="0"/>
              <a:t>CHy</a:t>
            </a:r>
            <a:r>
              <a:rPr lang="en-US" dirty="0" smtClean="0"/>
              <a:t> Advisory Group (</a:t>
            </a:r>
            <a:r>
              <a:rPr lang="en-US" dirty="0" smtClean="0"/>
              <a:t>Feb 2016)</a:t>
            </a:r>
          </a:p>
          <a:p>
            <a:pPr lvl="1"/>
            <a:r>
              <a:rPr lang="en-US" dirty="0" smtClean="0"/>
              <a:t>Waiting to reformulate </a:t>
            </a:r>
            <a:r>
              <a:rPr lang="en-US" dirty="0" err="1" smtClean="0"/>
              <a:t>WaterML</a:t>
            </a:r>
            <a:r>
              <a:rPr lang="en-US" dirty="0" smtClean="0"/>
              <a:t> as a </a:t>
            </a:r>
            <a:r>
              <a:rPr lang="en-US" dirty="0" err="1" smtClean="0"/>
              <a:t>TimeSeriesML</a:t>
            </a:r>
            <a:r>
              <a:rPr lang="en-US" dirty="0" smtClean="0"/>
              <a:t> profile may leave us out of the 4-year WMO cycle</a:t>
            </a:r>
            <a:r>
              <a:rPr lang="en-US" dirty="0"/>
              <a:t>;</a:t>
            </a:r>
            <a:r>
              <a:rPr lang="en-US" dirty="0" smtClean="0"/>
              <a:t> lose the brand; muddy the message</a:t>
            </a:r>
          </a:p>
          <a:p>
            <a:r>
              <a:rPr lang="en-US" dirty="0" smtClean="0"/>
              <a:t>Potential strategy:</a:t>
            </a:r>
          </a:p>
          <a:p>
            <a:pPr lvl="1"/>
            <a:r>
              <a:rPr lang="en-US" dirty="0" err="1" smtClean="0"/>
              <a:t>WaterML</a:t>
            </a:r>
            <a:r>
              <a:rPr lang="en-US" dirty="0" smtClean="0"/>
              <a:t> is moving forward as a brand of specifications for water</a:t>
            </a:r>
          </a:p>
          <a:p>
            <a:pPr lvl="1"/>
            <a:r>
              <a:rPr lang="en-US" dirty="0" err="1" smtClean="0"/>
              <a:t>TimeSeriesML</a:t>
            </a:r>
            <a:r>
              <a:rPr lang="en-US" dirty="0" smtClean="0"/>
              <a:t> is being developed in parallel, eventually </a:t>
            </a:r>
            <a:r>
              <a:rPr lang="en-US" dirty="0" err="1" smtClean="0"/>
              <a:t>WaterML</a:t>
            </a:r>
            <a:r>
              <a:rPr lang="en-US" dirty="0" smtClean="0"/>
              <a:t> 2.x will be based on </a:t>
            </a:r>
            <a:r>
              <a:rPr lang="en-US" dirty="0" err="1" smtClean="0"/>
              <a:t>TimeSeiesML</a:t>
            </a:r>
            <a:r>
              <a:rPr lang="en-US" dirty="0" smtClean="0"/>
              <a:t> (but this is a lower-level decision)</a:t>
            </a:r>
          </a:p>
          <a:p>
            <a:pPr lvl="1"/>
            <a:endParaRPr lang="en-US" dirty="0"/>
          </a:p>
        </p:txBody>
      </p:sp>
    </p:spTree>
    <p:extLst>
      <p:ext uri="{BB962C8B-B14F-4D97-AF65-F5344CB8AC3E}">
        <p14:creationId xmlns:p14="http://schemas.microsoft.com/office/powerpoint/2010/main" val="36007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Potential actions before the Feb 2016 Advisory Group meeting</a:t>
            </a:r>
            <a:endParaRPr lang="en-US" b="1" dirty="0">
              <a:solidFill>
                <a:srgbClr val="FF0000"/>
              </a:solidFill>
            </a:endParaRPr>
          </a:p>
        </p:txBody>
      </p:sp>
      <p:sp>
        <p:nvSpPr>
          <p:cNvPr id="3" name="Content Placeholder 2"/>
          <p:cNvSpPr>
            <a:spLocks noGrp="1"/>
          </p:cNvSpPr>
          <p:nvPr>
            <p:ph idx="1"/>
          </p:nvPr>
        </p:nvSpPr>
        <p:spPr>
          <a:xfrm>
            <a:off x="838200" y="1825625"/>
            <a:ext cx="10515600" cy="4913842"/>
          </a:xfrm>
        </p:spPr>
        <p:txBody>
          <a:bodyPr>
            <a:normAutofit fontScale="92500" lnSpcReduction="20000"/>
          </a:bodyPr>
          <a:lstStyle/>
          <a:p>
            <a:r>
              <a:rPr lang="en-US" dirty="0" smtClean="0"/>
              <a:t>Registry of hydrologic data integration use cases</a:t>
            </a:r>
          </a:p>
          <a:p>
            <a:pPr lvl="1"/>
            <a:r>
              <a:rPr lang="en-US" dirty="0" smtClean="0"/>
              <a:t>Taking advantage of the W3C spatial use cases, plus those explored in IEs</a:t>
            </a:r>
          </a:p>
          <a:p>
            <a:r>
              <a:rPr lang="en-US" dirty="0" smtClean="0"/>
              <a:t>Survey of services, models, applications, activities implementing water standards</a:t>
            </a:r>
          </a:p>
          <a:p>
            <a:pPr lvl="1"/>
            <a:r>
              <a:rPr lang="en-US" dirty="0" smtClean="0"/>
              <a:t>To demonstrate what has been accomplished since 2012</a:t>
            </a:r>
          </a:p>
          <a:p>
            <a:pPr lvl="1"/>
            <a:r>
              <a:rPr lang="en-US" dirty="0" smtClean="0"/>
              <a:t>Can be a simple spreadsheet, which we can jointly populate with examples that we know about</a:t>
            </a:r>
          </a:p>
          <a:p>
            <a:r>
              <a:rPr lang="en-US" dirty="0" smtClean="0"/>
              <a:t>Identification of gaps</a:t>
            </a:r>
          </a:p>
          <a:p>
            <a:r>
              <a:rPr lang="en-US" dirty="0" smtClean="0"/>
              <a:t>Adoption pathways for national water agencies: recommendations, implementation examples, common architecture components</a:t>
            </a:r>
          </a:p>
          <a:p>
            <a:r>
              <a:rPr lang="en-US" dirty="0" smtClean="0"/>
              <a:t>Dissemination (potentially sponsored by WMO?)</a:t>
            </a:r>
          </a:p>
          <a:p>
            <a:pPr lvl="1"/>
            <a:r>
              <a:rPr lang="en-US" dirty="0" smtClean="0"/>
              <a:t>Packaging materials from the outreach day in NY – to present at WMO-sponsored events</a:t>
            </a:r>
          </a:p>
          <a:p>
            <a:pPr lvl="1"/>
            <a:r>
              <a:rPr lang="en-US" dirty="0" smtClean="0"/>
              <a:t>A longer 3-day workshop offered to WMO member countries (</a:t>
            </a:r>
            <a:r>
              <a:rPr lang="en-US" dirty="0" err="1" smtClean="0"/>
              <a:t>Silvano</a:t>
            </a:r>
            <a:r>
              <a:rPr lang="en-US" dirty="0" smtClean="0"/>
              <a:t> is doing this already, but needs help)</a:t>
            </a:r>
          </a:p>
        </p:txBody>
      </p:sp>
    </p:spTree>
    <p:extLst>
      <p:ext uri="{BB962C8B-B14F-4D97-AF65-F5344CB8AC3E}">
        <p14:creationId xmlns:p14="http://schemas.microsoft.com/office/powerpoint/2010/main" val="2735481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TotalTime>
  <Words>618</Words>
  <Application>Microsoft Office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Hydro DWG at the RDA Plenary: BoF and Aligning HDWG work with WMO expectations and timeline</vt:lpstr>
      <vt:lpstr>What is Research Data Alliance</vt:lpstr>
      <vt:lpstr>RDA Endorsed Outcomes (Sept 2015)</vt:lpstr>
      <vt:lpstr>BoF: to assess interest to move to IG or WG, or retire</vt:lpstr>
      <vt:lpstr>Hydro BoF: Questions to all</vt:lpstr>
      <vt:lpstr>Strategy of WaterML vs TimeSeriesML:  yesterday’s discussion inconclusive</vt:lpstr>
      <vt:lpstr>Potential actions before the Feb 2016 Advisory Group meeting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RDA plan</dc:title>
  <dc:creator>Zaslavsky, Ilya</dc:creator>
  <cp:lastModifiedBy>Zaslavsky, Ilya</cp:lastModifiedBy>
  <cp:revision>14</cp:revision>
  <dcterms:created xsi:type="dcterms:W3CDTF">2015-09-21T17:39:08Z</dcterms:created>
  <dcterms:modified xsi:type="dcterms:W3CDTF">2015-09-22T03:22:49Z</dcterms:modified>
</cp:coreProperties>
</file>