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3905" r:id="rId2"/>
    <p:sldMasterId id="2147483930" r:id="rId3"/>
    <p:sldMasterId id="2147484008" r:id="rId4"/>
  </p:sldMasterIdLst>
  <p:notesMasterIdLst>
    <p:notesMasterId r:id="rId23"/>
  </p:notesMasterIdLst>
  <p:handoutMasterIdLst>
    <p:handoutMasterId r:id="rId24"/>
  </p:handoutMasterIdLst>
  <p:sldIdLst>
    <p:sldId id="1244" r:id="rId5"/>
    <p:sldId id="1278" r:id="rId6"/>
    <p:sldId id="1332" r:id="rId7"/>
    <p:sldId id="1343" r:id="rId8"/>
    <p:sldId id="1344" r:id="rId9"/>
    <p:sldId id="1345" r:id="rId10"/>
    <p:sldId id="1346" r:id="rId11"/>
    <p:sldId id="1347" r:id="rId12"/>
    <p:sldId id="1305" r:id="rId13"/>
    <p:sldId id="1348" r:id="rId14"/>
    <p:sldId id="1349" r:id="rId15"/>
    <p:sldId id="1363" r:id="rId16"/>
    <p:sldId id="1257" r:id="rId17"/>
    <p:sldId id="1339" r:id="rId18"/>
    <p:sldId id="1340" r:id="rId19"/>
    <p:sldId id="1279" r:id="rId20"/>
    <p:sldId id="1322" r:id="rId21"/>
    <p:sldId id="1289"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5pPr>
    <a:lvl6pPr marL="2286000" algn="l" defTabSz="457200" rtl="0" eaLnBrk="1" latinLnBrk="0" hangingPunct="1">
      <a:defRPr kern="1200">
        <a:solidFill>
          <a:schemeClr val="tx1"/>
        </a:solidFill>
        <a:latin typeface="Times" charset="0"/>
        <a:ea typeface="ＭＳ Ｐゴシック" charset="0"/>
        <a:cs typeface="ＭＳ Ｐゴシック" charset="0"/>
      </a:defRPr>
    </a:lvl6pPr>
    <a:lvl7pPr marL="2743200" algn="l" defTabSz="457200" rtl="0" eaLnBrk="1" latinLnBrk="0" hangingPunct="1">
      <a:defRPr kern="1200">
        <a:solidFill>
          <a:schemeClr val="tx1"/>
        </a:solidFill>
        <a:latin typeface="Times" charset="0"/>
        <a:ea typeface="ＭＳ Ｐゴシック" charset="0"/>
        <a:cs typeface="ＭＳ Ｐゴシック" charset="0"/>
      </a:defRPr>
    </a:lvl7pPr>
    <a:lvl8pPr marL="3200400" algn="l" defTabSz="457200" rtl="0" eaLnBrk="1" latinLnBrk="0" hangingPunct="1">
      <a:defRPr kern="1200">
        <a:solidFill>
          <a:schemeClr val="tx1"/>
        </a:solidFill>
        <a:latin typeface="Times" charset="0"/>
        <a:ea typeface="ＭＳ Ｐゴシック" charset="0"/>
        <a:cs typeface="ＭＳ Ｐゴシック" charset="0"/>
      </a:defRPr>
    </a:lvl8pPr>
    <a:lvl9pPr marL="3657600" algn="l" defTabSz="457200" rtl="0" eaLnBrk="1" latinLnBrk="0" hangingPunct="1">
      <a:defRPr kern="1200">
        <a:solidFill>
          <a:schemeClr val="tx1"/>
        </a:solidFill>
        <a:latin typeface="Time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095A0C-4CA0-694D-895D-7C5BD7A30EF1}">
          <p14:sldIdLst>
            <p14:sldId id="1244"/>
            <p14:sldId id="1278"/>
            <p14:sldId id="1332"/>
            <p14:sldId id="1343"/>
            <p14:sldId id="1344"/>
            <p14:sldId id="1345"/>
            <p14:sldId id="1346"/>
            <p14:sldId id="1347"/>
            <p14:sldId id="1305"/>
            <p14:sldId id="1348"/>
            <p14:sldId id="1349"/>
            <p14:sldId id="1363"/>
            <p14:sldId id="1257"/>
            <p14:sldId id="1339"/>
            <p14:sldId id="1340"/>
            <p14:sldId id="1279"/>
            <p14:sldId id="1322"/>
            <p14:sldId id="1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AEC4"/>
    <a:srgbClr val="012064"/>
    <a:srgbClr val="004270"/>
    <a:srgbClr val="004290"/>
    <a:srgbClr val="006BB0"/>
    <a:srgbClr val="5C82FF"/>
    <a:srgbClr val="0066CC"/>
    <a:srgbClr val="80FF00"/>
    <a:srgbClr val="66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1" autoAdjust="0"/>
    <p:restoredTop sz="89254" autoAdjust="0"/>
  </p:normalViewPr>
  <p:slideViewPr>
    <p:cSldViewPr snapToGrid="0">
      <p:cViewPr varScale="1">
        <p:scale>
          <a:sx n="85" d="100"/>
          <a:sy n="85" d="100"/>
        </p:scale>
        <p:origin x="15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4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6844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6844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684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ADCBD70-214D-4845-9871-820524C873CF}" type="slidenum">
              <a:rPr lang="en-US"/>
              <a:pPr>
                <a:defRPr/>
              </a:pPr>
              <a:t>‹#›</a:t>
            </a:fld>
            <a:endParaRPr lang="en-US"/>
          </a:p>
        </p:txBody>
      </p:sp>
    </p:spTree>
    <p:extLst>
      <p:ext uri="{BB962C8B-B14F-4D97-AF65-F5344CB8AC3E}">
        <p14:creationId xmlns:p14="http://schemas.microsoft.com/office/powerpoint/2010/main" val="283302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8F0B9F-261A-A14A-948B-3040BF655A03}" type="slidenum">
              <a:rPr lang="en-US"/>
              <a:pPr>
                <a:defRPr/>
              </a:pPr>
              <a:t>‹#›</a:t>
            </a:fld>
            <a:endParaRPr lang="en-US"/>
          </a:p>
        </p:txBody>
      </p:sp>
    </p:spTree>
    <p:extLst>
      <p:ext uri="{BB962C8B-B14F-4D97-AF65-F5344CB8AC3E}">
        <p14:creationId xmlns:p14="http://schemas.microsoft.com/office/powerpoint/2010/main" val="2084101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a:t>
            </a:fld>
            <a:endParaRPr lang="en-US"/>
          </a:p>
        </p:txBody>
      </p:sp>
    </p:spTree>
    <p:extLst>
      <p:ext uri="{BB962C8B-B14F-4D97-AF65-F5344CB8AC3E}">
        <p14:creationId xmlns:p14="http://schemas.microsoft.com/office/powerpoint/2010/main" val="417017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schema</a:t>
            </a:r>
            <a:r>
              <a:rPr lang="en-US" baseline="0" dirty="0" smtClean="0"/>
              <a:t> and examples:  http://</a:t>
            </a:r>
            <a:r>
              <a:rPr lang="en-US" baseline="0" dirty="0" err="1" smtClean="0"/>
              <a:t>schemas.opengis.net</a:t>
            </a:r>
            <a:r>
              <a:rPr lang="en-US" baseline="0" dirty="0" smtClean="0"/>
              <a:t>/</a:t>
            </a:r>
            <a:r>
              <a:rPr lang="en-US" baseline="0" dirty="0" err="1" smtClean="0"/>
              <a:t>waterml</a:t>
            </a:r>
            <a:r>
              <a:rPr lang="en-US" baseline="0" dirty="0" smtClean="0"/>
              <a:t>/ </a:t>
            </a:r>
          </a:p>
          <a:p>
            <a:endParaRPr lang="en-US" baseline="0" dirty="0" smtClean="0"/>
          </a:p>
          <a:p>
            <a:r>
              <a:rPr lang="en-US" baseline="0" dirty="0" smtClean="0"/>
              <a:t>The namespaces that appear throughout the WaterML document are defined at the beginning. Each namespace represents an information model for some portion of the WaterML content. Some of these are for basic Internet conventions (</a:t>
            </a:r>
            <a:r>
              <a:rPr lang="en-US" baseline="0" dirty="0" err="1" smtClean="0"/>
              <a:t>xsi</a:t>
            </a:r>
            <a:r>
              <a:rPr lang="en-US" baseline="0" dirty="0" smtClean="0"/>
              <a:t>, </a:t>
            </a:r>
            <a:r>
              <a:rPr lang="en-US" baseline="0" dirty="0" err="1" smtClean="0"/>
              <a:t>xlink</a:t>
            </a:r>
            <a:r>
              <a:rPr lang="en-US" baseline="0" dirty="0" smtClean="0"/>
              <a:t>); some are for ISO/OGC core content (</a:t>
            </a:r>
            <a:r>
              <a:rPr lang="en-US" baseline="0" dirty="0" err="1" smtClean="0"/>
              <a:t>gml</a:t>
            </a:r>
            <a:r>
              <a:rPr lang="en-US" baseline="0" dirty="0" smtClean="0"/>
              <a:t>); the rest are for OGC O&amp;M content as profiled by the WaterML spec (</a:t>
            </a:r>
            <a:r>
              <a:rPr lang="en-US" baseline="0" dirty="0" err="1" smtClean="0"/>
              <a:t>swe</a:t>
            </a:r>
            <a:r>
              <a:rPr lang="en-US" baseline="0" dirty="0" smtClean="0"/>
              <a:t>, om, </a:t>
            </a:r>
            <a:r>
              <a:rPr lang="en-US" baseline="0" dirty="0" err="1" smtClean="0"/>
              <a:t>sa</a:t>
            </a:r>
            <a:r>
              <a:rPr lang="en-US" baseline="0" dirty="0" smtClean="0"/>
              <a:t>, </a:t>
            </a:r>
            <a:r>
              <a:rPr lang="en-US" baseline="0" dirty="0" err="1" smtClean="0"/>
              <a:t>sams</a:t>
            </a:r>
            <a:r>
              <a:rPr lang="en-US" baseline="0" smtClean="0"/>
              <a:t>, wml2)</a:t>
            </a:r>
          </a:p>
          <a:p>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48084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University of Texas Center for Integrated Earth System Science provided overall leadership. </a:t>
            </a:r>
          </a:p>
          <a:p>
            <a:r>
              <a:rPr lang="en-US" dirty="0" smtClean="0"/>
              <a:t>CUAHSI, the Consortium of Universities</a:t>
            </a:r>
            <a:r>
              <a:rPr lang="en-US" baseline="0" dirty="0" smtClean="0"/>
              <a:t> for the Advancement of Hydrologic Science, provided core expertise for WaterML data and catalogue services.   &lt;click&gt;</a:t>
            </a:r>
            <a:endParaRPr lang="en-US" dirty="0" smtClean="0"/>
          </a:p>
          <a:p>
            <a:r>
              <a:rPr lang="en-US" dirty="0" smtClean="0"/>
              <a:t>Brigham</a:t>
            </a:r>
            <a:r>
              <a:rPr lang="en-US" baseline="0" dirty="0" smtClean="0"/>
              <a:t> Young University conducted software development and outreach to Latin American countries.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University of Saskatchewan operates a national database of precipitation monitors for Environment Canada.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ISPRA is the national water agency for Italy, and ARPA is one of 22 regional data providers. ARPA’s role in this project led to federation of all the regional water agencies in Italy.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NIWA is the national water agency for New Zealand, and Horizons Regional Council one of 16 regional data providers.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JAXA, the Japanese Space Agency and the University of Tokyo operate a global web-based water data portal for CEOS, the Committee on Earth Observation Satellites.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European Center for Midrange Weather Forecasting and the Joint Research Centre are developers of the Global Flood Awareness System.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NASA Hydrological Sciences division are developers of global soil moisture data from the Land Data Assimilation System.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CNR-IIA is the Institute for Atmospheric Pollution Research of the Italian Research Council, and developers of the GEOSS Discovery and Access Broker framework that is key to this project. &lt;click&gt;</a:t>
            </a:r>
          </a:p>
          <a:p>
            <a:r>
              <a:rPr lang="en-US" baseline="0" dirty="0" smtClean="0"/>
              <a:t>Esri, Kisters, and </a:t>
            </a:r>
            <a:r>
              <a:rPr lang="en-US" baseline="0" dirty="0" err="1" smtClean="0"/>
              <a:t>Pyxis</a:t>
            </a:r>
            <a:r>
              <a:rPr lang="en-US" baseline="0" dirty="0" smtClean="0"/>
              <a:t> are commercial software companies whose participation and products helped make this a success. </a:t>
            </a:r>
          </a:p>
          <a:p>
            <a:endParaRPr lang="en-US" dirty="0"/>
          </a:p>
        </p:txBody>
      </p:sp>
      <p:sp>
        <p:nvSpPr>
          <p:cNvPr id="4" name="Slide Number Placeholder 3"/>
          <p:cNvSpPr>
            <a:spLocks noGrp="1"/>
          </p:cNvSpPr>
          <p:nvPr>
            <p:ph type="sldNum" sz="quarter" idx="10"/>
          </p:nvPr>
        </p:nvSpPr>
        <p:spPr/>
        <p:txBody>
          <a:bodyPr/>
          <a:lstStyle/>
          <a:p>
            <a:fld id="{0B17FF3E-8EC6-8947-8559-B0AD3288662E}" type="slidenum">
              <a:rPr lang="en-US" smtClean="0"/>
              <a:t>13</a:t>
            </a:fld>
            <a:endParaRPr lang="en-US"/>
          </a:p>
        </p:txBody>
      </p:sp>
    </p:spTree>
    <p:extLst>
      <p:ext uri="{BB962C8B-B14F-4D97-AF65-F5344CB8AC3E}">
        <p14:creationId xmlns:p14="http://schemas.microsoft.com/office/powerpoint/2010/main" val="1409891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17</a:t>
            </a:fld>
            <a:endParaRPr lang="en-US"/>
          </a:p>
        </p:txBody>
      </p:sp>
    </p:spTree>
    <p:extLst>
      <p:ext uri="{BB962C8B-B14F-4D97-AF65-F5344CB8AC3E}">
        <p14:creationId xmlns:p14="http://schemas.microsoft.com/office/powerpoint/2010/main" val="102022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Many projects currently</a:t>
            </a:r>
            <a:r>
              <a:rPr lang="en-US" baseline="0" dirty="0" smtClean="0"/>
              <a:t> address the topic of Big Data. This project is more about Big Catalogues, to improve ease of discovery and access to time series from hundreds of thousands of stream gauges, rainfall monitors, and soil moisture model outputs, and millions of time series datasets. These are not the only measures of water resources, but are among the most critical.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a:t>
            </a:fld>
            <a:endParaRPr lang="en-US"/>
          </a:p>
        </p:txBody>
      </p:sp>
    </p:spTree>
    <p:extLst>
      <p:ext uri="{BB962C8B-B14F-4D97-AF65-F5344CB8AC3E}">
        <p14:creationId xmlns:p14="http://schemas.microsoft.com/office/powerpoint/2010/main" val="261280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lstStyle/>
          <a:p>
            <a:pPr>
              <a:defRPr/>
            </a:pPr>
            <a:r>
              <a:rPr lang="en-US" dirty="0" smtClean="0"/>
              <a:t>AIP-5: </a:t>
            </a:r>
          </a:p>
          <a:p>
            <a:pPr marL="171450" indent="-171450">
              <a:buFontTx/>
              <a:buChar char="-"/>
              <a:defRPr/>
            </a:pPr>
            <a:r>
              <a:rPr lang="en-US" dirty="0" smtClean="0"/>
              <a:t>WMO</a:t>
            </a:r>
            <a:r>
              <a:rPr lang="en-US" baseline="0" dirty="0" smtClean="0"/>
              <a:t> Global Runoff Data Centre (GRDC) stream gage sites with metadata but no data services.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Mexico, Dominican Republic stream gages mapped by Univ of Texas at Austin. </a:t>
            </a:r>
          </a:p>
          <a:p>
            <a:pPr marL="171450" indent="-171450">
              <a:buFontTx/>
              <a:buChar char="-"/>
              <a:defRPr/>
            </a:pPr>
            <a:r>
              <a:rPr lang="en-US" baseline="0" dirty="0" smtClean="0"/>
              <a:t>Kisters-developed coastal subset of GRDC gage sites was developed with WaterML2 data services, during OGC Surface Water Interop Experiment. </a:t>
            </a:r>
          </a:p>
          <a:p>
            <a:pPr marL="0" indent="0">
              <a:buFontTx/>
              <a:buNone/>
              <a:defRPr/>
            </a:pPr>
            <a:r>
              <a:rPr lang="en-US" baseline="0" dirty="0" smtClean="0"/>
              <a:t>AIP-6:</a:t>
            </a:r>
          </a:p>
          <a:p>
            <a:pPr marL="171450" indent="-171450">
              <a:buFontTx/>
              <a:buChar char="-"/>
              <a:defRPr/>
            </a:pPr>
            <a:r>
              <a:rPr lang="en-US" baseline="0" dirty="0" smtClean="0"/>
              <a:t>Italy, New Zealand regional water data managers develop templates of WaterML plus web services for stream gage networks.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Canadian precipitation monitoring network of data services for Environment Canada.</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AIP-7: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France BRGM develops WaterML data services for groundwater level monitoring network.</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Belgium develops the Flemish Water Data Portal for public use.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New Zealand develops Land Air Water Aotearoa (LAWA) water / water quality public data portal.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Taiwan develops the Taiwan Monitoring Network of stream gages.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ECMWF/JRC adapt  Global Flood Awareness System (GloFAS) to publish flood predictions in WaterML.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USGS converts its National Water Information System (NWIS) from (CUAHSI) WaterML 1 to (OGC) WaterML 2. (not part of AIP-7)</a:t>
            </a:r>
          </a:p>
          <a:p>
            <a:pPr marL="171450" indent="-171450">
              <a:buFontTx/>
              <a:buChar char="-"/>
              <a:defRPr/>
            </a:pPr>
            <a:endParaRPr lang="en-US" dirty="0" smtClean="0"/>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829A22-656D-8040-987F-F697D7D03989}" type="slidenum">
              <a:rPr lang="en-US" sz="1200">
                <a:solidFill>
                  <a:srgbClr val="000000"/>
                </a:solidFill>
                <a:latin typeface="Calibri" charset="0"/>
                <a:cs typeface="Arial" charset="0"/>
              </a:rPr>
              <a:pPr/>
              <a:t>3</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02827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5</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baseline="0" dirty="0" smtClean="0"/>
          </a:p>
          <a:p>
            <a:endParaRPr lang="en-US" dirty="0" smtClean="0"/>
          </a:p>
        </p:txBody>
      </p:sp>
    </p:spTree>
    <p:extLst>
      <p:ext uri="{BB962C8B-B14F-4D97-AF65-F5344CB8AC3E}">
        <p14:creationId xmlns:p14="http://schemas.microsoft.com/office/powerpoint/2010/main" val="9369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6</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Rating curves are developed on a planned &amp; as-needed basis, by taking direct measurements of depth and flow, and plotting the curve from this data. The curve is then used to convert real-time measurements of depth into real-time values of discharge.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object of WaterML 2.0 Part 2 is to apply the OGC O&amp;M conceptual model and WaterML XML schema to convey the set of (stage, discharge) values.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baseline="0" dirty="0" smtClean="0">
                <a:solidFill>
                  <a:srgbClr val="FFFFFF"/>
                </a:solidFill>
              </a:rPr>
              <a:t>http://</a:t>
            </a:r>
            <a:r>
              <a:rPr lang="en-US" sz="1200" baseline="0" dirty="0" err="1" smtClean="0">
                <a:solidFill>
                  <a:srgbClr val="FFFFFF"/>
                </a:solidFill>
              </a:rPr>
              <a:t>water.usgs.gov</a:t>
            </a:r>
            <a:r>
              <a:rPr lang="en-US" sz="1200" baseline="0" dirty="0" smtClean="0">
                <a:solidFill>
                  <a:srgbClr val="FFFFFF"/>
                </a:solidFill>
              </a:rPr>
              <a:t>/</a:t>
            </a:r>
            <a:r>
              <a:rPr lang="en-US" sz="1200" baseline="0" dirty="0" err="1" smtClean="0">
                <a:solidFill>
                  <a:srgbClr val="FFFFFF"/>
                </a:solidFill>
              </a:rPr>
              <a:t>edu</a:t>
            </a:r>
            <a:r>
              <a:rPr lang="en-US" sz="1200" baseline="0" dirty="0" smtClean="0">
                <a:solidFill>
                  <a:srgbClr val="FFFFFF"/>
                </a:solidFill>
              </a:rPr>
              <a:t>/</a:t>
            </a:r>
            <a:r>
              <a:rPr lang="en-US" sz="1200" baseline="0" dirty="0" err="1" smtClean="0">
                <a:solidFill>
                  <a:srgbClr val="FFFFFF"/>
                </a:solidFill>
              </a:rPr>
              <a:t>measureflow.html</a:t>
            </a:r>
            <a:r>
              <a:rPr lang="en-US" sz="1200" baseline="0" dirty="0" smtClean="0">
                <a:solidFill>
                  <a:srgbClr val="FFFFFF"/>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FFFFFF"/>
                </a:solidFill>
              </a:rPr>
              <a:t>See also:</a:t>
            </a:r>
            <a:r>
              <a:rPr lang="en-US" baseline="0" dirty="0" smtClean="0"/>
              <a:t> </a:t>
            </a:r>
            <a:r>
              <a:rPr lang="en-US" sz="1200" dirty="0" smtClean="0">
                <a:solidFill>
                  <a:srgbClr val="FFFFFF"/>
                </a:solidFill>
              </a:rPr>
              <a:t>OGC 13-021r3 WaterML 2.0 – Part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412506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7</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Graph</a:t>
            </a:r>
            <a:r>
              <a:rPr lang="en-US" baseline="0" dirty="0" smtClean="0"/>
              <a:t> source:  http://</a:t>
            </a:r>
            <a:r>
              <a:rPr lang="en-US" baseline="0" dirty="0" err="1" smtClean="0"/>
              <a:t>waterdata.usgs.gov</a:t>
            </a:r>
            <a:r>
              <a:rPr lang="en-US" baseline="0" dirty="0" smtClean="0"/>
              <a:t>/</a:t>
            </a:r>
            <a:r>
              <a:rPr lang="en-US" baseline="0" dirty="0" err="1" smtClean="0"/>
              <a:t>nwis</a:t>
            </a:r>
            <a:r>
              <a:rPr lang="en-US" baseline="0" dirty="0" smtClean="0"/>
              <a:t>/uv?cb_00060=on&amp;cb_00065=on&amp;cb_00065=</a:t>
            </a:r>
            <a:r>
              <a:rPr lang="en-US" baseline="0" dirty="0" err="1" smtClean="0"/>
              <a:t>on&amp;format</a:t>
            </a:r>
            <a:r>
              <a:rPr lang="en-US" baseline="0" dirty="0" smtClean="0"/>
              <a:t>=</a:t>
            </a:r>
            <a:r>
              <a:rPr lang="en-US" baseline="0" dirty="0" err="1" smtClean="0"/>
              <a:t>gif_default&amp;site_no</a:t>
            </a:r>
            <a:r>
              <a:rPr lang="en-US" baseline="0" dirty="0" smtClean="0"/>
              <a:t>=08158000&amp;period=&amp;</a:t>
            </a:r>
            <a:r>
              <a:rPr lang="en-US" baseline="0" dirty="0" err="1" smtClean="0"/>
              <a:t>begin_date</a:t>
            </a:r>
            <a:r>
              <a:rPr lang="en-US" baseline="0" dirty="0" smtClean="0"/>
              <a:t>=2015-02-02&amp;end_date=2015-02-16</a:t>
            </a:r>
            <a:endParaRPr lang="en-US" dirty="0" smtClean="0"/>
          </a:p>
        </p:txBody>
      </p:sp>
    </p:spTree>
    <p:extLst>
      <p:ext uri="{BB962C8B-B14F-4D97-AF65-F5344CB8AC3E}">
        <p14:creationId xmlns:p14="http://schemas.microsoft.com/office/powerpoint/2010/main" val="23250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Increasingly, national water data is being published using</a:t>
            </a:r>
            <a:r>
              <a:rPr lang="en-US" baseline="0" dirty="0" smtClean="0">
                <a:ea typeface="ＭＳ Ｐゴシック" charset="0"/>
                <a:cs typeface="ＭＳ Ｐゴシック" charset="0"/>
              </a:rPr>
              <a:t> WaterML to describe time series of observations and model results. This is the current output from the US Geological Survey for one of their tens of thousands of river gauges (this one is on the Colorado River in Austin TX). </a:t>
            </a:r>
            <a:endParaRPr lang="en-US" dirty="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A79957-7226-064B-9B4D-802AEDB78A37}" type="slidenum">
              <a:rPr lang="en-US" sz="1200">
                <a:solidFill>
                  <a:srgbClr val="000000"/>
                </a:solidFill>
                <a:latin typeface="Calibri" charset="0"/>
                <a:cs typeface="Arial" charset="0"/>
              </a:rPr>
              <a:pPr/>
              <a:t>8</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394734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a:t>
            </a:r>
            <a:r>
              <a:rPr lang="en-US" baseline="0" dirty="0" smtClean="0"/>
              <a:t> shows a sequence of steps for searching and accessing data through GEOSS Web Portal (www.geoportal.org)</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9</a:t>
            </a:fld>
            <a:endParaRPr lang="en-US"/>
          </a:p>
        </p:txBody>
      </p:sp>
    </p:spTree>
    <p:extLst>
      <p:ext uri="{BB962C8B-B14F-4D97-AF65-F5344CB8AC3E}">
        <p14:creationId xmlns:p14="http://schemas.microsoft.com/office/powerpoint/2010/main" val="366738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map: http://</a:t>
            </a:r>
            <a:r>
              <a:rPr lang="en-US" dirty="0" err="1" smtClean="0"/>
              <a:t>www.arcgis.com</a:t>
            </a:r>
            <a:r>
              <a:rPr lang="en-US" dirty="0" smtClean="0"/>
              <a:t>/home/</a:t>
            </a:r>
            <a:r>
              <a:rPr lang="en-US" dirty="0" err="1" smtClean="0"/>
              <a:t>webmap</a:t>
            </a:r>
            <a:r>
              <a:rPr lang="en-US" dirty="0" smtClean="0"/>
              <a:t>/</a:t>
            </a:r>
            <a:r>
              <a:rPr lang="en-US" dirty="0" err="1" smtClean="0"/>
              <a:t>viewer.html?webmap</a:t>
            </a:r>
            <a:r>
              <a:rPr lang="en-US" dirty="0" smtClean="0"/>
              <a:t>=5efcdfb27d744e3ea65eaf58c06f9d0c  </a:t>
            </a:r>
          </a:p>
          <a:p>
            <a:r>
              <a:rPr lang="en-US" dirty="0" smtClean="0"/>
              <a:t>Short URL: http://</a:t>
            </a:r>
            <a:r>
              <a:rPr lang="en-US" dirty="0" err="1" smtClean="0"/>
              <a:t>arcg.is</a:t>
            </a:r>
            <a:r>
              <a:rPr lang="en-US" dirty="0" smtClean="0"/>
              <a:t>/1Ahus75 </a:t>
            </a:r>
            <a:endParaRPr lang="en-US" dirty="0"/>
          </a:p>
        </p:txBody>
      </p:sp>
      <p:sp>
        <p:nvSpPr>
          <p:cNvPr id="4" name="Slide Number Placeholder 3"/>
          <p:cNvSpPr>
            <a:spLocks noGrp="1"/>
          </p:cNvSpPr>
          <p:nvPr>
            <p:ph type="sldNum" sz="quarter" idx="10"/>
          </p:nvPr>
        </p:nvSpPr>
        <p:spPr/>
        <p:txBody>
          <a:bodyPr/>
          <a:lstStyle/>
          <a:p>
            <a:fld id="{004B1322-6554-8445-8574-7BB03C21D722}"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51064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685800" y="2895600"/>
            <a:ext cx="4953000" cy="1143000"/>
          </a:xfrm>
        </p:spPr>
        <p:txBody>
          <a:bodyPr/>
          <a:lstStyle>
            <a:lvl1pPr>
              <a:defRPr sz="3600"/>
            </a:lvl1pPr>
          </a:lstStyle>
          <a:p>
            <a:r>
              <a:rPr lang="en-US" smtClean="0"/>
              <a:t>Click to edit Master title style</a:t>
            </a:r>
            <a:endParaRPr lang="en-US"/>
          </a:p>
        </p:txBody>
      </p:sp>
      <p:sp>
        <p:nvSpPr>
          <p:cNvPr id="5127" name="Rectangle 7"/>
          <p:cNvSpPr>
            <a:spLocks noGrp="1" noChangeArrowheads="1"/>
          </p:cNvSpPr>
          <p:nvPr>
            <p:ph type="subTitle" idx="1"/>
          </p:nvPr>
        </p:nvSpPr>
        <p:spPr>
          <a:xfrm>
            <a:off x="685800" y="4191000"/>
            <a:ext cx="6400800" cy="1752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60022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2"/>
            <a:ext cx="1943100" cy="5476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2"/>
            <a:ext cx="5676900" cy="5476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7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2"/>
            <a:ext cx="7772400" cy="542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144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09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47725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ctrTitle"/>
          </p:nvPr>
        </p:nvSpPr>
        <p:spPr>
          <a:xfrm>
            <a:off x="1371600" y="1828800"/>
            <a:ext cx="64008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46120"/>
            <a:ext cx="64008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3709371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5"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title"/>
          </p:nvPr>
        </p:nvSpPr>
        <p:spPr>
          <a:xfrm>
            <a:off x="685800" y="457202"/>
            <a:ext cx="73152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414453001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238451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914400" y="1600200"/>
            <a:ext cx="73152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3615365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5"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914400" y="1600200"/>
            <a:ext cx="54864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236215975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685801"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224151684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947988"/>
            <a:ext cx="9144000" cy="39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1"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5312385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87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Tree>
    <p:extLst>
      <p:ext uri="{BB962C8B-B14F-4D97-AF65-F5344CB8AC3E}">
        <p14:creationId xmlns:p14="http://schemas.microsoft.com/office/powerpoint/2010/main" val="396720067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Tree>
    <p:extLst>
      <p:ext uri="{BB962C8B-B14F-4D97-AF65-F5344CB8AC3E}">
        <p14:creationId xmlns:p14="http://schemas.microsoft.com/office/powerpoint/2010/main" val="130571754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7554615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947988"/>
            <a:ext cx="9144000" cy="39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685800" y="1362075"/>
            <a:ext cx="7313613"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123853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947988"/>
            <a:ext cx="9144000" cy="39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685800" y="1362075"/>
            <a:ext cx="7313613"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123853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947988"/>
            <a:ext cx="9144000" cy="39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685800" y="1362075"/>
            <a:ext cx="7313613"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123853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846882631"/>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title" hasCustomPrompt="1"/>
          </p:nvPr>
        </p:nvSpPr>
        <p:spPr>
          <a:xfrm>
            <a:off x="685800" y="457202"/>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4225866279"/>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6868545"/>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4514845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184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158139174"/>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685801"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3743243"/>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685801"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2947251"/>
            <a:ext cx="9144000" cy="3910751"/>
          </a:xfrm>
          <a:prstGeom prst="rect">
            <a:avLst/>
          </a:prstGeom>
        </p:spPr>
      </p:pic>
    </p:spTree>
    <p:extLst>
      <p:ext uri="{BB962C8B-B14F-4D97-AF65-F5344CB8AC3E}">
        <p14:creationId xmlns:p14="http://schemas.microsoft.com/office/powerpoint/2010/main" val="2233247572"/>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Tree>
    <p:extLst>
      <p:ext uri="{BB962C8B-B14F-4D97-AF65-F5344CB8AC3E}">
        <p14:creationId xmlns:p14="http://schemas.microsoft.com/office/powerpoint/2010/main" val="1420623569"/>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Tree>
    <p:extLst>
      <p:ext uri="{BB962C8B-B14F-4D97-AF65-F5344CB8AC3E}">
        <p14:creationId xmlns:p14="http://schemas.microsoft.com/office/powerpoint/2010/main" val="3663022931"/>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9256783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685800" y="2895600"/>
            <a:ext cx="4953000" cy="1143000"/>
          </a:xfrm>
        </p:spPr>
        <p:txBody>
          <a:bodyPr/>
          <a:lstStyle>
            <a:lvl1pPr>
              <a:defRPr sz="3600"/>
            </a:lvl1pPr>
          </a:lstStyle>
          <a:p>
            <a:r>
              <a:rPr lang="en-US" smtClean="0"/>
              <a:t>Click to edit Master title style</a:t>
            </a:r>
            <a:endParaRPr lang="en-US"/>
          </a:p>
        </p:txBody>
      </p:sp>
      <p:sp>
        <p:nvSpPr>
          <p:cNvPr id="5127" name="Rectangle 7"/>
          <p:cNvSpPr>
            <a:spLocks noGrp="1" noChangeArrowheads="1"/>
          </p:cNvSpPr>
          <p:nvPr>
            <p:ph type="subTitle" idx="1"/>
          </p:nvPr>
        </p:nvSpPr>
        <p:spPr>
          <a:xfrm>
            <a:off x="685800" y="4191000"/>
            <a:ext cx="6400800" cy="1752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6002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871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184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77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778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19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939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68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370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5540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6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76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76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7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542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144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09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47725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1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93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6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370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5540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 Id="rId11"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5.jpe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85800" y="1514475"/>
            <a:ext cx="7772400" cy="4800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3"/>
          <p:cNvSpPr>
            <a:spLocks noGrp="1" noChangeArrowheads="1"/>
          </p:cNvSpPr>
          <p:nvPr>
            <p:ph type="title"/>
          </p:nvPr>
        </p:nvSpPr>
        <p:spPr bwMode="auto">
          <a:xfrm>
            <a:off x="685800" y="838202"/>
            <a:ext cx="7772400" cy="5429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04"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dt="0"/>
  <p:txStyles>
    <p:title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85800" y="457200"/>
            <a:ext cx="7315200" cy="4841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685800" y="1601788"/>
            <a:ext cx="54864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43" r:id="rId11"/>
    <p:sldLayoutId id="2147483944" r:id="rId12"/>
    <p:sldLayoutId id="2147483945" r:id="rId13"/>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11759151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85800" y="1514475"/>
            <a:ext cx="7772400" cy="4800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3"/>
          <p:cNvSpPr>
            <a:spLocks noGrp="1" noChangeArrowheads="1"/>
          </p:cNvSpPr>
          <p:nvPr>
            <p:ph type="title"/>
          </p:nvPr>
        </p:nvSpPr>
        <p:spPr bwMode="auto">
          <a:xfrm>
            <a:off x="685800" y="838200"/>
            <a:ext cx="7772400" cy="5429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hf hdr="0" dt="0"/>
  <p:txStyles>
    <p:title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david.arctur@utexa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arcg.is/1Ahus75" TargetMode="External"/><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9" Type="http://schemas.openxmlformats.org/officeDocument/2006/relationships/image" Target="../media/image35.png"/><Relationship Id="rId20" Type="http://schemas.openxmlformats.org/officeDocument/2006/relationships/image" Target="../media/image46.png"/><Relationship Id="rId21" Type="http://schemas.openxmlformats.org/officeDocument/2006/relationships/image" Target="../media/image47.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jpg"/><Relationship Id="rId13" Type="http://schemas.openxmlformats.org/officeDocument/2006/relationships/image" Target="../media/image39.png"/><Relationship Id="rId14" Type="http://schemas.openxmlformats.org/officeDocument/2006/relationships/image" Target="../media/image40.jpe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2.xml"/><Relationship Id="rId2"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51.png"/><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g"/><Relationship Id="rId3"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hyperlink" Target="http://waterservices.usgs.gov/nwis/iv/?format=waterml,2.0&amp;sites=08158000&amp;period=P1D&amp;parameterCd=00060" TargetMode="External"/><Relationship Id="rId8" Type="http://schemas.openxmlformats.org/officeDocument/2006/relationships/image" Target="../media/image20.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3"/>
          <p:cNvSpPr>
            <a:spLocks noGrp="1"/>
          </p:cNvSpPr>
          <p:nvPr>
            <p:ph type="ctrTitle"/>
          </p:nvPr>
        </p:nvSpPr>
        <p:spPr>
          <a:xfrm>
            <a:off x="293777" y="1076502"/>
            <a:ext cx="8660701" cy="1856621"/>
          </a:xfrm>
        </p:spPr>
        <p:txBody>
          <a:bodyPr/>
          <a:lstStyle/>
          <a:p>
            <a:pPr eaLnBrk="1" hangingPunct="1"/>
            <a:r>
              <a:rPr lang="en-US" sz="3200" b="0" dirty="0" smtClean="0">
                <a:latin typeface="Arial Black"/>
                <a:ea typeface="ＭＳ Ｐゴシック" charset="0"/>
                <a:cs typeface="Arial Black"/>
              </a:rPr>
              <a:t>GEOSS Water Services: </a:t>
            </a:r>
            <a:br>
              <a:rPr lang="en-US" sz="3200" b="0" dirty="0" smtClean="0">
                <a:latin typeface="Arial Black"/>
                <a:ea typeface="ＭＳ Ｐゴシック" charset="0"/>
                <a:cs typeface="Arial Black"/>
              </a:rPr>
            </a:br>
            <a:r>
              <a:rPr lang="en-US" sz="3200" b="0" dirty="0" smtClean="0">
                <a:latin typeface="Arial Black"/>
                <a:ea typeface="ＭＳ Ｐゴシック" charset="0"/>
                <a:cs typeface="Arial Black"/>
              </a:rPr>
              <a:t>Federating Data, Maps &amp; Processing</a:t>
            </a:r>
            <a:r>
              <a:rPr lang="en-US" b="0" dirty="0" smtClean="0">
                <a:latin typeface="Arial Black"/>
                <a:ea typeface="ＭＳ Ｐゴシック" charset="0"/>
                <a:cs typeface="Arial Black"/>
              </a:rPr>
              <a:t/>
            </a:r>
            <a:br>
              <a:rPr lang="en-US" b="0" dirty="0" smtClean="0">
                <a:latin typeface="Arial Black"/>
                <a:ea typeface="ＭＳ Ｐゴシック" charset="0"/>
                <a:cs typeface="Arial Black"/>
              </a:rPr>
            </a:br>
            <a:r>
              <a:rPr lang="en-US" sz="2000" b="0" dirty="0" smtClean="0">
                <a:solidFill>
                  <a:schemeClr val="tx1"/>
                </a:solidFill>
                <a:latin typeface="Arial Black"/>
                <a:ea typeface="ＭＳ Ｐゴシック" charset="0"/>
                <a:cs typeface="Arial Black"/>
              </a:rPr>
              <a:t>Water Theme for GEOSS Architecture Implementation Pilots 2012-2015</a:t>
            </a:r>
            <a:endParaRPr lang="en-US" b="0" dirty="0">
              <a:solidFill>
                <a:schemeClr val="tx1"/>
              </a:solidFill>
              <a:latin typeface="Arial Black"/>
              <a:ea typeface="ＭＳ Ｐゴシック" charset="0"/>
              <a:cs typeface="Arial Black"/>
            </a:endParaRPr>
          </a:p>
        </p:txBody>
      </p:sp>
      <p:sp>
        <p:nvSpPr>
          <p:cNvPr id="5122" name="Subtitle 4"/>
          <p:cNvSpPr>
            <a:spLocks noGrp="1"/>
          </p:cNvSpPr>
          <p:nvPr>
            <p:ph type="subTitle" idx="1"/>
          </p:nvPr>
        </p:nvSpPr>
        <p:spPr>
          <a:xfrm>
            <a:off x="301035" y="3029626"/>
            <a:ext cx="8485810" cy="3585278"/>
          </a:xfrm>
        </p:spPr>
        <p:txBody>
          <a:bodyPr/>
          <a:lstStyle/>
          <a:p>
            <a:pPr eaLnBrk="1" hangingPunct="1"/>
            <a:r>
              <a:rPr lang="en-CA" b="1" dirty="0" smtClean="0">
                <a:solidFill>
                  <a:srgbClr val="000000"/>
                </a:solidFill>
                <a:latin typeface="Calibri"/>
                <a:ea typeface="ＭＳ Ｐゴシック" charset="0"/>
                <a:cs typeface="Calibri"/>
              </a:rPr>
              <a:t>David K Arctur		</a:t>
            </a:r>
            <a:endParaRPr lang="en-CA" dirty="0" smtClean="0">
              <a:solidFill>
                <a:srgbClr val="000000"/>
              </a:solidFill>
              <a:latin typeface="Calibri"/>
              <a:ea typeface="ＭＳ Ｐゴシック" charset="0"/>
              <a:cs typeface="Calibri"/>
            </a:endParaRPr>
          </a:p>
          <a:p>
            <a:pPr eaLnBrk="1" hangingPunct="1"/>
            <a:r>
              <a:rPr lang="en-CA" sz="1400" dirty="0" smtClean="0">
                <a:solidFill>
                  <a:schemeClr val="bg2">
                    <a:lumMod val="75000"/>
                  </a:schemeClr>
                </a:solidFill>
                <a:latin typeface="Calibri"/>
                <a:ea typeface="ＭＳ Ｐゴシック" charset="0"/>
                <a:cs typeface="Calibri"/>
                <a:hlinkClick r:id="rId3"/>
              </a:rPr>
              <a:t>david.arctur@utexas.edu</a:t>
            </a:r>
            <a:r>
              <a:rPr lang="en-CA" sz="1400" dirty="0" smtClean="0">
                <a:solidFill>
                  <a:schemeClr val="bg2">
                    <a:lumMod val="75000"/>
                  </a:schemeClr>
                </a:solidFill>
                <a:latin typeface="Calibri"/>
                <a:ea typeface="ＭＳ Ｐゴシック" charset="0"/>
                <a:cs typeface="Calibri"/>
              </a:rPr>
              <a:t>			</a:t>
            </a:r>
          </a:p>
          <a:p>
            <a:pPr eaLnBrk="1" hangingPunct="1"/>
            <a:r>
              <a:rPr lang="en-CA" sz="1400" dirty="0" smtClean="0">
                <a:solidFill>
                  <a:schemeClr val="bg2">
                    <a:lumMod val="75000"/>
                  </a:schemeClr>
                </a:solidFill>
                <a:latin typeface="Calibri"/>
                <a:ea typeface="ＭＳ Ｐゴシック" charset="0"/>
                <a:cs typeface="Calibri"/>
              </a:rPr>
              <a:t>University </a:t>
            </a:r>
            <a:r>
              <a:rPr lang="en-CA" sz="1400" dirty="0">
                <a:solidFill>
                  <a:schemeClr val="bg2">
                    <a:lumMod val="75000"/>
                  </a:schemeClr>
                </a:solidFill>
                <a:latin typeface="Calibri"/>
                <a:ea typeface="ＭＳ Ｐゴシック" charset="0"/>
                <a:cs typeface="Calibri"/>
              </a:rPr>
              <a:t>of Texas at </a:t>
            </a:r>
            <a:r>
              <a:rPr lang="en-CA" sz="1400" dirty="0" smtClean="0">
                <a:solidFill>
                  <a:schemeClr val="bg2">
                    <a:lumMod val="75000"/>
                  </a:schemeClr>
                </a:solidFill>
                <a:latin typeface="Calibri"/>
                <a:ea typeface="ＭＳ Ｐゴシック" charset="0"/>
                <a:cs typeface="Calibri"/>
              </a:rPr>
              <a:t>Austin</a:t>
            </a:r>
            <a:br>
              <a:rPr lang="en-CA" sz="1400" dirty="0" smtClean="0">
                <a:solidFill>
                  <a:schemeClr val="bg2">
                    <a:lumMod val="75000"/>
                  </a:schemeClr>
                </a:solidFill>
                <a:latin typeface="Calibri"/>
                <a:ea typeface="ＭＳ Ｐゴシック" charset="0"/>
                <a:cs typeface="Calibri"/>
              </a:rPr>
            </a:br>
            <a:r>
              <a:rPr lang="en-CA" sz="1400" dirty="0" smtClean="0">
                <a:solidFill>
                  <a:schemeClr val="bg2">
                    <a:lumMod val="75000"/>
                  </a:schemeClr>
                </a:solidFill>
                <a:latin typeface="Calibri"/>
                <a:ea typeface="ＭＳ Ｐゴシック" charset="0"/>
                <a:cs typeface="Calibri"/>
              </a:rPr>
              <a:t>Open Geospatial Consortium (OGC)</a:t>
            </a:r>
            <a:endParaRPr lang="en-CA" sz="900" dirty="0" smtClean="0">
              <a:solidFill>
                <a:srgbClr val="606060"/>
              </a:solidFill>
              <a:latin typeface="Calibri"/>
              <a:ea typeface="ＭＳ Ｐゴシック" charset="0"/>
              <a:cs typeface="Calibri"/>
            </a:endParaRPr>
          </a:p>
          <a:p>
            <a:pPr eaLnBrk="1" hangingPunct="1"/>
            <a:endParaRPr lang="en-CA" sz="1400" dirty="0">
              <a:solidFill>
                <a:srgbClr val="606060"/>
              </a:solidFill>
              <a:latin typeface="Calibri"/>
              <a:ea typeface="ＭＳ Ｐゴシック" charset="0"/>
              <a:cs typeface="Calibri"/>
            </a:endParaRPr>
          </a:p>
          <a:p>
            <a:pPr eaLnBrk="1" hangingPunct="1"/>
            <a:r>
              <a:rPr lang="en-CA" sz="1400" dirty="0" smtClean="0">
                <a:solidFill>
                  <a:srgbClr val="606060"/>
                </a:solidFill>
                <a:latin typeface="Calibri"/>
                <a:ea typeface="ＭＳ Ｐゴシック" charset="0"/>
                <a:cs typeface="Calibri"/>
              </a:rPr>
              <a:t>Presented at the OGC HDWG Workshop</a:t>
            </a:r>
          </a:p>
          <a:p>
            <a:pPr eaLnBrk="1" hangingPunct="1"/>
            <a:r>
              <a:rPr lang="en-CA" sz="1400" dirty="0" smtClean="0">
                <a:solidFill>
                  <a:srgbClr val="606060"/>
                </a:solidFill>
                <a:latin typeface="Calibri"/>
                <a:ea typeface="ＭＳ Ｐゴシック" charset="0"/>
                <a:cs typeface="Calibri"/>
              </a:rPr>
              <a:t>Orleans France, 21 Sept 2015</a:t>
            </a:r>
          </a:p>
          <a:p>
            <a:pPr eaLnBrk="1" hangingPunct="1"/>
            <a:endParaRPr lang="en-CA" sz="1400" dirty="0">
              <a:solidFill>
                <a:srgbClr val="606060"/>
              </a:solidFill>
              <a:latin typeface="Calibri"/>
              <a:ea typeface="ＭＳ Ｐゴシック" charset="0"/>
              <a:cs typeface="Calibri"/>
            </a:endParaRPr>
          </a:p>
          <a:p>
            <a:pPr eaLnBrk="1" hangingPunct="1"/>
            <a:r>
              <a:rPr lang="en-CA" sz="1400" b="1" dirty="0">
                <a:latin typeface="Calibri"/>
                <a:ea typeface="ＭＳ Ｐゴシック" charset="0"/>
                <a:cs typeface="Calibri"/>
              </a:rPr>
              <a:t>Acknowledgements</a:t>
            </a:r>
            <a:r>
              <a:rPr lang="en-CA" sz="1400" dirty="0">
                <a:solidFill>
                  <a:srgbClr val="606060"/>
                </a:solidFill>
                <a:latin typeface="Calibri"/>
                <a:ea typeface="ＭＳ Ｐゴシック" charset="0"/>
                <a:cs typeface="Calibri"/>
              </a:rPr>
              <a:t>:  David Maidment, Fernando Salas, </a:t>
            </a:r>
          </a:p>
          <a:p>
            <a:pPr eaLnBrk="1" hangingPunct="1"/>
            <a:r>
              <a:rPr lang="en-CA" sz="1400" dirty="0">
                <a:solidFill>
                  <a:srgbClr val="606060"/>
                </a:solidFill>
                <a:latin typeface="Calibri"/>
                <a:ea typeface="ＭＳ Ｐゴシック" charset="0"/>
                <a:cs typeface="Calibri"/>
              </a:rPr>
              <a:t>Steve Kopp, Michael Natschke, Simon Cox, </a:t>
            </a:r>
          </a:p>
          <a:p>
            <a:pPr eaLnBrk="1" hangingPunct="1"/>
            <a:r>
              <a:rPr lang="en-CA" sz="1400" dirty="0">
                <a:solidFill>
                  <a:srgbClr val="606060"/>
                </a:solidFill>
                <a:latin typeface="Calibri"/>
                <a:ea typeface="ＭＳ Ｐゴシック" charset="0"/>
                <a:cs typeface="Calibri"/>
              </a:rPr>
              <a:t>Silvano Pecora, Sean Hodges, Brent Watson, </a:t>
            </a:r>
          </a:p>
          <a:p>
            <a:pPr eaLnBrk="1" hangingPunct="1"/>
            <a:r>
              <a:rPr lang="en-CA" sz="1400" dirty="0">
                <a:solidFill>
                  <a:srgbClr val="606060"/>
                </a:solidFill>
                <a:latin typeface="Calibri"/>
                <a:ea typeface="ＭＳ Ｐゴシック" charset="0"/>
                <a:cs typeface="Calibri"/>
              </a:rPr>
              <a:t>Peter Salamon, Dan Ames, Jim Nelson, </a:t>
            </a:r>
          </a:p>
          <a:p>
            <a:pPr eaLnBrk="1" hangingPunct="1"/>
            <a:r>
              <a:rPr lang="en-CA" sz="1400" dirty="0">
                <a:solidFill>
                  <a:srgbClr val="606060"/>
                </a:solidFill>
                <a:latin typeface="Calibri"/>
                <a:ea typeface="ＭＳ Ｐゴシック" charset="0"/>
                <a:cs typeface="Calibri"/>
              </a:rPr>
              <a:t>Alan Snow, Nathan Swain, Cedric David, </a:t>
            </a:r>
          </a:p>
          <a:p>
            <a:pPr eaLnBrk="1" hangingPunct="1"/>
            <a:r>
              <a:rPr lang="en-CA" sz="1400" dirty="0">
                <a:solidFill>
                  <a:srgbClr val="606060"/>
                </a:solidFill>
                <a:latin typeface="Calibri"/>
                <a:ea typeface="ＭＳ Ｐゴシック" charset="0"/>
                <a:cs typeface="Calibri"/>
              </a:rPr>
              <a:t>Kris Cauwenberghs, Angelica Gutierrez</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map of global stream gages</a:t>
            </a:r>
            <a:endParaRPr lang="en-US" dirty="0"/>
          </a:p>
        </p:txBody>
      </p:sp>
      <p:pic>
        <p:nvPicPr>
          <p:cNvPr id="4" name="Picture 3" descr="AIP6-GlobalStreamflow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91056"/>
            <a:ext cx="9144000" cy="5266944"/>
          </a:xfrm>
          <a:prstGeom prst="rect">
            <a:avLst/>
          </a:prstGeom>
        </p:spPr>
      </p:pic>
      <p:sp>
        <p:nvSpPr>
          <p:cNvPr id="5" name="TextBox 4"/>
          <p:cNvSpPr txBox="1"/>
          <p:nvPr/>
        </p:nvSpPr>
        <p:spPr>
          <a:xfrm>
            <a:off x="6731000" y="6515100"/>
            <a:ext cx="1803400" cy="228600"/>
          </a:xfrm>
          <a:prstGeom prst="rect">
            <a:avLst/>
          </a:prstGeom>
          <a:solidFill>
            <a:schemeClr val="accent4">
              <a:lumMod val="40000"/>
              <a:lumOff val="60000"/>
            </a:schemeClr>
          </a:solidFill>
          <a:effectLst/>
        </p:spPr>
        <p:txBody>
          <a:bodyPr wrap="square" lIns="0" tIns="0" rIns="0" bIns="0" rtlCol="0">
            <a:noAutofit/>
          </a:bodyPr>
          <a:lstStyle/>
          <a:p>
            <a:pPr fontAlgn="auto">
              <a:lnSpc>
                <a:spcPts val="1800"/>
              </a:lnSpc>
              <a:spcBef>
                <a:spcPts val="0"/>
              </a:spcBef>
              <a:spcAft>
                <a:spcPts val="0"/>
              </a:spcAft>
            </a:pPr>
            <a:r>
              <a:rPr lang="en-US" sz="1400" dirty="0">
                <a:solidFill>
                  <a:prstClr val="black"/>
                </a:solidFill>
                <a:latin typeface="Arial"/>
                <a:ea typeface="ＭＳ Ｐゴシック"/>
                <a:cs typeface="ＭＳ Ｐゴシック"/>
                <a:hlinkClick r:id="rId4"/>
              </a:rPr>
              <a:t>http://arcg.is/</a:t>
            </a:r>
            <a:r>
              <a:rPr lang="en-US" sz="1400" dirty="0" smtClean="0">
                <a:solidFill>
                  <a:prstClr val="black"/>
                </a:solidFill>
                <a:latin typeface="Arial"/>
                <a:ea typeface="ＭＳ Ｐゴシック"/>
                <a:cs typeface="ＭＳ Ｐゴシック"/>
                <a:hlinkClick r:id="rId4"/>
              </a:rPr>
              <a:t>1Ahus75</a:t>
            </a:r>
            <a:r>
              <a:rPr lang="en-US" sz="1400" dirty="0" smtClean="0">
                <a:solidFill>
                  <a:prstClr val="black"/>
                </a:solidFill>
                <a:latin typeface="Arial"/>
                <a:ea typeface="ＭＳ Ｐゴシック"/>
                <a:cs typeface="ＭＳ Ｐゴシック"/>
              </a:rPr>
              <a:t>  </a:t>
            </a:r>
            <a:endParaRPr lang="en-US" sz="1400" b="1" dirty="0" smtClean="0">
              <a:solidFill>
                <a:prstClr val="black"/>
              </a:solidFill>
              <a:latin typeface="Arial"/>
              <a:ea typeface="ＭＳ Ｐゴシック"/>
              <a:cs typeface="ＭＳ Ｐゴシック"/>
            </a:endParaRPr>
          </a:p>
        </p:txBody>
      </p:sp>
    </p:spTree>
    <p:extLst>
      <p:ext uri="{BB962C8B-B14F-4D97-AF65-F5344CB8AC3E}">
        <p14:creationId xmlns:p14="http://schemas.microsoft.com/office/powerpoint/2010/main" val="98240204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P6-Browsing TimeSeries dat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406401" y="279400"/>
            <a:ext cx="3556000" cy="1104900"/>
          </a:xfrm>
        </p:spPr>
        <p:txBody>
          <a:bodyPr/>
          <a:lstStyle/>
          <a:p>
            <a:r>
              <a:rPr lang="en-US" sz="3600" dirty="0" smtClean="0">
                <a:solidFill>
                  <a:srgbClr val="000000"/>
                </a:solidFill>
                <a:effectLst>
                  <a:outerShdw blurRad="50800" dist="50800" dir="2700000" algn="tl" rotWithShape="0">
                    <a:srgbClr val="000000">
                      <a:alpha val="43000"/>
                    </a:srgbClr>
                  </a:outerShdw>
                </a:effectLst>
                <a:latin typeface="Candara"/>
                <a:cs typeface="Candara"/>
              </a:rPr>
              <a:t>Stream Gage Data Services</a:t>
            </a:r>
            <a:endParaRPr lang="en-US" sz="3600" dirty="0">
              <a:solidFill>
                <a:srgbClr val="000000"/>
              </a:solidFill>
              <a:effectLst>
                <a:outerShdw blurRad="50800" dist="50800" dir="2700000" algn="tl" rotWithShape="0">
                  <a:srgbClr val="000000">
                    <a:alpha val="43000"/>
                  </a:srgbClr>
                </a:outerShdw>
              </a:effectLst>
              <a:latin typeface="Candara"/>
              <a:cs typeface="Candara"/>
            </a:endParaRPr>
          </a:p>
        </p:txBody>
      </p:sp>
    </p:spTree>
    <p:extLst>
      <p:ext uri="{BB962C8B-B14F-4D97-AF65-F5344CB8AC3E}">
        <p14:creationId xmlns:p14="http://schemas.microsoft.com/office/powerpoint/2010/main" val="106501295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0" y="-2"/>
            <a:ext cx="9169566" cy="6858002"/>
            <a:chOff x="0" y="-2"/>
            <a:chExt cx="9169566" cy="6858002"/>
          </a:xfrm>
        </p:grpSpPr>
        <p:pic>
          <p:nvPicPr>
            <p:cNvPr id="3" name="Picture 2" descr="slide16-gauge wml2meta-Concrete W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5685006" cy="6858000"/>
            </a:xfrm>
            <a:prstGeom prst="rect">
              <a:avLst/>
            </a:prstGeom>
            <a:solidFill>
              <a:schemeClr val="bg1">
                <a:alpha val="0"/>
              </a:schemeClr>
            </a:solidFill>
          </p:spPr>
        </p:pic>
        <p:pic>
          <p:nvPicPr>
            <p:cNvPr id="4" name="Picture 3" descr="slide16-gauge wml2points-Concrete W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7344" y="0"/>
              <a:ext cx="3632222" cy="6858000"/>
            </a:xfrm>
            <a:prstGeom prst="rect">
              <a:avLst/>
            </a:prstGeom>
          </p:spPr>
        </p:pic>
      </p:grpSp>
      <p:grpSp>
        <p:nvGrpSpPr>
          <p:cNvPr id="8" name="Group 7"/>
          <p:cNvGrpSpPr/>
          <p:nvPr/>
        </p:nvGrpSpPr>
        <p:grpSpPr>
          <a:xfrm>
            <a:off x="-1" y="0"/>
            <a:ext cx="9178304" cy="6800624"/>
            <a:chOff x="-1" y="0"/>
            <a:chExt cx="9178304" cy="6800624"/>
          </a:xfrm>
        </p:grpSpPr>
        <p:sp>
          <p:nvSpPr>
            <p:cNvPr id="10" name="TextBox 9"/>
            <p:cNvSpPr txBox="1"/>
            <p:nvPr/>
          </p:nvSpPr>
          <p:spPr>
            <a:xfrm>
              <a:off x="5537344" y="0"/>
              <a:ext cx="3621422" cy="6740305"/>
            </a:xfrm>
            <a:prstGeom prst="rect">
              <a:avLst/>
            </a:prstGeom>
            <a:solidFill>
              <a:schemeClr val="bg1">
                <a:alpha val="70000"/>
              </a:schemeClr>
            </a:solidFill>
          </p:spPr>
          <p:txBody>
            <a:bodyPr wrap="square" rtlCol="0">
              <a:spAutoFit/>
            </a:bodyPr>
            <a:lstStyle>
              <a:defPPr>
                <a:defRPr lang="en-US"/>
              </a:defPPr>
              <a:lvl1pPr algn="ctr" eaLnBrk="0" fontAlgn="base" hangingPunct="0">
                <a:spcBef>
                  <a:spcPct val="0"/>
                </a:spcBef>
                <a:spcAft>
                  <a:spcPct val="0"/>
                </a:spcAft>
                <a:defRPr sz="1200">
                  <a:solidFill>
                    <a:srgbClr val="000000"/>
                  </a:solidFill>
                  <a:latin typeface="Times" charset="0"/>
                  <a:ea typeface="ＭＳ Ｐゴシック" charset="0"/>
                  <a:cs typeface="ＭＳ Ｐゴシック" charset="0"/>
                </a:defRPr>
              </a:lvl1pPr>
              <a:lvl2pPr marL="2174875" lvl="1" indent="-285750" eaLnBrk="0" fontAlgn="base" hangingPunct="0">
                <a:spcBef>
                  <a:spcPct val="0"/>
                </a:spcBef>
                <a:spcAft>
                  <a:spcPct val="0"/>
                </a:spcAft>
                <a:buFontTx/>
                <a:buChar char="-"/>
                <a:tabLst>
                  <a:tab pos="2289175" algn="l"/>
                </a:tabLst>
                <a:defRPr sz="2000" b="1">
                  <a:solidFill>
                    <a:srgbClr val="000000"/>
                  </a:solidFill>
                  <a:latin typeface="Candara"/>
                  <a:ea typeface="ＭＳ Ｐゴシック" charset="0"/>
                  <a:cs typeface="Candara"/>
                </a:defRPr>
              </a:lvl2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9" name="TextBox 8"/>
            <p:cNvSpPr txBox="1"/>
            <p:nvPr/>
          </p:nvSpPr>
          <p:spPr>
            <a:xfrm>
              <a:off x="-1" y="29540"/>
              <a:ext cx="9178304" cy="6771084"/>
            </a:xfrm>
            <a:prstGeom prst="rect">
              <a:avLst/>
            </a:prstGeom>
            <a:solidFill>
              <a:schemeClr val="bg1">
                <a:alpha val="70000"/>
              </a:schemeClr>
            </a:solidFill>
          </p:spPr>
          <p:txBody>
            <a:bodyPr wrap="square" rtlCol="0">
              <a:spAutoFit/>
            </a:bodyPr>
            <a:lstStyle/>
            <a:p>
              <a:endParaRPr lang="en-US" sz="1200" dirty="0">
                <a:solidFill>
                  <a:srgbClr val="000000"/>
                </a:solidFill>
              </a:endParaRPr>
            </a:p>
            <a:p>
              <a:r>
                <a:rPr lang="en-US" sz="3600" b="1" dirty="0">
                  <a:solidFill>
                    <a:srgbClr val="000000"/>
                  </a:solidFill>
                  <a:effectLst>
                    <a:outerShdw blurRad="50800" dist="38100" dir="2700000" algn="tl" rotWithShape="0">
                      <a:srgbClr val="000000">
                        <a:alpha val="43000"/>
                      </a:srgbClr>
                    </a:outerShdw>
                  </a:effectLst>
                  <a:latin typeface="Candara"/>
                  <a:cs typeface="Candara"/>
                </a:rPr>
                <a:t>WaterML </a:t>
              </a:r>
              <a:r>
                <a:rPr lang="en-US" sz="3600" b="1" dirty="0" smtClean="0">
                  <a:solidFill>
                    <a:srgbClr val="000000"/>
                  </a:solidFill>
                  <a:effectLst>
                    <a:outerShdw blurRad="50800" dist="38100" dir="2700000" algn="tl" rotWithShape="0">
                      <a:srgbClr val="000000">
                        <a:alpha val="43000"/>
                      </a:srgbClr>
                    </a:outerShdw>
                  </a:effectLst>
                  <a:latin typeface="Candara"/>
                  <a:cs typeface="Candara"/>
                </a:rPr>
                <a:t>2.0 Part 1 – Time Series</a:t>
              </a:r>
              <a:endParaRPr lang="en-US" sz="3600" b="1" dirty="0">
                <a:solidFill>
                  <a:srgbClr val="000000"/>
                </a:solidFill>
                <a:effectLst>
                  <a:outerShdw blurRad="50800" dist="38100" dir="2700000" algn="tl" rotWithShape="0">
                    <a:srgbClr val="000000">
                      <a:alpha val="43000"/>
                    </a:srgbClr>
                  </a:outerShdw>
                </a:effectLst>
                <a:latin typeface="Candara"/>
                <a:cs typeface="Candara"/>
              </a:endParaRPr>
            </a:p>
            <a:p>
              <a:endParaRPr lang="en-US" dirty="0" smtClean="0">
                <a:solidFill>
                  <a:srgbClr val="000000"/>
                </a:solidFill>
                <a:latin typeface="Arial Black"/>
                <a:cs typeface="Arial Black"/>
              </a:endParaRPr>
            </a:p>
            <a:p>
              <a:endParaRPr lang="en-US" dirty="0" smtClean="0">
                <a:solidFill>
                  <a:srgbClr val="000000"/>
                </a:solidFill>
                <a:latin typeface="Arial Black"/>
                <a:cs typeface="Arial Black"/>
              </a:endParaRPr>
            </a:p>
            <a:p>
              <a:r>
                <a:rPr lang="en-US" sz="2000" b="1" dirty="0" smtClean="0">
                  <a:solidFill>
                    <a:srgbClr val="000000"/>
                  </a:solidFill>
                  <a:latin typeface="Candara"/>
                  <a:cs typeface="Candara"/>
                </a:rPr>
                <a:t>1. Document metadata</a:t>
              </a:r>
            </a:p>
            <a:p>
              <a:endParaRPr lang="en-US" sz="2000" b="1" dirty="0" smtClean="0">
                <a:solidFill>
                  <a:srgbClr val="000000"/>
                </a:solidFill>
                <a:latin typeface="Candara"/>
                <a:cs typeface="Candara"/>
              </a:endParaRPr>
            </a:p>
            <a:p>
              <a:r>
                <a:rPr lang="en-US" sz="2000" b="1" dirty="0" smtClean="0">
                  <a:solidFill>
                    <a:srgbClr val="000000"/>
                  </a:solidFill>
                  <a:latin typeface="Candara"/>
                  <a:cs typeface="Candara"/>
                </a:rPr>
                <a:t>2. Observation description</a:t>
              </a:r>
            </a:p>
            <a:p>
              <a:pPr marL="800100" lvl="1" indent="-342900">
                <a:buFont typeface="Arial"/>
                <a:buChar char="•"/>
              </a:pPr>
              <a:r>
                <a:rPr lang="en-US" sz="2000" b="1" dirty="0" smtClean="0">
                  <a:solidFill>
                    <a:srgbClr val="000000"/>
                  </a:solidFill>
                  <a:latin typeface="Candara"/>
                  <a:cs typeface="Candara"/>
                </a:rPr>
                <a:t>Feature of interest (sampling feature)</a:t>
              </a:r>
              <a:endParaRPr lang="en-US" sz="2000" b="1" dirty="0">
                <a:solidFill>
                  <a:srgbClr val="000000"/>
                </a:solidFill>
                <a:latin typeface="Candara"/>
                <a:cs typeface="Candara"/>
              </a:endParaRPr>
            </a:p>
            <a:p>
              <a:pPr marL="800100" lvl="1" indent="-342900">
                <a:buFont typeface="Arial"/>
                <a:buChar char="•"/>
              </a:pPr>
              <a:r>
                <a:rPr lang="en-US" sz="2000" b="1" dirty="0" smtClean="0">
                  <a:solidFill>
                    <a:srgbClr val="000000"/>
                  </a:solidFill>
                  <a:latin typeface="Candara"/>
                  <a:cs typeface="Candara"/>
                </a:rPr>
                <a:t>Observed property (</a:t>
              </a:r>
              <a:r>
                <a:rPr lang="en-US" sz="2000" b="1" dirty="0" err="1" smtClean="0">
                  <a:solidFill>
                    <a:srgbClr val="000000"/>
                  </a:solidFill>
                  <a:latin typeface="Candara"/>
                  <a:cs typeface="Candara"/>
                </a:rPr>
                <a:t>eg</a:t>
              </a:r>
              <a:r>
                <a:rPr lang="en-US" sz="2000" b="1" dirty="0" smtClean="0">
                  <a:solidFill>
                    <a:srgbClr val="000000"/>
                  </a:solidFill>
                  <a:latin typeface="Candara"/>
                  <a:cs typeface="Candara"/>
                </a:rPr>
                <a:t>, stage height)</a:t>
              </a:r>
            </a:p>
            <a:p>
              <a:pPr marL="800100" lvl="1" indent="-342900">
                <a:buFont typeface="Arial"/>
                <a:buChar char="•"/>
              </a:pPr>
              <a:r>
                <a:rPr lang="en-US" sz="2000" b="1" dirty="0" smtClean="0">
                  <a:solidFill>
                    <a:srgbClr val="000000"/>
                  </a:solidFill>
                  <a:latin typeface="Candara"/>
                  <a:cs typeface="Candara"/>
                </a:rPr>
                <a:t>Procedure (method used)</a:t>
              </a:r>
              <a:endParaRPr lang="en-US" sz="2000" b="1" dirty="0">
                <a:solidFill>
                  <a:srgbClr val="000000"/>
                </a:solidFill>
                <a:latin typeface="Candara"/>
                <a:cs typeface="Candara"/>
              </a:endParaRPr>
            </a:p>
            <a:p>
              <a:pPr marL="800100" lvl="1" indent="-342900">
                <a:buFont typeface="Arial"/>
                <a:buChar char="•"/>
              </a:pPr>
              <a:r>
                <a:rPr lang="en-US" sz="2000" b="1" dirty="0" smtClean="0">
                  <a:solidFill>
                    <a:srgbClr val="000000"/>
                  </a:solidFill>
                  <a:latin typeface="Candara"/>
                  <a:cs typeface="Candara"/>
                </a:rPr>
                <a:t>Phenomena time (when it took place)</a:t>
              </a:r>
            </a:p>
            <a:p>
              <a:pPr marL="800100" lvl="1" indent="-342900">
                <a:buFont typeface="Arial"/>
                <a:buChar char="•"/>
              </a:pPr>
              <a:r>
                <a:rPr lang="en-US" sz="2000" b="1" dirty="0" smtClean="0">
                  <a:solidFill>
                    <a:srgbClr val="000000"/>
                  </a:solidFill>
                  <a:latin typeface="Candara"/>
                  <a:cs typeface="Candara"/>
                </a:rPr>
                <a:t>Result time (when it was requested)</a:t>
              </a:r>
            </a:p>
            <a:p>
              <a:endParaRPr lang="en-US" sz="2000" b="1" dirty="0" smtClean="0">
                <a:solidFill>
                  <a:srgbClr val="000000"/>
                </a:solidFill>
                <a:latin typeface="Candara"/>
                <a:cs typeface="Candara"/>
              </a:endParaRPr>
            </a:p>
            <a:p>
              <a:r>
                <a:rPr lang="en-US" sz="2000" b="1" dirty="0" smtClean="0">
                  <a:solidFill>
                    <a:srgbClr val="000000"/>
                  </a:solidFill>
                  <a:latin typeface="Candara"/>
                  <a:cs typeface="Candara"/>
                </a:rPr>
                <a:t>3. Result</a:t>
              </a:r>
              <a:endParaRPr lang="en-US" sz="2000" b="1" dirty="0">
                <a:solidFill>
                  <a:srgbClr val="000000"/>
                </a:solidFill>
                <a:latin typeface="Candara"/>
                <a:cs typeface="Candara"/>
              </a:endParaRPr>
            </a:p>
            <a:p>
              <a:pPr marL="800100" lvl="1" indent="-342900">
                <a:buFont typeface="Arial"/>
                <a:buChar char="•"/>
              </a:pPr>
              <a:r>
                <a:rPr lang="en-US" sz="2000" b="1" dirty="0" smtClean="0">
                  <a:solidFill>
                    <a:srgbClr val="000000"/>
                  </a:solidFill>
                  <a:latin typeface="Candara"/>
                  <a:cs typeface="Candara"/>
                </a:rPr>
                <a:t>Time series metadata</a:t>
              </a:r>
            </a:p>
            <a:p>
              <a:pPr marL="1257300" lvl="2" indent="-342900">
                <a:buFont typeface="Arial"/>
                <a:buChar char="•"/>
              </a:pPr>
              <a:r>
                <a:rPr lang="en-US" b="1" dirty="0" smtClean="0">
                  <a:solidFill>
                    <a:srgbClr val="000000"/>
                  </a:solidFill>
                  <a:latin typeface="Candara"/>
                  <a:cs typeface="Candara"/>
                </a:rPr>
                <a:t>Measured or categorical</a:t>
              </a:r>
            </a:p>
            <a:p>
              <a:pPr marL="1257300" lvl="2" indent="-342900">
                <a:buFont typeface="Arial"/>
                <a:buChar char="•"/>
              </a:pPr>
              <a:r>
                <a:rPr lang="en-US" b="1" dirty="0" smtClean="0">
                  <a:solidFill>
                    <a:srgbClr val="000000"/>
                  </a:solidFill>
                  <a:latin typeface="Candara"/>
                  <a:cs typeface="Candara"/>
                </a:rPr>
                <a:t>Interleaved (TVP) or domain range</a:t>
              </a:r>
            </a:p>
            <a:p>
              <a:pPr marL="1257300" lvl="2" indent="-342900">
                <a:buFont typeface="Arial"/>
                <a:buChar char="•"/>
              </a:pPr>
              <a:r>
                <a:rPr lang="en-US" b="1" dirty="0" smtClean="0">
                  <a:solidFill>
                    <a:srgbClr val="000000"/>
                  </a:solidFill>
                  <a:latin typeface="Candara"/>
                  <a:cs typeface="Candara"/>
                </a:rPr>
                <a:t>Interpolation type</a:t>
              </a:r>
            </a:p>
            <a:p>
              <a:pPr marL="1257300" lvl="2" indent="-342900">
                <a:buFont typeface="Arial"/>
                <a:buChar char="•"/>
              </a:pPr>
              <a:r>
                <a:rPr lang="en-US" b="1" dirty="0" smtClean="0">
                  <a:solidFill>
                    <a:srgbClr val="000000"/>
                  </a:solidFill>
                  <a:latin typeface="Candara"/>
                  <a:cs typeface="Candara"/>
                </a:rPr>
                <a:t>Units of measure</a:t>
              </a:r>
            </a:p>
            <a:p>
              <a:pPr marL="800100" lvl="1" indent="-342900">
                <a:buFont typeface="Arial"/>
                <a:buChar char="•"/>
              </a:pPr>
              <a:r>
                <a:rPr lang="en-US" sz="2000" b="1" dirty="0" smtClean="0">
                  <a:solidFill>
                    <a:srgbClr val="000000"/>
                  </a:solidFill>
                  <a:latin typeface="Candara"/>
                  <a:cs typeface="Candara"/>
                </a:rPr>
                <a:t>Time series data</a:t>
              </a:r>
            </a:p>
            <a:p>
              <a:pPr marL="1257300" lvl="2" indent="-342900">
                <a:buFont typeface="Arial"/>
                <a:buChar char="•"/>
              </a:pPr>
              <a:r>
                <a:rPr lang="en-US" sz="2000" b="1" dirty="0">
                  <a:solidFill>
                    <a:srgbClr val="000000"/>
                  </a:solidFill>
                  <a:latin typeface="Candara"/>
                  <a:cs typeface="Candara"/>
                </a:rPr>
                <a:t>Potentially with instance metadata</a:t>
              </a:r>
            </a:p>
            <a:p>
              <a:pPr lvl="1"/>
              <a:endParaRPr lang="en-US" dirty="0">
                <a:solidFill>
                  <a:srgbClr val="000000"/>
                </a:solidFill>
                <a:latin typeface="Arial Black"/>
                <a:cs typeface="Arial Black"/>
              </a:endParaRPr>
            </a:p>
          </p:txBody>
        </p:sp>
      </p:grpSp>
      <p:sp>
        <p:nvSpPr>
          <p:cNvPr id="177" name="Rectangle 176"/>
          <p:cNvSpPr/>
          <p:nvPr/>
        </p:nvSpPr>
        <p:spPr>
          <a:xfrm>
            <a:off x="5292104" y="2302799"/>
            <a:ext cx="3886199" cy="4555198"/>
          </a:xfrm>
          <a:prstGeom prst="rect">
            <a:avLst/>
          </a:prstGeom>
          <a:effectLst>
            <a:outerShdw blurRad="40000" dist="23000" dir="130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srgbClr val="FFFFFF"/>
              </a:solidFill>
              <a:latin typeface="Arial"/>
            </a:endParaRPr>
          </a:p>
        </p:txBody>
      </p:sp>
      <p:grpSp>
        <p:nvGrpSpPr>
          <p:cNvPr id="11" name="Group 10"/>
          <p:cNvGrpSpPr/>
          <p:nvPr/>
        </p:nvGrpSpPr>
        <p:grpSpPr>
          <a:xfrm>
            <a:off x="5542346" y="2611700"/>
            <a:ext cx="3417888" cy="3913188"/>
            <a:chOff x="5322763" y="2611700"/>
            <a:chExt cx="3417888" cy="3913188"/>
          </a:xfrm>
        </p:grpSpPr>
        <p:sp>
          <p:nvSpPr>
            <p:cNvPr id="12" name="Rectangle 11"/>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rgbClr val="FFFFFF"/>
                </a:solidFill>
                <a:latin typeface="Calibri"/>
              </a:endParaRPr>
            </a:p>
          </p:txBody>
        </p:sp>
        <p:grpSp>
          <p:nvGrpSpPr>
            <p:cNvPr id="13" name="Group 271"/>
            <p:cNvGrpSpPr>
              <a:grpSpLocks/>
            </p:cNvGrpSpPr>
            <p:nvPr/>
          </p:nvGrpSpPr>
          <p:grpSpPr bwMode="auto">
            <a:xfrm>
              <a:off x="5322763" y="4124588"/>
              <a:ext cx="1574800" cy="1152525"/>
              <a:chOff x="3464" y="2111"/>
              <a:chExt cx="1074" cy="726"/>
            </a:xfrm>
          </p:grpSpPr>
          <p:sp>
            <p:nvSpPr>
              <p:cNvPr id="151"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2"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3"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4"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5"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6"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7"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8"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59"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0"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1"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2"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3"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4"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65"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mn-ea"/>
                    <a:cs typeface="+mn-cs"/>
                  </a:rPr>
                  <a:t>OM_Observation</a:t>
                </a:r>
                <a:endParaRPr lang="en-US">
                  <a:solidFill>
                    <a:srgbClr val="000000"/>
                  </a:solidFill>
                  <a:latin typeface="Arial" pitchFamily="34" charset="0"/>
                  <a:ea typeface="+mn-ea"/>
                  <a:cs typeface="+mn-cs"/>
                </a:endParaRPr>
              </a:p>
            </p:txBody>
          </p:sp>
          <p:sp>
            <p:nvSpPr>
              <p:cNvPr id="166"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sp>
            <p:nvSpPr>
              <p:cNvPr id="167"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 </a:t>
                </a:r>
                <a:endParaRPr lang="en-US">
                  <a:solidFill>
                    <a:srgbClr val="000000"/>
                  </a:solidFill>
                  <a:latin typeface="Arial" pitchFamily="34" charset="0"/>
                  <a:ea typeface="+mn-ea"/>
                  <a:cs typeface="+mn-cs"/>
                </a:endParaRPr>
              </a:p>
            </p:txBody>
          </p:sp>
          <p:sp>
            <p:nvSpPr>
              <p:cNvPr id="168"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phenomenonTime</a:t>
                </a:r>
                <a:endParaRPr lang="en-US">
                  <a:solidFill>
                    <a:srgbClr val="000000"/>
                  </a:solidFill>
                  <a:latin typeface="Arial" pitchFamily="34" charset="0"/>
                  <a:ea typeface="+mn-ea"/>
                  <a:cs typeface="+mn-cs"/>
                </a:endParaRPr>
              </a:p>
            </p:txBody>
          </p:sp>
          <p:sp>
            <p:nvSpPr>
              <p:cNvPr id="169"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 </a:t>
                </a:r>
                <a:endParaRPr lang="en-US">
                  <a:solidFill>
                    <a:srgbClr val="000000"/>
                  </a:solidFill>
                  <a:latin typeface="Arial" pitchFamily="34" charset="0"/>
                  <a:ea typeface="+mn-ea"/>
                  <a:cs typeface="+mn-cs"/>
                </a:endParaRPr>
              </a:p>
            </p:txBody>
          </p:sp>
          <p:sp>
            <p:nvSpPr>
              <p:cNvPr id="170"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8B0000"/>
                    </a:solidFill>
                    <a:latin typeface="Arial" pitchFamily="34" charset="0"/>
                    <a:ea typeface="+mn-ea"/>
                    <a:cs typeface="+mn-cs"/>
                  </a:rPr>
                  <a:t>resultTime</a:t>
                </a:r>
                <a:endParaRPr lang="en-US" dirty="0">
                  <a:solidFill>
                    <a:srgbClr val="000000"/>
                  </a:solidFill>
                  <a:latin typeface="Arial" pitchFamily="34" charset="0"/>
                  <a:ea typeface="+mn-ea"/>
                  <a:cs typeface="+mn-cs"/>
                </a:endParaRPr>
              </a:p>
            </p:txBody>
          </p:sp>
          <p:sp>
            <p:nvSpPr>
              <p:cNvPr id="171"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 </a:t>
                </a:r>
                <a:endParaRPr lang="en-US">
                  <a:solidFill>
                    <a:srgbClr val="000000"/>
                  </a:solidFill>
                  <a:latin typeface="Arial" pitchFamily="34" charset="0"/>
                  <a:ea typeface="+mn-ea"/>
                  <a:cs typeface="+mn-cs"/>
                </a:endParaRPr>
              </a:p>
            </p:txBody>
          </p:sp>
          <p:sp>
            <p:nvSpPr>
              <p:cNvPr id="172"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validTime [0..1]</a:t>
                </a:r>
                <a:endParaRPr lang="en-US">
                  <a:solidFill>
                    <a:srgbClr val="000000"/>
                  </a:solidFill>
                  <a:latin typeface="Arial" pitchFamily="34" charset="0"/>
                  <a:ea typeface="+mn-ea"/>
                  <a:cs typeface="+mn-cs"/>
                </a:endParaRPr>
              </a:p>
            </p:txBody>
          </p:sp>
          <p:sp>
            <p:nvSpPr>
              <p:cNvPr id="173"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 </a:t>
                </a:r>
                <a:endParaRPr lang="en-US">
                  <a:solidFill>
                    <a:srgbClr val="000000"/>
                  </a:solidFill>
                  <a:latin typeface="Arial" pitchFamily="34" charset="0"/>
                  <a:ea typeface="+mn-ea"/>
                  <a:cs typeface="+mn-cs"/>
                </a:endParaRPr>
              </a:p>
            </p:txBody>
          </p:sp>
          <p:sp>
            <p:nvSpPr>
              <p:cNvPr id="174"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resultQuality [0..*]</a:t>
                </a:r>
                <a:endParaRPr lang="en-US">
                  <a:solidFill>
                    <a:srgbClr val="000000"/>
                  </a:solidFill>
                  <a:latin typeface="Arial" pitchFamily="34" charset="0"/>
                  <a:ea typeface="+mn-ea"/>
                  <a:cs typeface="+mn-cs"/>
                </a:endParaRPr>
              </a:p>
            </p:txBody>
          </p:sp>
          <p:sp>
            <p:nvSpPr>
              <p:cNvPr id="175"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 </a:t>
                </a:r>
                <a:endParaRPr lang="en-US">
                  <a:solidFill>
                    <a:srgbClr val="000000"/>
                  </a:solidFill>
                  <a:latin typeface="Arial" pitchFamily="34" charset="0"/>
                  <a:ea typeface="+mn-ea"/>
                  <a:cs typeface="+mn-cs"/>
                </a:endParaRPr>
              </a:p>
            </p:txBody>
          </p:sp>
          <p:sp>
            <p:nvSpPr>
              <p:cNvPr id="176"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mn-ea"/>
                    <a:cs typeface="+mn-cs"/>
                  </a:rPr>
                  <a:t>parameter [0..*]</a:t>
                </a:r>
                <a:endParaRPr lang="en-US">
                  <a:solidFill>
                    <a:srgbClr val="000000"/>
                  </a:solidFill>
                  <a:latin typeface="Arial" pitchFamily="34" charset="0"/>
                  <a:ea typeface="+mn-ea"/>
                  <a:cs typeface="+mn-cs"/>
                </a:endParaRPr>
              </a:p>
            </p:txBody>
          </p:sp>
        </p:grpSp>
        <p:grpSp>
          <p:nvGrpSpPr>
            <p:cNvPr id="14" name="Group 269"/>
            <p:cNvGrpSpPr>
              <a:grpSpLocks/>
            </p:cNvGrpSpPr>
            <p:nvPr/>
          </p:nvGrpSpPr>
          <p:grpSpPr bwMode="auto">
            <a:xfrm>
              <a:off x="7223001" y="4162688"/>
              <a:ext cx="1373187" cy="542925"/>
              <a:chOff x="4760" y="2135"/>
              <a:chExt cx="759" cy="342"/>
            </a:xfrm>
          </p:grpSpPr>
          <p:sp>
            <p:nvSpPr>
              <p:cNvPr id="123"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4"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5"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6"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7"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8"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9"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0"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1"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2"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3"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4"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5"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6"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7"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8"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39"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0"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1"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2"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3"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4"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5"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6"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7"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8"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49" name="Rectangle 64"/>
              <p:cNvSpPr>
                <a:spLocks noChangeArrowheads="1"/>
              </p:cNvSpPr>
              <p:nvPr/>
            </p:nvSpPr>
            <p:spPr bwMode="auto">
              <a:xfrm>
                <a:off x="4802" y="2189"/>
                <a:ext cx="71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000000"/>
                    </a:solidFill>
                    <a:latin typeface="Arial" pitchFamily="34" charset="0"/>
                    <a:ea typeface="+mn-ea"/>
                    <a:cs typeface="+mn-cs"/>
                  </a:rPr>
                  <a:t>GF_PropertyType</a:t>
                </a:r>
                <a:endParaRPr lang="en-US" dirty="0">
                  <a:solidFill>
                    <a:srgbClr val="000000"/>
                  </a:solidFill>
                  <a:latin typeface="Arial" pitchFamily="34" charset="0"/>
                  <a:ea typeface="+mn-ea"/>
                  <a:cs typeface="+mn-cs"/>
                </a:endParaRPr>
              </a:p>
            </p:txBody>
          </p:sp>
          <p:sp>
            <p:nvSpPr>
              <p:cNvPr id="150"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grpSp>
        <p:grpSp>
          <p:nvGrpSpPr>
            <p:cNvPr id="15" name="Group 264"/>
            <p:cNvGrpSpPr>
              <a:grpSpLocks/>
            </p:cNvGrpSpPr>
            <p:nvPr/>
          </p:nvGrpSpPr>
          <p:grpSpPr bwMode="auto">
            <a:xfrm>
              <a:off x="7083301" y="2611700"/>
              <a:ext cx="1066800" cy="542925"/>
              <a:chOff x="1790" y="2225"/>
              <a:chExt cx="606" cy="342"/>
            </a:xfrm>
          </p:grpSpPr>
          <p:sp>
            <p:nvSpPr>
              <p:cNvPr id="95"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6"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7"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8"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9"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0"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1"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2"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3"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4"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5"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6"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7"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8"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09"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0"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1"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2"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3"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4"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5"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6"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7"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8"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19"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0"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121"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mn-ea"/>
                    <a:cs typeface="+mn-cs"/>
                  </a:rPr>
                  <a:t>GFI_Feature</a:t>
                </a:r>
                <a:endParaRPr lang="en-US">
                  <a:solidFill>
                    <a:srgbClr val="000000"/>
                  </a:solidFill>
                  <a:latin typeface="Arial" pitchFamily="34" charset="0"/>
                  <a:ea typeface="+mn-ea"/>
                  <a:cs typeface="+mn-cs"/>
                </a:endParaRPr>
              </a:p>
            </p:txBody>
          </p:sp>
          <p:sp>
            <p:nvSpPr>
              <p:cNvPr id="122"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grpSp>
        <p:grpSp>
          <p:nvGrpSpPr>
            <p:cNvPr id="16" name="Group 267"/>
            <p:cNvGrpSpPr>
              <a:grpSpLocks/>
            </p:cNvGrpSpPr>
            <p:nvPr/>
          </p:nvGrpSpPr>
          <p:grpSpPr bwMode="auto">
            <a:xfrm>
              <a:off x="5446588" y="5972438"/>
              <a:ext cx="1133475" cy="542925"/>
              <a:chOff x="3548" y="3275"/>
              <a:chExt cx="594" cy="342"/>
            </a:xfrm>
          </p:grpSpPr>
          <p:sp>
            <p:nvSpPr>
              <p:cNvPr id="67"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8"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9"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0"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1"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2"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3"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4"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5"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6"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7"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8"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79"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0"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1"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2"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3"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4"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5"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6"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7"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8"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89"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0"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1"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2"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93"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mn-ea"/>
                    <a:cs typeface="+mn-cs"/>
                  </a:rPr>
                  <a:t>OM_Process</a:t>
                </a:r>
                <a:endParaRPr lang="en-US">
                  <a:solidFill>
                    <a:srgbClr val="000000"/>
                  </a:solidFill>
                  <a:latin typeface="Arial" pitchFamily="34" charset="0"/>
                  <a:ea typeface="+mn-ea"/>
                  <a:cs typeface="+mn-cs"/>
                </a:endParaRPr>
              </a:p>
            </p:txBody>
          </p:sp>
          <p:sp>
            <p:nvSpPr>
              <p:cNvPr id="94"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grpSp>
        <p:grpSp>
          <p:nvGrpSpPr>
            <p:cNvPr id="17" name="Group 268"/>
            <p:cNvGrpSpPr>
              <a:grpSpLocks/>
            </p:cNvGrpSpPr>
            <p:nvPr/>
          </p:nvGrpSpPr>
          <p:grpSpPr bwMode="auto">
            <a:xfrm>
              <a:off x="7327776" y="5981963"/>
              <a:ext cx="809625" cy="542925"/>
              <a:chOff x="4832" y="3281"/>
              <a:chExt cx="552" cy="342"/>
            </a:xfrm>
          </p:grpSpPr>
          <p:sp>
            <p:nvSpPr>
              <p:cNvPr id="39"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0"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1"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2"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3"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4"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5"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6"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7"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8"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49"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0"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1"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2"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3"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4"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5"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6"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7"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8"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59"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0"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1"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2"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3"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4"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mn-ea"/>
                  <a:cs typeface="+mn-cs"/>
                </a:endParaRPr>
              </a:p>
            </p:txBody>
          </p:sp>
          <p:sp>
            <p:nvSpPr>
              <p:cNvPr id="65"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mn-ea"/>
                    <a:cs typeface="+mn-cs"/>
                  </a:rPr>
                  <a:t>Any</a:t>
                </a:r>
                <a:endParaRPr lang="en-US">
                  <a:solidFill>
                    <a:srgbClr val="000000"/>
                  </a:solidFill>
                  <a:latin typeface="Arial" pitchFamily="34" charset="0"/>
                  <a:ea typeface="+mn-ea"/>
                  <a:cs typeface="+mn-cs"/>
                </a:endParaRPr>
              </a:p>
            </p:txBody>
          </p:sp>
          <p:sp>
            <p:nvSpPr>
              <p:cNvPr id="66"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grpSp>
        <p:grpSp>
          <p:nvGrpSpPr>
            <p:cNvPr id="18" name="Group 273"/>
            <p:cNvGrpSpPr>
              <a:grpSpLocks/>
            </p:cNvGrpSpPr>
            <p:nvPr/>
          </p:nvGrpSpPr>
          <p:grpSpPr bwMode="auto">
            <a:xfrm>
              <a:off x="6880101" y="4477013"/>
              <a:ext cx="1546225" cy="431800"/>
              <a:chOff x="4526" y="2333"/>
              <a:chExt cx="1055" cy="272"/>
            </a:xfrm>
          </p:grpSpPr>
          <p:sp>
            <p:nvSpPr>
              <p:cNvPr id="35"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sp>
            <p:nvSpPr>
              <p:cNvPr id="36"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mn-ea"/>
                  <a:cs typeface="+mn-cs"/>
                </a:endParaRPr>
              </a:p>
            </p:txBody>
          </p:sp>
          <p:sp>
            <p:nvSpPr>
              <p:cNvPr id="37"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mn-ea"/>
                    <a:cs typeface="+mn-cs"/>
                  </a:rPr>
                  <a:t>+observedProperty</a:t>
                </a:r>
                <a:endParaRPr lang="en-US" sz="3600">
                  <a:solidFill>
                    <a:srgbClr val="000000"/>
                  </a:solidFill>
                  <a:latin typeface="Arial" pitchFamily="34" charset="0"/>
                  <a:ea typeface="+mn-ea"/>
                  <a:cs typeface="+mn-cs"/>
                </a:endParaRPr>
              </a:p>
            </p:txBody>
          </p:sp>
          <p:sp>
            <p:nvSpPr>
              <p:cNvPr id="38"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mn-ea"/>
                    <a:cs typeface="+mn-cs"/>
                  </a:rPr>
                  <a:t>1</a:t>
                </a:r>
                <a:endParaRPr lang="en-US">
                  <a:solidFill>
                    <a:srgbClr val="000000"/>
                  </a:solidFill>
                  <a:latin typeface="Arial" pitchFamily="34" charset="0"/>
                  <a:ea typeface="+mn-ea"/>
                  <a:cs typeface="+mn-cs"/>
                </a:endParaRPr>
              </a:p>
            </p:txBody>
          </p:sp>
        </p:grpSp>
        <p:grpSp>
          <p:nvGrpSpPr>
            <p:cNvPr id="19" name="Group 178"/>
            <p:cNvGrpSpPr>
              <a:grpSpLocks/>
            </p:cNvGrpSpPr>
            <p:nvPr/>
          </p:nvGrpSpPr>
          <p:grpSpPr bwMode="auto">
            <a:xfrm rot="7440675">
              <a:off x="6228433" y="3553881"/>
              <a:ext cx="1281112" cy="180975"/>
              <a:chOff x="3532889" y="2379360"/>
              <a:chExt cx="1582615" cy="190500"/>
            </a:xfrm>
          </p:grpSpPr>
          <p:sp>
            <p:nvSpPr>
              <p:cNvPr id="33"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sp>
            <p:nvSpPr>
              <p:cNvPr id="34"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mn-ea"/>
                  <a:cs typeface="+mn-cs"/>
                </a:endParaRPr>
              </a:p>
            </p:txBody>
          </p:sp>
        </p:grpSp>
        <p:sp>
          <p:nvSpPr>
            <p:cNvPr id="20" name="Rectangle 232"/>
            <p:cNvSpPr>
              <a:spLocks noChangeArrowheads="1"/>
            </p:cNvSpPr>
            <p:nvPr/>
          </p:nvSpPr>
          <p:spPr bwMode="auto">
            <a:xfrm>
              <a:off x="6292726" y="3908688"/>
              <a:ext cx="153987"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mn-ea"/>
                  <a:cs typeface="+mn-cs"/>
                </a:rPr>
                <a:t>0..*</a:t>
              </a:r>
              <a:endParaRPr lang="en-US">
                <a:solidFill>
                  <a:srgbClr val="000000"/>
                </a:solidFill>
                <a:latin typeface="Arial" pitchFamily="34" charset="0"/>
                <a:ea typeface="+mn-ea"/>
                <a:cs typeface="+mn-cs"/>
              </a:endParaRPr>
            </a:p>
          </p:txBody>
        </p:sp>
        <p:sp>
          <p:nvSpPr>
            <p:cNvPr id="21"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dirty="0">
                  <a:solidFill>
                    <a:srgbClr val="000000"/>
                  </a:solidFill>
                  <a:latin typeface="Arial" pitchFamily="34" charset="0"/>
                  <a:ea typeface="+mn-ea"/>
                  <a:cs typeface="+mn-cs"/>
                </a:rPr>
                <a:t>+featureOfInterest</a:t>
              </a:r>
              <a:endParaRPr lang="en-US" sz="3600" dirty="0">
                <a:solidFill>
                  <a:srgbClr val="000000"/>
                </a:solidFill>
                <a:latin typeface="Arial" pitchFamily="34" charset="0"/>
                <a:ea typeface="+mn-ea"/>
                <a:cs typeface="+mn-cs"/>
              </a:endParaRPr>
            </a:p>
          </p:txBody>
        </p:sp>
        <p:sp>
          <p:nvSpPr>
            <p:cNvPr id="22"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eaLnBrk="1" hangingPunct="1">
                <a:tabLst>
                  <a:tab pos="188913" algn="l"/>
                </a:tabLst>
              </a:pPr>
              <a:r>
                <a:rPr lang="en-US" sz="800" dirty="0">
                  <a:solidFill>
                    <a:srgbClr val="000000"/>
                  </a:solidFill>
                  <a:latin typeface="Arial" pitchFamily="34" charset="0"/>
                  <a:ea typeface="+mn-ea"/>
                  <a:cs typeface="+mn-cs"/>
                </a:rPr>
                <a:t>1</a:t>
              </a:r>
              <a:endParaRPr lang="en-US" dirty="0">
                <a:solidFill>
                  <a:srgbClr val="000000"/>
                </a:solidFill>
                <a:latin typeface="Arial" pitchFamily="34" charset="0"/>
                <a:ea typeface="+mn-ea"/>
                <a:cs typeface="+mn-cs"/>
              </a:endParaRPr>
            </a:p>
          </p:txBody>
        </p:sp>
        <p:sp>
          <p:nvSpPr>
            <p:cNvPr id="23"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sp>
          <p:nvSpPr>
            <p:cNvPr id="24"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mn-ea"/>
                <a:cs typeface="+mn-cs"/>
              </a:endParaRPr>
            </a:p>
          </p:txBody>
        </p:sp>
        <p:sp>
          <p:nvSpPr>
            <p:cNvPr id="25"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mn-ea"/>
                  <a:cs typeface="+mn-cs"/>
                </a:rPr>
                <a:t>0..*</a:t>
              </a:r>
              <a:endParaRPr lang="en-US">
                <a:solidFill>
                  <a:srgbClr val="000000"/>
                </a:solidFill>
                <a:latin typeface="Arial" pitchFamily="34" charset="0"/>
                <a:ea typeface="+mn-ea"/>
                <a:cs typeface="+mn-cs"/>
              </a:endParaRPr>
            </a:p>
          </p:txBody>
        </p:sp>
        <p:sp>
          <p:nvSpPr>
            <p:cNvPr id="26"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mn-ea"/>
                  <a:cs typeface="+mn-cs"/>
                </a:rPr>
                <a:t>+procedure</a:t>
              </a:r>
              <a:endParaRPr lang="en-US" sz="3600">
                <a:solidFill>
                  <a:srgbClr val="000000"/>
                </a:solidFill>
                <a:latin typeface="Arial" pitchFamily="34" charset="0"/>
                <a:ea typeface="+mn-ea"/>
                <a:cs typeface="+mn-cs"/>
              </a:endParaRPr>
            </a:p>
          </p:txBody>
        </p:sp>
        <p:sp>
          <p:nvSpPr>
            <p:cNvPr id="27"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mn-ea"/>
                  <a:cs typeface="+mn-cs"/>
                </a:rPr>
                <a:t>1</a:t>
              </a:r>
              <a:endParaRPr lang="en-US">
                <a:solidFill>
                  <a:srgbClr val="000000"/>
                </a:solidFill>
                <a:latin typeface="Arial" pitchFamily="34" charset="0"/>
                <a:ea typeface="+mn-ea"/>
                <a:cs typeface="+mn-cs"/>
              </a:endParaRPr>
            </a:p>
          </p:txBody>
        </p:sp>
        <p:sp>
          <p:nvSpPr>
            <p:cNvPr id="28"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mn-ea"/>
                <a:cs typeface="+mn-cs"/>
              </a:endParaRPr>
            </a:p>
          </p:txBody>
        </p:sp>
        <p:sp>
          <p:nvSpPr>
            <p:cNvPr id="29"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eaLnBrk="1" hangingPunct="1"/>
              <a:endParaRPr lang="en-AU">
                <a:solidFill>
                  <a:srgbClr val="000000"/>
                </a:solidFill>
                <a:latin typeface="Arial" charset="0"/>
                <a:ea typeface="+mn-ea"/>
                <a:cs typeface="+mn-cs"/>
              </a:endParaRPr>
            </a:p>
          </p:txBody>
        </p:sp>
        <p:sp>
          <p:nvSpPr>
            <p:cNvPr id="30"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mn-ea"/>
                <a:cs typeface="+mn-cs"/>
              </a:endParaRPr>
            </a:p>
          </p:txBody>
        </p:sp>
        <p:sp>
          <p:nvSpPr>
            <p:cNvPr id="31"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mn-ea"/>
                <a:cs typeface="+mn-cs"/>
              </a:endParaRPr>
            </a:p>
          </p:txBody>
        </p:sp>
        <p:sp>
          <p:nvSpPr>
            <p:cNvPr id="32"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mn-ea"/>
                  <a:cs typeface="+mn-cs"/>
                </a:rPr>
                <a:t>+result</a:t>
              </a:r>
              <a:endParaRPr lang="en-US" sz="3600">
                <a:solidFill>
                  <a:srgbClr val="000000"/>
                </a:solidFill>
                <a:latin typeface="Arial" pitchFamily="34" charset="0"/>
                <a:ea typeface="+mn-ea"/>
                <a:cs typeface="+mn-cs"/>
              </a:endParaRPr>
            </a:p>
          </p:txBody>
        </p:sp>
      </p:grpSp>
    </p:spTree>
    <p:extLst>
      <p:ext uri="{BB962C8B-B14F-4D97-AF65-F5344CB8AC3E}">
        <p14:creationId xmlns:p14="http://schemas.microsoft.com/office/powerpoint/2010/main" val="27497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ECMWF 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902" y="5106705"/>
            <a:ext cx="2672646" cy="577680"/>
          </a:xfrm>
          <a:prstGeom prst="rect">
            <a:avLst/>
          </a:prstGeom>
        </p:spPr>
      </p:pic>
      <p:pic>
        <p:nvPicPr>
          <p:cNvPr id="6" name="Picture 5" descr="GIWS Logo Sma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815" y="3209931"/>
            <a:ext cx="2560189" cy="1119616"/>
          </a:xfrm>
          <a:prstGeom prst="rect">
            <a:avLst/>
          </a:prstGeom>
        </p:spPr>
      </p:pic>
      <p:pic>
        <p:nvPicPr>
          <p:cNvPr id="7" name="Picture 6" descr="horizons 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3860" y="5446250"/>
            <a:ext cx="2028941" cy="1260169"/>
          </a:xfrm>
          <a:prstGeom prst="rect">
            <a:avLst/>
          </a:prstGeom>
        </p:spPr>
      </p:pic>
      <p:pic>
        <p:nvPicPr>
          <p:cNvPr id="8" name="Picture 7" descr="niwa-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8145" y="4649768"/>
            <a:ext cx="2550859" cy="617308"/>
          </a:xfrm>
          <a:prstGeom prst="rect">
            <a:avLst/>
          </a:prstGeom>
        </p:spPr>
      </p:pic>
      <p:pic>
        <p:nvPicPr>
          <p:cNvPr id="12" name="Picture 11" descr="ISPRA 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36869" y="1704074"/>
            <a:ext cx="2716291" cy="986112"/>
          </a:xfrm>
          <a:prstGeom prst="rect">
            <a:avLst/>
          </a:prstGeom>
        </p:spPr>
      </p:pic>
      <p:pic>
        <p:nvPicPr>
          <p:cNvPr id="11" name="Picture 10" descr="Arpa logo.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03368" y="917572"/>
            <a:ext cx="1423372" cy="990747"/>
          </a:xfrm>
          <a:prstGeom prst="rect">
            <a:avLst/>
          </a:prstGeom>
        </p:spPr>
      </p:pic>
      <p:pic>
        <p:nvPicPr>
          <p:cNvPr id="13" name="Picture 12" descr="JRC 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41130" y="5758799"/>
            <a:ext cx="4798950" cy="917794"/>
          </a:xfrm>
          <a:prstGeom prst="rect">
            <a:avLst/>
          </a:prstGeom>
        </p:spPr>
      </p:pic>
      <p:pic>
        <p:nvPicPr>
          <p:cNvPr id="17" name="Picture 16" descr="Kisters 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329470" y="3685687"/>
            <a:ext cx="2648611" cy="726232"/>
          </a:xfrm>
          <a:prstGeom prst="rect">
            <a:avLst/>
          </a:prstGeom>
        </p:spPr>
      </p:pic>
      <p:pic>
        <p:nvPicPr>
          <p:cNvPr id="18" name="Picture 17" descr="BYU logo.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8815" y="2193282"/>
            <a:ext cx="2622517" cy="794955"/>
          </a:xfrm>
          <a:prstGeom prst="rect">
            <a:avLst/>
          </a:prstGeom>
        </p:spPr>
      </p:pic>
      <p:sp>
        <p:nvSpPr>
          <p:cNvPr id="2" name="Title 1"/>
          <p:cNvSpPr>
            <a:spLocks noGrp="1"/>
          </p:cNvSpPr>
          <p:nvPr>
            <p:ph type="title"/>
          </p:nvPr>
        </p:nvSpPr>
        <p:spPr>
          <a:xfrm>
            <a:off x="457200" y="170053"/>
            <a:ext cx="8229600" cy="414371"/>
          </a:xfrm>
          <a:ln>
            <a:noFill/>
          </a:ln>
        </p:spPr>
        <p:txBody>
          <a:bodyPr>
            <a:noAutofit/>
          </a:bodyPr>
          <a:lstStyle/>
          <a:p>
            <a:pPr algn="ctr"/>
            <a:r>
              <a:rPr lang="en-US" sz="3200" dirty="0">
                <a:effectLst>
                  <a:outerShdw blurRad="50800" dist="38100" dir="2700000" algn="tl" rotWithShape="0">
                    <a:scrgbClr r="0" g="0" b="0">
                      <a:alpha val="43000"/>
                    </a:scrgbClr>
                  </a:outerShdw>
                </a:effectLst>
                <a:latin typeface="Candara"/>
                <a:cs typeface="Candara"/>
              </a:rPr>
              <a:t>AIP-6 (2013) GEOSS Water Services Team</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50800" dist="38100" dir="2700000" algn="tl" rotWithShape="0">
                  <a:scrgbClr r="0" g="0" b="0">
                    <a:alpha val="43000"/>
                  </a:scrgbClr>
                </a:outerShdw>
              </a:effectLst>
              <a:latin typeface="Candara"/>
              <a:cs typeface="Candara"/>
            </a:endParaRPr>
          </a:p>
        </p:txBody>
      </p:sp>
      <p:pic>
        <p:nvPicPr>
          <p:cNvPr id="4" name="Picture 3" descr="cuahsi_logo_text.jp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547617" y="1120789"/>
            <a:ext cx="2555524" cy="764975"/>
          </a:xfrm>
          <a:prstGeom prst="rect">
            <a:avLst/>
          </a:prstGeom>
        </p:spPr>
      </p:pic>
      <p:pic>
        <p:nvPicPr>
          <p:cNvPr id="10" name="Picture 9" descr="pyxis logo.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42540" y="2579665"/>
            <a:ext cx="1761604" cy="1100694"/>
          </a:xfrm>
          <a:prstGeom prst="rect">
            <a:avLst/>
          </a:prstGeom>
        </p:spPr>
      </p:pic>
      <p:grpSp>
        <p:nvGrpSpPr>
          <p:cNvPr id="14" name="Group 13"/>
          <p:cNvGrpSpPr/>
          <p:nvPr/>
        </p:nvGrpSpPr>
        <p:grpSpPr>
          <a:xfrm>
            <a:off x="3095763" y="2199296"/>
            <a:ext cx="1834825" cy="2447410"/>
            <a:chOff x="3260116" y="1751061"/>
            <a:chExt cx="1408458" cy="1839739"/>
          </a:xfrm>
        </p:grpSpPr>
        <p:pic>
          <p:nvPicPr>
            <p:cNvPr id="1025" name="図 4" descr="JAXA_logo_official.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260116" y="2250714"/>
              <a:ext cx="1284681" cy="832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図 3" descr="http://www.editoria.u-tokyo.ac.jp/projects/dias/images/dias_logo160w.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312036" y="2953691"/>
              <a:ext cx="1232762" cy="637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CEOS logo.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312036" y="1751061"/>
              <a:ext cx="1356538" cy="528048"/>
            </a:xfrm>
            <a:prstGeom prst="rect">
              <a:avLst/>
            </a:prstGeom>
          </p:spPr>
        </p:pic>
      </p:grpSp>
      <p:pic>
        <p:nvPicPr>
          <p:cNvPr id="20" name="Picture 19" descr="Esri logo.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142251" y="2872024"/>
            <a:ext cx="1897746" cy="710486"/>
          </a:xfrm>
          <a:prstGeom prst="rect">
            <a:avLst/>
          </a:prstGeom>
        </p:spPr>
      </p:pic>
      <p:grpSp>
        <p:nvGrpSpPr>
          <p:cNvPr id="23" name="Group 22"/>
          <p:cNvGrpSpPr/>
          <p:nvPr/>
        </p:nvGrpSpPr>
        <p:grpSpPr>
          <a:xfrm>
            <a:off x="5802415" y="4587881"/>
            <a:ext cx="3215351" cy="1062088"/>
            <a:chOff x="3001268" y="863207"/>
            <a:chExt cx="3976261" cy="1335544"/>
          </a:xfrm>
        </p:grpSpPr>
        <p:pic>
          <p:nvPicPr>
            <p:cNvPr id="24" name="Picture 23" descr="NASA basic.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001268" y="863207"/>
              <a:ext cx="3976261" cy="762000"/>
            </a:xfrm>
            <a:prstGeom prst="rect">
              <a:avLst/>
            </a:prstGeom>
          </p:spPr>
        </p:pic>
        <p:pic>
          <p:nvPicPr>
            <p:cNvPr id="25" name="Picture 24" descr="NASA hydro.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001268" y="1610267"/>
              <a:ext cx="3976261" cy="588484"/>
            </a:xfrm>
            <a:prstGeom prst="rect">
              <a:avLst/>
            </a:prstGeom>
          </p:spPr>
        </p:pic>
      </p:grpSp>
      <p:pic>
        <p:nvPicPr>
          <p:cNvPr id="26" name="Picture 25"/>
          <p:cNvPicPr/>
          <p:nvPr/>
        </p:nvPicPr>
        <p:blipFill>
          <a:blip r:embed="rId20" cstate="print">
            <a:extLst>
              <a:ext uri="{28A0092B-C50C-407E-A947-70E740481C1C}">
                <a14:useLocalDpi xmlns:a14="http://schemas.microsoft.com/office/drawing/2010/main"/>
              </a:ext>
            </a:extLst>
          </a:blip>
          <a:stretch>
            <a:fillRect/>
          </a:stretch>
        </p:blipFill>
        <p:spPr>
          <a:xfrm>
            <a:off x="313766" y="1182469"/>
            <a:ext cx="2248993" cy="939178"/>
          </a:xfrm>
          <a:prstGeom prst="rect">
            <a:avLst/>
          </a:prstGeom>
          <a:extLst>
            <a:ext uri="{FAA26D3D-D897-4be2-8F04-BA451C77F1D7}">
              <ma14:placeholderFlag xmlns:ma14="http://schemas.microsoft.com/office/mac/drawingml/2011/main"/>
            </a:ext>
          </a:extLst>
        </p:spPr>
      </p:pic>
      <p:pic>
        <p:nvPicPr>
          <p:cNvPr id="27" name="Picture 26" descr="CNR-IIA-lg.png"/>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790331" y="5728050"/>
            <a:ext cx="1180669" cy="976864"/>
          </a:xfrm>
          <a:prstGeom prst="rect">
            <a:avLst/>
          </a:prstGeom>
        </p:spPr>
      </p:pic>
    </p:spTree>
    <p:extLst>
      <p:ext uri="{BB962C8B-B14F-4D97-AF65-F5344CB8AC3E}">
        <p14:creationId xmlns:p14="http://schemas.microsoft.com/office/powerpoint/2010/main" val="25283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a:xfrm>
            <a:off x="443876" y="397968"/>
            <a:ext cx="8458199" cy="484632"/>
          </a:xfrm>
        </p:spPr>
        <p:txBody>
          <a:bodyPr/>
          <a:lstStyle/>
          <a:p>
            <a:r>
              <a:rPr lang="en-US" dirty="0" smtClean="0">
                <a:latin typeface="Candara"/>
                <a:cs typeface="Candara"/>
              </a:rPr>
              <a:t>Italy – 21 regional authorities, 1530 hydrometric sites</a:t>
            </a:r>
            <a:endParaRPr lang="en-US" dirty="0">
              <a:latin typeface="Candara"/>
              <a:cs typeface="Candara"/>
            </a:endParaRPr>
          </a:p>
        </p:txBody>
      </p:sp>
      <p:sp>
        <p:nvSpPr>
          <p:cNvPr id="6" name="Rectangle 5"/>
          <p:cNvSpPr/>
          <p:nvPr/>
        </p:nvSpPr>
        <p:spPr>
          <a:xfrm>
            <a:off x="710708" y="1507505"/>
            <a:ext cx="4414116" cy="646331"/>
          </a:xfrm>
          <a:prstGeom prst="rect">
            <a:avLst/>
          </a:prstGeom>
        </p:spPr>
        <p:txBody>
          <a:bodyPr wrap="square">
            <a:spAutoFit/>
          </a:bodyPr>
          <a:lstStyle/>
          <a:p>
            <a:pPr eaLnBrk="1" fontAlgn="auto" hangingPunct="1">
              <a:spcBef>
                <a:spcPts val="0"/>
              </a:spcBef>
              <a:spcAft>
                <a:spcPts val="0"/>
              </a:spcAft>
            </a:pPr>
            <a:r>
              <a:rPr lang="en-US" b="1" dirty="0">
                <a:solidFill>
                  <a:srgbClr val="FFFF96">
                    <a:lumMod val="75000"/>
                  </a:srgbClr>
                </a:solidFill>
                <a:latin typeface="Candara"/>
                <a:ea typeface="ＭＳ Ｐゴシック"/>
                <a:cs typeface="Candara"/>
              </a:rPr>
              <a:t>National Institute for Environmental Protection and Research (ISPRA)</a:t>
            </a:r>
            <a:endParaRPr lang="en-US" dirty="0">
              <a:solidFill>
                <a:srgbClr val="FFFF96">
                  <a:lumMod val="75000"/>
                </a:srgbClr>
              </a:solidFill>
              <a:latin typeface="Candara"/>
              <a:ea typeface="ＭＳ Ｐゴシック"/>
              <a:cs typeface="Candara"/>
            </a:endParaRPr>
          </a:p>
        </p:txBody>
      </p:sp>
      <p:pic>
        <p:nvPicPr>
          <p:cNvPr id="3" name="Picture 2"/>
          <p:cNvPicPr>
            <a:picLocks noChangeAspect="1"/>
          </p:cNvPicPr>
          <p:nvPr/>
        </p:nvPicPr>
        <p:blipFill>
          <a:blip r:embed="rId2"/>
          <a:stretch>
            <a:fillRect/>
          </a:stretch>
        </p:blipFill>
        <p:spPr>
          <a:xfrm>
            <a:off x="4096792" y="2233617"/>
            <a:ext cx="2982188" cy="4232369"/>
          </a:xfrm>
          <a:prstGeom prst="rect">
            <a:avLst/>
          </a:prstGeom>
        </p:spPr>
      </p:pic>
      <p:pic>
        <p:nvPicPr>
          <p:cNvPr id="7" name="Picture 6"/>
          <p:cNvPicPr>
            <a:picLocks noChangeAspect="1"/>
          </p:cNvPicPr>
          <p:nvPr/>
        </p:nvPicPr>
        <p:blipFill>
          <a:blip r:embed="rId3"/>
          <a:stretch>
            <a:fillRect/>
          </a:stretch>
        </p:blipFill>
        <p:spPr>
          <a:xfrm>
            <a:off x="737706" y="2223619"/>
            <a:ext cx="2504530" cy="4244917"/>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75164" y="2755525"/>
            <a:ext cx="1213590" cy="10572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7246456" y="1781357"/>
            <a:ext cx="1793955" cy="914400"/>
          </a:xfrm>
          <a:prstGeom prst="rect">
            <a:avLst/>
          </a:prstGeom>
          <a:solidFill>
            <a:schemeClr val="bg1"/>
          </a:solidFill>
          <a:effectLst/>
        </p:spPr>
        <p:txBody>
          <a:bodyPr wrap="none" lIns="0" tIns="0" rIns="0" bIns="0" rtlCol="0">
            <a:noAutofit/>
          </a:bodyPr>
          <a:lstStyle/>
          <a:p>
            <a:pPr algn="ctr" fontAlgn="auto">
              <a:lnSpc>
                <a:spcPts val="1800"/>
              </a:lnSpc>
              <a:spcBef>
                <a:spcPts val="0"/>
              </a:spcBef>
              <a:spcAft>
                <a:spcPts val="0"/>
              </a:spcAft>
            </a:pPr>
            <a:r>
              <a:rPr lang="en-US" sz="1400" b="1" dirty="0" err="1" smtClean="0">
                <a:solidFill>
                  <a:srgbClr val="001446">
                    <a:lumMod val="75000"/>
                    <a:lumOff val="25000"/>
                  </a:srgbClr>
                </a:solidFill>
                <a:latin typeface="Candara"/>
                <a:ea typeface="ＭＳ Ｐゴシック"/>
                <a:cs typeface="Candara"/>
              </a:rPr>
              <a:t>Istituto</a:t>
            </a:r>
            <a:r>
              <a:rPr lang="en-US" sz="1400" b="1" dirty="0" smtClean="0">
                <a:solidFill>
                  <a:srgbClr val="001446">
                    <a:lumMod val="75000"/>
                    <a:lumOff val="25000"/>
                  </a:srgbClr>
                </a:solidFill>
                <a:latin typeface="Candara"/>
                <a:ea typeface="ＭＳ Ｐゴシック"/>
                <a:cs typeface="Candara"/>
              </a:rPr>
              <a:t> </a:t>
            </a:r>
            <a:r>
              <a:rPr lang="en-US" sz="1400" b="1" dirty="0" err="1" smtClean="0">
                <a:solidFill>
                  <a:srgbClr val="001446">
                    <a:lumMod val="75000"/>
                    <a:lumOff val="25000"/>
                  </a:srgbClr>
                </a:solidFill>
                <a:latin typeface="Candara"/>
                <a:ea typeface="ＭＳ Ｐゴシック"/>
                <a:cs typeface="Candara"/>
              </a:rPr>
              <a:t>Superiore</a:t>
            </a:r>
            <a:r>
              <a:rPr lang="en-US" sz="1400" b="1" dirty="0" smtClean="0">
                <a:solidFill>
                  <a:srgbClr val="001446">
                    <a:lumMod val="75000"/>
                    <a:lumOff val="25000"/>
                  </a:srgbClr>
                </a:solidFill>
                <a:latin typeface="Candara"/>
                <a:ea typeface="ＭＳ Ｐゴシック"/>
                <a:cs typeface="Candara"/>
              </a:rPr>
              <a:t> per </a:t>
            </a:r>
          </a:p>
          <a:p>
            <a:pPr algn="ctr" fontAlgn="auto">
              <a:lnSpc>
                <a:spcPts val="1800"/>
              </a:lnSpc>
              <a:spcBef>
                <a:spcPts val="0"/>
              </a:spcBef>
              <a:spcAft>
                <a:spcPts val="0"/>
              </a:spcAft>
            </a:pPr>
            <a:r>
              <a:rPr lang="en-US" sz="1400" b="1" dirty="0" smtClean="0">
                <a:solidFill>
                  <a:srgbClr val="001446">
                    <a:lumMod val="75000"/>
                    <a:lumOff val="25000"/>
                  </a:srgbClr>
                </a:solidFill>
                <a:latin typeface="Candara"/>
                <a:ea typeface="ＭＳ Ｐゴシック"/>
                <a:cs typeface="Candara"/>
              </a:rPr>
              <a:t>la </a:t>
            </a:r>
            <a:r>
              <a:rPr lang="en-US" sz="1400" b="1" dirty="0" err="1" smtClean="0">
                <a:solidFill>
                  <a:srgbClr val="001446">
                    <a:lumMod val="75000"/>
                    <a:lumOff val="25000"/>
                  </a:srgbClr>
                </a:solidFill>
                <a:latin typeface="Candara"/>
                <a:ea typeface="ＭＳ Ｐゴシック"/>
                <a:cs typeface="Candara"/>
              </a:rPr>
              <a:t>Protezione</a:t>
            </a:r>
            <a:r>
              <a:rPr lang="en-US" sz="1400" b="1" dirty="0" smtClean="0">
                <a:solidFill>
                  <a:srgbClr val="001446">
                    <a:lumMod val="75000"/>
                    <a:lumOff val="25000"/>
                  </a:srgbClr>
                </a:solidFill>
                <a:latin typeface="Candara"/>
                <a:ea typeface="ＭＳ Ｐゴシック"/>
                <a:cs typeface="Candara"/>
              </a:rPr>
              <a:t> e la </a:t>
            </a:r>
            <a:br>
              <a:rPr lang="en-US" sz="1400" b="1" dirty="0" smtClean="0">
                <a:solidFill>
                  <a:srgbClr val="001446">
                    <a:lumMod val="75000"/>
                    <a:lumOff val="25000"/>
                  </a:srgbClr>
                </a:solidFill>
                <a:latin typeface="Candara"/>
                <a:ea typeface="ＭＳ Ｐゴシック"/>
                <a:cs typeface="Candara"/>
              </a:rPr>
            </a:br>
            <a:r>
              <a:rPr lang="en-US" sz="1400" b="1" dirty="0" err="1" smtClean="0">
                <a:solidFill>
                  <a:srgbClr val="001446">
                    <a:lumMod val="75000"/>
                    <a:lumOff val="25000"/>
                  </a:srgbClr>
                </a:solidFill>
                <a:latin typeface="Candara"/>
                <a:ea typeface="ＭＳ Ｐゴシック"/>
                <a:cs typeface="Candara"/>
              </a:rPr>
              <a:t>Ricerca</a:t>
            </a:r>
            <a:r>
              <a:rPr lang="en-US" sz="1400" b="1" dirty="0" smtClean="0">
                <a:solidFill>
                  <a:srgbClr val="001446">
                    <a:lumMod val="75000"/>
                    <a:lumOff val="25000"/>
                  </a:srgbClr>
                </a:solidFill>
                <a:latin typeface="Candara"/>
                <a:ea typeface="ＭＳ Ｐゴシック"/>
                <a:cs typeface="Candara"/>
              </a:rPr>
              <a:t> </a:t>
            </a:r>
            <a:r>
              <a:rPr lang="en-US" sz="1400" b="1" dirty="0" err="1" smtClean="0">
                <a:solidFill>
                  <a:srgbClr val="001446">
                    <a:lumMod val="75000"/>
                    <a:lumOff val="25000"/>
                  </a:srgbClr>
                </a:solidFill>
                <a:latin typeface="Candara"/>
                <a:ea typeface="ＭＳ Ｐゴシック"/>
                <a:cs typeface="Candara"/>
              </a:rPr>
              <a:t>Ambientale</a:t>
            </a:r>
            <a:r>
              <a:rPr lang="en-US" sz="1400" b="1" dirty="0" smtClean="0">
                <a:solidFill>
                  <a:srgbClr val="001446">
                    <a:lumMod val="75000"/>
                    <a:lumOff val="25000"/>
                  </a:srgbClr>
                </a:solidFill>
                <a:latin typeface="Candara"/>
                <a:ea typeface="ＭＳ Ｐゴシック"/>
                <a:cs typeface="Candara"/>
              </a:rPr>
              <a:t> </a:t>
            </a:r>
          </a:p>
          <a:p>
            <a:pPr algn="ctr" fontAlgn="auto">
              <a:lnSpc>
                <a:spcPts val="1800"/>
              </a:lnSpc>
              <a:spcBef>
                <a:spcPts val="0"/>
              </a:spcBef>
              <a:spcAft>
                <a:spcPts val="0"/>
              </a:spcAft>
            </a:pPr>
            <a:r>
              <a:rPr lang="en-US" sz="1400" b="1" dirty="0" smtClean="0">
                <a:solidFill>
                  <a:srgbClr val="001446">
                    <a:lumMod val="75000"/>
                    <a:lumOff val="25000"/>
                  </a:srgbClr>
                </a:solidFill>
                <a:latin typeface="Candara"/>
                <a:ea typeface="ＭＳ Ｐゴシック"/>
                <a:cs typeface="Candara"/>
              </a:rPr>
              <a:t>(ISPRA)</a:t>
            </a:r>
          </a:p>
        </p:txBody>
      </p:sp>
    </p:spTree>
    <p:extLst>
      <p:ext uri="{BB962C8B-B14F-4D97-AF65-F5344CB8AC3E}">
        <p14:creationId xmlns:p14="http://schemas.microsoft.com/office/powerpoint/2010/main" val="86043699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a:xfrm>
            <a:off x="685801" y="426964"/>
            <a:ext cx="7312991" cy="484632"/>
          </a:xfrm>
        </p:spPr>
        <p:txBody>
          <a:bodyPr/>
          <a:lstStyle/>
          <a:p>
            <a:r>
              <a:rPr lang="en-US" sz="3200" dirty="0" smtClean="0">
                <a:latin typeface="Candara"/>
                <a:cs typeface="Candara"/>
              </a:rPr>
              <a:t>Italy – River Basins</a:t>
            </a:r>
            <a:endParaRPr lang="en-US" sz="3200" dirty="0">
              <a:latin typeface="Candara"/>
              <a:cs typeface="Candara"/>
            </a:endParaRPr>
          </a:p>
        </p:txBody>
      </p:sp>
      <p:sp>
        <p:nvSpPr>
          <p:cNvPr id="12" name="TextBox 11"/>
          <p:cNvSpPr txBox="1"/>
          <p:nvPr/>
        </p:nvSpPr>
        <p:spPr>
          <a:xfrm>
            <a:off x="140782" y="5823511"/>
            <a:ext cx="5087372"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fontAlgn="auto">
              <a:spcBef>
                <a:spcPts val="0"/>
              </a:spcBef>
              <a:spcAft>
                <a:spcPts val="0"/>
              </a:spcAft>
            </a:pPr>
            <a:r>
              <a:rPr lang="en-NZ" dirty="0">
                <a:solidFill>
                  <a:prstClr val="white"/>
                </a:solidFill>
                <a:latin typeface="Arial"/>
                <a:ea typeface="ＭＳ Ｐゴシック"/>
                <a:cs typeface="ＭＳ Ｐゴシック"/>
              </a:rPr>
              <a:t>Develop a federated hydrological information infrastructure . . .</a:t>
            </a:r>
          </a:p>
          <a:p>
            <a:pPr fontAlgn="auto">
              <a:spcBef>
                <a:spcPts val="0"/>
              </a:spcBef>
              <a:spcAft>
                <a:spcPts val="0"/>
              </a:spcAft>
            </a:pPr>
            <a:r>
              <a:rPr lang="en-NZ" dirty="0">
                <a:solidFill>
                  <a:prstClr val="white"/>
                </a:solidFill>
                <a:latin typeface="Arial"/>
                <a:ea typeface="ＭＳ Ｐゴシック"/>
                <a:cs typeface="ＭＳ Ｐゴシック"/>
              </a:rPr>
              <a:t>                    . . . linking regionally collected data for a river basin</a:t>
            </a:r>
          </a:p>
        </p:txBody>
      </p:sp>
      <p:sp>
        <p:nvSpPr>
          <p:cNvPr id="6" name="Rectangle 5"/>
          <p:cNvSpPr/>
          <p:nvPr/>
        </p:nvSpPr>
        <p:spPr>
          <a:xfrm>
            <a:off x="702237" y="1612095"/>
            <a:ext cx="4065002" cy="646331"/>
          </a:xfrm>
          <a:prstGeom prst="rect">
            <a:avLst/>
          </a:prstGeom>
        </p:spPr>
        <p:txBody>
          <a:bodyPr wrap="square">
            <a:spAutoFit/>
          </a:bodyPr>
          <a:lstStyle/>
          <a:p>
            <a:pPr eaLnBrk="1" fontAlgn="auto" hangingPunct="1">
              <a:spcBef>
                <a:spcPts val="0"/>
              </a:spcBef>
              <a:spcAft>
                <a:spcPts val="0"/>
              </a:spcAft>
            </a:pPr>
            <a:r>
              <a:rPr lang="en-US" b="1" dirty="0">
                <a:solidFill>
                  <a:srgbClr val="FFFF96">
                    <a:lumMod val="75000"/>
                  </a:srgbClr>
                </a:solidFill>
                <a:latin typeface="Candara"/>
                <a:ea typeface="ＭＳ Ｐゴシック"/>
                <a:cs typeface="Candara"/>
              </a:rPr>
              <a:t>Data for the Po River basin is managed by seven different regional authorities</a:t>
            </a:r>
            <a:endParaRPr lang="en-US" dirty="0">
              <a:solidFill>
                <a:srgbClr val="FFFF96">
                  <a:lumMod val="75000"/>
                </a:srgbClr>
              </a:solidFill>
              <a:latin typeface="Candara"/>
              <a:ea typeface="ＭＳ Ｐゴシック"/>
              <a:cs typeface="Candara"/>
            </a:endParaRPr>
          </a:p>
        </p:txBody>
      </p:sp>
      <p:pic>
        <p:nvPicPr>
          <p:cNvPr id="3" name="Picture 2"/>
          <p:cNvPicPr>
            <a:picLocks noChangeAspect="1"/>
          </p:cNvPicPr>
          <p:nvPr/>
        </p:nvPicPr>
        <p:blipFill>
          <a:blip r:embed="rId2"/>
          <a:stretch>
            <a:fillRect/>
          </a:stretch>
        </p:blipFill>
        <p:spPr>
          <a:xfrm>
            <a:off x="5538783" y="1371601"/>
            <a:ext cx="3485688" cy="5395398"/>
          </a:xfrm>
          <a:prstGeom prst="rect">
            <a:avLst/>
          </a:prstGeom>
        </p:spPr>
      </p:pic>
      <p:pic>
        <p:nvPicPr>
          <p:cNvPr id="9" name="Picture 8"/>
          <p:cNvPicPr>
            <a:picLocks noChangeAspect="1"/>
          </p:cNvPicPr>
          <p:nvPr/>
        </p:nvPicPr>
        <p:blipFill>
          <a:blip r:embed="rId3"/>
          <a:stretch>
            <a:fillRect/>
          </a:stretch>
        </p:blipFill>
        <p:spPr>
          <a:xfrm>
            <a:off x="830238" y="2346623"/>
            <a:ext cx="4246150" cy="3196554"/>
          </a:xfrm>
          <a:prstGeom prst="rect">
            <a:avLst/>
          </a:prstGeom>
        </p:spPr>
      </p:pic>
    </p:spTree>
    <p:extLst>
      <p:ext uri="{BB962C8B-B14F-4D97-AF65-F5344CB8AC3E}">
        <p14:creationId xmlns:p14="http://schemas.microsoft.com/office/powerpoint/2010/main" val="399223262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smtClean="0">
                <a:latin typeface="Candara"/>
                <a:cs typeface="Candara"/>
              </a:rPr>
              <a:t>Water Data Maps: Italian Stream Gauges</a:t>
            </a:r>
            <a:endParaRPr lang="en-US" sz="3200" dirty="0">
              <a:latin typeface="Candara"/>
              <a:cs typeface="Candara"/>
            </a:endParaRPr>
          </a:p>
        </p:txBody>
      </p:sp>
      <p:pic>
        <p:nvPicPr>
          <p:cNvPr id="8" name="Picture 7" descr="Italy streamgag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5209"/>
            <a:ext cx="9144000" cy="5482793"/>
          </a:xfrm>
          <a:prstGeom prst="rect">
            <a:avLst/>
          </a:prstGeom>
        </p:spPr>
      </p:pic>
      <p:pic>
        <p:nvPicPr>
          <p:cNvPr id="9" name="Picture 8" descr="Italy streamgages-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89618"/>
            <a:ext cx="9144000" cy="5468382"/>
          </a:xfrm>
          <a:prstGeom prst="rect">
            <a:avLst/>
          </a:prstGeom>
        </p:spPr>
      </p:pic>
    </p:spTree>
    <p:extLst>
      <p:ext uri="{BB962C8B-B14F-4D97-AF65-F5344CB8AC3E}">
        <p14:creationId xmlns:p14="http://schemas.microsoft.com/office/powerpoint/2010/main" val="14038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Borett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slide24-Boretto w popu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1" y="838200"/>
            <a:ext cx="4182935" cy="991104"/>
          </a:xfrm>
          <a:solidFill>
            <a:schemeClr val="bg1">
              <a:alpha val="49000"/>
            </a:schemeClr>
          </a:solidFill>
        </p:spPr>
        <p:txBody>
          <a:bodyPr/>
          <a:lstStyle/>
          <a:p>
            <a:r>
              <a:rPr lang="en-US" sz="3200" dirty="0" smtClean="0">
                <a:latin typeface="Candara"/>
                <a:cs typeface="Candara"/>
              </a:rPr>
              <a:t>Water Data Maps: </a:t>
            </a:r>
            <a:br>
              <a:rPr lang="en-US" sz="3200" dirty="0" smtClean="0">
                <a:latin typeface="Candara"/>
                <a:cs typeface="Candara"/>
              </a:rPr>
            </a:br>
            <a:r>
              <a:rPr lang="en-US" sz="3200" dirty="0" smtClean="0">
                <a:latin typeface="Candara"/>
                <a:cs typeface="Candara"/>
              </a:rPr>
              <a:t>Italian Stream Gauges</a:t>
            </a:r>
            <a:endParaRPr lang="en-US" sz="3200" dirty="0">
              <a:latin typeface="Candara"/>
              <a:cs typeface="Candara"/>
            </a:endParaRPr>
          </a:p>
        </p:txBody>
      </p:sp>
    </p:spTree>
    <p:extLst>
      <p:ext uri="{BB962C8B-B14F-4D97-AF65-F5344CB8AC3E}">
        <p14:creationId xmlns:p14="http://schemas.microsoft.com/office/powerpoint/2010/main" val="166171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ndara"/>
                <a:cs typeface="Candara"/>
              </a:rPr>
              <a:t>Water Data Maps: </a:t>
            </a:r>
            <a:r>
              <a:rPr lang="en-US" sz="3200" dirty="0" smtClean="0">
                <a:latin typeface="Candara"/>
                <a:cs typeface="Candara"/>
              </a:rPr>
              <a:t>Time Series Data Access</a:t>
            </a:r>
            <a:endParaRPr lang="en-US" sz="3200" dirty="0">
              <a:latin typeface="Candara"/>
              <a:cs typeface="Candara"/>
            </a:endParaRPr>
          </a:p>
        </p:txBody>
      </p:sp>
      <p:pic>
        <p:nvPicPr>
          <p:cNvPr id="4" name="Picture 3" descr="Italy-Po a Boretto-HIS grap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16460"/>
            <a:ext cx="9144000" cy="5241540"/>
          </a:xfrm>
          <a:prstGeom prst="rect">
            <a:avLst/>
          </a:prstGeom>
        </p:spPr>
      </p:pic>
    </p:spTree>
    <p:extLst>
      <p:ext uri="{BB962C8B-B14F-4D97-AF65-F5344CB8AC3E}">
        <p14:creationId xmlns:p14="http://schemas.microsoft.com/office/powerpoint/2010/main" val="2494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03" y="904351"/>
            <a:ext cx="8466054" cy="708043"/>
          </a:xfrm>
        </p:spPr>
        <p:txBody>
          <a:bodyPr/>
          <a:lstStyle/>
          <a:p>
            <a:r>
              <a:rPr lang="en-US" sz="2400" dirty="0" smtClean="0">
                <a:latin typeface="Candara"/>
                <a:cs typeface="Candara"/>
              </a:rPr>
              <a:t>This is a story about millions of small datasets:</a:t>
            </a:r>
            <a:br>
              <a:rPr lang="en-US" sz="2400" dirty="0" smtClean="0">
                <a:latin typeface="Candara"/>
                <a:cs typeface="Candara"/>
              </a:rPr>
            </a:br>
            <a:r>
              <a:rPr lang="en-US" sz="2400" dirty="0" smtClean="0">
                <a:latin typeface="Candara"/>
                <a:cs typeface="Candara"/>
              </a:rPr>
              <a:t>each with a time series of a variable at a point location…</a:t>
            </a:r>
            <a:endParaRPr lang="en-US" sz="2400" dirty="0">
              <a:latin typeface="Candara"/>
              <a:cs typeface="Candara"/>
            </a:endParaRPr>
          </a:p>
        </p:txBody>
      </p:sp>
      <p:sp>
        <p:nvSpPr>
          <p:cNvPr id="3" name="TextBox 2"/>
          <p:cNvSpPr txBox="1"/>
          <p:nvPr/>
        </p:nvSpPr>
        <p:spPr>
          <a:xfrm>
            <a:off x="723047" y="1765727"/>
            <a:ext cx="2320098" cy="369332"/>
          </a:xfrm>
          <a:prstGeom prst="rect">
            <a:avLst/>
          </a:prstGeom>
          <a:noFill/>
        </p:spPr>
        <p:txBody>
          <a:bodyPr wrap="square" rtlCol="0">
            <a:spAutoFit/>
          </a:bodyPr>
          <a:lstStyle/>
          <a:p>
            <a:pPr algn="ctr" defTabSz="457200"/>
            <a:r>
              <a:rPr lang="en-US" b="1" dirty="0">
                <a:latin typeface="+mn-lt"/>
              </a:rPr>
              <a:t>Water Quantity</a:t>
            </a:r>
          </a:p>
        </p:txBody>
      </p:sp>
      <p:sp>
        <p:nvSpPr>
          <p:cNvPr id="41" name="TextBox 40"/>
          <p:cNvSpPr txBox="1"/>
          <p:nvPr/>
        </p:nvSpPr>
        <p:spPr>
          <a:xfrm>
            <a:off x="4294148" y="3004073"/>
            <a:ext cx="1648431" cy="369332"/>
          </a:xfrm>
          <a:prstGeom prst="rect">
            <a:avLst/>
          </a:prstGeom>
          <a:noFill/>
        </p:spPr>
        <p:txBody>
          <a:bodyPr wrap="square" rtlCol="0">
            <a:spAutoFit/>
          </a:bodyPr>
          <a:lstStyle/>
          <a:p>
            <a:pPr algn="ctr" defTabSz="457200"/>
            <a:r>
              <a:rPr lang="en-US" b="1" dirty="0">
                <a:latin typeface="+mn-lt"/>
              </a:rPr>
              <a:t>Rainfall</a:t>
            </a:r>
          </a:p>
        </p:txBody>
      </p:sp>
      <p:sp>
        <p:nvSpPr>
          <p:cNvPr id="42" name="TextBox 41"/>
          <p:cNvSpPr txBox="1"/>
          <p:nvPr/>
        </p:nvSpPr>
        <p:spPr>
          <a:xfrm>
            <a:off x="7012553" y="4300594"/>
            <a:ext cx="1648431" cy="369332"/>
          </a:xfrm>
          <a:prstGeom prst="rect">
            <a:avLst/>
          </a:prstGeom>
          <a:noFill/>
        </p:spPr>
        <p:txBody>
          <a:bodyPr wrap="square" rtlCol="0">
            <a:spAutoFit/>
          </a:bodyPr>
          <a:lstStyle/>
          <a:p>
            <a:pPr algn="ctr" defTabSz="457200"/>
            <a:r>
              <a:rPr lang="en-US" b="1" dirty="0">
                <a:latin typeface="+mn-lt"/>
              </a:rPr>
              <a:t>Soil </a:t>
            </a:r>
            <a:r>
              <a:rPr lang="en-US" b="1" dirty="0" smtClean="0">
                <a:latin typeface="+mn-lt"/>
              </a:rPr>
              <a:t>Moisture</a:t>
            </a:r>
            <a:endParaRPr lang="en-US" b="1" dirty="0">
              <a:latin typeface="+mn-lt"/>
            </a:endParaRPr>
          </a:p>
        </p:txBody>
      </p:sp>
      <p:pic>
        <p:nvPicPr>
          <p:cNvPr id="15" name="Picture 14" descr="rain-gauge-platform-40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7900" y="3374988"/>
            <a:ext cx="2936023" cy="1956816"/>
          </a:xfrm>
          <a:prstGeom prst="rect">
            <a:avLst/>
          </a:prstGeom>
          <a:noFill/>
          <a:ln w="19050" cmpd="sng">
            <a:solidFill>
              <a:schemeClr val="accent4"/>
            </a:solidFill>
            <a:miter lim="800000"/>
            <a:headEnd/>
            <a:tailEnd/>
          </a:ln>
          <a:effectLst/>
        </p:spPr>
      </p:pic>
      <p:pic>
        <p:nvPicPr>
          <p:cNvPr id="16" name="Picture 6" descr="td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6427" y="4671084"/>
            <a:ext cx="1612814" cy="1956816"/>
          </a:xfrm>
          <a:prstGeom prst="rect">
            <a:avLst/>
          </a:prstGeom>
          <a:noFill/>
          <a:ln w="19050" cmpd="sng">
            <a:solidFill>
              <a:schemeClr val="accent4"/>
            </a:solidFill>
            <a:miter lim="800000"/>
            <a:headEnd/>
            <a:tailEnd/>
          </a:ln>
          <a:effectLst/>
        </p:spPr>
      </p:pic>
      <p:pic>
        <p:nvPicPr>
          <p:cNvPr id="19" name="Picture 8" descr="TCO Sept 20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3551" y="2152407"/>
            <a:ext cx="2609089" cy="1956816"/>
          </a:xfrm>
          <a:prstGeom prst="rect">
            <a:avLst/>
          </a:prstGeom>
          <a:noFill/>
          <a:ln w="25400">
            <a:solidFill>
              <a:srgbClr val="00B9F2"/>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4605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350" y="1277938"/>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latin typeface="Arial"/>
              <a:ea typeface="ＭＳ Ｐゴシック"/>
              <a:cs typeface="ＭＳ Ｐゴシック"/>
            </a:endParaRPr>
          </a:p>
        </p:txBody>
      </p:sp>
      <p:sp>
        <p:nvSpPr>
          <p:cNvPr id="51202" name="TextBox 4"/>
          <p:cNvSpPr txBox="1">
            <a:spLocks noChangeArrowheads="1"/>
          </p:cNvSpPr>
          <p:nvPr/>
        </p:nvSpPr>
        <p:spPr bwMode="auto">
          <a:xfrm>
            <a:off x="685801" y="304800"/>
            <a:ext cx="7974013"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endParaRPr lang="en-US" sz="2800" smtClean="0">
              <a:solidFill>
                <a:srgbClr val="2362FF"/>
              </a:solidFill>
              <a:latin typeface="Arial" charset="0"/>
            </a:endParaRPr>
          </a:p>
        </p:txBody>
      </p:sp>
      <p:sp>
        <p:nvSpPr>
          <p:cNvPr id="51203" name="Title 1"/>
          <p:cNvSpPr>
            <a:spLocks noGrp="1"/>
          </p:cNvSpPr>
          <p:nvPr>
            <p:ph type="title"/>
          </p:nvPr>
        </p:nvSpPr>
        <p:spPr>
          <a:xfrm>
            <a:off x="368274" y="0"/>
            <a:ext cx="8458200" cy="1054622"/>
          </a:xfrm>
        </p:spPr>
        <p:txBody>
          <a:bodyPr/>
          <a:lstStyle/>
          <a:p>
            <a:pPr algn="ctr"/>
            <a:r>
              <a:rPr lang="en-US" sz="36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Outreach through GEOSS </a:t>
            </a:r>
            <a:br>
              <a:rPr lang="en-US" sz="36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br>
            <a:r>
              <a:rPr lang="en-US" sz="36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Architecture Implementation Pilots (AIP)</a:t>
            </a:r>
            <a:endParaRPr dirty="0">
              <a:solidFill>
                <a:srgbClr val="000000"/>
              </a:solidFill>
              <a:latin typeface="Candara"/>
              <a:ea typeface="ＭＳ Ｐゴシック" charset="0"/>
              <a:cs typeface="Candara"/>
            </a:endParaRPr>
          </a:p>
        </p:txBody>
      </p:sp>
      <p:sp>
        <p:nvSpPr>
          <p:cNvPr id="20" name="Rectangle 19"/>
          <p:cNvSpPr/>
          <p:nvPr/>
        </p:nvSpPr>
        <p:spPr>
          <a:xfrm>
            <a:off x="0" y="5929313"/>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Arial"/>
              <a:ea typeface="ＭＳ Ｐゴシック"/>
              <a:cs typeface="ＭＳ Ｐゴシック"/>
            </a:endParaRPr>
          </a:p>
        </p:txBody>
      </p:sp>
      <p:grpSp>
        <p:nvGrpSpPr>
          <p:cNvPr id="7" name="Group 6"/>
          <p:cNvGrpSpPr/>
          <p:nvPr/>
        </p:nvGrpSpPr>
        <p:grpSpPr>
          <a:xfrm>
            <a:off x="65845" y="5080000"/>
            <a:ext cx="1138238" cy="1677988"/>
            <a:chOff x="65844" y="5080000"/>
            <a:chExt cx="1138238" cy="1677988"/>
          </a:xfrm>
        </p:grpSpPr>
        <p:sp>
          <p:nvSpPr>
            <p:cNvPr id="51235" name="TextBox 42"/>
            <p:cNvSpPr txBox="1">
              <a:spLocks noChangeArrowheads="1"/>
            </p:cNvSpPr>
            <p:nvPr/>
          </p:nvSpPr>
          <p:spPr bwMode="auto">
            <a:xfrm>
              <a:off x="65844" y="6204011"/>
              <a:ext cx="1138238" cy="553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800" dirty="0" smtClean="0">
                  <a:solidFill>
                    <a:srgbClr val="DFF0FA"/>
                  </a:solidFill>
                  <a:latin typeface="Arial" charset="0"/>
                </a:rPr>
                <a:t>2012</a:t>
              </a:r>
            </a:p>
          </p:txBody>
        </p:sp>
        <p:cxnSp>
          <p:nvCxnSpPr>
            <p:cNvPr id="46" name="Straight Connector 45"/>
            <p:cNvCxnSpPr/>
            <p:nvPr/>
          </p:nvCxnSpPr>
          <p:spPr bwMode="auto">
            <a:xfrm flipH="1" flipV="1">
              <a:off x="628952" y="5080000"/>
              <a:ext cx="6011" cy="900115"/>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44" name="Oval 43"/>
            <p:cNvSpPr>
              <a:spLocks noChangeAspect="1"/>
            </p:cNvSpPr>
            <p:nvPr/>
          </p:nvSpPr>
          <p:spPr bwMode="auto">
            <a:xfrm>
              <a:off x="498438" y="5850083"/>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fontAlgn="auto">
                <a:spcBef>
                  <a:spcPts val="0"/>
                </a:spcBef>
                <a:spcAft>
                  <a:spcPts val="0"/>
                </a:spcAft>
                <a:defRPr/>
              </a:pPr>
              <a:endParaRPr lang="en-US" sz="1400" b="1" dirty="0">
                <a:solidFill>
                  <a:srgbClr val="000000"/>
                </a:solidFill>
                <a:latin typeface="Arial"/>
                <a:ea typeface="ＭＳ Ｐゴシック"/>
                <a:cs typeface="ＭＳ Ｐゴシック"/>
              </a:endParaRPr>
            </a:p>
          </p:txBody>
        </p:sp>
      </p:grpSp>
      <p:sp>
        <p:nvSpPr>
          <p:cNvPr id="51233" name="TextBox 45"/>
          <p:cNvSpPr txBox="1">
            <a:spLocks noChangeArrowheads="1"/>
          </p:cNvSpPr>
          <p:nvPr/>
        </p:nvSpPr>
        <p:spPr bwMode="auto">
          <a:xfrm>
            <a:off x="2603386" y="6203742"/>
            <a:ext cx="1138237" cy="554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800" dirty="0" smtClean="0">
                <a:solidFill>
                  <a:srgbClr val="DFF0FA"/>
                </a:solidFill>
                <a:latin typeface="Arial" charset="0"/>
              </a:rPr>
              <a:t>2013</a:t>
            </a:r>
          </a:p>
        </p:txBody>
      </p:sp>
      <p:cxnSp>
        <p:nvCxnSpPr>
          <p:cNvPr id="50" name="Straight Connector 49"/>
          <p:cNvCxnSpPr/>
          <p:nvPr/>
        </p:nvCxnSpPr>
        <p:spPr bwMode="auto">
          <a:xfrm flipH="1" flipV="1">
            <a:off x="2612571" y="2032002"/>
            <a:ext cx="1210" cy="3926213"/>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Oval 50"/>
          <p:cNvSpPr>
            <a:spLocks noChangeAspect="1"/>
          </p:cNvSpPr>
          <p:nvPr/>
        </p:nvSpPr>
        <p:spPr bwMode="auto">
          <a:xfrm>
            <a:off x="3033625" y="5828182"/>
            <a:ext cx="273050" cy="271462"/>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fontAlgn="auto">
              <a:spcBef>
                <a:spcPts val="0"/>
              </a:spcBef>
              <a:spcAft>
                <a:spcPts val="0"/>
              </a:spcAft>
              <a:defRPr/>
            </a:pPr>
            <a:endParaRPr lang="en-US" sz="1400" b="1" dirty="0">
              <a:solidFill>
                <a:srgbClr val="000000"/>
              </a:solidFill>
              <a:latin typeface="Arial"/>
              <a:ea typeface="ＭＳ Ｐゴシック"/>
              <a:cs typeface="ＭＳ Ｐゴシック"/>
            </a:endParaRPr>
          </a:p>
        </p:txBody>
      </p:sp>
      <p:sp>
        <p:nvSpPr>
          <p:cNvPr id="45" name="Oval 44"/>
          <p:cNvSpPr>
            <a:spLocks noChangeAspect="1"/>
          </p:cNvSpPr>
          <p:nvPr/>
        </p:nvSpPr>
        <p:spPr bwMode="auto">
          <a:xfrm>
            <a:off x="8113714" y="5805490"/>
            <a:ext cx="274637" cy="274637"/>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fontAlgn="auto">
              <a:spcBef>
                <a:spcPts val="0"/>
              </a:spcBef>
              <a:spcAft>
                <a:spcPts val="0"/>
              </a:spcAft>
              <a:defRPr/>
            </a:pPr>
            <a:endParaRPr lang="en-US" sz="1400" b="1" dirty="0">
              <a:solidFill>
                <a:srgbClr val="000000"/>
              </a:solidFill>
              <a:latin typeface="Arial"/>
              <a:ea typeface="ＭＳ Ｐゴシック"/>
              <a:cs typeface="ＭＳ Ｐゴシック"/>
            </a:endParaRPr>
          </a:p>
        </p:txBody>
      </p:sp>
      <p:cxnSp>
        <p:nvCxnSpPr>
          <p:cNvPr id="68" name="Straight Connector 67"/>
          <p:cNvCxnSpPr/>
          <p:nvPr/>
        </p:nvCxnSpPr>
        <p:spPr bwMode="auto">
          <a:xfrm flipV="1">
            <a:off x="7414382" y="2080383"/>
            <a:ext cx="24190" cy="3846287"/>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3" name="TextBox 36"/>
          <p:cNvSpPr txBox="1">
            <a:spLocks noChangeArrowheads="1"/>
          </p:cNvSpPr>
          <p:nvPr/>
        </p:nvSpPr>
        <p:spPr bwMode="auto">
          <a:xfrm>
            <a:off x="7678466" y="6203198"/>
            <a:ext cx="1138239" cy="55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800" dirty="0" smtClean="0">
                <a:solidFill>
                  <a:srgbClr val="DFF0FA"/>
                </a:solidFill>
                <a:latin typeface="Arial" charset="0"/>
              </a:rPr>
              <a:t>2015</a:t>
            </a:r>
          </a:p>
        </p:txBody>
      </p:sp>
      <p:sp>
        <p:nvSpPr>
          <p:cNvPr id="42" name="Oval 41"/>
          <p:cNvSpPr>
            <a:spLocks noChangeAspect="1"/>
          </p:cNvSpPr>
          <p:nvPr/>
        </p:nvSpPr>
        <p:spPr bwMode="auto">
          <a:xfrm>
            <a:off x="5594512" y="5807075"/>
            <a:ext cx="273050" cy="27305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fontAlgn="auto">
              <a:spcBef>
                <a:spcPts val="0"/>
              </a:spcBef>
              <a:spcAft>
                <a:spcPts val="0"/>
              </a:spcAft>
              <a:defRPr/>
            </a:pPr>
            <a:endParaRPr lang="en-US" sz="1400" b="1" dirty="0">
              <a:solidFill>
                <a:srgbClr val="000000"/>
              </a:solidFill>
              <a:latin typeface="Arial"/>
              <a:ea typeface="ＭＳ Ｐゴシック"/>
              <a:cs typeface="ＭＳ Ｐゴシック"/>
            </a:endParaRPr>
          </a:p>
        </p:txBody>
      </p:sp>
      <p:sp>
        <p:nvSpPr>
          <p:cNvPr id="52" name="TextBox 25"/>
          <p:cNvSpPr txBox="1">
            <a:spLocks noChangeArrowheads="1"/>
          </p:cNvSpPr>
          <p:nvPr/>
        </p:nvSpPr>
        <p:spPr bwMode="auto">
          <a:xfrm>
            <a:off x="5140926" y="6203601"/>
            <a:ext cx="1138238" cy="55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800" dirty="0" smtClean="0">
                <a:solidFill>
                  <a:srgbClr val="DFF0FA"/>
                </a:solidFill>
                <a:latin typeface="Arial" charset="0"/>
              </a:rPr>
              <a:t>2014</a:t>
            </a:r>
          </a:p>
        </p:txBody>
      </p:sp>
      <p:cxnSp>
        <p:nvCxnSpPr>
          <p:cNvPr id="62" name="Straight Connector 61"/>
          <p:cNvCxnSpPr/>
          <p:nvPr/>
        </p:nvCxnSpPr>
        <p:spPr bwMode="auto">
          <a:xfrm flipV="1">
            <a:off x="5727309" y="3952323"/>
            <a:ext cx="33798" cy="1837293"/>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225" name="TextBox 51"/>
          <p:cNvSpPr txBox="1">
            <a:spLocks noChangeArrowheads="1"/>
          </p:cNvSpPr>
          <p:nvPr/>
        </p:nvSpPr>
        <p:spPr bwMode="auto">
          <a:xfrm>
            <a:off x="96765" y="4422589"/>
            <a:ext cx="3144762" cy="1153316"/>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600" dirty="0" smtClean="0">
                <a:solidFill>
                  <a:srgbClr val="FF0000"/>
                </a:solidFill>
                <a:latin typeface="Candara"/>
                <a:cs typeface="Candara"/>
              </a:rPr>
              <a:t>AIP-5</a:t>
            </a:r>
            <a:r>
              <a:rPr lang="en-US" sz="1400" b="0" dirty="0" smtClean="0">
                <a:solidFill>
                  <a:srgbClr val="000000"/>
                </a:solidFill>
                <a:latin typeface="Candara"/>
                <a:cs typeface="Candara"/>
              </a:rPr>
              <a:t>: Web map of </a:t>
            </a:r>
            <a:r>
              <a:rPr lang="en-US" sz="1400" dirty="0" smtClean="0">
                <a:solidFill>
                  <a:srgbClr val="000000"/>
                </a:solidFill>
                <a:latin typeface="Candara"/>
                <a:cs typeface="Candara"/>
              </a:rPr>
              <a:t>GRDC, Mexico,</a:t>
            </a:r>
            <a:br>
              <a:rPr lang="en-US" sz="1400" dirty="0" smtClean="0">
                <a:solidFill>
                  <a:srgbClr val="000000"/>
                </a:solidFill>
                <a:latin typeface="Candara"/>
                <a:cs typeface="Candara"/>
              </a:rPr>
            </a:br>
            <a:r>
              <a:rPr lang="en-US" sz="1400" dirty="0" smtClean="0">
                <a:solidFill>
                  <a:srgbClr val="000000"/>
                </a:solidFill>
                <a:latin typeface="Candara"/>
                <a:cs typeface="Candara"/>
              </a:rPr>
              <a:t>Dominican Republic</a:t>
            </a:r>
            <a:r>
              <a:rPr lang="en-US" sz="1400" b="0" dirty="0" smtClean="0">
                <a:solidFill>
                  <a:srgbClr val="000000"/>
                </a:solidFill>
                <a:latin typeface="Candara"/>
                <a:cs typeface="Candara"/>
              </a:rPr>
              <a:t> stream gage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sites created, each site linked to data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services where allowed, with web maps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hosted at Univ of Texas at Austin.</a:t>
            </a:r>
          </a:p>
        </p:txBody>
      </p:sp>
      <p:grpSp>
        <p:nvGrpSpPr>
          <p:cNvPr id="8" name="Group 7"/>
          <p:cNvGrpSpPr/>
          <p:nvPr/>
        </p:nvGrpSpPr>
        <p:grpSpPr>
          <a:xfrm>
            <a:off x="6626544" y="1639346"/>
            <a:ext cx="1776659" cy="1575498"/>
            <a:chOff x="7259745" y="2362200"/>
            <a:chExt cx="1776659" cy="1575498"/>
          </a:xfrm>
        </p:grpSpPr>
        <p:sp>
          <p:nvSpPr>
            <p:cNvPr id="58" name="TextBox 57"/>
            <p:cNvSpPr txBox="1"/>
            <p:nvPr/>
          </p:nvSpPr>
          <p:spPr bwMode="auto">
            <a:xfrm>
              <a:off x="7324150" y="2362200"/>
              <a:ext cx="1575663" cy="508014"/>
            </a:xfrm>
            <a:prstGeom prst="rect">
              <a:avLst/>
            </a:prstGeom>
            <a:solidFill>
              <a:schemeClr val="tx2">
                <a:lumMod val="75000"/>
                <a:lumOff val="25000"/>
              </a:schemeClr>
            </a:solidFill>
            <a:ln w="19050" cmpd="sng">
              <a:solidFill>
                <a:schemeClr val="accent4">
                  <a:lumMod val="60000"/>
                  <a:lumOff val="40000"/>
                </a:schemeClr>
              </a:solidFill>
            </a:ln>
          </p:spPr>
          <p:txBody>
            <a:bodyPr/>
            <a:lstStyle/>
            <a:p>
              <a:pPr algn="ctr" eaLnBrk="1" fontAlgn="auto" hangingPunct="1">
                <a:spcBef>
                  <a:spcPts val="0"/>
                </a:spcBef>
                <a:spcAft>
                  <a:spcPts val="0"/>
                </a:spcAft>
                <a:defRPr/>
              </a:pPr>
              <a:endParaRPr lang="en-US" sz="1400" b="1" dirty="0">
                <a:solidFill>
                  <a:schemeClr val="accent4">
                    <a:lumMod val="60000"/>
                    <a:lumOff val="40000"/>
                  </a:schemeClr>
                </a:solidFill>
                <a:latin typeface="Arial"/>
                <a:ea typeface="ＭＳ Ｐゴシック"/>
                <a:cs typeface="ＭＳ Ｐゴシック"/>
              </a:endParaRPr>
            </a:p>
          </p:txBody>
        </p:sp>
        <p:sp>
          <p:nvSpPr>
            <p:cNvPr id="12" name="TextBox 11"/>
            <p:cNvSpPr txBox="1"/>
            <p:nvPr/>
          </p:nvSpPr>
          <p:spPr>
            <a:xfrm>
              <a:off x="7324150" y="2362200"/>
              <a:ext cx="1541449" cy="503548"/>
            </a:xfrm>
            <a:prstGeom prst="rect">
              <a:avLst/>
            </a:prstGeom>
            <a:solidFill>
              <a:schemeClr val="tx2"/>
            </a:solidFill>
            <a:effectLst/>
          </p:spPr>
          <p:txBody>
            <a:bodyPr wrap="square" lIns="0" tIns="0" rIns="0" bIns="0" rtlCol="0" anchor="ctr">
              <a:noAutofit/>
            </a:bodyPr>
            <a:lstStyle/>
            <a:p>
              <a:pPr algn="ctr" fontAlgn="auto">
                <a:lnSpc>
                  <a:spcPct val="90000"/>
                </a:lnSpc>
                <a:spcBef>
                  <a:spcPts val="0"/>
                </a:spcBef>
                <a:spcAft>
                  <a:spcPts val="0"/>
                </a:spcAft>
              </a:pPr>
              <a:r>
                <a:rPr lang="en-US" sz="1600" dirty="0" smtClean="0">
                  <a:solidFill>
                    <a:srgbClr val="FFFFFF"/>
                  </a:solidFill>
                  <a:effectLst>
                    <a:outerShdw blurRad="50800" dist="38100" dir="2700000" algn="tl" rotWithShape="0">
                      <a:srgbClr val="000000">
                        <a:alpha val="43000"/>
                      </a:srgbClr>
                    </a:outerShdw>
                  </a:effectLst>
                  <a:latin typeface="Candara"/>
                  <a:ea typeface="ＭＳ Ｐゴシック"/>
                  <a:cs typeface="Candara"/>
                </a:rPr>
                <a:t>WML2 Part 2</a:t>
              </a:r>
              <a:br>
                <a:rPr lang="en-US" sz="1600" dirty="0" smtClean="0">
                  <a:solidFill>
                    <a:srgbClr val="FFFFFF"/>
                  </a:solidFill>
                  <a:effectLst>
                    <a:outerShdw blurRad="50800" dist="38100" dir="2700000" algn="tl" rotWithShape="0">
                      <a:srgbClr val="000000">
                        <a:alpha val="43000"/>
                      </a:srgbClr>
                    </a:outerShdw>
                  </a:effectLst>
                  <a:latin typeface="Candara"/>
                  <a:ea typeface="ＭＳ Ｐゴシック"/>
                  <a:cs typeface="Candara"/>
                </a:rPr>
              </a:br>
              <a:r>
                <a:rPr lang="en-US" sz="1400" dirty="0" smtClean="0">
                  <a:solidFill>
                    <a:srgbClr val="FFFFFF"/>
                  </a:solidFill>
                  <a:effectLst>
                    <a:outerShdw blurRad="50800" dist="38100" dir="2700000" algn="tl" rotWithShape="0">
                      <a:srgbClr val="000000">
                        <a:alpha val="43000"/>
                      </a:srgbClr>
                    </a:outerShdw>
                  </a:effectLst>
                  <a:latin typeface="Candara"/>
                  <a:ea typeface="ＭＳ Ｐゴシック"/>
                  <a:cs typeface="Candara"/>
                </a:rPr>
                <a:t>Ratings-Gaugings</a:t>
              </a:r>
            </a:p>
          </p:txBody>
        </p:sp>
        <p:sp>
          <p:nvSpPr>
            <p:cNvPr id="59" name="Rectangle 6"/>
            <p:cNvSpPr>
              <a:spLocks noChangeArrowheads="1"/>
            </p:cNvSpPr>
            <p:nvPr/>
          </p:nvSpPr>
          <p:spPr bwMode="auto">
            <a:xfrm>
              <a:off x="7259745" y="3106701"/>
              <a:ext cx="1776659" cy="830997"/>
            </a:xfrm>
            <a:prstGeom prst="rect">
              <a:avLst/>
            </a:prstGeom>
            <a:solidFill>
              <a:schemeClr val="tx2"/>
            </a:solidFill>
            <a:ln w="19050">
              <a:solidFill>
                <a:schemeClr val="accent4">
                  <a:lumMod val="60000"/>
                  <a:lumOff val="40000"/>
                </a:schemeClr>
              </a:solidFill>
              <a:miter lim="800000"/>
              <a:headEnd/>
              <a:tailEnd/>
            </a:ln>
          </p:spPr>
          <p:txBody>
            <a:bodyPr wrap="square">
              <a:spAutoFit/>
            </a:bodyPr>
            <a:lstStyle/>
            <a:p>
              <a:pPr algn="ctr" eaLnBrk="1" hangingPunct="1"/>
              <a:r>
                <a:rPr lang="en-US" sz="1200" dirty="0" smtClean="0">
                  <a:solidFill>
                    <a:prstClr val="white"/>
                  </a:solidFill>
                  <a:latin typeface="Candara"/>
                  <a:cs typeface="Candara"/>
                </a:rPr>
                <a:t>Sensor Observation Service 2.0 </a:t>
              </a:r>
            </a:p>
            <a:p>
              <a:pPr algn="ctr" eaLnBrk="1" hangingPunct="1"/>
              <a:r>
                <a:rPr lang="en-US" sz="1200" dirty="0" smtClean="0">
                  <a:solidFill>
                    <a:prstClr val="white"/>
                  </a:solidFill>
                  <a:latin typeface="Candara"/>
                  <a:cs typeface="Candara"/>
                </a:rPr>
                <a:t>Hydrology Profile</a:t>
              </a:r>
            </a:p>
            <a:p>
              <a:pPr algn="ctr" eaLnBrk="1" hangingPunct="1"/>
              <a:r>
                <a:rPr lang="en-US" sz="1200" dirty="0" smtClean="0">
                  <a:solidFill>
                    <a:prstClr val="white"/>
                  </a:solidFill>
                  <a:latin typeface="Candara"/>
                  <a:cs typeface="Candara"/>
                </a:rPr>
                <a:t>Best Practice</a:t>
              </a:r>
            </a:p>
          </p:txBody>
        </p:sp>
      </p:grpSp>
      <p:sp>
        <p:nvSpPr>
          <p:cNvPr id="49" name="TextBox 51"/>
          <p:cNvSpPr txBox="1">
            <a:spLocks noChangeArrowheads="1"/>
          </p:cNvSpPr>
          <p:nvPr/>
        </p:nvSpPr>
        <p:spPr bwMode="auto">
          <a:xfrm>
            <a:off x="2902858" y="1906783"/>
            <a:ext cx="3163260" cy="2189240"/>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600" dirty="0" smtClean="0">
                <a:solidFill>
                  <a:srgbClr val="FF0000"/>
                </a:solidFill>
                <a:latin typeface="Candara"/>
                <a:cs typeface="Candara"/>
              </a:rPr>
              <a:t>AIP-6</a:t>
            </a:r>
            <a:r>
              <a:rPr lang="en-US" sz="1400" b="0" dirty="0" smtClean="0">
                <a:solidFill>
                  <a:srgbClr val="000000"/>
                </a:solidFill>
                <a:latin typeface="Candara"/>
                <a:cs typeface="Candara"/>
              </a:rPr>
              <a:t>: </a:t>
            </a:r>
            <a:r>
              <a:rPr lang="en-US" sz="1400" dirty="0">
                <a:solidFill>
                  <a:srgbClr val="000000"/>
                </a:solidFill>
                <a:latin typeface="Candara"/>
                <a:cs typeface="Candara"/>
              </a:rPr>
              <a:t>CUAHSI HIS Central </a:t>
            </a:r>
            <a:r>
              <a:rPr lang="en-US" sz="1400" b="0" dirty="0">
                <a:solidFill>
                  <a:srgbClr val="000000"/>
                </a:solidFill>
                <a:latin typeface="Candara"/>
                <a:cs typeface="Candara"/>
              </a:rPr>
              <a:t>is </a:t>
            </a:r>
          </a:p>
          <a:p>
            <a:pPr algn="ctr">
              <a:lnSpc>
                <a:spcPts val="1800"/>
              </a:lnSpc>
            </a:pPr>
            <a:r>
              <a:rPr lang="en-US" sz="1400" b="0" dirty="0">
                <a:solidFill>
                  <a:srgbClr val="000000"/>
                </a:solidFill>
                <a:latin typeface="Candara"/>
                <a:cs typeface="Candara"/>
              </a:rPr>
              <a:t>ported to open source.</a:t>
            </a:r>
            <a:br>
              <a:rPr lang="en-US" sz="1400" b="0" dirty="0">
                <a:solidFill>
                  <a:srgbClr val="000000"/>
                </a:solidFill>
                <a:latin typeface="Candara"/>
                <a:cs typeface="Candara"/>
              </a:rPr>
            </a:br>
            <a:r>
              <a:rPr lang="en-US" sz="1400" dirty="0" smtClean="0">
                <a:solidFill>
                  <a:srgbClr val="000000"/>
                </a:solidFill>
                <a:latin typeface="Candara"/>
                <a:cs typeface="Candara"/>
              </a:rPr>
              <a:t>Italy, New Zealand, Canada </a:t>
            </a:r>
            <a:r>
              <a:rPr lang="en-US" sz="1400" b="0" dirty="0" smtClean="0">
                <a:solidFill>
                  <a:srgbClr val="000000"/>
                </a:solidFill>
                <a:latin typeface="Candara"/>
                <a:cs typeface="Candara"/>
              </a:rPr>
              <a:t>host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their own web maps and data services.</a:t>
            </a:r>
            <a:br>
              <a:rPr lang="en-US" sz="1400" b="0" dirty="0" smtClean="0">
                <a:solidFill>
                  <a:srgbClr val="000000"/>
                </a:solidFill>
                <a:latin typeface="Candara"/>
                <a:cs typeface="Candara"/>
              </a:rPr>
            </a:br>
            <a:r>
              <a:rPr lang="en-US" sz="1400" dirty="0" smtClean="0">
                <a:solidFill>
                  <a:srgbClr val="000000"/>
                </a:solidFill>
                <a:latin typeface="Candara"/>
                <a:cs typeface="Candara"/>
              </a:rPr>
              <a:t>CEOS Water Portal </a:t>
            </a:r>
            <a:r>
              <a:rPr lang="en-US" sz="1400" b="0" dirty="0" smtClean="0">
                <a:solidFill>
                  <a:srgbClr val="000000"/>
                </a:solidFill>
                <a:latin typeface="Candara"/>
                <a:cs typeface="Candara"/>
              </a:rPr>
              <a:t>and </a:t>
            </a:r>
            <a:r>
              <a:rPr lang="en-US" sz="1400" dirty="0" smtClean="0">
                <a:solidFill>
                  <a:srgbClr val="000000"/>
                </a:solidFill>
                <a:latin typeface="Candara"/>
                <a:cs typeface="Candara"/>
              </a:rPr>
              <a:t>Esri</a:t>
            </a:r>
            <a:r>
              <a:rPr lang="en-US" sz="1400" b="0" dirty="0" smtClean="0">
                <a:solidFill>
                  <a:srgbClr val="000000"/>
                </a:solidFill>
                <a:latin typeface="Candara"/>
                <a:cs typeface="Candara"/>
              </a:rPr>
              <a:t> integrate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their catalogs with GEOSS Broker.</a:t>
            </a:r>
            <a:br>
              <a:rPr lang="en-US" sz="1400" b="0" dirty="0" smtClean="0">
                <a:solidFill>
                  <a:srgbClr val="000000"/>
                </a:solidFill>
                <a:latin typeface="Candara"/>
                <a:cs typeface="Candara"/>
              </a:rPr>
            </a:br>
            <a:r>
              <a:rPr lang="en-US" sz="1400" dirty="0" smtClean="0">
                <a:solidFill>
                  <a:srgbClr val="000000"/>
                </a:solidFill>
                <a:latin typeface="Candara"/>
                <a:cs typeface="Candara"/>
              </a:rPr>
              <a:t>NASA</a:t>
            </a:r>
            <a:r>
              <a:rPr lang="en-US" sz="1400" b="0" dirty="0" smtClean="0">
                <a:solidFill>
                  <a:srgbClr val="000000"/>
                </a:solidFill>
                <a:latin typeface="Candara"/>
                <a:cs typeface="Candara"/>
              </a:rPr>
              <a:t> generates WaterML time series</a:t>
            </a:r>
            <a:br>
              <a:rPr lang="en-US" sz="1400" b="0" dirty="0" smtClean="0">
                <a:solidFill>
                  <a:srgbClr val="000000"/>
                </a:solidFill>
                <a:latin typeface="Candara"/>
                <a:cs typeface="Candara"/>
              </a:rPr>
            </a:br>
            <a:r>
              <a:rPr lang="en-US" sz="1400" b="0" dirty="0" smtClean="0">
                <a:solidFill>
                  <a:srgbClr val="000000"/>
                </a:solidFill>
                <a:latin typeface="Candara"/>
                <a:cs typeface="Candara"/>
              </a:rPr>
              <a:t>for GLDAS, NLDAS products. </a:t>
            </a:r>
            <a:r>
              <a:rPr lang="en-US" sz="1400" dirty="0" smtClean="0">
                <a:solidFill>
                  <a:srgbClr val="000000"/>
                </a:solidFill>
                <a:latin typeface="Candara"/>
                <a:cs typeface="Candara"/>
              </a:rPr>
              <a:t>Esri, Kisters</a:t>
            </a:r>
            <a:r>
              <a:rPr lang="en-US" sz="1400" b="0" dirty="0" smtClean="0">
                <a:solidFill>
                  <a:srgbClr val="000000"/>
                </a:solidFill>
                <a:latin typeface="Candara"/>
                <a:cs typeface="Candara"/>
              </a:rPr>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develop web maps with time series.  </a:t>
            </a:r>
          </a:p>
        </p:txBody>
      </p:sp>
      <p:sp>
        <p:nvSpPr>
          <p:cNvPr id="55" name="TextBox 51"/>
          <p:cNvSpPr txBox="1">
            <a:spLocks noChangeArrowheads="1"/>
          </p:cNvSpPr>
          <p:nvPr/>
        </p:nvSpPr>
        <p:spPr bwMode="auto">
          <a:xfrm>
            <a:off x="5828865" y="4228353"/>
            <a:ext cx="3080489" cy="1479176"/>
          </a:xfrm>
          <a:prstGeom prst="rect">
            <a:avLst/>
          </a:prstGeom>
          <a:solidFill>
            <a:schemeClr val="bg1"/>
          </a:solidFill>
          <a:ln w="19050">
            <a:solidFill>
              <a:srgbClr val="00B9F2"/>
            </a:solidFill>
            <a:miter lim="800000"/>
            <a:headEnd/>
            <a:tailEnd/>
          </a:ln>
        </p:spPr>
        <p:txBody>
          <a:bodyPr wrap="none" lIns="0" tIns="0" rIns="0" bIns="0"/>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lnSpc>
                <a:spcPts val="1800"/>
              </a:lnSpc>
            </a:pPr>
            <a:r>
              <a:rPr lang="en-US" sz="1600" dirty="0" smtClean="0">
                <a:solidFill>
                  <a:srgbClr val="FF0000"/>
                </a:solidFill>
                <a:latin typeface="Candara"/>
                <a:cs typeface="Candara"/>
              </a:rPr>
              <a:t>AIP-7</a:t>
            </a:r>
            <a:r>
              <a:rPr lang="en-US" sz="1600" dirty="0" smtClean="0">
                <a:solidFill>
                  <a:srgbClr val="000000"/>
                </a:solidFill>
                <a:latin typeface="Candara"/>
                <a:cs typeface="Candara"/>
              </a:rPr>
              <a:t>: </a:t>
            </a:r>
            <a:r>
              <a:rPr lang="en-US" sz="1400" dirty="0" smtClean="0">
                <a:solidFill>
                  <a:srgbClr val="000000"/>
                </a:solidFill>
                <a:latin typeface="Candara"/>
                <a:cs typeface="Candara"/>
              </a:rPr>
              <a:t>France, Belgium, Taiwan </a:t>
            </a:r>
            <a:r>
              <a:rPr lang="en-US" sz="1400" b="0" dirty="0" smtClean="0">
                <a:solidFill>
                  <a:srgbClr val="000000"/>
                </a:solidFill>
                <a:latin typeface="Candara"/>
                <a:cs typeface="Candara"/>
              </a:rPr>
              <a:t>host </a:t>
            </a:r>
            <a:br>
              <a:rPr lang="en-US" sz="1400" b="0" dirty="0" smtClean="0">
                <a:solidFill>
                  <a:srgbClr val="000000"/>
                </a:solidFill>
                <a:latin typeface="Candara"/>
                <a:cs typeface="Candara"/>
              </a:rPr>
            </a:br>
            <a:r>
              <a:rPr lang="en-US" sz="1400" b="0" dirty="0" smtClean="0">
                <a:solidFill>
                  <a:srgbClr val="000000"/>
                </a:solidFill>
                <a:latin typeface="Candara"/>
                <a:cs typeface="Candara"/>
              </a:rPr>
              <a:t>WaterML data services. </a:t>
            </a:r>
            <a:r>
              <a:rPr lang="en-US" sz="1400" dirty="0" smtClean="0">
                <a:solidFill>
                  <a:srgbClr val="000000"/>
                </a:solidFill>
                <a:latin typeface="Candara"/>
                <a:cs typeface="Candara"/>
              </a:rPr>
              <a:t>New Zealand,  </a:t>
            </a:r>
            <a:br>
              <a:rPr lang="en-US" sz="1400" dirty="0" smtClean="0">
                <a:solidFill>
                  <a:srgbClr val="000000"/>
                </a:solidFill>
                <a:latin typeface="Candara"/>
                <a:cs typeface="Candara"/>
              </a:rPr>
            </a:br>
            <a:r>
              <a:rPr lang="en-US" sz="1400" dirty="0" smtClean="0">
                <a:solidFill>
                  <a:srgbClr val="000000"/>
                </a:solidFill>
                <a:latin typeface="Candara"/>
                <a:cs typeface="Candara"/>
              </a:rPr>
              <a:t>Belgium </a:t>
            </a:r>
            <a:r>
              <a:rPr lang="en-US" sz="1400" b="0" dirty="0" smtClean="0">
                <a:solidFill>
                  <a:srgbClr val="000000"/>
                </a:solidFill>
                <a:latin typeface="Candara"/>
                <a:cs typeface="Candara"/>
              </a:rPr>
              <a:t>host public water data portals.</a:t>
            </a:r>
            <a:br>
              <a:rPr lang="en-US" sz="1400" b="0" dirty="0" smtClean="0">
                <a:solidFill>
                  <a:srgbClr val="000000"/>
                </a:solidFill>
                <a:latin typeface="Candara"/>
                <a:cs typeface="Candara"/>
              </a:rPr>
            </a:br>
            <a:r>
              <a:rPr lang="en-US" sz="1400" dirty="0" smtClean="0">
                <a:solidFill>
                  <a:srgbClr val="000000"/>
                </a:solidFill>
                <a:latin typeface="Candara"/>
                <a:cs typeface="Candara"/>
              </a:rPr>
              <a:t>ECMWF/JRC </a:t>
            </a:r>
            <a:r>
              <a:rPr lang="en-US" sz="1400" b="0" dirty="0" smtClean="0">
                <a:solidFill>
                  <a:srgbClr val="000000"/>
                </a:solidFill>
                <a:latin typeface="Candara"/>
                <a:cs typeface="Candara"/>
              </a:rPr>
              <a:t>publish </a:t>
            </a:r>
            <a:r>
              <a:rPr lang="en-US" sz="1400" dirty="0" smtClean="0">
                <a:solidFill>
                  <a:srgbClr val="000000"/>
                </a:solidFill>
                <a:latin typeface="Candara"/>
                <a:cs typeface="Candara"/>
              </a:rPr>
              <a:t>GloFAS</a:t>
            </a:r>
            <a:r>
              <a:rPr lang="en-US" sz="1400" b="0" dirty="0" smtClean="0">
                <a:solidFill>
                  <a:srgbClr val="000000"/>
                </a:solidFill>
                <a:latin typeface="Candara"/>
                <a:cs typeface="Candara"/>
              </a:rPr>
              <a:t> flood</a:t>
            </a:r>
            <a:br>
              <a:rPr lang="en-US" sz="1400" b="0" dirty="0" smtClean="0">
                <a:solidFill>
                  <a:srgbClr val="000000"/>
                </a:solidFill>
                <a:latin typeface="Candara"/>
                <a:cs typeface="Candara"/>
              </a:rPr>
            </a:br>
            <a:r>
              <a:rPr lang="en-US" sz="1400" b="0" dirty="0" smtClean="0">
                <a:solidFill>
                  <a:srgbClr val="000000"/>
                </a:solidFill>
                <a:latin typeface="Candara"/>
                <a:cs typeface="Candara"/>
              </a:rPr>
              <a:t>predictions in WaterML.</a:t>
            </a:r>
            <a:br>
              <a:rPr lang="en-US" sz="1400" b="0" dirty="0" smtClean="0">
                <a:solidFill>
                  <a:srgbClr val="000000"/>
                </a:solidFill>
                <a:latin typeface="Candara"/>
                <a:cs typeface="Candara"/>
              </a:rPr>
            </a:br>
            <a:r>
              <a:rPr lang="en-US" sz="1400" dirty="0">
                <a:solidFill>
                  <a:srgbClr val="000000"/>
                </a:solidFill>
                <a:latin typeface="Candara"/>
                <a:cs typeface="Candara"/>
              </a:rPr>
              <a:t>USGS</a:t>
            </a:r>
            <a:r>
              <a:rPr lang="en-US" sz="1400" b="0" dirty="0">
                <a:solidFill>
                  <a:srgbClr val="000000"/>
                </a:solidFill>
                <a:latin typeface="Candara"/>
                <a:cs typeface="Candara"/>
              </a:rPr>
              <a:t> converts </a:t>
            </a:r>
            <a:r>
              <a:rPr lang="en-US" sz="1400" dirty="0">
                <a:solidFill>
                  <a:srgbClr val="000000"/>
                </a:solidFill>
                <a:latin typeface="Candara"/>
                <a:cs typeface="Candara"/>
              </a:rPr>
              <a:t>NWIS</a:t>
            </a:r>
            <a:r>
              <a:rPr lang="en-US" sz="1400" b="0" dirty="0">
                <a:solidFill>
                  <a:srgbClr val="000000"/>
                </a:solidFill>
                <a:latin typeface="Candara"/>
                <a:cs typeface="Candara"/>
              </a:rPr>
              <a:t> to WaterML2.</a:t>
            </a:r>
            <a:endParaRPr lang="en-US" sz="1400" b="0" dirty="0" smtClean="0">
              <a:solidFill>
                <a:srgbClr val="000000"/>
              </a:solidFill>
              <a:latin typeface="Candara"/>
              <a:cs typeface="Candara"/>
            </a:endParaRPr>
          </a:p>
        </p:txBody>
      </p:sp>
      <p:grpSp>
        <p:nvGrpSpPr>
          <p:cNvPr id="51219" name="Group 4104"/>
          <p:cNvGrpSpPr>
            <a:grpSpLocks/>
          </p:cNvGrpSpPr>
          <p:nvPr/>
        </p:nvGrpSpPr>
        <p:grpSpPr bwMode="auto">
          <a:xfrm>
            <a:off x="1322038" y="1556234"/>
            <a:ext cx="1435100" cy="515938"/>
            <a:chOff x="7020474" y="2115825"/>
            <a:chExt cx="1434551" cy="515945"/>
          </a:xfrm>
        </p:grpSpPr>
        <p:sp>
          <p:nvSpPr>
            <p:cNvPr id="77" name="TextBox 76"/>
            <p:cNvSpPr txBox="1"/>
            <p:nvPr/>
          </p:nvSpPr>
          <p:spPr>
            <a:xfrm>
              <a:off x="7020474" y="2115825"/>
              <a:ext cx="1434551" cy="515945"/>
            </a:xfrm>
            <a:prstGeom prst="rect">
              <a:avLst/>
            </a:prstGeom>
            <a:solidFill>
              <a:schemeClr val="tx2"/>
            </a:solidFill>
            <a:ln w="19050" cmpd="sng">
              <a:solidFill>
                <a:schemeClr val="accent4">
                  <a:lumMod val="60000"/>
                  <a:lumOff val="40000"/>
                </a:schemeClr>
              </a:solidFill>
            </a:ln>
          </p:spPr>
          <p:txBody>
            <a:bodyPr/>
            <a:lstStyle/>
            <a:p>
              <a:pPr algn="ctr" eaLnBrk="1" fontAlgn="auto" hangingPunct="1">
                <a:spcBef>
                  <a:spcPts val="0"/>
                </a:spcBef>
                <a:spcAft>
                  <a:spcPts val="0"/>
                </a:spcAft>
                <a:defRPr/>
              </a:pPr>
              <a:endParaRPr lang="en-US" sz="1400" b="1" dirty="0">
                <a:solidFill>
                  <a:prstClr val="white"/>
                </a:solidFill>
                <a:latin typeface="Arial"/>
                <a:ea typeface="ＭＳ Ｐゴシック"/>
                <a:cs typeface="ＭＳ Ｐゴシック"/>
              </a:endParaRPr>
            </a:p>
          </p:txBody>
        </p:sp>
        <p:pic>
          <p:nvPicPr>
            <p:cNvPr id="5122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8700" y="2218701"/>
              <a:ext cx="1258652" cy="3095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4719539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a:off x="5245100" y="1768945"/>
            <a:ext cx="3872740" cy="4432861"/>
          </a:xfrm>
          <a:prstGeom prst="rect">
            <a:avLst/>
          </a:prstGeom>
          <a:solidFill>
            <a:schemeClr val="tx2">
              <a:lumMod val="10000"/>
              <a:lumOff val="90000"/>
            </a:schemeClr>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Arial"/>
              <a:ea typeface="ＭＳ Ｐゴシック"/>
              <a:cs typeface="ＭＳ Ｐゴシック"/>
            </a:endParaRPr>
          </a:p>
        </p:txBody>
      </p:sp>
      <p:sp>
        <p:nvSpPr>
          <p:cNvPr id="2" name="Title 1"/>
          <p:cNvSpPr>
            <a:spLocks noGrp="1"/>
          </p:cNvSpPr>
          <p:nvPr>
            <p:ph type="title"/>
          </p:nvPr>
        </p:nvSpPr>
        <p:spPr>
          <a:xfrm>
            <a:off x="381394" y="214884"/>
            <a:ext cx="8214794" cy="484632"/>
          </a:xfrm>
        </p:spPr>
        <p:txBody>
          <a:bodyPr/>
          <a:lstStyle/>
          <a:p>
            <a:r>
              <a:rPr lang="en-US" sz="3600" dirty="0" smtClean="0">
                <a:solidFill>
                  <a:srgbClr val="1F3D9B"/>
                </a:solidFill>
              </a:rPr>
              <a:t>OGC Observations &amp; Measurements: </a:t>
            </a:r>
            <a:br>
              <a:rPr lang="en-US" sz="3600" dirty="0" smtClean="0">
                <a:solidFill>
                  <a:srgbClr val="1F3D9B"/>
                </a:solidFill>
              </a:rPr>
            </a:br>
            <a:r>
              <a:rPr lang="en-US" sz="3600" dirty="0" smtClean="0"/>
              <a:t>a way of relating features &amp; phenomena</a:t>
            </a:r>
            <a:endParaRPr lang="en-US" sz="3600" dirty="0"/>
          </a:p>
        </p:txBody>
      </p:sp>
      <p:sp>
        <p:nvSpPr>
          <p:cNvPr id="3" name="Content Placeholder 2"/>
          <p:cNvSpPr>
            <a:spLocks noGrp="1"/>
          </p:cNvSpPr>
          <p:nvPr>
            <p:ph sz="quarter" idx="10"/>
          </p:nvPr>
        </p:nvSpPr>
        <p:spPr>
          <a:xfrm>
            <a:off x="381393" y="1763066"/>
            <a:ext cx="8214795" cy="3232972"/>
          </a:xfrm>
        </p:spPr>
        <p:txBody>
          <a:bodyPr>
            <a:normAutofit/>
          </a:bodyPr>
          <a:lstStyle/>
          <a:p>
            <a:pPr marL="0" indent="0" fontAlgn="base">
              <a:spcBef>
                <a:spcPct val="0"/>
              </a:spcBef>
              <a:spcAft>
                <a:spcPct val="0"/>
              </a:spcAft>
              <a:buNone/>
            </a:pPr>
            <a:r>
              <a:rPr lang="en-AU" sz="2800" dirty="0"/>
              <a:t>An</a:t>
            </a:r>
            <a:r>
              <a:rPr lang="en-AU" sz="2800" dirty="0">
                <a:solidFill>
                  <a:srgbClr val="0F3277"/>
                </a:solidFill>
                <a:ea typeface="ＭＳ Ｐゴシック"/>
                <a:cs typeface="Candara"/>
              </a:rPr>
              <a:t> </a:t>
            </a:r>
            <a:r>
              <a:rPr lang="en-AU" sz="2800" b="1" dirty="0">
                <a:solidFill>
                  <a:srgbClr val="FF0066"/>
                </a:solidFill>
                <a:ea typeface="ＭＳ Ｐゴシック"/>
                <a:cs typeface="Candara"/>
              </a:rPr>
              <a:t>Observation</a:t>
            </a:r>
            <a:r>
              <a:rPr lang="en-AU" sz="2800" dirty="0">
                <a:solidFill>
                  <a:srgbClr val="0F3277"/>
                </a:solidFill>
                <a:ea typeface="ＭＳ Ｐゴシック"/>
                <a:cs typeface="Candara"/>
              </a:rPr>
              <a:t> </a:t>
            </a:r>
            <a:r>
              <a:rPr lang="en-AU" sz="2800" dirty="0"/>
              <a:t>is an action </a:t>
            </a:r>
            <a:r>
              <a:rPr lang="en-AU" sz="2800" dirty="0" smtClean="0"/>
              <a:t/>
            </a:r>
            <a:br>
              <a:rPr lang="en-AU" sz="2800" dirty="0" smtClean="0"/>
            </a:br>
            <a:r>
              <a:rPr lang="en-AU" sz="2800" dirty="0" smtClean="0"/>
              <a:t>whose</a:t>
            </a:r>
            <a:r>
              <a:rPr lang="en-AU" sz="2800" dirty="0" smtClean="0">
                <a:solidFill>
                  <a:srgbClr val="0F3277"/>
                </a:solidFill>
                <a:ea typeface="ＭＳ Ｐゴシック"/>
                <a:cs typeface="Candara"/>
              </a:rPr>
              <a:t> </a:t>
            </a:r>
            <a:r>
              <a:rPr lang="en-AU" sz="2800" b="1" dirty="0">
                <a:solidFill>
                  <a:srgbClr val="008000"/>
                </a:solidFill>
                <a:ea typeface="ＭＳ Ｐゴシック"/>
                <a:cs typeface="Candara"/>
              </a:rPr>
              <a:t>result</a:t>
            </a:r>
            <a:r>
              <a:rPr lang="en-AU" sz="2800" dirty="0">
                <a:solidFill>
                  <a:srgbClr val="008000"/>
                </a:solidFill>
                <a:ea typeface="ＭＳ Ｐゴシック"/>
                <a:cs typeface="Candara"/>
              </a:rPr>
              <a:t> </a:t>
            </a:r>
            <a:r>
              <a:rPr lang="en-AU" sz="2800" dirty="0"/>
              <a:t>is an estimate </a:t>
            </a:r>
            <a:r>
              <a:rPr lang="en-AU" sz="2800" dirty="0" smtClean="0"/>
              <a:t/>
            </a:r>
            <a:br>
              <a:rPr lang="en-AU" sz="2800" dirty="0" smtClean="0"/>
            </a:br>
            <a:r>
              <a:rPr lang="en-AU" sz="2800" dirty="0" smtClean="0"/>
              <a:t>of </a:t>
            </a:r>
            <a:r>
              <a:rPr lang="en-AU" sz="2800" dirty="0"/>
              <a:t>the value of </a:t>
            </a:r>
            <a:r>
              <a:rPr lang="en-AU" sz="2800" dirty="0" smtClean="0"/>
              <a:t>some</a:t>
            </a:r>
            <a:r>
              <a:rPr lang="en-AU" sz="2800" dirty="0" smtClean="0">
                <a:solidFill>
                  <a:srgbClr val="0F3277"/>
                </a:solidFill>
                <a:ea typeface="ＭＳ Ｐゴシック"/>
                <a:cs typeface="Candara"/>
              </a:rPr>
              <a:t> </a:t>
            </a:r>
            <a:r>
              <a:rPr lang="en-AU" sz="2800" b="1" dirty="0">
                <a:solidFill>
                  <a:srgbClr val="0000FF"/>
                </a:solidFill>
                <a:ea typeface="ＭＳ Ｐゴシック"/>
                <a:cs typeface="Candara"/>
              </a:rPr>
              <a:t>property</a:t>
            </a:r>
            <a:r>
              <a:rPr lang="en-AU" sz="2800" dirty="0">
                <a:solidFill>
                  <a:srgbClr val="0000FF"/>
                </a:solidFill>
                <a:ea typeface="ＭＳ Ｐゴシック"/>
                <a:cs typeface="Candara"/>
              </a:rPr>
              <a:t> </a:t>
            </a:r>
            <a:r>
              <a:rPr lang="en-AU" sz="2800" dirty="0" smtClean="0">
                <a:solidFill>
                  <a:srgbClr val="0000FF"/>
                </a:solidFill>
                <a:ea typeface="ＭＳ Ｐゴシック"/>
                <a:cs typeface="Candara"/>
              </a:rPr>
              <a:t/>
            </a:r>
            <a:br>
              <a:rPr lang="en-AU" sz="2800" dirty="0" smtClean="0">
                <a:solidFill>
                  <a:srgbClr val="0000FF"/>
                </a:solidFill>
                <a:ea typeface="ＭＳ Ｐゴシック"/>
                <a:cs typeface="Candara"/>
              </a:rPr>
            </a:br>
            <a:r>
              <a:rPr lang="en-AU" sz="2800" dirty="0" smtClean="0"/>
              <a:t>of </a:t>
            </a:r>
            <a:r>
              <a:rPr lang="en-AU" sz="2800" dirty="0"/>
              <a:t>the</a:t>
            </a:r>
            <a:r>
              <a:rPr lang="en-AU" sz="2800" dirty="0">
                <a:solidFill>
                  <a:srgbClr val="0F3277"/>
                </a:solidFill>
                <a:ea typeface="ＭＳ Ｐゴシック"/>
                <a:cs typeface="Candara"/>
              </a:rPr>
              <a:t> </a:t>
            </a:r>
            <a:r>
              <a:rPr lang="en-AU" sz="2800" b="1" dirty="0">
                <a:solidFill>
                  <a:schemeClr val="accent3">
                    <a:lumMod val="50000"/>
                  </a:schemeClr>
                </a:solidFill>
                <a:ea typeface="ＭＳ Ｐゴシック"/>
                <a:cs typeface="Candara"/>
              </a:rPr>
              <a:t>feature-of-interest</a:t>
            </a:r>
            <a:r>
              <a:rPr lang="en-AU" sz="2800" dirty="0"/>
              <a:t>,</a:t>
            </a:r>
            <a:r>
              <a:rPr lang="en-AU" sz="2800" dirty="0">
                <a:solidFill>
                  <a:srgbClr val="0F3277"/>
                </a:solidFill>
                <a:ea typeface="ＭＳ Ｐゴシック"/>
                <a:cs typeface="Candara"/>
              </a:rPr>
              <a:t> </a:t>
            </a:r>
            <a:r>
              <a:rPr lang="en-AU" sz="2800" dirty="0" smtClean="0">
                <a:solidFill>
                  <a:srgbClr val="0F3277"/>
                </a:solidFill>
                <a:ea typeface="ＭＳ Ｐゴシック"/>
                <a:cs typeface="Candara"/>
              </a:rPr>
              <a:t/>
            </a:r>
            <a:br>
              <a:rPr lang="en-AU" sz="2800" dirty="0" smtClean="0">
                <a:solidFill>
                  <a:srgbClr val="0F3277"/>
                </a:solidFill>
                <a:ea typeface="ＭＳ Ｐゴシック"/>
                <a:cs typeface="Candara"/>
              </a:rPr>
            </a:br>
            <a:r>
              <a:rPr lang="en-AU" sz="2800" dirty="0" smtClean="0"/>
              <a:t>obtained </a:t>
            </a:r>
            <a:r>
              <a:rPr lang="en-AU" sz="2800" dirty="0"/>
              <a:t>using a specified</a:t>
            </a:r>
            <a:r>
              <a:rPr lang="en-AU" sz="2800" dirty="0">
                <a:solidFill>
                  <a:srgbClr val="0F3277"/>
                </a:solidFill>
                <a:ea typeface="ＭＳ Ｐゴシック"/>
                <a:cs typeface="Candara"/>
              </a:rPr>
              <a:t> </a:t>
            </a:r>
            <a:r>
              <a:rPr lang="en-AU" sz="2800" dirty="0" smtClean="0">
                <a:solidFill>
                  <a:srgbClr val="0F3277"/>
                </a:solidFill>
                <a:ea typeface="ＭＳ Ｐゴシック"/>
                <a:cs typeface="Candara"/>
              </a:rPr>
              <a:t/>
            </a:r>
            <a:br>
              <a:rPr lang="en-AU" sz="2800" dirty="0" smtClean="0">
                <a:solidFill>
                  <a:srgbClr val="0F3277"/>
                </a:solidFill>
                <a:ea typeface="ＭＳ Ｐゴシック"/>
                <a:cs typeface="Candara"/>
              </a:rPr>
            </a:br>
            <a:r>
              <a:rPr lang="en-AU" sz="2800" b="1" dirty="0" smtClean="0">
                <a:solidFill>
                  <a:schemeClr val="accent6">
                    <a:lumMod val="75000"/>
                  </a:schemeClr>
                </a:solidFill>
                <a:ea typeface="ＭＳ Ｐゴシック"/>
                <a:cs typeface="Candara"/>
              </a:rPr>
              <a:t>procedure</a:t>
            </a:r>
            <a:endParaRPr lang="en-AU" sz="2800" b="1" dirty="0">
              <a:solidFill>
                <a:schemeClr val="accent6">
                  <a:lumMod val="75000"/>
                </a:schemeClr>
              </a:solidFill>
              <a:ea typeface="ＭＳ Ｐゴシック"/>
              <a:cs typeface="Candara"/>
            </a:endParaRPr>
          </a:p>
        </p:txBody>
      </p:sp>
      <p:grpSp>
        <p:nvGrpSpPr>
          <p:cNvPr id="4" name="Group 3"/>
          <p:cNvGrpSpPr/>
          <p:nvPr/>
        </p:nvGrpSpPr>
        <p:grpSpPr>
          <a:xfrm>
            <a:off x="5487863" y="2029001"/>
            <a:ext cx="3417888" cy="3913188"/>
            <a:chOff x="5322763" y="2611700"/>
            <a:chExt cx="3417888" cy="3913188"/>
          </a:xfrm>
        </p:grpSpPr>
        <p:sp>
          <p:nvSpPr>
            <p:cNvPr id="5" name="Rectangle 4"/>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rgbClr val="FFFFFF"/>
                </a:solidFill>
                <a:latin typeface="Calibri"/>
                <a:ea typeface="ＭＳ Ｐゴシック"/>
                <a:cs typeface="ＭＳ Ｐゴシック"/>
              </a:endParaRPr>
            </a:p>
          </p:txBody>
        </p:sp>
        <p:grpSp>
          <p:nvGrpSpPr>
            <p:cNvPr id="6" name="Group 271"/>
            <p:cNvGrpSpPr>
              <a:grpSpLocks/>
            </p:cNvGrpSpPr>
            <p:nvPr/>
          </p:nvGrpSpPr>
          <p:grpSpPr bwMode="auto">
            <a:xfrm>
              <a:off x="5322763" y="4124588"/>
              <a:ext cx="1574800" cy="1152525"/>
              <a:chOff x="3464" y="2111"/>
              <a:chExt cx="1074" cy="726"/>
            </a:xfrm>
          </p:grpSpPr>
          <p:sp>
            <p:nvSpPr>
              <p:cNvPr id="7"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5"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6"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7"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8"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9"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22"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3"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24"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phenomenonTime</a:t>
                </a:r>
                <a:endParaRPr lang="en-US">
                  <a:solidFill>
                    <a:srgbClr val="000000"/>
                  </a:solidFill>
                  <a:latin typeface="Arial" pitchFamily="34" charset="0"/>
                  <a:ea typeface="ＭＳ Ｐゴシック"/>
                  <a:cs typeface="ＭＳ Ｐゴシック"/>
                </a:endParaRPr>
              </a:p>
            </p:txBody>
          </p:sp>
          <p:sp>
            <p:nvSpPr>
              <p:cNvPr id="25"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26"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8B0000"/>
                    </a:solidFill>
                    <a:latin typeface="Arial" pitchFamily="34" charset="0"/>
                    <a:ea typeface="ＭＳ Ｐゴシック"/>
                    <a:cs typeface="ＭＳ Ｐゴシック"/>
                  </a:rPr>
                  <a:t>resultTime</a:t>
                </a:r>
                <a:endParaRPr lang="en-US" dirty="0">
                  <a:solidFill>
                    <a:srgbClr val="000000"/>
                  </a:solidFill>
                  <a:latin typeface="Arial" pitchFamily="34" charset="0"/>
                  <a:ea typeface="ＭＳ Ｐゴシック"/>
                  <a:cs typeface="ＭＳ Ｐゴシック"/>
                </a:endParaRPr>
              </a:p>
            </p:txBody>
          </p:sp>
          <p:sp>
            <p:nvSpPr>
              <p:cNvPr id="27"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28"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29"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0"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1"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2"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33" name="Group 269"/>
            <p:cNvGrpSpPr>
              <a:grpSpLocks/>
            </p:cNvGrpSpPr>
            <p:nvPr/>
          </p:nvGrpSpPr>
          <p:grpSpPr bwMode="auto">
            <a:xfrm>
              <a:off x="7223001" y="4162688"/>
              <a:ext cx="1373187" cy="542925"/>
              <a:chOff x="4760" y="2135"/>
              <a:chExt cx="759" cy="342"/>
            </a:xfrm>
          </p:grpSpPr>
          <p:sp>
            <p:nvSpPr>
              <p:cNvPr id="34"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5"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6"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7"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8"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9"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0"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1"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2"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3"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4"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5"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6"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7"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8"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49"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0"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1"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2"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3"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4"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5"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6"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7"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8"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59"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0" name="Rectangle 64"/>
              <p:cNvSpPr>
                <a:spLocks noChangeArrowheads="1"/>
              </p:cNvSpPr>
              <p:nvPr/>
            </p:nvSpPr>
            <p:spPr bwMode="auto">
              <a:xfrm>
                <a:off x="4802" y="2189"/>
                <a:ext cx="71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61"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62" name="Group 264"/>
            <p:cNvGrpSpPr>
              <a:grpSpLocks/>
            </p:cNvGrpSpPr>
            <p:nvPr/>
          </p:nvGrpSpPr>
          <p:grpSpPr bwMode="auto">
            <a:xfrm>
              <a:off x="7083301" y="2611700"/>
              <a:ext cx="1066800" cy="542925"/>
              <a:chOff x="1790" y="2225"/>
              <a:chExt cx="606" cy="342"/>
            </a:xfrm>
          </p:grpSpPr>
          <p:sp>
            <p:nvSpPr>
              <p:cNvPr id="63"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4"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5"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6"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7"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8"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69"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0"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1"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2"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3"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4"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5"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6"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7"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8"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79"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0"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1"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2"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3"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4"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5"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6"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7"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8"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89"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90"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91" name="Group 267"/>
            <p:cNvGrpSpPr>
              <a:grpSpLocks/>
            </p:cNvGrpSpPr>
            <p:nvPr/>
          </p:nvGrpSpPr>
          <p:grpSpPr bwMode="auto">
            <a:xfrm>
              <a:off x="5446588" y="5972438"/>
              <a:ext cx="1133475" cy="542925"/>
              <a:chOff x="3548" y="3275"/>
              <a:chExt cx="594" cy="342"/>
            </a:xfrm>
          </p:grpSpPr>
          <p:sp>
            <p:nvSpPr>
              <p:cNvPr id="9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9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0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1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11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20" name="Group 268"/>
            <p:cNvGrpSpPr>
              <a:grpSpLocks/>
            </p:cNvGrpSpPr>
            <p:nvPr/>
          </p:nvGrpSpPr>
          <p:grpSpPr bwMode="auto">
            <a:xfrm>
              <a:off x="7327776" y="5981963"/>
              <a:ext cx="809625" cy="542925"/>
              <a:chOff x="4832" y="3281"/>
              <a:chExt cx="552" cy="342"/>
            </a:xfrm>
          </p:grpSpPr>
          <p:sp>
            <p:nvSpPr>
              <p:cNvPr id="121"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2"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3"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4"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5"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6"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7"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8"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29"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0"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1"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2"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3"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4"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5"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6"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7"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8"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39"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0"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1"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2"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3"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4"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5"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6"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147"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148"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49" name="Group 273"/>
            <p:cNvGrpSpPr>
              <a:grpSpLocks/>
            </p:cNvGrpSpPr>
            <p:nvPr/>
          </p:nvGrpSpPr>
          <p:grpSpPr bwMode="auto">
            <a:xfrm>
              <a:off x="6880101" y="4477013"/>
              <a:ext cx="1546225" cy="431800"/>
              <a:chOff x="4526" y="2333"/>
              <a:chExt cx="1055" cy="272"/>
            </a:xfrm>
          </p:grpSpPr>
          <p:sp>
            <p:nvSpPr>
              <p:cNvPr id="15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5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5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15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54" name="Group 178"/>
            <p:cNvGrpSpPr>
              <a:grpSpLocks/>
            </p:cNvGrpSpPr>
            <p:nvPr/>
          </p:nvGrpSpPr>
          <p:grpSpPr bwMode="auto">
            <a:xfrm rot="7440675">
              <a:off x="6228433" y="3553881"/>
              <a:ext cx="1281112" cy="180975"/>
              <a:chOff x="3532889" y="2379360"/>
              <a:chExt cx="1582615" cy="190500"/>
            </a:xfrm>
          </p:grpSpPr>
          <p:sp>
            <p:nvSpPr>
              <p:cNvPr id="155"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56"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sp>
          <p:nvSpPr>
            <p:cNvPr id="157" name="Rectangle 232"/>
            <p:cNvSpPr>
              <a:spLocks noChangeArrowheads="1"/>
            </p:cNvSpPr>
            <p:nvPr/>
          </p:nvSpPr>
          <p:spPr bwMode="auto">
            <a:xfrm>
              <a:off x="6292726" y="3908688"/>
              <a:ext cx="153987"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58"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dirty="0">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59"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eaLnBrk="1" hangingPunct="1">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60"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1"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2"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63"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64"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65"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6"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7"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8"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69"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sp>
        <p:nvSpPr>
          <p:cNvPr id="171" name="TextBox 170"/>
          <p:cNvSpPr txBox="1"/>
          <p:nvPr/>
        </p:nvSpPr>
        <p:spPr>
          <a:xfrm>
            <a:off x="76200" y="6442854"/>
            <a:ext cx="3416300" cy="369332"/>
          </a:xfrm>
          <a:prstGeom prst="rect">
            <a:avLst/>
          </a:prstGeom>
          <a:noFill/>
        </p:spPr>
        <p:txBody>
          <a:bodyPr wrap="square" rtlCol="0">
            <a:spAutoFit/>
          </a:bodyPr>
          <a:lstStyle/>
          <a:p>
            <a:pPr eaLnBrk="1" fontAlgn="auto" hangingPunct="1">
              <a:spcBef>
                <a:spcPts val="0"/>
              </a:spcBef>
              <a:spcAft>
                <a:spcPts val="0"/>
              </a:spcAft>
            </a:pPr>
            <a:r>
              <a:rPr lang="en-US" dirty="0" smtClean="0">
                <a:solidFill>
                  <a:prstClr val="white"/>
                </a:solidFill>
                <a:latin typeface="Candara"/>
                <a:ea typeface="ＭＳ Ｐゴシック"/>
                <a:cs typeface="Candara"/>
              </a:rPr>
              <a:t>Source: ISO 19156</a:t>
            </a:r>
            <a:endParaRPr lang="en-US" dirty="0">
              <a:solidFill>
                <a:prstClr val="white"/>
              </a:solidFill>
              <a:latin typeface="Candara"/>
              <a:ea typeface="ＭＳ Ｐゴシック"/>
              <a:cs typeface="Candara"/>
            </a:endParaRPr>
          </a:p>
        </p:txBody>
      </p:sp>
    </p:spTree>
    <p:extLst>
      <p:ext uri="{BB962C8B-B14F-4D97-AF65-F5344CB8AC3E}">
        <p14:creationId xmlns:p14="http://schemas.microsoft.com/office/powerpoint/2010/main" val="28291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gs-graph-gage ht 2wk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9812" y="2987627"/>
            <a:ext cx="4594187" cy="3027618"/>
          </a:xfrm>
          <a:prstGeom prst="rect">
            <a:avLst/>
          </a:prstGeom>
        </p:spPr>
      </p:pic>
      <p:sp>
        <p:nvSpPr>
          <p:cNvPr id="905497" name="Rectangle 281"/>
          <p:cNvSpPr>
            <a:spLocks noChangeArrowheads="1"/>
          </p:cNvSpPr>
          <p:nvPr/>
        </p:nvSpPr>
        <p:spPr bwMode="auto">
          <a:xfrm>
            <a:off x="67871" y="6051332"/>
            <a:ext cx="9077424" cy="707886"/>
          </a:xfrm>
          <a:prstGeom prst="rect">
            <a:avLst/>
          </a:prstGeom>
          <a:noFill/>
          <a:ln w="9525">
            <a:noFill/>
            <a:miter lim="800000"/>
            <a:headEnd/>
            <a:tailEnd/>
          </a:ln>
        </p:spPr>
        <p:txBody>
          <a:bodyPr wrap="none">
            <a:spAutoFit/>
          </a:bodyPr>
          <a:lstStyle/>
          <a:p>
            <a:pPr marL="342900" indent="-342900" eaLnBrk="1" hangingPunct="1"/>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50000"/>
                  </a:srgbClr>
                </a:solidFill>
                <a:latin typeface="Candara"/>
                <a:ea typeface="ＭＳ Ｐゴシック"/>
                <a:cs typeface="Candara"/>
              </a:rPr>
              <a:t>result</a:t>
            </a:r>
            <a:r>
              <a:rPr lang="en-AU" sz="2000" dirty="0">
                <a:solidFill>
                  <a:srgbClr val="A3CA4B">
                    <a:lumMod val="50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a:t>
            </a:r>
            <a:r>
              <a:rPr lang="en-AU" sz="2000" dirty="0" smtClean="0">
                <a:solidFill>
                  <a:srgbClr val="0F3277"/>
                </a:solidFill>
                <a:latin typeface="Candara"/>
                <a:ea typeface="ＭＳ Ｐゴシック"/>
                <a:cs typeface="Candara"/>
              </a:rPr>
              <a:t>of </a:t>
            </a:r>
            <a:br>
              <a:rPr lang="en-AU" sz="2000" dirty="0" smtClean="0">
                <a:solidFill>
                  <a:srgbClr val="0F3277"/>
                </a:solidFill>
                <a:latin typeface="Candara"/>
                <a:ea typeface="ＭＳ Ｐゴシック"/>
                <a:cs typeface="Candara"/>
              </a:rPr>
            </a:br>
            <a:r>
              <a:rPr lang="en-AU" sz="2000" dirty="0" smtClean="0">
                <a:solidFill>
                  <a:srgbClr val="0F3277"/>
                </a:solidFill>
                <a:latin typeface="Candara"/>
                <a:ea typeface="ＭＳ Ｐゴシック"/>
                <a:cs typeface="Candara"/>
              </a:rPr>
              <a:t>some </a:t>
            </a:r>
            <a:r>
              <a:rPr lang="en-AU" sz="2000" b="1" dirty="0">
                <a:solidFill>
                  <a:srgbClr val="8DA3E8">
                    <a:lumMod val="75000"/>
                  </a:srgbClr>
                </a:solidFill>
                <a:latin typeface="Candara"/>
                <a:ea typeface="ＭＳ Ｐゴシック"/>
                <a:cs typeface="Candara"/>
              </a:rPr>
              <a:t>property</a:t>
            </a:r>
            <a:r>
              <a:rPr lang="en-AU" sz="2000" dirty="0">
                <a:solidFill>
                  <a:srgbClr val="8DA3E8">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AC15A">
                    <a:lumMod val="50000"/>
                  </a:srgbClr>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smtClean="0">
                <a:solidFill>
                  <a:srgbClr val="8E55BB"/>
                </a:solidFill>
                <a:latin typeface="Candara"/>
                <a:ea typeface="ＭＳ Ｐゴシック"/>
                <a:cs typeface="Candara"/>
              </a:rPr>
              <a:t>procedure</a:t>
            </a:r>
            <a:endParaRPr lang="en-AU" sz="2000" b="1" dirty="0">
              <a:solidFill>
                <a:srgbClr val="8E55BB"/>
              </a:solidFill>
              <a:latin typeface="Candara"/>
              <a:ea typeface="ＭＳ Ｐゴシック"/>
              <a:cs typeface="Candara"/>
            </a:endParaRPr>
          </a:p>
        </p:txBody>
      </p:sp>
      <p:sp>
        <p:nvSpPr>
          <p:cNvPr id="16" name="Title 15"/>
          <p:cNvSpPr>
            <a:spLocks noGrp="1"/>
          </p:cNvSpPr>
          <p:nvPr>
            <p:ph type="title"/>
          </p:nvPr>
        </p:nvSpPr>
        <p:spPr>
          <a:xfrm>
            <a:off x="121317" y="136508"/>
            <a:ext cx="4497190" cy="979500"/>
          </a:xfrm>
        </p:spPr>
        <p:txBody>
          <a:bodyPr/>
          <a:lstStyle/>
          <a:p>
            <a:r>
              <a:rPr lang="en-US" sz="3200" dirty="0" smtClean="0">
                <a:effectLst>
                  <a:outerShdw blurRad="50800" dist="38100" dir="2700000" algn="tl" rotWithShape="0">
                    <a:srgbClr val="000000">
                      <a:alpha val="43000"/>
                    </a:srgbClr>
                  </a:outerShdw>
                </a:effectLst>
                <a:latin typeface="Candara"/>
                <a:cs typeface="Candara"/>
              </a:rPr>
              <a:t>Using OGC O&amp;M model for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water level </a:t>
            </a:r>
            <a:r>
              <a:rPr lang="en-US" sz="3200" dirty="0" smtClean="0">
                <a:effectLst>
                  <a:outerShdw blurRad="50800" dist="38100" dir="2700000" algn="tl" rotWithShape="0">
                    <a:srgbClr val="000000">
                      <a:alpha val="43000"/>
                    </a:srgbClr>
                  </a:outerShdw>
                </a:effectLst>
                <a:latin typeface="Candara"/>
                <a:cs typeface="Candara"/>
              </a:rPr>
              <a:t>…</a:t>
            </a:r>
            <a:endParaRPr lang="en-US" sz="3200" dirty="0">
              <a:effectLst>
                <a:outerShdw blurRad="50800" dist="38100" dir="2700000" algn="tl" rotWithShape="0">
                  <a:srgbClr val="000000">
                    <a:alpha val="43000"/>
                  </a:srgbClr>
                </a:outerShdw>
              </a:effectLst>
              <a:latin typeface="Candara"/>
              <a:cs typeface="Candara"/>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8B0000"/>
                      </a:solidFill>
                      <a:latin typeface="Arial" pitchFamily="34" charset="0"/>
                      <a:ea typeface="ＭＳ Ｐゴシック"/>
                      <a:cs typeface="ＭＳ Ｐゴシック"/>
                    </a:rPr>
                    <a:t>resultTime</a:t>
                  </a:r>
                  <a:endParaRPr lang="en-US" dirty="0">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dirty="0">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eaLnBrk="1" hangingPunct="1">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pic>
        <p:nvPicPr>
          <p:cNvPr id="154" name="Picture 153" descr="SatTelFlaF3L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9813" y="30834"/>
            <a:ext cx="4595482" cy="3199012"/>
          </a:xfrm>
          <a:prstGeom prst="rect">
            <a:avLst/>
          </a:prstGeom>
        </p:spPr>
      </p:pic>
      <p:sp>
        <p:nvSpPr>
          <p:cNvPr id="156" name="Right Arrow 155"/>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Stage Height</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31940" cy="474625"/>
          </a:xfrm>
          <a:prstGeom prst="rect">
            <a:avLst/>
          </a:prstGeom>
          <a:noFill/>
          <a:effectLst/>
        </p:spPr>
        <p:txBody>
          <a:bodyPr wrap="square" lIns="0" tIns="0" rIns="0" bIns="0" rtlCol="0">
            <a:noAutofit/>
          </a:bodyPr>
          <a:lstStyle/>
          <a:p>
            <a:pPr algn="ctr">
              <a:lnSpc>
                <a:spcPts val="1800"/>
              </a:lnSpc>
            </a:pPr>
            <a:r>
              <a:rPr lang="en-US" sz="1400" b="1" i="1" dirty="0" smtClean="0">
                <a:solidFill>
                  <a:srgbClr val="B996D5">
                    <a:lumMod val="75000"/>
                  </a:srgbClr>
                </a:solidFill>
                <a:latin typeface="Arial"/>
                <a:ea typeface="ＭＳ Ｐゴシック"/>
                <a:cs typeface="ＭＳ Ｐゴシック"/>
              </a:rPr>
              <a:t>Water level measurement</a:t>
            </a:r>
          </a:p>
        </p:txBody>
      </p:sp>
      <p:grpSp>
        <p:nvGrpSpPr>
          <p:cNvPr id="3" name="Group 2"/>
          <p:cNvGrpSpPr/>
          <p:nvPr/>
        </p:nvGrpSpPr>
        <p:grpSpPr>
          <a:xfrm>
            <a:off x="2052670" y="1385389"/>
            <a:ext cx="4215687" cy="1322784"/>
            <a:chOff x="2052670" y="1385389"/>
            <a:chExt cx="4215687" cy="1322784"/>
          </a:xfrm>
        </p:grpSpPr>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a:lnSpc>
                  <a:spcPts val="1800"/>
                </a:lnSpc>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5" name="Right Arrow 154"/>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Stream Gage</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7" name="TextBox 156"/>
            <p:cNvSpPr txBox="1"/>
            <p:nvPr/>
          </p:nvSpPr>
          <p:spPr>
            <a:xfrm>
              <a:off x="4618507" y="2127861"/>
              <a:ext cx="1649850" cy="580312"/>
            </a:xfrm>
            <a:prstGeom prst="rect">
              <a:avLst/>
            </a:prstGeom>
            <a:noFill/>
            <a:effectLst/>
          </p:spPr>
          <p:txBody>
            <a:bodyPr wrap="square" lIns="0" tIns="0" rIns="0" bIns="0" rtlCol="0">
              <a:noAutofit/>
            </a:bodyPr>
            <a:lstStyle/>
            <a:p>
              <a:pPr algn="ctr">
                <a:lnSpc>
                  <a:spcPts val="1800"/>
                </a:lnSpc>
              </a:pPr>
              <a:r>
                <a:rPr lang="en-US" sz="1400" b="1" i="1" dirty="0" smtClean="0">
                  <a:solidFill>
                    <a:prstClr val="white"/>
                  </a:solidFill>
                  <a:latin typeface="Arial"/>
                  <a:ea typeface="ＭＳ Ｐゴシック"/>
                  <a:cs typeface="ＭＳ Ｐゴシック"/>
                </a:rPr>
                <a:t>River is a </a:t>
              </a:r>
            </a:p>
            <a:p>
              <a:pPr algn="ctr">
                <a:lnSpc>
                  <a:spcPts val="1800"/>
                </a:lnSpc>
              </a:pPr>
              <a:r>
                <a:rPr lang="en-US" sz="1400" b="1" i="1" dirty="0" smtClean="0">
                  <a:solidFill>
                    <a:prstClr val="white"/>
                  </a:solidFill>
                  <a:latin typeface="Arial"/>
                  <a:ea typeface="ＭＳ Ｐゴシック"/>
                  <a:cs typeface="ＭＳ Ｐゴシック"/>
                </a:rPr>
                <a:t>sampl</a:t>
              </a:r>
              <a:r>
                <a:rPr lang="en-US" sz="1400" b="1" i="1" u="sng" dirty="0" smtClean="0">
                  <a:solidFill>
                    <a:prstClr val="white"/>
                  </a:solidFill>
                  <a:latin typeface="Arial"/>
                  <a:ea typeface="ＭＳ Ｐゴシック"/>
                  <a:cs typeface="ＭＳ Ｐゴシック"/>
                </a:rPr>
                <a:t>ed</a:t>
              </a:r>
              <a:r>
                <a:rPr lang="en-US" sz="1400" b="1" i="1" dirty="0" smtClean="0">
                  <a:solidFill>
                    <a:prstClr val="white"/>
                  </a:solidFill>
                  <a:latin typeface="Arial"/>
                  <a:ea typeface="ＭＳ Ｐゴシック"/>
                  <a:cs typeface="ＭＳ Ｐゴシック"/>
                </a:rPr>
                <a:t> feature</a:t>
              </a:r>
            </a:p>
          </p:txBody>
        </p:sp>
      </p:grpSp>
      <p:sp>
        <p:nvSpPr>
          <p:cNvPr id="181" name="Right Arrow 180"/>
          <p:cNvSpPr/>
          <p:nvPr/>
        </p:nvSpPr>
        <p:spPr bwMode="auto">
          <a:xfrm rot="20920639">
            <a:off x="3244830" y="4386170"/>
            <a:ext cx="221708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Time series of values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1" name="TextBox 160"/>
          <p:cNvSpPr txBox="1"/>
          <p:nvPr/>
        </p:nvSpPr>
        <p:spPr>
          <a:xfrm>
            <a:off x="6050887" y="5971110"/>
            <a:ext cx="3038736" cy="187580"/>
          </a:xfrm>
          <a:prstGeom prst="rect">
            <a:avLst/>
          </a:prstGeom>
          <a:noFill/>
          <a:effectLst/>
        </p:spPr>
        <p:txBody>
          <a:bodyPr wrap="square" lIns="0" tIns="0" rIns="0" bIns="0" rtlCol="0">
            <a:noAutofit/>
          </a:bodyPr>
          <a:lstStyle/>
          <a:p>
            <a:pPr algn="r" defTabSz="457200" eaLnBrk="1" fontAlgn="auto" hangingPunct="1">
              <a:spcBef>
                <a:spcPts val="0"/>
              </a:spcBef>
              <a:spcAft>
                <a:spcPts val="0"/>
              </a:spcAft>
              <a:defRPr/>
            </a:pPr>
            <a:r>
              <a:rPr lang="en-US" sz="1100" dirty="0">
                <a:solidFill>
                  <a:prstClr val="black"/>
                </a:solidFill>
                <a:latin typeface="Arial"/>
                <a:ea typeface="ＭＳ Ｐゴシック"/>
                <a:cs typeface="ＭＳ Ｐゴシック"/>
              </a:rPr>
              <a:t>Source: </a:t>
            </a:r>
            <a:r>
              <a:rPr lang="en-US" sz="1100" dirty="0" smtClean="0">
                <a:solidFill>
                  <a:prstClr val="black"/>
                </a:solidFill>
                <a:latin typeface="Arial"/>
                <a:ea typeface="ＭＳ Ｐゴシック"/>
                <a:cs typeface="ＭＳ Ｐゴシック"/>
              </a:rPr>
              <a:t>USGS</a:t>
            </a:r>
            <a:endParaRPr lang="en-US" sz="1100" dirty="0">
              <a:solidFill>
                <a:prstClr val="black"/>
              </a:solidFill>
              <a:latin typeface="Arial"/>
              <a:ea typeface="ＭＳ Ｐゴシック"/>
              <a:cs typeface="ＭＳ Ｐゴシック"/>
            </a:endParaRPr>
          </a:p>
          <a:p>
            <a:pPr algn="r" eaLnBrk="1" fontAlgn="auto" hangingPunct="1">
              <a:spcBef>
                <a:spcPts val="0"/>
              </a:spcBef>
              <a:spcAft>
                <a:spcPts val="0"/>
              </a:spcAft>
            </a:pPr>
            <a:endParaRPr lang="en-US" sz="1100" dirty="0">
              <a:solidFill>
                <a:prstClr val="black"/>
              </a:solidFill>
              <a:latin typeface="Arial"/>
              <a:ea typeface="ＭＳ Ｐゴシック"/>
              <a:cs typeface="ＭＳ Ｐゴシック"/>
            </a:endParaRPr>
          </a:p>
          <a:p>
            <a:pPr algn="r" fontAlgn="auto">
              <a:lnSpc>
                <a:spcPts val="1800"/>
              </a:lnSpc>
              <a:spcBef>
                <a:spcPts val="0"/>
              </a:spcBef>
              <a:spcAft>
                <a:spcPts val="0"/>
              </a:spcAft>
            </a:pPr>
            <a:endParaRPr lang="en-US" sz="1100" b="1" dirty="0" smtClean="0">
              <a:solidFill>
                <a:prstClr val="black"/>
              </a:solidFill>
              <a:latin typeface="Arial"/>
              <a:ea typeface="ＭＳ Ｐゴシック"/>
              <a:cs typeface="ＭＳ Ｐゴシック"/>
            </a:endParaRPr>
          </a:p>
        </p:txBody>
      </p:sp>
      <p:sp>
        <p:nvSpPr>
          <p:cNvPr id="163" name="TextBox 162"/>
          <p:cNvSpPr txBox="1"/>
          <p:nvPr/>
        </p:nvSpPr>
        <p:spPr>
          <a:xfrm>
            <a:off x="125899" y="1086886"/>
            <a:ext cx="1542460" cy="563435"/>
          </a:xfrm>
          <a:prstGeom prst="rect">
            <a:avLst/>
          </a:prstGeom>
          <a:noFill/>
          <a:effectLst/>
        </p:spPr>
        <p:txBody>
          <a:bodyPr wrap="square" lIns="0" tIns="0" rIns="0" bIns="0" rtlCol="0">
            <a:noAutofit/>
          </a:bodyPr>
          <a:lstStyle/>
          <a:p>
            <a:pPr fontAlgn="auto">
              <a:lnSpc>
                <a:spcPts val="1800"/>
              </a:lnSpc>
              <a:spcBef>
                <a:spcPts val="0"/>
              </a:spcBef>
              <a:spcAft>
                <a:spcPts val="0"/>
              </a:spcAft>
            </a:pPr>
            <a:r>
              <a:rPr lang="en-US" sz="1400" i="1" dirty="0" smtClean="0">
                <a:solidFill>
                  <a:prstClr val="black"/>
                </a:solidFill>
                <a:latin typeface="Candara"/>
                <a:ea typeface="ＭＳ Ｐゴシック"/>
                <a:cs typeface="Candara"/>
              </a:rPr>
              <a:t>(WaterML2 Part 1)</a:t>
            </a:r>
          </a:p>
        </p:txBody>
      </p:sp>
    </p:spTree>
    <p:extLst>
      <p:ext uri="{BB962C8B-B14F-4D97-AF65-F5344CB8AC3E}">
        <p14:creationId xmlns:p14="http://schemas.microsoft.com/office/powerpoint/2010/main" val="340278476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eam discharge measurem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5942" y="245529"/>
            <a:ext cx="4608058" cy="3012305"/>
          </a:xfrm>
          <a:prstGeom prst="rect">
            <a:avLst/>
          </a:prstGeom>
        </p:spPr>
      </p:pic>
      <p:pic>
        <p:nvPicPr>
          <p:cNvPr id="2" name="Picture 1" descr="stream rating curv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5942" y="3251200"/>
            <a:ext cx="4608057" cy="2444290"/>
          </a:xfrm>
          <a:prstGeom prst="rect">
            <a:avLst/>
          </a:prstGeom>
        </p:spPr>
      </p:pic>
      <p:sp>
        <p:nvSpPr>
          <p:cNvPr id="180" name="Right Arrow 179"/>
          <p:cNvSpPr/>
          <p:nvPr/>
        </p:nvSpPr>
        <p:spPr bwMode="auto">
          <a:xfrm rot="20253305">
            <a:off x="3636528" y="2469660"/>
            <a:ext cx="204477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(Stage, Discharge) pair</a:t>
            </a: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8B0000"/>
                      </a:solidFill>
                      <a:latin typeface="Arial" pitchFamily="34" charset="0"/>
                      <a:ea typeface="ＭＳ Ｐゴシック"/>
                      <a:cs typeface="ＭＳ Ｐゴシック"/>
                    </a:rPr>
                    <a:t>resultTime</a:t>
                  </a:r>
                  <a:endParaRPr lang="en-US" dirty="0">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dirty="0">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eaLnBrk="1" hangingPunct="1">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sp>
        <p:nvSpPr>
          <p:cNvPr id="14" name="Right Arrow 13"/>
          <p:cNvSpPr/>
          <p:nvPr/>
        </p:nvSpPr>
        <p:spPr bwMode="auto">
          <a:xfrm rot="462588">
            <a:off x="3305057" y="1409170"/>
            <a:ext cx="252235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Gage Location</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a:lnSpc>
                <a:spcPts val="1800"/>
              </a:lnSpc>
            </a:pPr>
            <a:r>
              <a:rPr lang="en-US" sz="1400" b="1" i="1" dirty="0" smtClean="0">
                <a:solidFill>
                  <a:srgbClr val="B996D5">
                    <a:lumMod val="75000"/>
                  </a:srgbClr>
                </a:solidFill>
                <a:latin typeface="Arial"/>
                <a:ea typeface="ＭＳ Ｐゴシック"/>
                <a:cs typeface="ＭＳ Ｐゴシック"/>
              </a:rPr>
              <a:t>Observation or Conversion Method</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a:lnSpc>
                <a:spcPts val="1800"/>
              </a:lnSpc>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5" name="Right Arrow 154"/>
          <p:cNvSpPr/>
          <p:nvPr/>
        </p:nvSpPr>
        <p:spPr bwMode="auto">
          <a:xfrm rot="20769698">
            <a:off x="3279610" y="4744195"/>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(Stage, Discharge) tuples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8" name="TextBox 157"/>
          <p:cNvSpPr txBox="1"/>
          <p:nvPr/>
        </p:nvSpPr>
        <p:spPr>
          <a:xfrm>
            <a:off x="5930809" y="5671947"/>
            <a:ext cx="2959435" cy="187580"/>
          </a:xfrm>
          <a:prstGeom prst="rect">
            <a:avLst/>
          </a:prstGeom>
          <a:noFill/>
          <a:effectLst/>
        </p:spPr>
        <p:txBody>
          <a:bodyPr wrap="square" lIns="0" tIns="0" rIns="0" bIns="0" rtlCol="0">
            <a:noAutofit/>
          </a:bodyPr>
          <a:lstStyle/>
          <a:p>
            <a:pPr algn="r" defTabSz="457200" eaLnBrk="1" fontAlgn="auto" hangingPunct="1">
              <a:spcBef>
                <a:spcPts val="0"/>
              </a:spcBef>
              <a:spcAft>
                <a:spcPts val="0"/>
              </a:spcAft>
              <a:defRPr/>
            </a:pPr>
            <a:r>
              <a:rPr lang="en-US" sz="1100" dirty="0">
                <a:solidFill>
                  <a:prstClr val="black"/>
                </a:solidFill>
                <a:latin typeface="Arial"/>
                <a:ea typeface="ＭＳ Ｐゴシック"/>
                <a:cs typeface="ＭＳ Ｐゴシック"/>
              </a:rPr>
              <a:t>Source: </a:t>
            </a:r>
            <a:r>
              <a:rPr lang="en-US" sz="1100" dirty="0" smtClean="0">
                <a:solidFill>
                  <a:prstClr val="black"/>
                </a:solidFill>
                <a:latin typeface="Arial"/>
                <a:ea typeface="ＭＳ Ｐゴシック"/>
                <a:cs typeface="ＭＳ Ｐゴシック"/>
              </a:rPr>
              <a:t>USGS</a:t>
            </a:r>
            <a:endParaRPr lang="en-US" sz="1100" dirty="0">
              <a:solidFill>
                <a:prstClr val="black"/>
              </a:solidFill>
              <a:latin typeface="Arial"/>
              <a:ea typeface="ＭＳ Ｐゴシック"/>
              <a:cs typeface="ＭＳ Ｐゴシック"/>
            </a:endParaRPr>
          </a:p>
          <a:p>
            <a:pPr algn="r" eaLnBrk="1" fontAlgn="auto" hangingPunct="1">
              <a:spcBef>
                <a:spcPts val="0"/>
              </a:spcBef>
              <a:spcAft>
                <a:spcPts val="0"/>
              </a:spcAft>
            </a:pPr>
            <a:endParaRPr lang="en-US" sz="1100" dirty="0">
              <a:solidFill>
                <a:prstClr val="black"/>
              </a:solidFill>
              <a:latin typeface="Arial"/>
              <a:ea typeface="ＭＳ Ｐゴシック"/>
              <a:cs typeface="ＭＳ Ｐゴシック"/>
            </a:endParaRPr>
          </a:p>
          <a:p>
            <a:pPr algn="r" fontAlgn="auto">
              <a:lnSpc>
                <a:spcPts val="1800"/>
              </a:lnSpc>
              <a:spcBef>
                <a:spcPts val="0"/>
              </a:spcBef>
              <a:spcAft>
                <a:spcPts val="0"/>
              </a:spcAft>
            </a:pPr>
            <a:endParaRPr lang="en-US" sz="1100" b="1" dirty="0" smtClean="0">
              <a:solidFill>
                <a:prstClr val="black"/>
              </a:solidFill>
              <a:latin typeface="Arial"/>
              <a:ea typeface="ＭＳ Ｐゴシック"/>
              <a:cs typeface="ＭＳ Ｐゴシック"/>
            </a:endParaRPr>
          </a:p>
        </p:txBody>
      </p:sp>
      <p:sp>
        <p:nvSpPr>
          <p:cNvPr id="8" name="TextBox 7"/>
          <p:cNvSpPr txBox="1"/>
          <p:nvPr/>
        </p:nvSpPr>
        <p:spPr>
          <a:xfrm>
            <a:off x="116896" y="1069715"/>
            <a:ext cx="1410699" cy="563435"/>
          </a:xfrm>
          <a:prstGeom prst="rect">
            <a:avLst/>
          </a:prstGeom>
          <a:noFill/>
          <a:effectLst/>
        </p:spPr>
        <p:txBody>
          <a:bodyPr wrap="square" lIns="0" tIns="0" rIns="0" bIns="0" rtlCol="0">
            <a:noAutofit/>
          </a:bodyPr>
          <a:lstStyle/>
          <a:p>
            <a:pPr fontAlgn="auto">
              <a:lnSpc>
                <a:spcPts val="1800"/>
              </a:lnSpc>
              <a:spcBef>
                <a:spcPts val="0"/>
              </a:spcBef>
              <a:spcAft>
                <a:spcPts val="0"/>
              </a:spcAft>
            </a:pPr>
            <a:r>
              <a:rPr lang="en-US" sz="1400" i="1" dirty="0" smtClean="0">
                <a:solidFill>
                  <a:prstClr val="black"/>
                </a:solidFill>
                <a:latin typeface="Candara"/>
                <a:ea typeface="ＭＳ Ｐゴシック"/>
                <a:cs typeface="Candara"/>
              </a:rPr>
              <a:t>(WaterML2 Part 2)</a:t>
            </a:r>
          </a:p>
        </p:txBody>
      </p:sp>
      <p:sp>
        <p:nvSpPr>
          <p:cNvPr id="156" name="Title 15"/>
          <p:cNvSpPr>
            <a:spLocks noGrp="1"/>
          </p:cNvSpPr>
          <p:nvPr>
            <p:ph type="title"/>
          </p:nvPr>
        </p:nvSpPr>
        <p:spPr>
          <a:xfrm>
            <a:off x="121317" y="136508"/>
            <a:ext cx="4497190" cy="979500"/>
          </a:xfrm>
        </p:spPr>
        <p:txBody>
          <a:bodyPr/>
          <a:lstStyle/>
          <a:p>
            <a:pPr>
              <a:lnSpc>
                <a:spcPct val="90000"/>
              </a:lnSpc>
            </a:pPr>
            <a:r>
              <a:rPr lang="en-US" sz="3200" dirty="0" smtClean="0">
                <a:effectLst>
                  <a:outerShdw blurRad="50800" dist="38100" dir="2700000" algn="tl" rotWithShape="0">
                    <a:srgbClr val="000000">
                      <a:alpha val="43000"/>
                    </a:srgbClr>
                  </a:outerShdw>
                </a:effectLst>
                <a:latin typeface="Candara"/>
                <a:cs typeface="Candara"/>
              </a:rPr>
              <a:t>Treating </a:t>
            </a:r>
            <a:r>
              <a:rPr lang="en-US" sz="3200" dirty="0" smtClean="0">
                <a:solidFill>
                  <a:srgbClr val="000000"/>
                </a:solidFill>
                <a:effectLst>
                  <a:outerShdw blurRad="50800" dist="38100" dir="2700000" algn="tl" rotWithShape="0">
                    <a:srgbClr val="000000">
                      <a:alpha val="43000"/>
                    </a:srgbClr>
                  </a:outerShdw>
                </a:effectLst>
                <a:latin typeface="Candara"/>
                <a:cs typeface="Candara"/>
              </a:rPr>
              <a:t>rating curves </a:t>
            </a:r>
            <a:r>
              <a:rPr lang="en-US" sz="3200" dirty="0">
                <a:effectLst>
                  <a:outerShdw blurRad="50800" dist="38100" dir="2700000" algn="tl" rotWithShape="0">
                    <a:srgbClr val="000000">
                      <a:alpha val="43000"/>
                    </a:srgbClr>
                  </a:outerShdw>
                </a:effectLst>
                <a:latin typeface="Candara"/>
                <a:cs typeface="Candara"/>
              </a:rPr>
              <a:t>as </a:t>
            </a:r>
            <a:r>
              <a:rPr lang="en-US" sz="3200" dirty="0" smtClean="0">
                <a:effectLst>
                  <a:outerShdw blurRad="50800" dist="38100" dir="2700000" algn="tl" rotWithShape="0">
                    <a:srgbClr val="000000">
                      <a:alpha val="43000"/>
                    </a:srgbClr>
                  </a:outerShdw>
                </a:effectLst>
                <a:latin typeface="Candara"/>
                <a:cs typeface="Candara"/>
              </a:rPr>
              <a:t>a measurement …</a:t>
            </a:r>
            <a:endParaRPr lang="en-US" sz="3200" dirty="0">
              <a:effectLst>
                <a:outerShdw blurRad="50800" dist="38100" dir="2700000" algn="tl" rotWithShape="0">
                  <a:srgbClr val="000000">
                    <a:alpha val="43000"/>
                  </a:srgbClr>
                </a:outerShdw>
              </a:effectLst>
              <a:latin typeface="Candara"/>
              <a:cs typeface="Candara"/>
            </a:endParaRPr>
          </a:p>
        </p:txBody>
      </p:sp>
      <p:sp>
        <p:nvSpPr>
          <p:cNvPr id="4" name="Rectangle 3"/>
          <p:cNvSpPr/>
          <p:nvPr/>
        </p:nvSpPr>
        <p:spPr>
          <a:xfrm>
            <a:off x="65224" y="6090089"/>
            <a:ext cx="9015275" cy="707886"/>
          </a:xfrm>
          <a:prstGeom prst="rect">
            <a:avLst/>
          </a:prstGeom>
        </p:spPr>
        <p:txBody>
          <a:bodyPr wrap="square">
            <a:spAutoFit/>
          </a:bodyPr>
          <a:lstStyle/>
          <a:p>
            <a:pPr marL="342900" indent="-342900" eaLnBrk="1" hangingPunct="1"/>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50000"/>
                  </a:srgbClr>
                </a:solidFill>
                <a:latin typeface="Candara"/>
                <a:ea typeface="ＭＳ Ｐゴシック"/>
                <a:cs typeface="Candara"/>
              </a:rPr>
              <a:t>result</a:t>
            </a:r>
            <a:r>
              <a:rPr lang="en-AU" sz="2000" dirty="0">
                <a:solidFill>
                  <a:srgbClr val="A3CA4B">
                    <a:lumMod val="50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of </a:t>
            </a:r>
            <a:br>
              <a:rPr lang="en-AU" sz="2000" dirty="0">
                <a:solidFill>
                  <a:srgbClr val="0F3277"/>
                </a:solidFill>
                <a:latin typeface="Candara"/>
                <a:ea typeface="ＭＳ Ｐゴシック"/>
                <a:cs typeface="Candara"/>
              </a:rPr>
            </a:br>
            <a:r>
              <a:rPr lang="en-AU" sz="2000" dirty="0">
                <a:solidFill>
                  <a:srgbClr val="0F3277"/>
                </a:solidFill>
                <a:latin typeface="Candara"/>
                <a:ea typeface="ＭＳ Ｐゴシック"/>
                <a:cs typeface="Candara"/>
              </a:rPr>
              <a:t>some </a:t>
            </a:r>
            <a:r>
              <a:rPr lang="en-AU" sz="2000" b="1" dirty="0">
                <a:solidFill>
                  <a:srgbClr val="8DA3E8">
                    <a:lumMod val="75000"/>
                  </a:srgbClr>
                </a:solidFill>
                <a:latin typeface="Candara"/>
                <a:ea typeface="ＭＳ Ｐゴシック"/>
                <a:cs typeface="Candara"/>
              </a:rPr>
              <a:t>property</a:t>
            </a:r>
            <a:r>
              <a:rPr lang="en-AU" sz="2000" dirty="0">
                <a:solidFill>
                  <a:srgbClr val="8DA3E8">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AC15A">
                    <a:lumMod val="50000"/>
                  </a:srgbClr>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a:solidFill>
                  <a:srgbClr val="8E55BB"/>
                </a:solidFill>
                <a:latin typeface="Candara"/>
                <a:ea typeface="ＭＳ Ｐゴシック"/>
                <a:cs typeface="Candara"/>
              </a:rPr>
              <a:t>procedure</a:t>
            </a:r>
          </a:p>
        </p:txBody>
      </p:sp>
    </p:spTree>
    <p:extLst>
      <p:ext uri="{BB962C8B-B14F-4D97-AF65-F5344CB8AC3E}">
        <p14:creationId xmlns:p14="http://schemas.microsoft.com/office/powerpoint/2010/main" val="236997880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s-graph-flow 2wk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059" y="3057804"/>
            <a:ext cx="4570236" cy="2930304"/>
          </a:xfrm>
          <a:prstGeom prst="rect">
            <a:avLst/>
          </a:prstGeom>
        </p:spPr>
      </p:pic>
      <p:pic>
        <p:nvPicPr>
          <p:cNvPr id="2" name="Picture 1" descr="SatTelFlaF3L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9812" y="30834"/>
            <a:ext cx="4594187" cy="3199012"/>
          </a:xfrm>
          <a:prstGeom prst="rect">
            <a:avLst/>
          </a:prstGeom>
        </p:spPr>
      </p:pic>
      <p:sp>
        <p:nvSpPr>
          <p:cNvPr id="180" name="Right Arrow 179"/>
          <p:cNvSpPr/>
          <p:nvPr/>
        </p:nvSpPr>
        <p:spPr bwMode="auto">
          <a:xfrm rot="21309732">
            <a:off x="3688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Discharge</a:t>
            </a: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11"/>
          <p:cNvGrpSpPr/>
          <p:nvPr/>
        </p:nvGrpSpPr>
        <p:grpSpPr>
          <a:xfrm>
            <a:off x="432273" y="1335705"/>
            <a:ext cx="3337570" cy="3913188"/>
            <a:chOff x="432273" y="1335705"/>
            <a:chExt cx="3337570" cy="3913188"/>
          </a:xfrm>
        </p:grpSpPr>
        <p:grpSp>
          <p:nvGrpSpPr>
            <p:cNvPr id="9" name="Group 8"/>
            <p:cNvGrpSpPr/>
            <p:nvPr/>
          </p:nvGrpSpPr>
          <p:grpSpPr>
            <a:xfrm>
              <a:off x="2332511" y="2886693"/>
              <a:ext cx="1437332" cy="514350"/>
              <a:chOff x="2332511" y="2886693"/>
              <a:chExt cx="1437332"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4" name="Rectangle 64"/>
              <p:cNvSpPr>
                <a:spLocks noChangeArrowheads="1"/>
              </p:cNvSpPr>
              <p:nvPr/>
            </p:nvSpPr>
            <p:spPr bwMode="auto">
              <a:xfrm>
                <a:off x="2472643" y="2946763"/>
                <a:ext cx="1297200" cy="15398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000000"/>
                    </a:solidFill>
                    <a:latin typeface="Arial" pitchFamily="34" charset="0"/>
                    <a:ea typeface="ＭＳ Ｐゴシック"/>
                    <a:cs typeface="ＭＳ Ｐゴシック"/>
                  </a:rPr>
                  <a:t>GF_PropertyType</a:t>
                </a:r>
                <a:endParaRPr lang="en-US" dirty="0">
                  <a:solidFill>
                    <a:srgbClr val="000000"/>
                  </a:solidFill>
                  <a:latin typeface="Arial" pitchFamily="34" charset="0"/>
                  <a:ea typeface="ＭＳ Ｐゴシック"/>
                  <a:cs typeface="ＭＳ Ｐゴシック"/>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OM_Observation</a:t>
                  </a:r>
                  <a:endParaRPr lang="en-US">
                    <a:solidFill>
                      <a:srgbClr val="000000"/>
                    </a:solidFill>
                    <a:latin typeface="Arial" pitchFamily="34" charset="0"/>
                    <a:ea typeface="ＭＳ Ｐゴシック"/>
                    <a:cs typeface="ＭＳ Ｐゴシック"/>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err="1">
                      <a:solidFill>
                        <a:srgbClr val="8B0000"/>
                      </a:solidFill>
                      <a:latin typeface="Arial" pitchFamily="34" charset="0"/>
                      <a:ea typeface="ＭＳ Ｐゴシック"/>
                      <a:cs typeface="ＭＳ Ｐゴシック"/>
                    </a:rPr>
                    <a:t>phenomenonTime</a:t>
                  </a:r>
                  <a:endParaRPr lang="en-US" dirty="0">
                    <a:solidFill>
                      <a:srgbClr val="000000"/>
                    </a:solidFill>
                    <a:latin typeface="Arial" pitchFamily="34" charset="0"/>
                    <a:ea typeface="ＭＳ Ｐゴシック"/>
                    <a:cs typeface="ＭＳ Ｐゴシック"/>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dirty="0">
                      <a:solidFill>
                        <a:srgbClr val="8B0000"/>
                      </a:solidFill>
                      <a:latin typeface="Arial" pitchFamily="34" charset="0"/>
                      <a:ea typeface="ＭＳ Ｐゴシック"/>
                      <a:cs typeface="ＭＳ Ｐゴシック"/>
                    </a:rPr>
                    <a:t>resultTime</a:t>
                  </a:r>
                  <a:endParaRPr lang="en-US" dirty="0">
                    <a:solidFill>
                      <a:srgbClr val="000000"/>
                    </a:solidFill>
                    <a:latin typeface="Arial" pitchFamily="34" charset="0"/>
                    <a:ea typeface="ＭＳ Ｐゴシック"/>
                    <a:cs typeface="ＭＳ Ｐゴシック"/>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validTime [0..1]</a:t>
                  </a:r>
                  <a:endParaRPr lang="en-US">
                    <a:solidFill>
                      <a:srgbClr val="000000"/>
                    </a:solidFill>
                    <a:latin typeface="Arial" pitchFamily="34" charset="0"/>
                    <a:ea typeface="ＭＳ Ｐゴシック"/>
                    <a:cs typeface="ＭＳ Ｐゴシック"/>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resultQuality [0..*]</a:t>
                  </a:r>
                  <a:endParaRPr lang="en-US">
                    <a:solidFill>
                      <a:srgbClr val="000000"/>
                    </a:solidFill>
                    <a:latin typeface="Arial" pitchFamily="34" charset="0"/>
                    <a:ea typeface="ＭＳ Ｐゴシック"/>
                    <a:cs typeface="ＭＳ Ｐゴシック"/>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 </a:t>
                  </a:r>
                  <a:endParaRPr lang="en-US">
                    <a:solidFill>
                      <a:srgbClr val="000000"/>
                    </a:solidFill>
                    <a:latin typeface="Arial" pitchFamily="34" charset="0"/>
                    <a:ea typeface="ＭＳ Ｐゴシック"/>
                    <a:cs typeface="ＭＳ Ｐゴシック"/>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8B0000"/>
                      </a:solidFill>
                      <a:latin typeface="Arial" pitchFamily="34" charset="0"/>
                      <a:ea typeface="ＭＳ Ｐゴシック"/>
                      <a:cs typeface="ＭＳ Ｐゴシック"/>
                    </a:rPr>
                    <a:t>parameter [0..*]</a:t>
                  </a:r>
                  <a:endParaRPr lang="en-US">
                    <a:solidFill>
                      <a:srgbClr val="000000"/>
                    </a:solidFill>
                    <a:latin typeface="Arial" pitchFamily="34" charset="0"/>
                    <a:ea typeface="ＭＳ Ｐゴシック"/>
                    <a:cs typeface="ＭＳ Ｐゴシック"/>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86" name="Rectangle 92"/>
                <p:cNvSpPr>
                  <a:spLocks noChangeArrowheads="1"/>
                </p:cNvSpPr>
                <p:nvPr/>
              </p:nvSpPr>
              <p:spPr bwMode="auto">
                <a:xfrm>
                  <a:off x="1868" y="2279"/>
                  <a:ext cx="493"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GFI_Feature</a:t>
                  </a:r>
                  <a:endParaRPr lang="en-US">
                    <a:solidFill>
                      <a:srgbClr val="000000"/>
                    </a:solidFill>
                    <a:latin typeface="Arial" pitchFamily="34" charset="0"/>
                    <a:ea typeface="ＭＳ Ｐゴシック"/>
                    <a:cs typeface="ＭＳ Ｐゴシック"/>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58" name="Rectangle 120"/>
                <p:cNvSpPr>
                  <a:spLocks noChangeArrowheads="1"/>
                </p:cNvSpPr>
                <p:nvPr/>
              </p:nvSpPr>
              <p:spPr bwMode="auto">
                <a:xfrm>
                  <a:off x="3614" y="3329"/>
                  <a:ext cx="504"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OM_Process</a:t>
                  </a:r>
                  <a:endParaRPr lang="en-US">
                    <a:solidFill>
                      <a:srgbClr val="000000"/>
                    </a:solidFill>
                    <a:latin typeface="Arial" pitchFamily="34" charset="0"/>
                    <a:ea typeface="ＭＳ Ｐゴシック"/>
                    <a:cs typeface="ＭＳ Ｐゴシック"/>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eaLnBrk="1" hangingPunct="1"/>
                  <a:endParaRPr lang="en-AU">
                    <a:solidFill>
                      <a:srgbClr val="000000"/>
                    </a:solidFill>
                    <a:latin typeface="Arial" pitchFamily="34" charset="0"/>
                    <a:ea typeface="ＭＳ Ｐゴシック"/>
                    <a:cs typeface="ＭＳ Ｐゴシック"/>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000">
                      <a:solidFill>
                        <a:srgbClr val="000000"/>
                      </a:solidFill>
                      <a:latin typeface="Arial" pitchFamily="34" charset="0"/>
                      <a:ea typeface="ＭＳ Ｐゴシック"/>
                      <a:cs typeface="ＭＳ Ｐゴシック"/>
                    </a:rPr>
                    <a:t>Any</a:t>
                  </a:r>
                  <a:endParaRPr lang="en-US">
                    <a:solidFill>
                      <a:srgbClr val="000000"/>
                    </a:solidFill>
                    <a:latin typeface="Arial" pitchFamily="34" charset="0"/>
                    <a:ea typeface="ＭＳ Ｐゴシック"/>
                    <a:cs typeface="ＭＳ Ｐゴシック"/>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+observedProperty</a:t>
                  </a:r>
                  <a:endParaRPr lang="en-US" sz="3600">
                    <a:solidFill>
                      <a:srgbClr val="000000"/>
                    </a:solidFill>
                    <a:latin typeface="Arial" pitchFamily="34" charset="0"/>
                    <a:ea typeface="ＭＳ Ｐゴシック"/>
                    <a:cs typeface="ＭＳ Ｐゴシック"/>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grpSp>
          <p:sp>
            <p:nvSpPr>
              <p:cNvPr id="185" name="Rectangle 232"/>
              <p:cNvSpPr>
                <a:spLocks noChangeArrowheads="1"/>
              </p:cNvSpPr>
              <p:nvPr/>
            </p:nvSpPr>
            <p:spPr bwMode="auto">
              <a:xfrm>
                <a:off x="1402236" y="2632693"/>
                <a:ext cx="153987"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dirty="0">
                    <a:solidFill>
                      <a:srgbClr val="000000"/>
                    </a:solidFill>
                    <a:latin typeface="Arial" pitchFamily="34" charset="0"/>
                    <a:ea typeface="ＭＳ Ｐゴシック"/>
                    <a:cs typeface="ＭＳ Ｐゴシック"/>
                  </a:rPr>
                  <a:t>+featureOfInterest</a:t>
                </a:r>
                <a:endParaRPr lang="en-US" sz="3600" dirty="0">
                  <a:solidFill>
                    <a:srgbClr val="000000"/>
                  </a:solidFill>
                  <a:latin typeface="Arial" pitchFamily="34" charset="0"/>
                  <a:ea typeface="ＭＳ Ｐゴシック"/>
                  <a:cs typeface="ＭＳ Ｐゴシック"/>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eaLnBrk="1" hangingPunct="1">
                  <a:tabLst>
                    <a:tab pos="188913" algn="l"/>
                  </a:tabLst>
                </a:pPr>
                <a:r>
                  <a:rPr lang="en-US" sz="800" dirty="0">
                    <a:solidFill>
                      <a:srgbClr val="000000"/>
                    </a:solidFill>
                    <a:latin typeface="Arial" pitchFamily="34" charset="0"/>
                    <a:ea typeface="ＭＳ Ｐゴシック"/>
                    <a:cs typeface="ＭＳ Ｐゴシック"/>
                  </a:rPr>
                  <a:t>1</a:t>
                </a:r>
                <a:endParaRPr lang="en-US" dirty="0">
                  <a:solidFill>
                    <a:srgbClr val="000000"/>
                  </a:solidFill>
                  <a:latin typeface="Arial" pitchFamily="34" charset="0"/>
                  <a:ea typeface="ＭＳ Ｐゴシック"/>
                  <a:cs typeface="ＭＳ Ｐゴシック"/>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0..*</a:t>
                </a:r>
                <a:endParaRPr lang="en-US">
                  <a:solidFill>
                    <a:srgbClr val="000000"/>
                  </a:solidFill>
                  <a:latin typeface="Arial" pitchFamily="34" charset="0"/>
                  <a:ea typeface="ＭＳ Ｐゴシック"/>
                  <a:cs typeface="ＭＳ Ｐゴシック"/>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+procedure</a:t>
                </a:r>
                <a:endParaRPr lang="en-US" sz="3600">
                  <a:solidFill>
                    <a:srgbClr val="000000"/>
                  </a:solidFill>
                  <a:latin typeface="Arial" pitchFamily="34" charset="0"/>
                  <a:ea typeface="ＭＳ Ｐゴシック"/>
                  <a:cs typeface="ＭＳ Ｐゴシック"/>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800">
                    <a:solidFill>
                      <a:srgbClr val="000000"/>
                    </a:solidFill>
                    <a:latin typeface="Arial" pitchFamily="34" charset="0"/>
                    <a:ea typeface="ＭＳ Ｐゴシック"/>
                    <a:cs typeface="ＭＳ Ｐゴシック"/>
                  </a:rPr>
                  <a:t>1</a:t>
                </a:r>
                <a:endParaRPr lang="en-US">
                  <a:solidFill>
                    <a:srgbClr val="000000"/>
                  </a:solidFill>
                  <a:latin typeface="Arial" pitchFamily="34" charset="0"/>
                  <a:ea typeface="ＭＳ Ｐゴシック"/>
                  <a:cs typeface="ＭＳ Ｐゴシック"/>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eaLnBrk="1" hangingPunct="1"/>
                <a:endParaRPr lang="en-AU">
                  <a:solidFill>
                    <a:srgbClr val="000000"/>
                  </a:solidFill>
                  <a:latin typeface="Arial" charset="0"/>
                  <a:ea typeface="ＭＳ Ｐゴシック"/>
                  <a:cs typeface="ＭＳ Ｐゴシック"/>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eaLnBrk="1" hangingPunct="1">
                  <a:tabLst>
                    <a:tab pos="188913" algn="l"/>
                  </a:tabLst>
                </a:pPr>
                <a:r>
                  <a:rPr lang="en-US" sz="1200">
                    <a:solidFill>
                      <a:srgbClr val="000000"/>
                    </a:solidFill>
                    <a:latin typeface="Arial" pitchFamily="34" charset="0"/>
                    <a:ea typeface="ＭＳ Ｐゴシック"/>
                    <a:cs typeface="ＭＳ Ｐゴシック"/>
                  </a:rPr>
                  <a:t>+result</a:t>
                </a:r>
                <a:endParaRPr lang="en-US" sz="3600">
                  <a:solidFill>
                    <a:srgbClr val="000000"/>
                  </a:solidFill>
                  <a:latin typeface="Arial" pitchFamily="34" charset="0"/>
                  <a:ea typeface="ＭＳ Ｐゴシック"/>
                  <a:cs typeface="ＭＳ Ｐゴシック"/>
                </a:endParaRPr>
              </a:p>
            </p:txBody>
          </p:sp>
        </p:grpSp>
      </p:grpSp>
      <p:sp>
        <p:nvSpPr>
          <p:cNvPr id="14" name="Right Arrow 13"/>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Stream Gage</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TextBox 14"/>
          <p:cNvSpPr txBox="1"/>
          <p:nvPr/>
        </p:nvSpPr>
        <p:spPr>
          <a:xfrm>
            <a:off x="277288" y="5220865"/>
            <a:ext cx="1703392" cy="474625"/>
          </a:xfrm>
          <a:prstGeom prst="rect">
            <a:avLst/>
          </a:prstGeom>
          <a:noFill/>
          <a:effectLst/>
        </p:spPr>
        <p:txBody>
          <a:bodyPr wrap="square" lIns="0" tIns="0" rIns="0" bIns="0" rtlCol="0">
            <a:noAutofit/>
          </a:bodyPr>
          <a:lstStyle/>
          <a:p>
            <a:pPr algn="ctr">
              <a:lnSpc>
                <a:spcPts val="1800"/>
              </a:lnSpc>
            </a:pPr>
            <a:r>
              <a:rPr lang="en-US" sz="1400" b="1" i="1" dirty="0" smtClean="0">
                <a:solidFill>
                  <a:srgbClr val="B996D5">
                    <a:lumMod val="75000"/>
                  </a:srgbClr>
                </a:solidFill>
                <a:latin typeface="Arial"/>
                <a:ea typeface="ＭＳ Ｐゴシック"/>
                <a:cs typeface="ＭＳ Ｐゴシック"/>
              </a:rPr>
              <a:t>Flow rate conversion</a:t>
            </a:r>
          </a:p>
        </p:txBody>
      </p:sp>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a:lnSpc>
                <a:spcPts val="1800"/>
              </a:lnSpc>
            </a:pP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sampl</a:t>
            </a:r>
            <a:r>
              <a:rPr lang="en-US" sz="1400" b="1" i="1" u="sng"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ing</a:t>
            </a:r>
            <a:r>
              <a:rPr lang="en-US" sz="1400" b="1" i="1" dirty="0" smtClean="0">
                <a:solidFill>
                  <a:srgbClr val="ED982D"/>
                </a:solidFill>
                <a:effectLst>
                  <a:outerShdw blurRad="50800" dist="38100" dir="2700000" algn="tl" rotWithShape="0">
                    <a:srgbClr val="000000">
                      <a:alpha val="43000"/>
                    </a:srgbClr>
                  </a:outerShdw>
                </a:effectLst>
                <a:latin typeface="Arial" pitchFamily="34" charset="0"/>
                <a:ea typeface="ＭＳ Ｐゴシック"/>
                <a:cs typeface="ＭＳ Ｐゴシック"/>
              </a:rPr>
              <a:t> feature</a:t>
            </a:r>
            <a:endParaRPr lang="en-US" sz="1400" b="1" i="1" dirty="0" smtClean="0">
              <a:solidFill>
                <a:srgbClr val="ED982D"/>
              </a:solidFill>
              <a:effectLst>
                <a:outerShdw blurRad="50800" dist="38100" dir="2700000" algn="tl" rotWithShape="0">
                  <a:srgbClr val="000000">
                    <a:alpha val="43000"/>
                  </a:srgbClr>
                </a:outerShdw>
              </a:effectLst>
              <a:latin typeface="Arial"/>
              <a:ea typeface="ＭＳ Ｐゴシック"/>
              <a:cs typeface="ＭＳ Ｐゴシック"/>
            </a:endParaRPr>
          </a:p>
        </p:txBody>
      </p:sp>
      <p:sp>
        <p:nvSpPr>
          <p:cNvPr id="154" name="TextBox 153"/>
          <p:cNvSpPr txBox="1"/>
          <p:nvPr/>
        </p:nvSpPr>
        <p:spPr>
          <a:xfrm>
            <a:off x="4618507" y="2127861"/>
            <a:ext cx="1649850" cy="580312"/>
          </a:xfrm>
          <a:prstGeom prst="rect">
            <a:avLst/>
          </a:prstGeom>
          <a:noFill/>
          <a:effectLst/>
        </p:spPr>
        <p:txBody>
          <a:bodyPr wrap="square" lIns="0" tIns="0" rIns="0" bIns="0" rtlCol="0">
            <a:noAutofit/>
          </a:bodyPr>
          <a:lstStyle/>
          <a:p>
            <a:pPr algn="ctr">
              <a:lnSpc>
                <a:spcPts val="1800"/>
              </a:lnSpc>
            </a:pPr>
            <a:r>
              <a:rPr lang="en-US" sz="1400" b="1" i="1" dirty="0" smtClean="0">
                <a:solidFill>
                  <a:prstClr val="white"/>
                </a:solidFill>
                <a:latin typeface="Arial"/>
                <a:ea typeface="ＭＳ Ｐゴシック"/>
                <a:cs typeface="ＭＳ Ｐゴシック"/>
              </a:rPr>
              <a:t>River is a </a:t>
            </a:r>
          </a:p>
          <a:p>
            <a:pPr algn="ctr">
              <a:lnSpc>
                <a:spcPts val="1800"/>
              </a:lnSpc>
            </a:pPr>
            <a:r>
              <a:rPr lang="en-US" sz="1400" b="1" i="1" dirty="0" smtClean="0">
                <a:solidFill>
                  <a:prstClr val="white"/>
                </a:solidFill>
                <a:latin typeface="Arial"/>
                <a:ea typeface="ＭＳ Ｐゴシック"/>
                <a:cs typeface="ＭＳ Ｐゴシック"/>
              </a:rPr>
              <a:t>sampl</a:t>
            </a:r>
            <a:r>
              <a:rPr lang="en-US" sz="1400" b="1" i="1" u="sng" dirty="0" smtClean="0">
                <a:solidFill>
                  <a:prstClr val="white"/>
                </a:solidFill>
                <a:latin typeface="Arial"/>
                <a:ea typeface="ＭＳ Ｐゴシック"/>
                <a:cs typeface="ＭＳ Ｐゴシック"/>
              </a:rPr>
              <a:t>ed</a:t>
            </a:r>
            <a:r>
              <a:rPr lang="en-US" sz="1400" b="1" i="1" dirty="0" smtClean="0">
                <a:solidFill>
                  <a:prstClr val="white"/>
                </a:solidFill>
                <a:latin typeface="Arial"/>
                <a:ea typeface="ＭＳ Ｐゴシック"/>
                <a:cs typeface="ＭＳ Ｐゴシック"/>
              </a:rPr>
              <a:t> feature</a:t>
            </a:r>
          </a:p>
        </p:txBody>
      </p:sp>
      <p:sp>
        <p:nvSpPr>
          <p:cNvPr id="155" name="Right Arrow 154"/>
          <p:cNvSpPr/>
          <p:nvPr/>
        </p:nvSpPr>
        <p:spPr bwMode="auto">
          <a:xfrm rot="20920639">
            <a:off x="3244831" y="4386170"/>
            <a:ext cx="2159222"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000000"/>
                </a:solidFill>
                <a:latin typeface="Arial" charset="0"/>
                <a:ea typeface="ＭＳ Ｐゴシック" pitchFamily="16" charset="-128"/>
                <a:cs typeface="ＭＳ Ｐゴシック" pitchFamily="-97" charset="-128"/>
              </a:rPr>
              <a:t>Time series of values</a:t>
            </a: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9" name="Title 15"/>
          <p:cNvSpPr>
            <a:spLocks noGrp="1"/>
          </p:cNvSpPr>
          <p:nvPr>
            <p:ph type="title"/>
          </p:nvPr>
        </p:nvSpPr>
        <p:spPr>
          <a:xfrm>
            <a:off x="121317" y="136508"/>
            <a:ext cx="4497190" cy="979500"/>
          </a:xfrm>
          <a:effectLst>
            <a:outerShdw blurRad="50800" dist="38100" dir="2700000" algn="tl" rotWithShape="0">
              <a:srgbClr val="000000">
                <a:alpha val="43000"/>
              </a:srgbClr>
            </a:outerShdw>
          </a:effectLst>
        </p:spPr>
        <p:txBody>
          <a:bodyPr/>
          <a:lstStyle/>
          <a:p>
            <a:pPr>
              <a:lnSpc>
                <a:spcPct val="90000"/>
              </a:lnSpc>
            </a:pPr>
            <a:r>
              <a:rPr lang="en-US" sz="3200" dirty="0">
                <a:effectLst>
                  <a:outerShdw blurRad="50800" dist="38100" dir="2700000" algn="tl" rotWithShape="0">
                    <a:srgbClr val="000000">
                      <a:alpha val="43000"/>
                    </a:srgbClr>
                  </a:outerShdw>
                </a:effectLst>
                <a:latin typeface="Candara"/>
                <a:cs typeface="Candara"/>
              </a:rPr>
              <a:t>The</a:t>
            </a:r>
            <a:r>
              <a:rPr lang="en-US" dirty="0" smtClean="0">
                <a:latin typeface="Candara"/>
                <a:cs typeface="Candara"/>
              </a:rPr>
              <a:t> </a:t>
            </a:r>
            <a:r>
              <a:rPr lang="en-US" sz="3200" dirty="0" smtClean="0">
                <a:solidFill>
                  <a:schemeClr val="tx1"/>
                </a:solidFill>
                <a:latin typeface="Candara"/>
                <a:cs typeface="Candara"/>
              </a:rPr>
              <a:t>stream flow</a:t>
            </a:r>
            <a:r>
              <a:rPr lang="en-US" sz="3200" dirty="0">
                <a:latin typeface="Candara"/>
                <a:cs typeface="Candara"/>
              </a:rPr>
              <a:t> </a:t>
            </a:r>
            <a:r>
              <a:rPr lang="en-US" dirty="0" smtClean="0">
                <a:latin typeface="Candara"/>
                <a:cs typeface="Candara"/>
              </a:rPr>
              <a:t>can then be determined from the rating curve</a:t>
            </a:r>
            <a:endParaRPr lang="en-US" dirty="0">
              <a:latin typeface="Candara"/>
              <a:cs typeface="Candara"/>
            </a:endParaRPr>
          </a:p>
        </p:txBody>
      </p:sp>
      <p:sp>
        <p:nvSpPr>
          <p:cNvPr id="162" name="TextBox 161"/>
          <p:cNvSpPr txBox="1"/>
          <p:nvPr/>
        </p:nvSpPr>
        <p:spPr>
          <a:xfrm>
            <a:off x="6142471" y="5844508"/>
            <a:ext cx="2959435" cy="187580"/>
          </a:xfrm>
          <a:prstGeom prst="rect">
            <a:avLst/>
          </a:prstGeom>
          <a:noFill/>
          <a:effectLst/>
        </p:spPr>
        <p:txBody>
          <a:bodyPr wrap="square" lIns="0" tIns="0" rIns="0" bIns="0" rtlCol="0">
            <a:noAutofit/>
          </a:bodyPr>
          <a:lstStyle/>
          <a:p>
            <a:pPr algn="r" defTabSz="457200" eaLnBrk="1" fontAlgn="auto" hangingPunct="1">
              <a:spcBef>
                <a:spcPts val="0"/>
              </a:spcBef>
              <a:spcAft>
                <a:spcPts val="0"/>
              </a:spcAft>
              <a:defRPr/>
            </a:pPr>
            <a:r>
              <a:rPr lang="en-US" sz="1100" dirty="0">
                <a:solidFill>
                  <a:prstClr val="black"/>
                </a:solidFill>
                <a:latin typeface="Arial"/>
                <a:ea typeface="ＭＳ Ｐゴシック"/>
                <a:cs typeface="ＭＳ Ｐゴシック"/>
              </a:rPr>
              <a:t>Source: </a:t>
            </a:r>
            <a:r>
              <a:rPr lang="en-US" sz="1100" dirty="0" smtClean="0">
                <a:solidFill>
                  <a:prstClr val="black"/>
                </a:solidFill>
                <a:latin typeface="Arial"/>
                <a:ea typeface="ＭＳ Ｐゴシック"/>
                <a:cs typeface="ＭＳ Ｐゴシック"/>
              </a:rPr>
              <a:t>USGS</a:t>
            </a:r>
            <a:endParaRPr lang="en-US" sz="1100" dirty="0">
              <a:solidFill>
                <a:prstClr val="black"/>
              </a:solidFill>
              <a:latin typeface="Arial"/>
              <a:ea typeface="ＭＳ Ｐゴシック"/>
              <a:cs typeface="ＭＳ Ｐゴシック"/>
            </a:endParaRPr>
          </a:p>
          <a:p>
            <a:pPr algn="r" eaLnBrk="1" fontAlgn="auto" hangingPunct="1">
              <a:spcBef>
                <a:spcPts val="0"/>
              </a:spcBef>
              <a:spcAft>
                <a:spcPts val="0"/>
              </a:spcAft>
            </a:pPr>
            <a:endParaRPr lang="en-US" sz="1100" dirty="0">
              <a:solidFill>
                <a:prstClr val="black"/>
              </a:solidFill>
              <a:latin typeface="Arial"/>
              <a:ea typeface="ＭＳ Ｐゴシック"/>
              <a:cs typeface="ＭＳ Ｐゴシック"/>
            </a:endParaRPr>
          </a:p>
          <a:p>
            <a:pPr algn="r" fontAlgn="auto">
              <a:lnSpc>
                <a:spcPts val="1800"/>
              </a:lnSpc>
              <a:spcBef>
                <a:spcPts val="0"/>
              </a:spcBef>
              <a:spcAft>
                <a:spcPts val="0"/>
              </a:spcAft>
            </a:pPr>
            <a:endParaRPr lang="en-US" sz="1100" b="1" dirty="0" smtClean="0">
              <a:solidFill>
                <a:prstClr val="black"/>
              </a:solidFill>
              <a:latin typeface="Arial"/>
              <a:ea typeface="ＭＳ Ｐゴシック"/>
              <a:cs typeface="ＭＳ Ｐゴシック"/>
            </a:endParaRPr>
          </a:p>
        </p:txBody>
      </p:sp>
      <p:sp>
        <p:nvSpPr>
          <p:cNvPr id="163" name="TextBox 162"/>
          <p:cNvSpPr txBox="1"/>
          <p:nvPr/>
        </p:nvSpPr>
        <p:spPr>
          <a:xfrm>
            <a:off x="116896" y="1421430"/>
            <a:ext cx="1542460" cy="563435"/>
          </a:xfrm>
          <a:prstGeom prst="rect">
            <a:avLst/>
          </a:prstGeom>
          <a:noFill/>
          <a:effectLst/>
        </p:spPr>
        <p:txBody>
          <a:bodyPr wrap="square" lIns="0" tIns="0" rIns="0" bIns="0" rtlCol="0">
            <a:noAutofit/>
          </a:bodyPr>
          <a:lstStyle/>
          <a:p>
            <a:pPr fontAlgn="auto">
              <a:lnSpc>
                <a:spcPts val="1800"/>
              </a:lnSpc>
              <a:spcBef>
                <a:spcPts val="0"/>
              </a:spcBef>
              <a:spcAft>
                <a:spcPts val="0"/>
              </a:spcAft>
            </a:pPr>
            <a:r>
              <a:rPr lang="en-US" sz="1400" i="1" dirty="0" smtClean="0">
                <a:solidFill>
                  <a:prstClr val="black"/>
                </a:solidFill>
                <a:latin typeface="Candara"/>
                <a:ea typeface="ＭＳ Ｐゴシック"/>
                <a:cs typeface="Candara"/>
              </a:rPr>
              <a:t>(WaterML2 Part 1)</a:t>
            </a:r>
          </a:p>
        </p:txBody>
      </p:sp>
      <p:sp>
        <p:nvSpPr>
          <p:cNvPr id="157" name="Rectangle 156"/>
          <p:cNvSpPr/>
          <p:nvPr/>
        </p:nvSpPr>
        <p:spPr>
          <a:xfrm>
            <a:off x="65224" y="6090089"/>
            <a:ext cx="9015275" cy="707886"/>
          </a:xfrm>
          <a:prstGeom prst="rect">
            <a:avLst/>
          </a:prstGeom>
        </p:spPr>
        <p:txBody>
          <a:bodyPr wrap="square">
            <a:spAutoFit/>
          </a:bodyPr>
          <a:lstStyle/>
          <a:p>
            <a:pPr marL="342900" indent="-342900" eaLnBrk="1" hangingPunct="1"/>
            <a:r>
              <a:rPr lang="en-AU" sz="2000" dirty="0">
                <a:solidFill>
                  <a:srgbClr val="0F3277"/>
                </a:solidFill>
                <a:latin typeface="Candara"/>
                <a:ea typeface="ＭＳ Ｐゴシック"/>
                <a:cs typeface="Candara"/>
              </a:rPr>
              <a:t>An </a:t>
            </a:r>
            <a:r>
              <a:rPr lang="en-AU" sz="2000" b="1" dirty="0">
                <a:solidFill>
                  <a:srgbClr val="FF0066"/>
                </a:solidFill>
                <a:latin typeface="Candara"/>
                <a:ea typeface="ＭＳ Ｐゴシック"/>
                <a:cs typeface="Candara"/>
              </a:rPr>
              <a:t>Observation</a:t>
            </a:r>
            <a:r>
              <a:rPr lang="en-AU" sz="2000" dirty="0">
                <a:solidFill>
                  <a:srgbClr val="0F3277"/>
                </a:solidFill>
                <a:latin typeface="Candara"/>
                <a:ea typeface="ＭＳ Ｐゴシック"/>
                <a:cs typeface="Candara"/>
              </a:rPr>
              <a:t> is an action whose </a:t>
            </a:r>
            <a:r>
              <a:rPr lang="en-AU" sz="2000" b="1" dirty="0">
                <a:solidFill>
                  <a:srgbClr val="A3CA4B">
                    <a:lumMod val="50000"/>
                  </a:srgbClr>
                </a:solidFill>
                <a:latin typeface="Candara"/>
                <a:ea typeface="ＭＳ Ｐゴシック"/>
                <a:cs typeface="Candara"/>
              </a:rPr>
              <a:t>result</a:t>
            </a:r>
            <a:r>
              <a:rPr lang="en-AU" sz="2000" dirty="0">
                <a:solidFill>
                  <a:srgbClr val="A3CA4B">
                    <a:lumMod val="50000"/>
                  </a:srgbClr>
                </a:solidFill>
                <a:latin typeface="Candara"/>
                <a:ea typeface="ＭＳ Ｐゴシック"/>
                <a:cs typeface="Candara"/>
              </a:rPr>
              <a:t> </a:t>
            </a:r>
            <a:r>
              <a:rPr lang="en-AU" sz="2000" dirty="0">
                <a:solidFill>
                  <a:srgbClr val="0F3277"/>
                </a:solidFill>
                <a:latin typeface="Candara"/>
                <a:ea typeface="ＭＳ Ｐゴシック"/>
                <a:cs typeface="Candara"/>
              </a:rPr>
              <a:t>is an estimate of the value of </a:t>
            </a:r>
            <a:br>
              <a:rPr lang="en-AU" sz="2000" dirty="0">
                <a:solidFill>
                  <a:srgbClr val="0F3277"/>
                </a:solidFill>
                <a:latin typeface="Candara"/>
                <a:ea typeface="ＭＳ Ｐゴシック"/>
                <a:cs typeface="Candara"/>
              </a:rPr>
            </a:br>
            <a:r>
              <a:rPr lang="en-AU" sz="2000" dirty="0">
                <a:solidFill>
                  <a:srgbClr val="0F3277"/>
                </a:solidFill>
                <a:latin typeface="Candara"/>
                <a:ea typeface="ＭＳ Ｐゴシック"/>
                <a:cs typeface="Candara"/>
              </a:rPr>
              <a:t>some </a:t>
            </a:r>
            <a:r>
              <a:rPr lang="en-AU" sz="2000" b="1" dirty="0">
                <a:solidFill>
                  <a:srgbClr val="8DA3E8">
                    <a:lumMod val="75000"/>
                  </a:srgbClr>
                </a:solidFill>
                <a:latin typeface="Candara"/>
                <a:ea typeface="ＭＳ Ｐゴシック"/>
                <a:cs typeface="Candara"/>
              </a:rPr>
              <a:t>property</a:t>
            </a:r>
            <a:r>
              <a:rPr lang="en-AU" sz="2000" dirty="0">
                <a:solidFill>
                  <a:srgbClr val="8DA3E8">
                    <a:lumMod val="75000"/>
                  </a:srgbClr>
                </a:solidFill>
                <a:latin typeface="Candara"/>
                <a:ea typeface="ＭＳ Ｐゴシック"/>
                <a:cs typeface="Candara"/>
              </a:rPr>
              <a:t> </a:t>
            </a:r>
            <a:r>
              <a:rPr lang="en-AU" sz="2000" dirty="0">
                <a:solidFill>
                  <a:srgbClr val="0F3277"/>
                </a:solidFill>
                <a:latin typeface="Candara"/>
                <a:ea typeface="ＭＳ Ｐゴシック"/>
                <a:cs typeface="Candara"/>
              </a:rPr>
              <a:t>of the </a:t>
            </a:r>
            <a:r>
              <a:rPr lang="en-AU" sz="2000" b="1" dirty="0">
                <a:solidFill>
                  <a:srgbClr val="FAC15A">
                    <a:lumMod val="50000"/>
                  </a:srgbClr>
                </a:solidFill>
                <a:latin typeface="Candara"/>
                <a:ea typeface="ＭＳ Ｐゴシック"/>
                <a:cs typeface="Candara"/>
              </a:rPr>
              <a:t>feature-of-interest</a:t>
            </a:r>
            <a:r>
              <a:rPr lang="en-AU" sz="2000" dirty="0">
                <a:solidFill>
                  <a:srgbClr val="0F3277"/>
                </a:solidFill>
                <a:latin typeface="Candara"/>
                <a:ea typeface="ＭＳ Ｐゴシック"/>
                <a:cs typeface="Candara"/>
              </a:rPr>
              <a:t>, obtained using a specified </a:t>
            </a:r>
            <a:r>
              <a:rPr lang="en-AU" sz="2000" b="1" dirty="0">
                <a:solidFill>
                  <a:srgbClr val="8E55BB"/>
                </a:solidFill>
                <a:latin typeface="Candara"/>
                <a:ea typeface="ＭＳ Ｐゴシック"/>
                <a:cs typeface="Candara"/>
              </a:rPr>
              <a:t>procedure</a:t>
            </a:r>
          </a:p>
        </p:txBody>
      </p:sp>
    </p:spTree>
    <p:extLst>
      <p:ext uri="{BB962C8B-B14F-4D97-AF65-F5344CB8AC3E}">
        <p14:creationId xmlns:p14="http://schemas.microsoft.com/office/powerpoint/2010/main" val="322404734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latin typeface="Arial"/>
              <a:ea typeface="ＭＳ Ｐゴシック"/>
              <a:cs typeface="ＭＳ Ｐゴシック"/>
            </a:endParaRPr>
          </a:p>
        </p:txBody>
      </p:sp>
      <p:pic>
        <p:nvPicPr>
          <p:cNvPr id="5" name="Picture 4" descr="stream discharge curv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373" y="1870136"/>
            <a:ext cx="4853944" cy="2667972"/>
          </a:xfrm>
          <a:prstGeom prst="rect">
            <a:avLst/>
          </a:prstGeom>
        </p:spPr>
      </p:pic>
      <p:sp>
        <p:nvSpPr>
          <p:cNvPr id="2" name="Title 1"/>
          <p:cNvSpPr>
            <a:spLocks noGrp="1"/>
          </p:cNvSpPr>
          <p:nvPr>
            <p:ph type="title"/>
          </p:nvPr>
        </p:nvSpPr>
        <p:spPr>
          <a:xfrm>
            <a:off x="114300" y="457200"/>
            <a:ext cx="8915400" cy="484188"/>
          </a:xfrm>
          <a:effectLst>
            <a:outerShdw blurRad="50800" dist="38100" dir="2700000" algn="tl" rotWithShape="0">
              <a:srgbClr val="000000">
                <a:alpha val="43000"/>
              </a:srgbClr>
            </a:outerShdw>
          </a:effectLst>
        </p:spPr>
        <p:txBody>
          <a:bodyPr rtlCol="0">
            <a:noAutofit/>
          </a:bodyPr>
          <a:lstStyle/>
          <a:p>
            <a:pPr fontAlgn="auto">
              <a:spcAft>
                <a:spcPts val="0"/>
              </a:spcAft>
              <a:defRPr/>
            </a:pPr>
            <a:r>
              <a:rPr lang="en-US" sz="3200" dirty="0" smtClean="0">
                <a:effectLst>
                  <a:outerShdw blurRad="50800" dist="38100" dir="2700000" algn="tl" rotWithShape="0">
                    <a:srgbClr val="000000">
                      <a:alpha val="43000"/>
                    </a:srgbClr>
                  </a:outerShdw>
                </a:effectLst>
                <a:latin typeface="Candara"/>
                <a:cs typeface="Candara"/>
              </a:rPr>
              <a:t>WaterML</a:t>
            </a:r>
            <a:r>
              <a:rPr dirty="0" smtClean="0"/>
              <a:t> </a:t>
            </a:r>
            <a:r>
              <a:rPr dirty="0"/>
              <a:t>Web Services </a:t>
            </a:r>
            <a:r>
              <a:rPr lang="en-US" dirty="0"/>
              <a:t> </a:t>
            </a:r>
            <a:r>
              <a:rPr lang="en-US" dirty="0" smtClean="0"/>
              <a:t>    </a:t>
            </a:r>
            <a:r>
              <a:rPr sz="2400" b="0" dirty="0" smtClean="0">
                <a:solidFill>
                  <a:schemeClr val="tx1">
                    <a:lumMod val="50000"/>
                    <a:lumOff val="50000"/>
                  </a:schemeClr>
                </a:solidFill>
                <a:latin typeface="Candara"/>
                <a:cs typeface="Candara"/>
              </a:rPr>
              <a:t>CUAHSI, USGS</a:t>
            </a:r>
            <a:r>
              <a:rPr sz="2400" b="0" dirty="0">
                <a:solidFill>
                  <a:schemeClr val="tx1">
                    <a:lumMod val="50000"/>
                    <a:lumOff val="50000"/>
                  </a:schemeClr>
                </a:solidFill>
                <a:latin typeface="Candara"/>
                <a:cs typeface="Candara"/>
              </a:rPr>
              <a:t>, OGC, </a:t>
            </a:r>
            <a:r>
              <a:rPr sz="2400" b="0" dirty="0" smtClean="0">
                <a:solidFill>
                  <a:schemeClr val="tx1">
                    <a:lumMod val="50000"/>
                    <a:lumOff val="50000"/>
                  </a:schemeClr>
                </a:solidFill>
                <a:latin typeface="Candara"/>
                <a:cs typeface="Candara"/>
              </a:rPr>
              <a:t>WMO…</a:t>
            </a:r>
            <a:endParaRPr b="0" dirty="0">
              <a:solidFill>
                <a:schemeClr val="tx1">
                  <a:lumMod val="50000"/>
                  <a:lumOff val="50000"/>
                </a:schemeClr>
              </a:solidFill>
              <a:latin typeface="Candara"/>
              <a:cs typeface="Candara"/>
            </a:endParaRPr>
          </a:p>
        </p:txBody>
      </p:sp>
      <p:sp>
        <p:nvSpPr>
          <p:cNvPr id="48131" name="TextBox 4"/>
          <p:cNvSpPr txBox="1">
            <a:spLocks noChangeArrowheads="1"/>
          </p:cNvSpPr>
          <p:nvPr/>
        </p:nvSpPr>
        <p:spPr bwMode="auto">
          <a:xfrm>
            <a:off x="730250" y="1477963"/>
            <a:ext cx="4229100"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eaLnBrk="0" hangingPunct="0">
              <a:defRPr sz="1000" b="1">
                <a:solidFill>
                  <a:schemeClr val="tx1"/>
                </a:solidFill>
                <a:latin typeface="CG Times" charset="0"/>
                <a:ea typeface="ＭＳ Ｐゴシック" charset="0"/>
                <a:cs typeface="ＭＳ Ｐゴシック" charset="0"/>
              </a:defRPr>
            </a:lvl1pPr>
            <a:lvl2pPr marL="742950" indent="-285750" defTabSz="457200" eaLnBrk="0" hangingPunct="0">
              <a:defRPr sz="1000" b="1">
                <a:solidFill>
                  <a:schemeClr val="tx1"/>
                </a:solidFill>
                <a:latin typeface="CG Times" charset="0"/>
                <a:ea typeface="ＭＳ Ｐゴシック" charset="0"/>
              </a:defRPr>
            </a:lvl2pPr>
            <a:lvl3pPr marL="1143000" indent="-228600" defTabSz="457200" eaLnBrk="0" hangingPunct="0">
              <a:defRPr sz="1000" b="1">
                <a:solidFill>
                  <a:schemeClr val="tx1"/>
                </a:solidFill>
                <a:latin typeface="CG Times" charset="0"/>
                <a:ea typeface="ＭＳ Ｐゴシック" charset="0"/>
              </a:defRPr>
            </a:lvl3pPr>
            <a:lvl4pPr marL="1600200" indent="-228600" defTabSz="457200" eaLnBrk="0" hangingPunct="0">
              <a:defRPr sz="1000" b="1">
                <a:solidFill>
                  <a:schemeClr val="tx1"/>
                </a:solidFill>
                <a:latin typeface="CG Times" charset="0"/>
                <a:ea typeface="ＭＳ Ｐゴシック" charset="0"/>
              </a:defRPr>
            </a:lvl4pPr>
            <a:lvl5pPr marL="2057400" indent="-228600" defTabSz="4572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a:r>
              <a:rPr lang="en-US" sz="1600" b="0" dirty="0" smtClean="0">
                <a:solidFill>
                  <a:srgbClr val="DFF0FA"/>
                </a:solidFill>
                <a:latin typeface="Candara"/>
                <a:cs typeface="Candara"/>
              </a:rPr>
              <a:t>Water time series data on the internet</a:t>
            </a:r>
          </a:p>
        </p:txBody>
      </p:sp>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291138" y="1774825"/>
            <a:ext cx="2490787" cy="838200"/>
          </a:xfrm>
          <a:prstGeom prst="rect">
            <a:avLst/>
          </a:prstGeom>
          <a:noFill/>
          <a:ln w="19050" cmpd="sng">
            <a:solidFill>
              <a:schemeClr val="accent4"/>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91138" y="3032125"/>
            <a:ext cx="3159125" cy="1830388"/>
          </a:xfrm>
          <a:prstGeom prst="rect">
            <a:avLst/>
          </a:prstGeom>
          <a:noFill/>
          <a:ln w="19050" cmpd="sng">
            <a:solidFill>
              <a:schemeClr val="accent4"/>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lIns="1371600" rIns="0"/>
          <a:lstStyle>
            <a:defPPr>
              <a:defRPr lang="en-US"/>
            </a:defPPr>
            <a:lvl1pPr algn="ctr" defTabSz="457200" eaLnBrk="0" hangingPunct="0">
              <a:defRPr>
                <a:solidFill>
                  <a:srgbClr val="595959"/>
                </a:solidFill>
                <a:cs typeface="Avenir LT Std 85 Heavy"/>
              </a:defRPr>
            </a:lvl1pPr>
          </a:lstStyle>
          <a:p>
            <a:pPr algn="l" fontAlgn="auto">
              <a:spcBef>
                <a:spcPts val="0"/>
              </a:spcBef>
              <a:spcAft>
                <a:spcPts val="0"/>
              </a:spcAft>
              <a:defRPr/>
            </a:pPr>
            <a:r>
              <a:rPr lang="en-US" sz="1400" b="1" dirty="0">
                <a:solidFill>
                  <a:prstClr val="black"/>
                </a:solidFill>
                <a:latin typeface="Candara"/>
                <a:ea typeface="ＭＳ Ｐゴシック"/>
                <a:cs typeface="Candara"/>
              </a:rPr>
              <a:t>24/7/365 </a:t>
            </a:r>
            <a:r>
              <a:rPr lang="en-US" sz="1400" b="1" dirty="0" smtClean="0">
                <a:solidFill>
                  <a:prstClr val="black"/>
                </a:solidFill>
                <a:latin typeface="Candara"/>
                <a:ea typeface="ＭＳ Ｐゴシック"/>
                <a:cs typeface="Candara"/>
              </a:rPr>
              <a:t>service </a:t>
            </a:r>
          </a:p>
          <a:p>
            <a:pPr algn="l" fontAlgn="auto">
              <a:spcBef>
                <a:spcPts val="0"/>
              </a:spcBef>
              <a:spcAft>
                <a:spcPts val="0"/>
              </a:spcAft>
              <a:defRPr/>
            </a:pPr>
            <a:r>
              <a:rPr lang="en-US" sz="1400" dirty="0" smtClean="0">
                <a:solidFill>
                  <a:prstClr val="black"/>
                </a:solidFill>
                <a:latin typeface="Candara"/>
                <a:ea typeface="ＭＳ Ｐゴシック"/>
                <a:cs typeface="Candara"/>
              </a:rPr>
              <a:t>For daily </a:t>
            </a:r>
            <a:r>
              <a:rPr lang="en-US" sz="1400" dirty="0">
                <a:solidFill>
                  <a:prstClr val="black"/>
                </a:solidFill>
                <a:latin typeface="Candara"/>
                <a:ea typeface="ＭＳ Ｐゴシック"/>
                <a:cs typeface="Candara"/>
              </a:rPr>
              <a:t>and real-time data</a:t>
            </a:r>
          </a:p>
        </p:txBody>
      </p:sp>
      <p:sp>
        <p:nvSpPr>
          <p:cNvPr id="48137" name="TextBox 12"/>
          <p:cNvSpPr txBox="1">
            <a:spLocks noChangeArrowheads="1"/>
          </p:cNvSpPr>
          <p:nvPr/>
        </p:nvSpPr>
        <p:spPr bwMode="auto">
          <a:xfrm>
            <a:off x="2897188" y="6134100"/>
            <a:ext cx="5553075"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a:r>
              <a:rPr lang="en-US" sz="1400" b="0" dirty="0" smtClean="0">
                <a:solidFill>
                  <a:srgbClr val="BFE1F5"/>
                </a:solidFill>
                <a:latin typeface="Candara"/>
                <a:cs typeface="Candara"/>
              </a:rPr>
              <a:t>. . . Operational water web services system for the United States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05854" y="2160170"/>
            <a:ext cx="3133725" cy="285750"/>
          </a:xfrm>
          <a:prstGeom prst="rect">
            <a:avLst/>
          </a:prstGeom>
          <a:noFill/>
          <a:ln w="9525">
            <a:solidFill>
              <a:schemeClr val="bg1">
                <a:lumMod val="6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 y="6546850"/>
            <a:ext cx="8763000" cy="311150"/>
          </a:xfrm>
          <a:prstGeom prst="rect">
            <a:avLst/>
          </a:prstGeom>
          <a:gradFill flip="none" rotWithShape="1">
            <a:gsLst>
              <a:gs pos="0">
                <a:srgbClr val="00B9F2">
                  <a:alpha val="0"/>
                </a:srgbClr>
              </a:gs>
              <a:gs pos="100000">
                <a:srgbClr val="007AC2"/>
              </a:gs>
            </a:gsLst>
            <a:lin ang="0" scaled="1"/>
            <a:tileRect/>
          </a:gradFill>
          <a:effectLst/>
        </p:spPr>
        <p:txBody>
          <a:bodyPr lIns="731520" rIns="548640"/>
          <a:lstStyle>
            <a:defPPr>
              <a:defRPr lang="en-US"/>
            </a:defPPr>
            <a:lvl1pPr algn="ctr" defTabSz="457200" eaLnBrk="0" hangingPunct="0">
              <a:defRPr>
                <a:solidFill>
                  <a:srgbClr val="595959"/>
                </a:solidFill>
                <a:cs typeface="Avenir LT Std 85 Heavy"/>
              </a:defRPr>
            </a:lvl1pPr>
          </a:lstStyle>
          <a:p>
            <a:pPr algn="r" fontAlgn="auto">
              <a:spcBef>
                <a:spcPts val="0"/>
              </a:spcBef>
              <a:spcAft>
                <a:spcPts val="0"/>
              </a:spcAft>
              <a:defRPr/>
            </a:pPr>
            <a:r>
              <a:rPr lang="en-US" sz="1050" dirty="0">
                <a:solidFill>
                  <a:prstClr val="white"/>
                </a:solidFill>
                <a:latin typeface="Arial"/>
                <a:ea typeface="ＭＳ Ｐゴシック"/>
                <a:hlinkClick r:id="rId7"/>
              </a:rPr>
              <a:t>http://waterservices.usgs.gov/nwis/iv/?</a:t>
            </a:r>
            <a:r>
              <a:rPr lang="en-US" sz="1050" dirty="0" smtClean="0">
                <a:solidFill>
                  <a:prstClr val="white"/>
                </a:solidFill>
                <a:latin typeface="Arial"/>
                <a:ea typeface="ＭＳ Ｐゴシック"/>
                <a:hlinkClick r:id="rId7"/>
              </a:rPr>
              <a:t>format=waterml,2.0&amp;sites=08158000&amp;period=P1D&amp;parameterCd=00060</a:t>
            </a:r>
            <a:r>
              <a:rPr lang="en-US" sz="1050" dirty="0" smtClean="0">
                <a:solidFill>
                  <a:prstClr val="white"/>
                </a:solidFill>
                <a:latin typeface="Arial"/>
                <a:ea typeface="ＭＳ Ｐゴシック"/>
              </a:rPr>
              <a:t> </a:t>
            </a:r>
            <a:endParaRPr lang="en-US" sz="1050" dirty="0">
              <a:solidFill>
                <a:prstClr val="white"/>
              </a:solidFill>
              <a:latin typeface="Arial"/>
              <a:ea typeface="ＭＳ Ｐゴシック"/>
            </a:endParaRPr>
          </a:p>
        </p:txBody>
      </p:sp>
      <p:pic>
        <p:nvPicPr>
          <p:cNvPr id="4" name="Picture 3"/>
          <p:cNvPicPr>
            <a:picLocks noChangeAspect="1"/>
          </p:cNvPicPr>
          <p:nvPr/>
        </p:nvPicPr>
        <p:blipFill>
          <a:blip r:embed="rId8"/>
          <a:stretch>
            <a:fillRect/>
          </a:stretch>
        </p:blipFill>
        <p:spPr>
          <a:xfrm>
            <a:off x="265373" y="4617201"/>
            <a:ext cx="4853944" cy="1485217"/>
          </a:xfrm>
          <a:prstGeom prst="rect">
            <a:avLst/>
          </a:prstGeom>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WS Global Discharge webmap-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GWS Global Discharge webmap-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GWS Global Discharge webmap-3.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GWS Global Discharge webmap-4.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1"/>
          <p:cNvSpPr txBox="1">
            <a:spLocks/>
          </p:cNvSpPr>
          <p:nvPr/>
        </p:nvSpPr>
        <p:spPr bwMode="auto">
          <a:xfrm>
            <a:off x="2850920" y="38873"/>
            <a:ext cx="6293082" cy="945932"/>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a:lstStyle>
          <a:p>
            <a:pPr algn="ctr"/>
            <a:r>
              <a:rPr lang="en-US" sz="3000" dirty="0">
                <a:solidFill>
                  <a:srgbClr val="000000"/>
                </a:solidFill>
                <a:effectLst>
                  <a:outerShdw blurRad="50800" dist="38100" dir="2700000" algn="tl" rotWithShape="0">
                    <a:srgbClr val="000000">
                      <a:alpha val="43000"/>
                    </a:srgbClr>
                  </a:outerShdw>
                </a:effectLst>
                <a:latin typeface="Candara"/>
                <a:ea typeface="ＭＳ Ｐゴシック" charset="0"/>
                <a:cs typeface="Candara"/>
              </a:rPr>
              <a:t>AIP-5 (2012): First resource in GEOSS</a:t>
            </a:r>
          </a:p>
        </p:txBody>
      </p:sp>
    </p:spTree>
    <p:extLst>
      <p:ext uri="{BB962C8B-B14F-4D97-AF65-F5344CB8AC3E}">
        <p14:creationId xmlns:p14="http://schemas.microsoft.com/office/powerpoint/2010/main" val="32840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2_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20090305 AIP2 Current Summary.ppt</Template>
  <TotalTime>26363</TotalTime>
  <Words>1468</Words>
  <Application>Microsoft Macintosh PowerPoint</Application>
  <PresentationFormat>On-screen Show (4:3)</PresentationFormat>
  <Paragraphs>315</Paragraphs>
  <Slides>18</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Arial Black</vt:lpstr>
      <vt:lpstr>Avenir LT Std 55 Roman</vt:lpstr>
      <vt:lpstr>Avenir LT Std 65 Medium</vt:lpstr>
      <vt:lpstr>Avenir LT Std 85 Heavy</vt:lpstr>
      <vt:lpstr>Candara</vt:lpstr>
      <vt:lpstr>Lucida Grande</vt:lpstr>
      <vt:lpstr>ＭＳ Ｐゴシック</vt:lpstr>
      <vt:lpstr>Arial</vt:lpstr>
      <vt:lpstr>Calibri</vt:lpstr>
      <vt:lpstr>Times</vt:lpstr>
      <vt:lpstr>GEO_powerpointtemplate</vt:lpstr>
      <vt:lpstr>Optional_Corporate_PPT_Template-Arial</vt:lpstr>
      <vt:lpstr>1_Optional_Corporate_PPT_Template-Arial</vt:lpstr>
      <vt:lpstr>2_GEO_powerpointtemplate</vt:lpstr>
      <vt:lpstr>GEOSS Water Services:  Federating Data, Maps &amp; Processing Water Theme for GEOSS Architecture Implementation Pilots 2012-2015</vt:lpstr>
      <vt:lpstr>This is a story about millions of small datasets: each with a time series of a variable at a point location…</vt:lpstr>
      <vt:lpstr>Outreach through GEOSS  Architecture Implementation Pilots (AIP)</vt:lpstr>
      <vt:lpstr>OGC Observations &amp; Measurements:  a way of relating features &amp; phenomena</vt:lpstr>
      <vt:lpstr>Using OGC O&amp;M model for water level …</vt:lpstr>
      <vt:lpstr>Treating rating curves as a measurement …</vt:lpstr>
      <vt:lpstr>The stream flow can then be determined from the rating curve</vt:lpstr>
      <vt:lpstr>WaterML Web Services      CUAHSI, USGS, OGC, WMO…</vt:lpstr>
      <vt:lpstr>PowerPoint Presentation</vt:lpstr>
      <vt:lpstr>Web map of global stream gages</vt:lpstr>
      <vt:lpstr>Stream Gage Data Services</vt:lpstr>
      <vt:lpstr>PowerPoint Presentation</vt:lpstr>
      <vt:lpstr>AIP-6 (2013) GEOSS Water Services Team</vt:lpstr>
      <vt:lpstr>Italy – 21 regional authorities, 1530 hydrometric sites</vt:lpstr>
      <vt:lpstr>Italy – River Basins</vt:lpstr>
      <vt:lpstr>Water Data Maps: Italian Stream Gauges</vt:lpstr>
      <vt:lpstr>Water Data Maps:  Italian Stream Gauges</vt:lpstr>
      <vt:lpstr>Water Data Maps: Time Series Data Access</vt:lpstr>
    </vt:vector>
  </TitlesOfParts>
  <Company>Open Geospatial Consortium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OGC involvement in GEOSS</dc:title>
  <cp:lastModifiedBy>Microsoft Office User</cp:lastModifiedBy>
  <cp:revision>413</cp:revision>
  <cp:lastPrinted>2007-09-09T19:30:51Z</cp:lastPrinted>
  <dcterms:created xsi:type="dcterms:W3CDTF">2009-04-28T13:19:42Z</dcterms:created>
  <dcterms:modified xsi:type="dcterms:W3CDTF">2015-09-23T09:35:43Z</dcterms:modified>
</cp:coreProperties>
</file>