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2"/>
  </p:notesMasterIdLst>
  <p:sldIdLst>
    <p:sldId id="256" r:id="rId3"/>
    <p:sldId id="259" r:id="rId4"/>
    <p:sldId id="257" r:id="rId5"/>
    <p:sldId id="260" r:id="rId6"/>
    <p:sldId id="262" r:id="rId7"/>
    <p:sldId id="263" r:id="rId8"/>
    <p:sldId id="264" r:id="rId9"/>
    <p:sldId id="265" r:id="rId10"/>
    <p:sldId id="266" r:id="rId11"/>
    <p:sldId id="267" r:id="rId12"/>
    <p:sldId id="268" r:id="rId13"/>
    <p:sldId id="269" r:id="rId14"/>
    <p:sldId id="270" r:id="rId15"/>
    <p:sldId id="271" r:id="rId16"/>
    <p:sldId id="274" r:id="rId17"/>
    <p:sldId id="272" r:id="rId18"/>
    <p:sldId id="273" r:id="rId19"/>
    <p:sldId id="275" r:id="rId20"/>
    <p:sldId id="261"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4" d="100"/>
          <a:sy n="84" d="100"/>
        </p:scale>
        <p:origin x="-92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C47758-2B89-A544-91AD-7580B105A38C}" type="datetimeFigureOut">
              <a:t>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10A8B0-E7BF-C04F-AE31-EB875BFE9458}" type="slidenum">
              <a:t>‹#›</a:t>
            </a:fld>
            <a:endParaRPr lang="en-US"/>
          </a:p>
        </p:txBody>
      </p:sp>
    </p:spTree>
    <p:extLst>
      <p:ext uri="{BB962C8B-B14F-4D97-AF65-F5344CB8AC3E}">
        <p14:creationId xmlns:p14="http://schemas.microsoft.com/office/powerpoint/2010/main" val="24937174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https://www.asf.alaska.edu/sar-data/insar/#prettyPhoto</a:t>
            </a:r>
          </a:p>
        </p:txBody>
      </p:sp>
      <p:sp>
        <p:nvSpPr>
          <p:cNvPr id="4" name="Slide Number Placeholder 3"/>
          <p:cNvSpPr>
            <a:spLocks noGrp="1"/>
          </p:cNvSpPr>
          <p:nvPr>
            <p:ph type="sldNum" sz="quarter" idx="10"/>
          </p:nvPr>
        </p:nvSpPr>
        <p:spPr/>
        <p:txBody>
          <a:bodyPr/>
          <a:lstStyle/>
          <a:p>
            <a:fld id="{6110A8B0-E7BF-C04F-AE31-EB875BFE9458}" type="slidenum">
              <a:t>2</a:t>
            </a:fld>
            <a:endParaRPr lang="en-US"/>
          </a:p>
        </p:txBody>
      </p:sp>
    </p:spTree>
    <p:extLst>
      <p:ext uri="{BB962C8B-B14F-4D97-AF65-F5344CB8AC3E}">
        <p14:creationId xmlns:p14="http://schemas.microsoft.com/office/powerpoint/2010/main" val="3544182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3C4FFE-7CBF-44C8-B70B-317702BE28B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765369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3C4FFE-7CBF-44C8-B70B-317702BE28B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065306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8191EF-7CF2-CC44-B732-C9ADBA0F941C}" type="datetimeFigureOut">
              <a:t>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A507B-81B8-714F-989D-0EFDFE63E2DD}" type="slidenum">
              <a:t>‹#›</a:t>
            </a:fld>
            <a:endParaRPr lang="en-US"/>
          </a:p>
        </p:txBody>
      </p:sp>
    </p:spTree>
    <p:extLst>
      <p:ext uri="{BB962C8B-B14F-4D97-AF65-F5344CB8AC3E}">
        <p14:creationId xmlns:p14="http://schemas.microsoft.com/office/powerpoint/2010/main" val="2721536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191EF-7CF2-CC44-B732-C9ADBA0F941C}" type="datetimeFigureOut">
              <a:t>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A507B-81B8-714F-989D-0EFDFE63E2DD}" type="slidenum">
              <a:t>‹#›</a:t>
            </a:fld>
            <a:endParaRPr lang="en-US"/>
          </a:p>
        </p:txBody>
      </p:sp>
    </p:spTree>
    <p:extLst>
      <p:ext uri="{BB962C8B-B14F-4D97-AF65-F5344CB8AC3E}">
        <p14:creationId xmlns:p14="http://schemas.microsoft.com/office/powerpoint/2010/main" val="491770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191EF-7CF2-CC44-B732-C9ADBA0F941C}" type="datetimeFigureOut">
              <a:t>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A507B-81B8-714F-989D-0EFDFE63E2DD}" type="slidenum">
              <a:t>‹#›</a:t>
            </a:fld>
            <a:endParaRPr lang="en-US"/>
          </a:p>
        </p:txBody>
      </p:sp>
    </p:spTree>
    <p:extLst>
      <p:ext uri="{BB962C8B-B14F-4D97-AF65-F5344CB8AC3E}">
        <p14:creationId xmlns:p14="http://schemas.microsoft.com/office/powerpoint/2010/main" val="2414009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A69F6B2-73B9-4D48-B089-29C7EC8EC1C2}" type="datetimeFigureOut">
              <a:rPr lang="en-US" smtClean="0">
                <a:solidFill>
                  <a:prstClr val="white">
                    <a:tint val="75000"/>
                    <a:alpha val="60000"/>
                  </a:prstClr>
                </a:solidFill>
              </a:rPr>
              <a:pPr/>
              <a:t>9/20/15</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E9E40ED-B9BC-4883-9BDF-E79E9678022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74241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8E9E40ED-B9BC-4883-9BDF-E79E96780223}" type="slidenum">
              <a:rPr lang="en-US" smtClean="0">
                <a:solidFill>
                  <a:prstClr val="white">
                    <a:tint val="75000"/>
                  </a:prstClr>
                </a:solidFill>
              </a:rPr>
              <a:pPr/>
              <a:t>‹#›</a:t>
            </a:fld>
            <a:endParaRPr lang="en-US">
              <a:solidFill>
                <a:prstClr val="white">
                  <a:tint val="75000"/>
                </a:prstClr>
              </a:solidFill>
            </a:endParaRPr>
          </a:p>
        </p:txBody>
      </p:sp>
      <p:sp>
        <p:nvSpPr>
          <p:cNvPr id="8" name="TextBox 7"/>
          <p:cNvSpPr txBox="1"/>
          <p:nvPr userDrawn="1"/>
        </p:nvSpPr>
        <p:spPr>
          <a:xfrm>
            <a:off x="1167200" y="6457890"/>
            <a:ext cx="1215397" cy="400110"/>
          </a:xfrm>
          <a:prstGeom prst="rect">
            <a:avLst/>
          </a:prstGeom>
          <a:noFill/>
        </p:spPr>
        <p:txBody>
          <a:bodyPr vert="horz" wrap="none" rtlCol="0">
            <a:spAutoFit/>
          </a:bodyPr>
          <a:lstStyle/>
          <a:p>
            <a:pPr defTabSz="914400"/>
            <a:r>
              <a:rPr lang="en-US" sz="2000" b="1" dirty="0" smtClean="0">
                <a:solidFill>
                  <a:srgbClr val="66CCFF"/>
                </a:solidFill>
              </a:rPr>
              <a:t>CINERGI</a:t>
            </a:r>
            <a:endParaRPr lang="en-US" sz="5400" b="1" dirty="0">
              <a:solidFill>
                <a:srgbClr val="66CCFF"/>
              </a:solidFill>
            </a:endParaRPr>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3442" y="5874361"/>
            <a:ext cx="914400" cy="916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userDrawn="1"/>
        </p:nvSpPr>
        <p:spPr>
          <a:xfrm>
            <a:off x="2619864" y="6478100"/>
            <a:ext cx="6425157" cy="369332"/>
          </a:xfrm>
          <a:prstGeom prst="rect">
            <a:avLst/>
          </a:prstGeom>
          <a:noFill/>
        </p:spPr>
        <p:txBody>
          <a:bodyPr wrap="none" rtlCol="0">
            <a:spAutoFit/>
          </a:bodyPr>
          <a:lstStyle/>
          <a:p>
            <a:pPr defTabSz="914400"/>
            <a:r>
              <a:rPr lang="en-US" b="1" dirty="0" smtClean="0">
                <a:solidFill>
                  <a:srgbClr val="66CCFF"/>
                </a:solidFill>
              </a:rPr>
              <a:t>C</a:t>
            </a:r>
            <a:r>
              <a:rPr lang="en-US" sz="1200" dirty="0" smtClean="0">
                <a:solidFill>
                  <a:prstClr val="white"/>
                </a:solidFill>
              </a:rPr>
              <a:t>ommunity </a:t>
            </a:r>
            <a:r>
              <a:rPr lang="en-US" b="1" dirty="0" smtClean="0">
                <a:solidFill>
                  <a:srgbClr val="66CCFF"/>
                </a:solidFill>
              </a:rPr>
              <a:t>In</a:t>
            </a:r>
            <a:r>
              <a:rPr lang="en-US" sz="1200" dirty="0" smtClean="0">
                <a:solidFill>
                  <a:prstClr val="white"/>
                </a:solidFill>
              </a:rPr>
              <a:t>ventory of </a:t>
            </a:r>
            <a:r>
              <a:rPr lang="en-US" b="1" dirty="0" err="1" smtClean="0">
                <a:solidFill>
                  <a:srgbClr val="66CCFF"/>
                </a:solidFill>
              </a:rPr>
              <a:t>E</a:t>
            </a:r>
            <a:r>
              <a:rPr lang="en-US" sz="1200" dirty="0" err="1" smtClean="0">
                <a:solidFill>
                  <a:prstClr val="white"/>
                </a:solidFill>
              </a:rPr>
              <a:t>arthcube</a:t>
            </a:r>
            <a:r>
              <a:rPr lang="en-US" sz="1200" dirty="0" smtClean="0">
                <a:solidFill>
                  <a:prstClr val="white"/>
                </a:solidFill>
              </a:rPr>
              <a:t> </a:t>
            </a:r>
            <a:r>
              <a:rPr lang="en-US" b="1" dirty="0" smtClean="0">
                <a:solidFill>
                  <a:srgbClr val="66CCFF"/>
                </a:solidFill>
              </a:rPr>
              <a:t>R</a:t>
            </a:r>
            <a:r>
              <a:rPr lang="en-US" sz="1200" dirty="0" smtClean="0">
                <a:solidFill>
                  <a:prstClr val="white"/>
                </a:solidFill>
              </a:rPr>
              <a:t>esources for </a:t>
            </a:r>
            <a:r>
              <a:rPr lang="en-US" b="1" dirty="0" smtClean="0">
                <a:solidFill>
                  <a:srgbClr val="66CCFF"/>
                </a:solidFill>
              </a:rPr>
              <a:t>G</a:t>
            </a:r>
            <a:r>
              <a:rPr lang="en-US" sz="1200" dirty="0" smtClean="0">
                <a:solidFill>
                  <a:prstClr val="white"/>
                </a:solidFill>
              </a:rPr>
              <a:t>eoscience </a:t>
            </a:r>
            <a:r>
              <a:rPr lang="en-US" b="1" dirty="0" smtClean="0">
                <a:solidFill>
                  <a:srgbClr val="66CCFF"/>
                </a:solidFill>
              </a:rPr>
              <a:t>I</a:t>
            </a:r>
            <a:r>
              <a:rPr lang="en-US" sz="1200" dirty="0" smtClean="0">
                <a:solidFill>
                  <a:prstClr val="white"/>
                </a:solidFill>
              </a:rPr>
              <a:t>nteroperability</a:t>
            </a:r>
            <a:endParaRPr lang="en-US" sz="1200" dirty="0">
              <a:solidFill>
                <a:prstClr val="white"/>
              </a:solidFill>
            </a:endParaRPr>
          </a:p>
        </p:txBody>
      </p:sp>
      <p:cxnSp>
        <p:nvCxnSpPr>
          <p:cNvPr id="11" name="Straight Connector 10"/>
          <p:cNvCxnSpPr/>
          <p:nvPr userDrawn="1"/>
        </p:nvCxnSpPr>
        <p:spPr>
          <a:xfrm>
            <a:off x="1077676" y="6479755"/>
            <a:ext cx="76962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7583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69F6B2-73B9-4D48-B089-29C7EC8EC1C2}" type="datetimeFigureOut">
              <a:rPr lang="en-US" smtClean="0">
                <a:solidFill>
                  <a:prstClr val="white">
                    <a:tint val="75000"/>
                    <a:alpha val="60000"/>
                  </a:prstClr>
                </a:solidFill>
              </a:rPr>
              <a:pPr/>
              <a:t>9/20/15</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E9E40ED-B9BC-4883-9BDF-E79E9678022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56292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69F6B2-73B9-4D48-B089-29C7EC8EC1C2}" type="datetimeFigureOut">
              <a:rPr lang="en-US" smtClean="0">
                <a:solidFill>
                  <a:prstClr val="white">
                    <a:tint val="75000"/>
                    <a:alpha val="60000"/>
                  </a:prstClr>
                </a:solidFill>
              </a:rPr>
              <a:pPr/>
              <a:t>9/20/15</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8E9E40ED-B9BC-4883-9BDF-E79E9678022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56759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A69F6B2-73B9-4D48-B089-29C7EC8EC1C2}" type="datetimeFigureOut">
              <a:rPr lang="en-US" smtClean="0">
                <a:solidFill>
                  <a:prstClr val="white">
                    <a:tint val="75000"/>
                    <a:alpha val="60000"/>
                  </a:prstClr>
                </a:solidFill>
              </a:rPr>
              <a:pPr/>
              <a:t>9/20/15</a:t>
            </a:fld>
            <a:endParaRPr lang="en-US">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8E9E40ED-B9BC-4883-9BDF-E79E9678022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43544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FA69F6B2-73B9-4D48-B089-29C7EC8EC1C2}" type="datetimeFigureOut">
              <a:rPr lang="en-US" smtClean="0">
                <a:solidFill>
                  <a:prstClr val="white">
                    <a:tint val="75000"/>
                    <a:alpha val="60000"/>
                  </a:prstClr>
                </a:solidFill>
              </a:rPr>
              <a:pPr/>
              <a:t>9/20/15</a:t>
            </a:fld>
            <a:endParaRPr lang="en-US">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8E9E40ED-B9BC-4883-9BDF-E79E9678022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71488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A69F6B2-73B9-4D48-B089-29C7EC8EC1C2}" type="datetimeFigureOut">
              <a:rPr lang="en-US" smtClean="0">
                <a:solidFill>
                  <a:prstClr val="white">
                    <a:tint val="75000"/>
                    <a:alpha val="60000"/>
                  </a:prstClr>
                </a:solidFill>
              </a:rPr>
              <a:pPr/>
              <a:t>9/20/15</a:t>
            </a:fld>
            <a:endParaRPr lang="en-US">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8E9E40ED-B9BC-4883-9BDF-E79E9678022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27005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FA69F6B2-73B9-4D48-B089-29C7EC8EC1C2}" type="datetimeFigureOut">
              <a:rPr lang="en-US" smtClean="0">
                <a:solidFill>
                  <a:prstClr val="white">
                    <a:tint val="75000"/>
                    <a:alpha val="60000"/>
                  </a:prstClr>
                </a:solidFill>
              </a:rPr>
              <a:pPr/>
              <a:t>9/20/15</a:t>
            </a:fld>
            <a:endParaRPr lang="en-US">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8E9E40ED-B9BC-4883-9BDF-E79E9678022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44261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191EF-7CF2-CC44-B732-C9ADBA0F941C}" type="datetimeFigureOut">
              <a:t>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A507B-81B8-714F-989D-0EFDFE63E2DD}" type="slidenum">
              <a:t>‹#›</a:t>
            </a:fld>
            <a:endParaRPr lang="en-US"/>
          </a:p>
        </p:txBody>
      </p:sp>
    </p:spTree>
    <p:extLst>
      <p:ext uri="{BB962C8B-B14F-4D97-AF65-F5344CB8AC3E}">
        <p14:creationId xmlns:p14="http://schemas.microsoft.com/office/powerpoint/2010/main" val="20250281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69F6B2-73B9-4D48-B089-29C7EC8EC1C2}" type="datetimeFigureOut">
              <a:rPr lang="en-US" smtClean="0">
                <a:solidFill>
                  <a:prstClr val="white">
                    <a:tint val="75000"/>
                    <a:alpha val="60000"/>
                  </a:prstClr>
                </a:solidFill>
              </a:rPr>
              <a:pPr/>
              <a:t>9/20/15</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8E9E40ED-B9BC-4883-9BDF-E79E9678022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4772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69F6B2-73B9-4D48-B089-29C7EC8EC1C2}" type="datetimeFigureOut">
              <a:rPr lang="en-US" smtClean="0">
                <a:solidFill>
                  <a:prstClr val="white">
                    <a:tint val="75000"/>
                    <a:alpha val="60000"/>
                  </a:prstClr>
                </a:solidFill>
              </a:rPr>
              <a:pPr/>
              <a:t>9/20/15</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8E9E40ED-B9BC-4883-9BDF-E79E9678022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12897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69F6B2-73B9-4D48-B089-29C7EC8EC1C2}" type="datetimeFigureOut">
              <a:rPr lang="en-US" smtClean="0">
                <a:solidFill>
                  <a:prstClr val="white">
                    <a:tint val="75000"/>
                    <a:alpha val="60000"/>
                  </a:prstClr>
                </a:solidFill>
              </a:rPr>
              <a:pPr/>
              <a:t>9/20/15</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E9E40ED-B9BC-4883-9BDF-E79E9678022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549724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69F6B2-73B9-4D48-B089-29C7EC8EC1C2}" type="datetimeFigureOut">
              <a:rPr lang="en-US" smtClean="0">
                <a:solidFill>
                  <a:prstClr val="white">
                    <a:tint val="75000"/>
                    <a:alpha val="60000"/>
                  </a:prstClr>
                </a:solidFill>
              </a:rPr>
              <a:pPr/>
              <a:t>9/20/15</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E9E40ED-B9BC-4883-9BDF-E79E96780223}" type="slidenum">
              <a:rPr lang="en-US" smtClean="0">
                <a:solidFill>
                  <a:prstClr val="white">
                    <a:tint val="75000"/>
                  </a:prstClr>
                </a:solidFill>
              </a:rPr>
              <a:pPr/>
              <a:t>‹#›</a:t>
            </a:fld>
            <a:endParaRPr lang="en-US">
              <a:solidFill>
                <a:prstClr val="white">
                  <a:tint val="75000"/>
                </a:prstClr>
              </a:solidFill>
            </a:endParaRP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914400"/>
            <a:r>
              <a:rPr lang="en-US" dirty="0">
                <a:solidFill>
                  <a:srgbClr val="1E5155">
                    <a:lumMod val="40000"/>
                    <a:lumOff val="60000"/>
                  </a:srgbClr>
                </a:solidFill>
              </a:rPr>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defTabSz="914400"/>
            <a:r>
              <a:rPr lang="en-US" dirty="0">
                <a:solidFill>
                  <a:srgbClr val="1E5155">
                    <a:lumMod val="40000"/>
                    <a:lumOff val="60000"/>
                  </a:srgbClr>
                </a:solidFill>
              </a:rPr>
              <a:t>”</a:t>
            </a:r>
          </a:p>
        </p:txBody>
      </p:sp>
    </p:spTree>
    <p:extLst>
      <p:ext uri="{BB962C8B-B14F-4D97-AF65-F5344CB8AC3E}">
        <p14:creationId xmlns:p14="http://schemas.microsoft.com/office/powerpoint/2010/main" val="3081679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69F6B2-73B9-4D48-B089-29C7EC8EC1C2}" type="datetimeFigureOut">
              <a:rPr lang="en-US" smtClean="0">
                <a:solidFill>
                  <a:prstClr val="white">
                    <a:tint val="75000"/>
                    <a:alpha val="60000"/>
                  </a:prstClr>
                </a:solidFill>
              </a:rPr>
              <a:pPr/>
              <a:t>9/20/15</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E9E40ED-B9BC-4883-9BDF-E79E9678022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396980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A69F6B2-73B9-4D48-B089-29C7EC8EC1C2}" type="datetimeFigureOut">
              <a:rPr lang="en-US" smtClean="0">
                <a:solidFill>
                  <a:prstClr val="white">
                    <a:tint val="75000"/>
                    <a:alpha val="60000"/>
                  </a:prstClr>
                </a:solidFill>
              </a:rPr>
              <a:pPr/>
              <a:t>9/20/15</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E9E40ED-B9BC-4883-9BDF-E79E9678022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956313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A69F6B2-73B9-4D48-B089-29C7EC8EC1C2}" type="datetimeFigureOut">
              <a:rPr lang="en-US" smtClean="0">
                <a:solidFill>
                  <a:prstClr val="white">
                    <a:tint val="75000"/>
                    <a:alpha val="60000"/>
                  </a:prstClr>
                </a:solidFill>
              </a:rPr>
              <a:pPr/>
              <a:t>9/20/15</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E9E40ED-B9BC-4883-9BDF-E79E9678022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459788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69F6B2-73B9-4D48-B089-29C7EC8EC1C2}" type="datetimeFigureOut">
              <a:rPr lang="en-US" smtClean="0">
                <a:solidFill>
                  <a:prstClr val="white">
                    <a:tint val="75000"/>
                    <a:alpha val="60000"/>
                  </a:prstClr>
                </a:solidFill>
              </a:rPr>
              <a:pPr/>
              <a:t>9/20/15</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E9E40ED-B9BC-4883-9BDF-E79E9678022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215049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69F6B2-73B9-4D48-B089-29C7EC8EC1C2}" type="datetimeFigureOut">
              <a:rPr lang="en-US" smtClean="0">
                <a:solidFill>
                  <a:prstClr val="white">
                    <a:tint val="75000"/>
                    <a:alpha val="60000"/>
                  </a:prstClr>
                </a:solidFill>
              </a:rPr>
              <a:pPr/>
              <a:t>9/20/15</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8E9E40ED-B9BC-4883-9BDF-E79E96780223}"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235679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defTabSz="914400"/>
                <a:endParaRPr lang="en-US">
                  <a:solidFill>
                    <a:prstClr val="black"/>
                  </a:solidFill>
                </a:endParaRP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a:solidFill>
                    <a:prstClr val="black"/>
                  </a:solidFill>
                </a:endParaRP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a:solidFill>
                    <a:prstClr val="black"/>
                  </a:solidFill>
                </a:endParaRPr>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a:solidFill>
                    <a:prstClr val="black"/>
                  </a:solidFill>
                </a:endParaRPr>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a:solidFill>
                    <a:prstClr val="black"/>
                  </a:solidFill>
                </a:endParaRPr>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a:solidFill>
                    <a:prstClr val="black"/>
                  </a:solidFill>
                </a:endParaRPr>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a:solidFill>
                    <a:prstClr val="black"/>
                  </a:solidFill>
                </a:endParaRPr>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a:solidFill>
                    <a:prstClr val="black"/>
                  </a:solidFill>
                </a:endParaRPr>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a:solidFill>
                    <a:prstClr val="black"/>
                  </a:solidFill>
                </a:endParaRPr>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a:solidFill>
                    <a:prstClr val="black"/>
                  </a:solidFill>
                </a:endParaRPr>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a:solidFill>
                    <a:prstClr val="black"/>
                  </a:solidFill>
                </a:endParaRP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defTabSz="914400"/>
                <a:endParaRPr lang="en-US">
                  <a:solidFill>
                    <a:srgbClr val="000000"/>
                  </a:solidFill>
                </a:endParaRPr>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a:solidFill>
                    <a:prstClr val="black"/>
                  </a:solidFill>
                </a:endParaRPr>
              </a:p>
            </p:txBody>
          </p:sp>
          <p:sp>
            <p:nvSpPr>
              <p:cNvPr id="139"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a:solidFill>
                    <a:prstClr val="black"/>
                  </a:solidFill>
                </a:endParaRPr>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lgn="ctr" defTabSz="914400">
                  <a:defRPr/>
                </a:pPr>
                <a:endParaRPr lang="en-US">
                  <a:solidFill>
                    <a:prstClr val="black"/>
                  </a:solidFill>
                  <a:latin typeface="Arial" charset="0"/>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lgn="ctr" defTabSz="914400">
                  <a:defRPr/>
                </a:pPr>
                <a:endParaRPr lang="en-US">
                  <a:solidFill>
                    <a:prstClr val="black"/>
                  </a:solidFill>
                  <a:latin typeface="Arial" charset="0"/>
                </a:endParaRPr>
              </a:p>
            </p:txBody>
          </p:sp>
        </p:grpSp>
      </p:grpSp>
      <p:sp>
        <p:nvSpPr>
          <p:cNvPr id="2" name="Title 1"/>
          <p:cNvSpPr>
            <a:spLocks noGrp="1"/>
          </p:cNvSpPr>
          <p:nvPr>
            <p:ph type="title"/>
          </p:nvPr>
        </p:nvSpPr>
        <p:spPr>
          <a:xfrm>
            <a:off x="152400" y="381000"/>
            <a:ext cx="8839200" cy="1041400"/>
          </a:xfrm>
        </p:spPr>
        <p:txBody>
          <a:bodyPr/>
          <a:lstStyle/>
          <a:p>
            <a:r>
              <a:rPr lang="en-US"/>
              <a:t>Click to edit Master title style</a:t>
            </a:r>
          </a:p>
        </p:txBody>
      </p:sp>
      <p:sp>
        <p:nvSpPr>
          <p:cNvPr id="3" name="Table Placeholder 2"/>
          <p:cNvSpPr>
            <a:spLocks noGrp="1"/>
          </p:cNvSpPr>
          <p:nvPr>
            <p:ph type="tbl" idx="1"/>
          </p:nvPr>
        </p:nvSpPr>
        <p:spPr>
          <a:xfrm>
            <a:off x="152400" y="1422400"/>
            <a:ext cx="8839200" cy="4749800"/>
          </a:xfrm>
        </p:spPr>
        <p:txBody>
          <a:bodyPr rtlCol="0">
            <a:normAutofit/>
          </a:bodyPr>
          <a:lstStyle/>
          <a:p>
            <a:pPr lvl="0"/>
            <a:endParaRPr lang="en-US" noProof="0"/>
          </a:p>
        </p:txBody>
      </p:sp>
    </p:spTree>
    <p:extLst>
      <p:ext uri="{BB962C8B-B14F-4D97-AF65-F5344CB8AC3E}">
        <p14:creationId xmlns:p14="http://schemas.microsoft.com/office/powerpoint/2010/main" val="2544473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191EF-7CF2-CC44-B732-C9ADBA0F941C}" type="datetimeFigureOut">
              <a:t>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A507B-81B8-714F-989D-0EFDFE63E2DD}" type="slidenum">
              <a:t>‹#›</a:t>
            </a:fld>
            <a:endParaRPr lang="en-US"/>
          </a:p>
        </p:txBody>
      </p:sp>
    </p:spTree>
    <p:extLst>
      <p:ext uri="{BB962C8B-B14F-4D97-AF65-F5344CB8AC3E}">
        <p14:creationId xmlns:p14="http://schemas.microsoft.com/office/powerpoint/2010/main" val="3059770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8191EF-7CF2-CC44-B732-C9ADBA0F941C}" type="datetimeFigureOut">
              <a:t>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A507B-81B8-714F-989D-0EFDFE63E2DD}" type="slidenum">
              <a:t>‹#›</a:t>
            </a:fld>
            <a:endParaRPr lang="en-US"/>
          </a:p>
        </p:txBody>
      </p:sp>
    </p:spTree>
    <p:extLst>
      <p:ext uri="{BB962C8B-B14F-4D97-AF65-F5344CB8AC3E}">
        <p14:creationId xmlns:p14="http://schemas.microsoft.com/office/powerpoint/2010/main" val="2666217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191EF-7CF2-CC44-B732-C9ADBA0F941C}" type="datetimeFigureOut">
              <a:t>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7A507B-81B8-714F-989D-0EFDFE63E2DD}" type="slidenum">
              <a:t>‹#›</a:t>
            </a:fld>
            <a:endParaRPr lang="en-US"/>
          </a:p>
        </p:txBody>
      </p:sp>
    </p:spTree>
    <p:extLst>
      <p:ext uri="{BB962C8B-B14F-4D97-AF65-F5344CB8AC3E}">
        <p14:creationId xmlns:p14="http://schemas.microsoft.com/office/powerpoint/2010/main" val="3769309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8191EF-7CF2-CC44-B732-C9ADBA0F941C}" type="datetimeFigureOut">
              <a:t>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7A507B-81B8-714F-989D-0EFDFE63E2DD}" type="slidenum">
              <a:t>‹#›</a:t>
            </a:fld>
            <a:endParaRPr lang="en-US"/>
          </a:p>
        </p:txBody>
      </p:sp>
    </p:spTree>
    <p:extLst>
      <p:ext uri="{BB962C8B-B14F-4D97-AF65-F5344CB8AC3E}">
        <p14:creationId xmlns:p14="http://schemas.microsoft.com/office/powerpoint/2010/main" val="3403829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191EF-7CF2-CC44-B732-C9ADBA0F941C}" type="datetimeFigureOut">
              <a:t>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7A507B-81B8-714F-989D-0EFDFE63E2DD}" type="slidenum">
              <a:t>‹#›</a:t>
            </a:fld>
            <a:endParaRPr lang="en-US"/>
          </a:p>
        </p:txBody>
      </p:sp>
    </p:spTree>
    <p:extLst>
      <p:ext uri="{BB962C8B-B14F-4D97-AF65-F5344CB8AC3E}">
        <p14:creationId xmlns:p14="http://schemas.microsoft.com/office/powerpoint/2010/main" val="977570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191EF-7CF2-CC44-B732-C9ADBA0F941C}" type="datetimeFigureOut">
              <a:t>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A507B-81B8-714F-989D-0EFDFE63E2DD}" type="slidenum">
              <a:t>‹#›</a:t>
            </a:fld>
            <a:endParaRPr lang="en-US"/>
          </a:p>
        </p:txBody>
      </p:sp>
    </p:spTree>
    <p:extLst>
      <p:ext uri="{BB962C8B-B14F-4D97-AF65-F5344CB8AC3E}">
        <p14:creationId xmlns:p14="http://schemas.microsoft.com/office/powerpoint/2010/main" val="1980270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191EF-7CF2-CC44-B732-C9ADBA0F941C}" type="datetimeFigureOut">
              <a:t>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A507B-81B8-714F-989D-0EFDFE63E2DD}" type="slidenum">
              <a:t>‹#›</a:t>
            </a:fld>
            <a:endParaRPr lang="en-US"/>
          </a:p>
        </p:txBody>
      </p:sp>
    </p:spTree>
    <p:extLst>
      <p:ext uri="{BB962C8B-B14F-4D97-AF65-F5344CB8AC3E}">
        <p14:creationId xmlns:p14="http://schemas.microsoft.com/office/powerpoint/2010/main" val="13027819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slideLayout" Target="../slideLayouts/slideLayout28.xml"/><Relationship Id="rId18" Type="http://schemas.openxmlformats.org/officeDocument/2006/relationships/slideLayout" Target="../slideLayouts/slideLayout29.xml"/><Relationship Id="rId19"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191EF-7CF2-CC44-B732-C9ADBA0F941C}" type="datetimeFigureOut">
              <a:t>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A507B-81B8-714F-989D-0EFDFE63E2DD}" type="slidenum">
              <a:t>‹#›</a:t>
            </a:fld>
            <a:endParaRPr lang="en-US"/>
          </a:p>
        </p:txBody>
      </p:sp>
    </p:spTree>
    <p:extLst>
      <p:ext uri="{BB962C8B-B14F-4D97-AF65-F5344CB8AC3E}">
        <p14:creationId xmlns:p14="http://schemas.microsoft.com/office/powerpoint/2010/main" val="2256064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a:fld id="{FA69F6B2-73B9-4D48-B089-29C7EC8EC1C2}" type="datetimeFigureOut">
              <a:rPr lang="en-US" smtClean="0">
                <a:solidFill>
                  <a:prstClr val="white">
                    <a:tint val="75000"/>
                    <a:alpha val="60000"/>
                  </a:prstClr>
                </a:solidFill>
              </a:rPr>
              <a:pPr defTabSz="914400"/>
              <a:t>9/20/15</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defTabSz="914400"/>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defTabSz="914400"/>
            <a:fld id="{8E9E40ED-B9BC-4883-9BDF-E79E96780223}" type="slidenum">
              <a:rPr lang="en-US" smtClean="0">
                <a:solidFill>
                  <a:prstClr val="white">
                    <a:tint val="75000"/>
                  </a:prstClr>
                </a:solidFill>
              </a:rPr>
              <a:pPr defTabSz="914400"/>
              <a:t>‹#›</a:t>
            </a:fld>
            <a:endParaRPr lang="en-US">
              <a:solidFill>
                <a:prstClr val="white">
                  <a:tint val="75000"/>
                </a:prstClr>
              </a:solidFill>
            </a:endParaRPr>
          </a:p>
        </p:txBody>
      </p:sp>
    </p:spTree>
    <p:extLst>
      <p:ext uri="{BB962C8B-B14F-4D97-AF65-F5344CB8AC3E}">
        <p14:creationId xmlns:p14="http://schemas.microsoft.com/office/powerpoint/2010/main" val="214124228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 Id="rId3" Type="http://schemas.openxmlformats.org/officeDocument/2006/relationships/hyperlink" Target="http://ec-pipe-stage.cloudapp.net:8080/cinergi-annotator/annotation/index?docid=/provenanceProxy/?id=529d008ae4b00602d02da9cd"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orkspace.earthcube.org/cinergi" TargetMode="External"/><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hyperlink" Target="http://inspire-geoportal.ec.europa.eu/resources/INSPIREResourcesReports/resourcesReport_2014-09-0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tikki.neuinfo.org:9000/scigraph/docs/" TargetMode="External"/><Relationship Id="rId4" Type="http://schemas.openxmlformats.org/officeDocument/2006/relationships/image" Target="../media/image14.png"/><Relationship Id="rId1" Type="http://schemas.openxmlformats.org/officeDocument/2006/relationships/slideLayout" Target="../slideLayouts/slideLayout13.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2583"/>
            <a:ext cx="7772400" cy="1470025"/>
          </a:xfrm>
        </p:spPr>
        <p:txBody>
          <a:bodyPr/>
          <a:lstStyle/>
          <a:p>
            <a:r>
              <a:rPr lang="en-US" b="1"/>
              <a:t>Finding Water Resource Data: </a:t>
            </a:r>
            <a:br>
              <a:rPr lang="en-US" b="1"/>
            </a:br>
            <a:r>
              <a:rPr lang="en-US" b="1"/>
              <a:t>A Discussion</a:t>
            </a:r>
          </a:p>
        </p:txBody>
      </p:sp>
      <p:sp>
        <p:nvSpPr>
          <p:cNvPr id="3" name="Subtitle 2"/>
          <p:cNvSpPr>
            <a:spLocks noGrp="1"/>
          </p:cNvSpPr>
          <p:nvPr>
            <p:ph type="subTitle" idx="1"/>
          </p:nvPr>
        </p:nvSpPr>
        <p:spPr>
          <a:xfrm>
            <a:off x="1371600" y="3886199"/>
            <a:ext cx="6400800" cy="2434271"/>
          </a:xfrm>
        </p:spPr>
        <p:txBody>
          <a:bodyPr>
            <a:normAutofit lnSpcReduction="10000"/>
          </a:bodyPr>
          <a:lstStyle/>
          <a:p>
            <a:r>
              <a:rPr lang="en-US" sz="3400"/>
              <a:t>David Arctur</a:t>
            </a:r>
          </a:p>
          <a:p>
            <a:r>
              <a:rPr lang="en-US" sz="3400"/>
              <a:t>Ilya Zaslavsky</a:t>
            </a:r>
          </a:p>
          <a:p>
            <a:endParaRPr lang="en-US"/>
          </a:p>
          <a:p>
            <a:r>
              <a:rPr lang="en-US" sz="2200"/>
              <a:t>OGC Hydrology DWG Workshop </a:t>
            </a:r>
          </a:p>
          <a:p>
            <a:r>
              <a:rPr lang="en-US" sz="2200"/>
              <a:t>20-23 Sept 2015, Orleans France</a:t>
            </a:r>
          </a:p>
        </p:txBody>
      </p:sp>
    </p:spTree>
    <p:extLst>
      <p:ext uri="{BB962C8B-B14F-4D97-AF65-F5344CB8AC3E}">
        <p14:creationId xmlns:p14="http://schemas.microsoft.com/office/powerpoint/2010/main" val="252675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Manual</a:t>
            </a:r>
            <a:br>
              <a:rPr lang="en-US" sz="4000" b="1" dirty="0" smtClean="0"/>
            </a:br>
            <a:r>
              <a:rPr lang="en-US" sz="4000" b="1" dirty="0" smtClean="0"/>
              <a:t>Review of</a:t>
            </a:r>
            <a:br>
              <a:rPr lang="en-US" sz="4000" b="1" dirty="0" smtClean="0"/>
            </a:br>
            <a:r>
              <a:rPr lang="en-US" sz="4000" b="1" dirty="0" smtClean="0"/>
              <a:t>Keyword </a:t>
            </a:r>
            <a:br>
              <a:rPr lang="en-US" sz="4000" b="1" dirty="0" smtClean="0"/>
            </a:br>
            <a:r>
              <a:rPr lang="en-US" sz="4000" b="1" dirty="0" smtClean="0"/>
              <a:t>and </a:t>
            </a:r>
            <a:br>
              <a:rPr lang="en-US" sz="4000" b="1" dirty="0" smtClean="0"/>
            </a:br>
            <a:r>
              <a:rPr lang="en-US" sz="4000" b="1" dirty="0" smtClean="0"/>
              <a:t>Location</a:t>
            </a:r>
            <a:br>
              <a:rPr lang="en-US" sz="4000" b="1" dirty="0" smtClean="0"/>
            </a:br>
            <a:r>
              <a:rPr lang="en-US" sz="4000" b="1" dirty="0" smtClean="0"/>
              <a:t>Assignments</a:t>
            </a:r>
            <a:br>
              <a:rPr lang="en-US" sz="4000" b="1" dirty="0" smtClean="0"/>
            </a:br>
            <a:r>
              <a:rPr lang="en-US" sz="4000" b="1" dirty="0" smtClean="0"/>
              <a:t>for Machine</a:t>
            </a:r>
            <a:br>
              <a:rPr lang="en-US" sz="4000" b="1" dirty="0" smtClean="0"/>
            </a:br>
            <a:r>
              <a:rPr lang="en-US" sz="4000" b="1" dirty="0" smtClean="0"/>
              <a:t>Learning</a:t>
            </a:r>
            <a:endParaRPr lang="en-US" sz="4000" b="1" dirty="0"/>
          </a:p>
        </p:txBody>
      </p:sp>
      <p:pic>
        <p:nvPicPr>
          <p:cNvPr id="4" name="Picture 3"/>
          <p:cNvPicPr>
            <a:picLocks noChangeAspect="1"/>
          </p:cNvPicPr>
          <p:nvPr/>
        </p:nvPicPr>
        <p:blipFill rotWithShape="1">
          <a:blip r:embed="rId2"/>
          <a:srcRect l="8162" r="13473"/>
          <a:stretch/>
        </p:blipFill>
        <p:spPr>
          <a:xfrm>
            <a:off x="3735231" y="0"/>
            <a:ext cx="5382884" cy="6840361"/>
          </a:xfrm>
          <a:prstGeom prst="rect">
            <a:avLst/>
          </a:prstGeom>
        </p:spPr>
      </p:pic>
    </p:spTree>
    <p:extLst>
      <p:ext uri="{BB962C8B-B14F-4D97-AF65-F5344CB8AC3E}">
        <p14:creationId xmlns:p14="http://schemas.microsoft.com/office/powerpoint/2010/main" val="15912239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51124" y="0"/>
            <a:ext cx="5792876" cy="6868614"/>
          </a:xfrm>
          <a:prstGeom prst="rect">
            <a:avLst/>
          </a:prstGeom>
        </p:spPr>
      </p:pic>
      <p:sp>
        <p:nvSpPr>
          <p:cNvPr id="5" name="Title 1"/>
          <p:cNvSpPr txBox="1">
            <a:spLocks/>
          </p:cNvSpPr>
          <p:nvPr/>
        </p:nvSpPr>
        <p:spPr>
          <a:xfrm>
            <a:off x="140716" y="-60345"/>
            <a:ext cx="7055380" cy="1400530"/>
          </a:xfrm>
          <a:prstGeom prst="rect">
            <a:avLst/>
          </a:prstGeom>
        </p:spPr>
        <p:txBody>
          <a:bodyPr vert="horz" lIns="91440" tIns="45720" rIns="91440" bIns="45720" rtlCol="0" anchor="t">
            <a:noAutofit/>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smtClean="0">
                <a:solidFill>
                  <a:srgbClr val="EBEBEB"/>
                </a:solidFill>
              </a:rPr>
              <a:t>Manual</a:t>
            </a:r>
            <a:br>
              <a:rPr lang="en-US" sz="4000" b="1" dirty="0" smtClean="0">
                <a:solidFill>
                  <a:srgbClr val="EBEBEB"/>
                </a:solidFill>
              </a:rPr>
            </a:br>
            <a:r>
              <a:rPr lang="en-US" sz="4000" b="1" dirty="0" smtClean="0">
                <a:solidFill>
                  <a:srgbClr val="EBEBEB"/>
                </a:solidFill>
              </a:rPr>
              <a:t>Review of</a:t>
            </a:r>
            <a:br>
              <a:rPr lang="en-US" sz="4000" b="1" dirty="0" smtClean="0">
                <a:solidFill>
                  <a:srgbClr val="EBEBEB"/>
                </a:solidFill>
              </a:rPr>
            </a:br>
            <a:r>
              <a:rPr lang="en-US" sz="4000" b="1" dirty="0" smtClean="0">
                <a:solidFill>
                  <a:srgbClr val="EBEBEB"/>
                </a:solidFill>
              </a:rPr>
              <a:t>Keyword </a:t>
            </a:r>
            <a:br>
              <a:rPr lang="en-US" sz="4000" b="1" dirty="0" smtClean="0">
                <a:solidFill>
                  <a:srgbClr val="EBEBEB"/>
                </a:solidFill>
              </a:rPr>
            </a:br>
            <a:r>
              <a:rPr lang="en-US" sz="4000" b="1" dirty="0" smtClean="0">
                <a:solidFill>
                  <a:srgbClr val="EBEBEB"/>
                </a:solidFill>
              </a:rPr>
              <a:t>and </a:t>
            </a:r>
            <a:br>
              <a:rPr lang="en-US" sz="4000" b="1" dirty="0" smtClean="0">
                <a:solidFill>
                  <a:srgbClr val="EBEBEB"/>
                </a:solidFill>
              </a:rPr>
            </a:br>
            <a:r>
              <a:rPr lang="en-US" sz="4000" b="1" dirty="0" smtClean="0">
                <a:solidFill>
                  <a:srgbClr val="EBEBEB"/>
                </a:solidFill>
              </a:rPr>
              <a:t>Location</a:t>
            </a:r>
            <a:br>
              <a:rPr lang="en-US" sz="4000" b="1" dirty="0" smtClean="0">
                <a:solidFill>
                  <a:srgbClr val="EBEBEB"/>
                </a:solidFill>
              </a:rPr>
            </a:br>
            <a:r>
              <a:rPr lang="en-US" sz="4000" b="1" dirty="0" smtClean="0">
                <a:solidFill>
                  <a:srgbClr val="EBEBEB"/>
                </a:solidFill>
              </a:rPr>
              <a:t>Assignments</a:t>
            </a:r>
            <a:br>
              <a:rPr lang="en-US" sz="4000" b="1" dirty="0" smtClean="0">
                <a:solidFill>
                  <a:srgbClr val="EBEBEB"/>
                </a:solidFill>
              </a:rPr>
            </a:br>
            <a:r>
              <a:rPr lang="en-US" sz="4000" b="1" dirty="0" smtClean="0">
                <a:solidFill>
                  <a:srgbClr val="EBEBEB"/>
                </a:solidFill>
              </a:rPr>
              <a:t>for Machine</a:t>
            </a:r>
            <a:br>
              <a:rPr lang="en-US" sz="4000" b="1" dirty="0" smtClean="0">
                <a:solidFill>
                  <a:srgbClr val="EBEBEB"/>
                </a:solidFill>
              </a:rPr>
            </a:br>
            <a:r>
              <a:rPr lang="en-US" sz="4000" b="1" dirty="0" smtClean="0">
                <a:solidFill>
                  <a:srgbClr val="EBEBEB"/>
                </a:solidFill>
              </a:rPr>
              <a:t>Learning</a:t>
            </a:r>
            <a:endParaRPr lang="en-US" sz="4000" b="1" dirty="0">
              <a:solidFill>
                <a:srgbClr val="EBEBEB"/>
              </a:solidFill>
            </a:endParaRPr>
          </a:p>
        </p:txBody>
      </p:sp>
      <p:sp>
        <p:nvSpPr>
          <p:cNvPr id="6" name="TextBox 5"/>
          <p:cNvSpPr txBox="1"/>
          <p:nvPr/>
        </p:nvSpPr>
        <p:spPr>
          <a:xfrm>
            <a:off x="474453" y="4917057"/>
            <a:ext cx="2786332" cy="1015663"/>
          </a:xfrm>
          <a:prstGeom prst="rect">
            <a:avLst/>
          </a:prstGeom>
          <a:noFill/>
        </p:spPr>
        <p:txBody>
          <a:bodyPr wrap="square" rtlCol="0">
            <a:spAutoFit/>
          </a:bodyPr>
          <a:lstStyle/>
          <a:p>
            <a:r>
              <a:rPr lang="en-US" sz="1200" dirty="0">
                <a:solidFill>
                  <a:prstClr val="white"/>
                </a:solidFill>
                <a:hlinkClick r:id="rId3"/>
              </a:rPr>
              <a:t>http://ec-pipe-stage.cloudapp.net:8080/cinergi-annotator/annotation/index?docid=/provenanceProxy/?</a:t>
            </a:r>
            <a:r>
              <a:rPr lang="en-US" sz="1200" dirty="0" smtClean="0">
                <a:solidFill>
                  <a:prstClr val="white"/>
                </a:solidFill>
                <a:hlinkClick r:id="rId3"/>
              </a:rPr>
              <a:t>id=529d008ae4b00602d02da9cd</a:t>
            </a:r>
            <a:r>
              <a:rPr lang="en-US" sz="1200" dirty="0" smtClean="0">
                <a:solidFill>
                  <a:prstClr val="white"/>
                </a:solidFill>
              </a:rPr>
              <a:t> </a:t>
            </a:r>
            <a:endParaRPr lang="en-US" sz="1200" dirty="0">
              <a:solidFill>
                <a:prstClr val="white"/>
              </a:solidFill>
            </a:endParaRPr>
          </a:p>
        </p:txBody>
      </p:sp>
    </p:spTree>
    <p:extLst>
      <p:ext uri="{BB962C8B-B14F-4D97-AF65-F5344CB8AC3E}">
        <p14:creationId xmlns:p14="http://schemas.microsoft.com/office/powerpoint/2010/main" val="1673068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526" y="365166"/>
            <a:ext cx="7055380" cy="1400530"/>
          </a:xfrm>
        </p:spPr>
        <p:txBody>
          <a:bodyPr/>
          <a:lstStyle/>
          <a:p>
            <a:r>
              <a:rPr lang="en-US" sz="4000" b="1" kern="0" dirty="0">
                <a:solidFill>
                  <a:schemeClr val="tx1"/>
                </a:solidFill>
              </a:rPr>
              <a:t>Working with geoscience communities</a:t>
            </a:r>
            <a:r>
              <a:rPr lang="en-US" sz="4400" kern="0" dirty="0">
                <a:solidFill>
                  <a:schemeClr val="bg1"/>
                </a:solidFill>
              </a:rPr>
              <a:t/>
            </a:r>
            <a:br>
              <a:rPr lang="en-US" sz="4400" kern="0" dirty="0">
                <a:solidFill>
                  <a:schemeClr val="bg1"/>
                </a:solidFill>
              </a:rPr>
            </a:br>
            <a:endParaRPr lang="en-US" sz="4400" dirty="0"/>
          </a:p>
        </p:txBody>
      </p:sp>
      <p:sp>
        <p:nvSpPr>
          <p:cNvPr id="5" name="Content Placeholder 2"/>
          <p:cNvSpPr txBox="1">
            <a:spLocks/>
          </p:cNvSpPr>
          <p:nvPr/>
        </p:nvSpPr>
        <p:spPr>
          <a:xfrm>
            <a:off x="230071" y="1832980"/>
            <a:ext cx="5052046" cy="4195481"/>
          </a:xfrm>
          <a:prstGeom prst="rect">
            <a:avLst/>
          </a:prstGeom>
        </p:spPr>
        <p:txBody>
          <a:bodyPr vert="horz" lIns="91440" tIns="45720" rIns="91440" bIns="45720" rtlCol="0">
            <a:no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Clr>
                <a:srgbClr val="1E5155">
                  <a:lumMod val="40000"/>
                  <a:lumOff val="60000"/>
                </a:srgbClr>
              </a:buClr>
              <a:buFont typeface="Wingdings 3" charset="2"/>
              <a:buNone/>
              <a:defRPr/>
            </a:pPr>
            <a:r>
              <a:rPr lang="en-US" sz="2400" dirty="0" smtClean="0">
                <a:solidFill>
                  <a:prstClr val="white"/>
                </a:solidFill>
              </a:rPr>
              <a:t>Community inventory sources:</a:t>
            </a:r>
          </a:p>
          <a:p>
            <a:pPr>
              <a:buClr>
                <a:srgbClr val="1E5155">
                  <a:lumMod val="40000"/>
                  <a:lumOff val="60000"/>
                </a:srgbClr>
              </a:buClr>
              <a:buFont typeface="Arial" panose="020B0604020202020204" pitchFamily="34" charset="0"/>
              <a:buChar char="•"/>
              <a:defRPr/>
            </a:pPr>
            <a:r>
              <a:rPr lang="en-US" dirty="0" smtClean="0">
                <a:solidFill>
                  <a:prstClr val="white"/>
                </a:solidFill>
              </a:rPr>
              <a:t>End-user workshops</a:t>
            </a:r>
          </a:p>
          <a:p>
            <a:pPr>
              <a:buClr>
                <a:srgbClr val="1E5155">
                  <a:lumMod val="40000"/>
                  <a:lumOff val="60000"/>
                </a:srgbClr>
              </a:buClr>
              <a:buFont typeface="Arial" panose="020B0604020202020204" pitchFamily="34" charset="0"/>
              <a:buChar char="•"/>
              <a:defRPr/>
            </a:pPr>
            <a:r>
              <a:rPr lang="en-US" dirty="0" smtClean="0">
                <a:solidFill>
                  <a:prstClr val="white"/>
                </a:solidFill>
              </a:rPr>
              <a:t>High-level functional components</a:t>
            </a:r>
          </a:p>
          <a:p>
            <a:pPr>
              <a:buClr>
                <a:srgbClr val="1E5155">
                  <a:lumMod val="40000"/>
                  <a:lumOff val="60000"/>
                </a:srgbClr>
              </a:buClr>
              <a:buFont typeface="Arial" panose="020B0604020202020204" pitchFamily="34" charset="0"/>
              <a:buChar char="•"/>
              <a:defRPr/>
            </a:pPr>
            <a:r>
              <a:rPr lang="en-US" dirty="0" smtClean="0">
                <a:solidFill>
                  <a:prstClr val="white"/>
                </a:solidFill>
              </a:rPr>
              <a:t>EarthCube RCNs: “</a:t>
            </a:r>
            <a:r>
              <a:rPr lang="en-US" i="1" dirty="0">
                <a:solidFill>
                  <a:prstClr val="white"/>
                </a:solidFill>
              </a:rPr>
              <a:t>Collaboration </a:t>
            </a:r>
            <a:r>
              <a:rPr lang="en-US" i="1" dirty="0" smtClean="0">
                <a:solidFill>
                  <a:prstClr val="white"/>
                </a:solidFill>
              </a:rPr>
              <a:t/>
            </a:r>
            <a:br>
              <a:rPr lang="en-US" i="1" dirty="0" smtClean="0">
                <a:solidFill>
                  <a:prstClr val="white"/>
                </a:solidFill>
              </a:rPr>
            </a:br>
            <a:r>
              <a:rPr lang="en-US" i="1" dirty="0" smtClean="0">
                <a:solidFill>
                  <a:prstClr val="white"/>
                </a:solidFill>
              </a:rPr>
              <a:t>and Cyberinfrastructure </a:t>
            </a:r>
            <a:r>
              <a:rPr lang="en-US" i="1" dirty="0">
                <a:solidFill>
                  <a:prstClr val="white"/>
                </a:solidFill>
              </a:rPr>
              <a:t>for </a:t>
            </a:r>
            <a:r>
              <a:rPr lang="en-US" i="1" dirty="0" err="1">
                <a:solidFill>
                  <a:prstClr val="white"/>
                </a:solidFill>
              </a:rPr>
              <a:t>Paleogeosciences</a:t>
            </a:r>
            <a:r>
              <a:rPr lang="en-US" i="1" dirty="0">
                <a:solidFill>
                  <a:prstClr val="white"/>
                </a:solidFill>
              </a:rPr>
              <a:t> </a:t>
            </a:r>
            <a:r>
              <a:rPr lang="en-US" dirty="0">
                <a:solidFill>
                  <a:prstClr val="white"/>
                </a:solidFill>
              </a:rPr>
              <a:t>(C4P)” and </a:t>
            </a:r>
            <a:r>
              <a:rPr lang="en-US" dirty="0" smtClean="0">
                <a:solidFill>
                  <a:prstClr val="white"/>
                </a:solidFill>
              </a:rPr>
              <a:t>“</a:t>
            </a:r>
            <a:r>
              <a:rPr lang="en-US" i="1" dirty="0">
                <a:solidFill>
                  <a:prstClr val="white"/>
                </a:solidFill>
              </a:rPr>
              <a:t>Building a Sediment Experimentalist Network </a:t>
            </a:r>
            <a:r>
              <a:rPr lang="en-US" dirty="0">
                <a:solidFill>
                  <a:prstClr val="white"/>
                </a:solidFill>
              </a:rPr>
              <a:t>(SEN</a:t>
            </a:r>
            <a:r>
              <a:rPr lang="en-US" dirty="0" smtClean="0">
                <a:solidFill>
                  <a:prstClr val="white"/>
                </a:solidFill>
              </a:rPr>
              <a:t>).” Demos </a:t>
            </a:r>
            <a:r>
              <a:rPr lang="en-US" dirty="0" smtClean="0">
                <a:solidFill>
                  <a:prstClr val="white"/>
                </a:solidFill>
                <a:hlinkClick r:id="rId3"/>
              </a:rPr>
              <a:t>here</a:t>
            </a:r>
            <a:endParaRPr lang="en-US" dirty="0" smtClean="0">
              <a:solidFill>
                <a:prstClr val="white"/>
              </a:solidFill>
            </a:endParaRPr>
          </a:p>
          <a:p>
            <a:pPr>
              <a:buClr>
                <a:srgbClr val="1E5155">
                  <a:lumMod val="40000"/>
                  <a:lumOff val="60000"/>
                </a:srgbClr>
              </a:buClr>
              <a:buFont typeface="Arial" panose="020B0604020202020204" pitchFamily="34" charset="0"/>
              <a:buChar char="•"/>
              <a:defRPr/>
            </a:pPr>
            <a:r>
              <a:rPr lang="en-US" dirty="0" smtClean="0">
                <a:solidFill>
                  <a:prstClr val="white"/>
                </a:solidFill>
              </a:rPr>
              <a:t>YOUR</a:t>
            </a:r>
            <a:br>
              <a:rPr lang="en-US" dirty="0" smtClean="0">
                <a:solidFill>
                  <a:prstClr val="white"/>
                </a:solidFill>
              </a:rPr>
            </a:br>
            <a:r>
              <a:rPr lang="en-US" dirty="0" smtClean="0">
                <a:solidFill>
                  <a:prstClr val="white"/>
                </a:solidFill>
              </a:rPr>
              <a:t>INVENTORY!</a:t>
            </a:r>
            <a:r>
              <a:rPr lang="en-US" sz="1600" dirty="0">
                <a:solidFill>
                  <a:prstClr val="white"/>
                </a:solidFill>
              </a:rPr>
              <a:t/>
            </a:r>
            <a:br>
              <a:rPr lang="en-US" sz="1600" dirty="0">
                <a:solidFill>
                  <a:prstClr val="white"/>
                </a:solidFill>
              </a:rPr>
            </a:br>
            <a:endParaRPr lang="en-US" sz="400" dirty="0">
              <a:solidFill>
                <a:prstClr val="white"/>
              </a:solidFill>
            </a:endParaRPr>
          </a:p>
        </p:txBody>
      </p:sp>
      <p:sp>
        <p:nvSpPr>
          <p:cNvPr id="6" name="TextBox 5"/>
          <p:cNvSpPr txBox="1"/>
          <p:nvPr/>
        </p:nvSpPr>
        <p:spPr>
          <a:xfrm>
            <a:off x="2405642" y="5035586"/>
            <a:ext cx="3592650" cy="1200329"/>
          </a:xfrm>
          <a:prstGeom prst="rect">
            <a:avLst/>
          </a:prstGeom>
          <a:solidFill>
            <a:schemeClr val="accent3">
              <a:lumMod val="20000"/>
              <a:lumOff val="80000"/>
            </a:schemeClr>
          </a:solidFill>
        </p:spPr>
        <p:txBody>
          <a:bodyPr wrap="none" rtlCol="0">
            <a:spAutoFit/>
          </a:bodyPr>
          <a:lstStyle/>
          <a:p>
            <a:pPr defTabSz="914400"/>
            <a:r>
              <a:rPr lang="en-US" sz="2400" dirty="0" smtClean="0">
                <a:solidFill>
                  <a:prstClr val="black"/>
                </a:solidFill>
              </a:rPr>
              <a:t>Inventory viewer/</a:t>
            </a:r>
            <a:br>
              <a:rPr lang="en-US" sz="2400" dirty="0" smtClean="0">
                <a:solidFill>
                  <a:prstClr val="black"/>
                </a:solidFill>
              </a:rPr>
            </a:br>
            <a:r>
              <a:rPr lang="en-US" sz="2400" dirty="0" smtClean="0">
                <a:solidFill>
                  <a:prstClr val="black"/>
                </a:solidFill>
              </a:rPr>
              <a:t>editor/faceted </a:t>
            </a:r>
            <a:r>
              <a:rPr lang="en-US" sz="2400" dirty="0">
                <a:solidFill>
                  <a:prstClr val="black"/>
                </a:solidFill>
              </a:rPr>
              <a:t>search </a:t>
            </a:r>
            <a:br>
              <a:rPr lang="en-US" sz="2400" dirty="0">
                <a:solidFill>
                  <a:prstClr val="black"/>
                </a:solidFill>
              </a:rPr>
            </a:br>
            <a:r>
              <a:rPr lang="en-US" sz="2400" dirty="0">
                <a:solidFill>
                  <a:prstClr val="black"/>
                </a:solidFill>
              </a:rPr>
              <a:t>online application</a:t>
            </a:r>
          </a:p>
        </p:txBody>
      </p:sp>
      <p:pic>
        <p:nvPicPr>
          <p:cNvPr id="7" name="Picture 6"/>
          <p:cNvPicPr>
            <a:picLocks noChangeAspect="1"/>
          </p:cNvPicPr>
          <p:nvPr/>
        </p:nvPicPr>
        <p:blipFill>
          <a:blip r:embed="rId4"/>
          <a:stretch>
            <a:fillRect/>
          </a:stretch>
        </p:blipFill>
        <p:spPr>
          <a:xfrm>
            <a:off x="5251497" y="1089045"/>
            <a:ext cx="3861821" cy="3267969"/>
          </a:xfrm>
          <a:prstGeom prst="rect">
            <a:avLst/>
          </a:prstGeom>
        </p:spPr>
      </p:pic>
      <p:pic>
        <p:nvPicPr>
          <p:cNvPr id="8" name="Picture 7"/>
          <p:cNvPicPr>
            <a:picLocks noChangeAspect="1"/>
          </p:cNvPicPr>
          <p:nvPr/>
        </p:nvPicPr>
        <p:blipFill>
          <a:blip r:embed="rId5"/>
          <a:stretch>
            <a:fillRect/>
          </a:stretch>
        </p:blipFill>
        <p:spPr>
          <a:xfrm>
            <a:off x="6418756" y="4482666"/>
            <a:ext cx="2725244" cy="2306170"/>
          </a:xfrm>
          <a:prstGeom prst="rect">
            <a:avLst/>
          </a:prstGeom>
        </p:spPr>
      </p:pic>
      <p:cxnSp>
        <p:nvCxnSpPr>
          <p:cNvPr id="17" name="Straight Arrow Connector 16"/>
          <p:cNvCxnSpPr/>
          <p:nvPr/>
        </p:nvCxnSpPr>
        <p:spPr>
          <a:xfrm flipV="1">
            <a:off x="4572000" y="4444566"/>
            <a:ext cx="883772" cy="49708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808725" y="4997486"/>
            <a:ext cx="610031" cy="381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35873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342" y="405583"/>
            <a:ext cx="8423620" cy="1400530"/>
          </a:xfrm>
        </p:spPr>
        <p:txBody>
          <a:bodyPr/>
          <a:lstStyle/>
          <a:p>
            <a:r>
              <a:rPr lang="en-US" b="1" dirty="0" smtClean="0"/>
              <a:t>Metadata validation in CINERGI</a:t>
            </a:r>
            <a:endParaRPr lang="en-US" b="1" dirty="0"/>
          </a:p>
        </p:txBody>
      </p:sp>
      <p:sp>
        <p:nvSpPr>
          <p:cNvPr id="3" name="Content Placeholder 2"/>
          <p:cNvSpPr>
            <a:spLocks noGrp="1"/>
          </p:cNvSpPr>
          <p:nvPr>
            <p:ph idx="1"/>
          </p:nvPr>
        </p:nvSpPr>
        <p:spPr>
          <a:xfrm>
            <a:off x="923826" y="1176873"/>
            <a:ext cx="7342492" cy="5167366"/>
          </a:xfrm>
        </p:spPr>
        <p:txBody>
          <a:bodyPr>
            <a:normAutofit fontScale="92500" lnSpcReduction="20000"/>
          </a:bodyPr>
          <a:lstStyle/>
          <a:p>
            <a:r>
              <a:rPr lang="en-US" dirty="0" smtClean="0"/>
              <a:t>Uses TEAM (Test, Evaluation And Measurement) Engine (OGC; in GitHub)</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a:p>
            <a:endParaRPr lang="en-US" dirty="0" smtClean="0"/>
          </a:p>
          <a:p>
            <a:r>
              <a:rPr lang="en-US" dirty="0" smtClean="0"/>
              <a:t>Level </a:t>
            </a:r>
            <a:r>
              <a:rPr lang="en-US" dirty="0"/>
              <a:t>1: schema </a:t>
            </a:r>
            <a:r>
              <a:rPr lang="en-US" dirty="0" smtClean="0"/>
              <a:t>test</a:t>
            </a:r>
          </a:p>
          <a:p>
            <a:r>
              <a:rPr lang="en-US" dirty="0"/>
              <a:t>L</a:t>
            </a:r>
            <a:r>
              <a:rPr lang="en-US" dirty="0" smtClean="0"/>
              <a:t>evel </a:t>
            </a:r>
            <a:r>
              <a:rPr lang="en-US" dirty="0"/>
              <a:t>2: </a:t>
            </a:r>
            <a:r>
              <a:rPr lang="en-US" dirty="0" err="1"/>
              <a:t>schematron</a:t>
            </a:r>
            <a:r>
              <a:rPr lang="en-US" dirty="0"/>
              <a:t> A.2.1 By-Value or By-Reference or </a:t>
            </a:r>
            <a:r>
              <a:rPr lang="en-US" dirty="0" err="1"/>
              <a:t>gco:nilReason</a:t>
            </a:r>
            <a:r>
              <a:rPr lang="en-US" dirty="0"/>
              <a:t>, and A.2.2 </a:t>
            </a:r>
            <a:r>
              <a:rPr lang="en-US" dirty="0" smtClean="0"/>
              <a:t>Co-Constraints</a:t>
            </a:r>
          </a:p>
          <a:p>
            <a:r>
              <a:rPr lang="en-US" dirty="0" smtClean="0"/>
              <a:t>Level </a:t>
            </a:r>
            <a:r>
              <a:rPr lang="en-US" dirty="0"/>
              <a:t>3: user provided </a:t>
            </a:r>
            <a:r>
              <a:rPr lang="en-US" dirty="0" err="1"/>
              <a:t>schematron</a:t>
            </a:r>
            <a:endParaRPr lang="en-US" dirty="0"/>
          </a:p>
        </p:txBody>
      </p:sp>
      <p:pic>
        <p:nvPicPr>
          <p:cNvPr id="4" name="Content Placeholder 6"/>
          <p:cNvPicPr>
            <a:picLocks noChangeAspect="1"/>
          </p:cNvPicPr>
          <p:nvPr/>
        </p:nvPicPr>
        <p:blipFill rotWithShape="1">
          <a:blip r:embed="rId2"/>
          <a:srcRect t="-288" b="27787"/>
          <a:stretch/>
        </p:blipFill>
        <p:spPr>
          <a:xfrm>
            <a:off x="1258006" y="1935017"/>
            <a:ext cx="7008312" cy="2778385"/>
          </a:xfrm>
          <a:prstGeom prst="rect">
            <a:avLst/>
          </a:prstGeom>
        </p:spPr>
      </p:pic>
    </p:spTree>
    <p:extLst>
      <p:ext uri="{BB962C8B-B14F-4D97-AF65-F5344CB8AC3E}">
        <p14:creationId xmlns:p14="http://schemas.microsoft.com/office/powerpoint/2010/main" val="1643895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CINERGI Provenance</a:t>
            </a:r>
            <a:endParaRPr lang="en-US" dirty="0"/>
          </a:p>
        </p:txBody>
      </p:sp>
      <p:sp>
        <p:nvSpPr>
          <p:cNvPr id="4" name="Content Placeholder 2"/>
          <p:cNvSpPr txBox="1">
            <a:spLocks/>
          </p:cNvSpPr>
          <p:nvPr/>
        </p:nvSpPr>
        <p:spPr>
          <a:xfrm>
            <a:off x="570775" y="1322875"/>
            <a:ext cx="7272504" cy="1331425"/>
          </a:xfrm>
          <a:prstGeom prst="rect">
            <a:avLst/>
          </a:prstGeom>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114300" indent="0">
              <a:buClr>
                <a:srgbClr val="1E5155">
                  <a:lumMod val="40000"/>
                  <a:lumOff val="60000"/>
                </a:srgbClr>
              </a:buClr>
              <a:buFont typeface="Wingdings 3" charset="2"/>
              <a:buNone/>
            </a:pPr>
            <a:r>
              <a:rPr lang="en-US" dirty="0" smtClean="0">
                <a:solidFill>
                  <a:prstClr val="white"/>
                </a:solidFill>
              </a:rPr>
              <a:t>Resource harvested from a source, ingested into MongoDB, enhanced, and provenance recorded at each step</a:t>
            </a:r>
            <a:r>
              <a:rPr lang="en-US" dirty="0">
                <a:solidFill>
                  <a:prstClr val="white"/>
                </a:solidFill>
              </a:rPr>
              <a:t> </a:t>
            </a:r>
            <a:r>
              <a:rPr lang="en-US" dirty="0" smtClean="0">
                <a:solidFill>
                  <a:prstClr val="white"/>
                </a:solidFill>
              </a:rPr>
              <a:t>in Neo4J</a:t>
            </a:r>
          </a:p>
          <a:p>
            <a:pPr marL="114300" indent="0">
              <a:buClr>
                <a:srgbClr val="1E5155">
                  <a:lumMod val="40000"/>
                  <a:lumOff val="60000"/>
                </a:srgbClr>
              </a:buClr>
              <a:buFont typeface="Wingdings 3" charset="2"/>
              <a:buNone/>
            </a:pPr>
            <a:endParaRPr lang="en-US" dirty="0" smtClean="0">
              <a:solidFill>
                <a:prstClr val="white"/>
              </a:solidFill>
            </a:endParaRPr>
          </a:p>
        </p:txBody>
      </p:sp>
      <p:pic>
        <p:nvPicPr>
          <p:cNvPr id="5" name="Picture 4"/>
          <p:cNvPicPr>
            <a:picLocks noChangeAspect="1"/>
          </p:cNvPicPr>
          <p:nvPr/>
        </p:nvPicPr>
        <p:blipFill rotWithShape="1">
          <a:blip r:embed="rId2"/>
          <a:srcRect t="8770" b="26185"/>
          <a:stretch/>
        </p:blipFill>
        <p:spPr>
          <a:xfrm>
            <a:off x="570775" y="3274166"/>
            <a:ext cx="7388415" cy="2555140"/>
          </a:xfrm>
          <a:prstGeom prst="rect">
            <a:avLst/>
          </a:prstGeom>
        </p:spPr>
      </p:pic>
      <p:sp>
        <p:nvSpPr>
          <p:cNvPr id="6" name="Rectangle 5"/>
          <p:cNvSpPr/>
          <p:nvPr/>
        </p:nvSpPr>
        <p:spPr>
          <a:xfrm>
            <a:off x="256110" y="2527300"/>
            <a:ext cx="2438400" cy="57785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Initial Source Document</a:t>
            </a:r>
            <a:endParaRPr lang="en-US" dirty="0">
              <a:solidFill>
                <a:prstClr val="white"/>
              </a:solidFill>
            </a:endParaRPr>
          </a:p>
        </p:txBody>
      </p:sp>
      <p:sp>
        <p:nvSpPr>
          <p:cNvPr id="7" name="Rectangle 6"/>
          <p:cNvSpPr/>
          <p:nvPr/>
        </p:nvSpPr>
        <p:spPr>
          <a:xfrm>
            <a:off x="4307410" y="2203450"/>
            <a:ext cx="2438400" cy="9017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Versioning of Documents</a:t>
            </a:r>
            <a:endParaRPr lang="en-US" dirty="0">
              <a:solidFill>
                <a:prstClr val="white"/>
              </a:solidFill>
            </a:endParaRPr>
          </a:p>
        </p:txBody>
      </p:sp>
      <p:sp>
        <p:nvSpPr>
          <p:cNvPr id="8" name="Rectangle 7"/>
          <p:cNvSpPr/>
          <p:nvPr/>
        </p:nvSpPr>
        <p:spPr>
          <a:xfrm>
            <a:off x="4876800" y="5549900"/>
            <a:ext cx="23495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Enhancement</a:t>
            </a:r>
          </a:p>
          <a:p>
            <a:pPr algn="ctr"/>
            <a:r>
              <a:rPr lang="en-US" dirty="0" smtClean="0">
                <a:solidFill>
                  <a:prstClr val="white"/>
                </a:solidFill>
              </a:rPr>
              <a:t>Activities</a:t>
            </a:r>
            <a:endParaRPr lang="en-US" dirty="0">
              <a:solidFill>
                <a:prstClr val="white"/>
              </a:solidFill>
            </a:endParaRPr>
          </a:p>
        </p:txBody>
      </p:sp>
      <p:cxnSp>
        <p:nvCxnSpPr>
          <p:cNvPr id="10" name="Straight Arrow Connector 9"/>
          <p:cNvCxnSpPr>
            <a:stCxn id="6" idx="2"/>
          </p:cNvCxnSpPr>
          <p:nvPr/>
        </p:nvCxnSpPr>
        <p:spPr>
          <a:xfrm>
            <a:off x="1475310" y="3105150"/>
            <a:ext cx="74090" cy="1187450"/>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1" name="Left Brace 10"/>
          <p:cNvSpPr/>
          <p:nvPr/>
        </p:nvSpPr>
        <p:spPr>
          <a:xfrm rot="5400000">
            <a:off x="3302000" y="3263900"/>
            <a:ext cx="381000" cy="1409700"/>
          </a:xfrm>
          <a:prstGeom prst="leftBrace">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white"/>
              </a:solidFill>
            </a:endParaRPr>
          </a:p>
        </p:txBody>
      </p:sp>
      <p:cxnSp>
        <p:nvCxnSpPr>
          <p:cNvPr id="13" name="Straight Arrow Connector 12"/>
          <p:cNvCxnSpPr>
            <a:stCxn id="7" idx="2"/>
          </p:cNvCxnSpPr>
          <p:nvPr/>
        </p:nvCxnSpPr>
        <p:spPr>
          <a:xfrm flipH="1">
            <a:off x="3479800" y="3105150"/>
            <a:ext cx="2046810" cy="673099"/>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4" name="Left Brace 13"/>
          <p:cNvSpPr/>
          <p:nvPr/>
        </p:nvSpPr>
        <p:spPr>
          <a:xfrm rot="14042139">
            <a:off x="4116910" y="4845049"/>
            <a:ext cx="381000" cy="1409700"/>
          </a:xfrm>
          <a:prstGeom prst="leftBrace">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white"/>
              </a:solidFill>
            </a:endParaRPr>
          </a:p>
        </p:txBody>
      </p:sp>
      <p:cxnSp>
        <p:nvCxnSpPr>
          <p:cNvPr id="16" name="Straight Arrow Connector 15"/>
          <p:cNvCxnSpPr/>
          <p:nvPr/>
        </p:nvCxnSpPr>
        <p:spPr>
          <a:xfrm>
            <a:off x="4406900" y="5715000"/>
            <a:ext cx="469900" cy="403032"/>
          </a:xfrm>
          <a:prstGeom prst="straightConnector1">
            <a:avLst/>
          </a:prstGeom>
          <a:ln w="57150" cmpd="sng">
            <a:headEnd type="arrow"/>
            <a:tailEnd type="none"/>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4989781" y="3778249"/>
            <a:ext cx="2853498" cy="1771651"/>
          </a:xfrm>
          <a:prstGeom prst="rect">
            <a:avLst/>
          </a:pr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6938918" y="2438399"/>
            <a:ext cx="2205082" cy="10223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rPr>
              <a:t>Text description: how, why when, where</a:t>
            </a:r>
            <a:endParaRPr lang="en-US" dirty="0">
              <a:solidFill>
                <a:prstClr val="white"/>
              </a:solidFill>
            </a:endParaRPr>
          </a:p>
        </p:txBody>
      </p:sp>
      <p:cxnSp>
        <p:nvCxnSpPr>
          <p:cNvPr id="20" name="Straight Arrow Connector 19"/>
          <p:cNvCxnSpPr>
            <a:stCxn id="18" idx="2"/>
          </p:cNvCxnSpPr>
          <p:nvPr/>
        </p:nvCxnSpPr>
        <p:spPr>
          <a:xfrm flipH="1">
            <a:off x="7353300" y="3460748"/>
            <a:ext cx="688159" cy="317501"/>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11223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4"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84188" y="381000"/>
            <a:ext cx="7056437" cy="1400175"/>
          </a:xfrm>
        </p:spPr>
        <p:txBody>
          <a:bodyPr/>
          <a:lstStyle/>
          <a:p>
            <a:pPr eaLnBrk="1" hangingPunct="1"/>
            <a:r>
              <a:rPr lang="en-US" altLang="en-US" smtClean="0"/>
              <a:t>Resource discovery dilemmas</a:t>
            </a:r>
          </a:p>
        </p:txBody>
      </p:sp>
      <p:sp>
        <p:nvSpPr>
          <p:cNvPr id="50178" name="Content Placeholder 2"/>
          <p:cNvSpPr>
            <a:spLocks noGrp="1"/>
          </p:cNvSpPr>
          <p:nvPr>
            <p:ph idx="1"/>
          </p:nvPr>
        </p:nvSpPr>
        <p:spPr>
          <a:xfrm>
            <a:off x="827088" y="1944688"/>
            <a:ext cx="7426325" cy="4343400"/>
          </a:xfrm>
        </p:spPr>
        <p:txBody>
          <a:bodyPr/>
          <a:lstStyle/>
          <a:p>
            <a:pPr eaLnBrk="1" hangingPunct="1"/>
            <a:r>
              <a:rPr lang="en-US" altLang="en-US" smtClean="0"/>
              <a:t>Not a high-level concern (not likely to attribute science results to discovery)– yet the most often cited need</a:t>
            </a:r>
          </a:p>
          <a:p>
            <a:pPr lvl="1" eaLnBrk="1" hangingPunct="1"/>
            <a:r>
              <a:rPr lang="en-US" altLang="en-US" smtClean="0"/>
              <a:t>What is missing in our understanding of discovery?</a:t>
            </a:r>
          </a:p>
          <a:p>
            <a:pPr eaLnBrk="1" hangingPunct="1"/>
            <a:r>
              <a:rPr lang="en-US" altLang="en-US" smtClean="0"/>
              <a:t>What we discover:</a:t>
            </a:r>
          </a:p>
          <a:p>
            <a:pPr lvl="1" eaLnBrk="1" hangingPunct="1"/>
            <a:r>
              <a:rPr lang="en-US" altLang="en-US" smtClean="0"/>
              <a:t>Databases? Datasets? Observations? Features of interest?</a:t>
            </a:r>
          </a:p>
          <a:p>
            <a:pPr lvl="1" eaLnBrk="1" hangingPunct="1"/>
            <a:r>
              <a:rPr lang="en-US" altLang="en-US" smtClean="0"/>
              <a:t>Other types of resources? People?</a:t>
            </a:r>
          </a:p>
          <a:p>
            <a:pPr eaLnBrk="1" hangingPunct="1"/>
            <a:r>
              <a:rPr lang="en-US" altLang="en-US" smtClean="0"/>
              <a:t>How we discover: Centralized vs distributed search architecture; iterative search and navigation</a:t>
            </a:r>
          </a:p>
          <a:p>
            <a:pPr eaLnBrk="1" hangingPunct="1"/>
            <a:r>
              <a:rPr lang="en-US" altLang="en-US" smtClean="0"/>
              <a:t>What is result of discovery? When are you done with the discovery phase and decide to experiment with data?</a:t>
            </a:r>
          </a:p>
        </p:txBody>
      </p:sp>
    </p:spTree>
    <p:extLst>
      <p:ext uri="{BB962C8B-B14F-4D97-AF65-F5344CB8AC3E}">
        <p14:creationId xmlns:p14="http://schemas.microsoft.com/office/powerpoint/2010/main" val="220792767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793" y="314498"/>
            <a:ext cx="7055380" cy="1400530"/>
          </a:xfrm>
        </p:spPr>
        <p:txBody>
          <a:bodyPr/>
          <a:lstStyle/>
          <a:p>
            <a:r>
              <a:rPr lang="en-US" b="1" dirty="0" smtClean="0"/>
              <a:t>More challenging use cases: Extensibility</a:t>
            </a:r>
            <a:endParaRPr lang="en-US" b="1" dirty="0"/>
          </a:p>
        </p:txBody>
      </p:sp>
      <p:sp>
        <p:nvSpPr>
          <p:cNvPr id="3" name="Content Placeholder 2"/>
          <p:cNvSpPr>
            <a:spLocks noGrp="1"/>
          </p:cNvSpPr>
          <p:nvPr>
            <p:ph idx="1"/>
          </p:nvPr>
        </p:nvSpPr>
        <p:spPr>
          <a:xfrm>
            <a:off x="827700" y="3994030"/>
            <a:ext cx="6711654" cy="2254376"/>
          </a:xfrm>
        </p:spPr>
        <p:txBody>
          <a:bodyPr>
            <a:normAutofit lnSpcReduction="10000"/>
          </a:bodyPr>
          <a:lstStyle/>
          <a:p>
            <a:r>
              <a:rPr lang="en-US" dirty="0" smtClean="0"/>
              <a:t>Identify common patterns in complex queries</a:t>
            </a:r>
          </a:p>
          <a:p>
            <a:r>
              <a:rPr lang="en-US" dirty="0" smtClean="0"/>
              <a:t>Define a mechanism for extending CINERGI pipeline to accommodate complex queries:</a:t>
            </a:r>
          </a:p>
          <a:p>
            <a:pPr lvl="1"/>
            <a:r>
              <a:rPr lang="en-US" dirty="0" smtClean="0"/>
              <a:t>Registering and describing data resources</a:t>
            </a:r>
          </a:p>
          <a:p>
            <a:pPr lvl="1"/>
            <a:r>
              <a:rPr lang="en-US" dirty="0" smtClean="0"/>
              <a:t>Adding ontology describing the domain</a:t>
            </a:r>
          </a:p>
          <a:p>
            <a:pPr lvl="1"/>
            <a:r>
              <a:rPr lang="en-US" dirty="0" smtClean="0"/>
              <a:t>Specifying relationships between terms</a:t>
            </a:r>
            <a:endParaRPr lang="en-US" dirty="0"/>
          </a:p>
        </p:txBody>
      </p:sp>
      <p:sp>
        <p:nvSpPr>
          <p:cNvPr id="4" name="TextBox 3"/>
          <p:cNvSpPr txBox="1"/>
          <p:nvPr/>
        </p:nvSpPr>
        <p:spPr>
          <a:xfrm>
            <a:off x="102318" y="1760915"/>
            <a:ext cx="4965804" cy="2031325"/>
          </a:xfrm>
          <a:prstGeom prst="rect">
            <a:avLst/>
          </a:prstGeom>
          <a:solidFill>
            <a:schemeClr val="bg2">
              <a:lumMod val="20000"/>
              <a:lumOff val="80000"/>
            </a:schemeClr>
          </a:solidFill>
        </p:spPr>
        <p:txBody>
          <a:bodyPr wrap="square" rtlCol="0">
            <a:spAutoFit/>
          </a:bodyPr>
          <a:lstStyle/>
          <a:p>
            <a:pPr defTabSz="914400"/>
            <a:r>
              <a:rPr lang="en-US" i="1" dirty="0">
                <a:solidFill>
                  <a:srgbClr val="B01513">
                    <a:lumMod val="50000"/>
                  </a:srgbClr>
                </a:solidFill>
              </a:rPr>
              <a:t>Get the stable isotopic measurements, from carbonates in North America of Silurian age, integrate them with all known fossil occurrences and geochronological estimates and rotate all of the data back to their proper </a:t>
            </a:r>
            <a:r>
              <a:rPr lang="en-US" i="1" dirty="0" err="1">
                <a:solidFill>
                  <a:srgbClr val="B01513">
                    <a:lumMod val="50000"/>
                  </a:srgbClr>
                </a:solidFill>
              </a:rPr>
              <a:t>paleocoordinates</a:t>
            </a:r>
            <a:r>
              <a:rPr lang="en-US" i="1" dirty="0">
                <a:solidFill>
                  <a:srgbClr val="B01513">
                    <a:lumMod val="50000"/>
                  </a:srgbClr>
                </a:solidFill>
              </a:rPr>
              <a:t>.</a:t>
            </a:r>
          </a:p>
          <a:p>
            <a:pPr defTabSz="914400"/>
            <a:endParaRPr lang="en-US" i="1" dirty="0">
              <a:solidFill>
                <a:srgbClr val="B01513">
                  <a:lumMod val="50000"/>
                </a:srgbClr>
              </a:solidFill>
            </a:endParaRPr>
          </a:p>
        </p:txBody>
      </p:sp>
      <p:sp>
        <p:nvSpPr>
          <p:cNvPr id="6" name="TextBox 5"/>
          <p:cNvSpPr txBox="1"/>
          <p:nvPr/>
        </p:nvSpPr>
        <p:spPr>
          <a:xfrm>
            <a:off x="4986068" y="1715028"/>
            <a:ext cx="4285092" cy="1477328"/>
          </a:xfrm>
          <a:prstGeom prst="rect">
            <a:avLst/>
          </a:prstGeom>
          <a:solidFill>
            <a:schemeClr val="accent6">
              <a:lumMod val="20000"/>
              <a:lumOff val="80000"/>
            </a:schemeClr>
          </a:solidFill>
        </p:spPr>
        <p:txBody>
          <a:bodyPr wrap="square" rtlCol="0">
            <a:spAutoFit/>
          </a:bodyPr>
          <a:lstStyle>
            <a:defPPr>
              <a:defRPr lang="en-US"/>
            </a:defPPr>
            <a:lvl1pPr>
              <a:defRPr i="1">
                <a:solidFill>
                  <a:schemeClr val="accent1">
                    <a:lumMod val="50000"/>
                  </a:schemeClr>
                </a:solidFill>
              </a:defRPr>
            </a:lvl1pPr>
          </a:lstStyle>
          <a:p>
            <a:pPr defTabSz="914400"/>
            <a:r>
              <a:rPr lang="en-US" dirty="0">
                <a:solidFill>
                  <a:srgbClr val="B01513">
                    <a:lumMod val="50000"/>
                  </a:srgbClr>
                </a:solidFill>
              </a:rPr>
              <a:t>Look for all </a:t>
            </a:r>
            <a:r>
              <a:rPr lang="en-US" dirty="0" smtClean="0">
                <a:solidFill>
                  <a:srgbClr val="B01513">
                    <a:lumMod val="50000"/>
                  </a:srgbClr>
                </a:solidFill>
              </a:rPr>
              <a:t>GCMs </a:t>
            </a:r>
            <a:r>
              <a:rPr lang="en-US" dirty="0">
                <a:solidFill>
                  <a:srgbClr val="B01513">
                    <a:lumMod val="50000"/>
                  </a:srgbClr>
                </a:solidFill>
              </a:rPr>
              <a:t>that have at least a 10 degree resolution, contain a coupled Sea Surface Model, are written in Fortran, Unix compatible, and were created at NCAR, Boulder.</a:t>
            </a:r>
          </a:p>
        </p:txBody>
      </p:sp>
      <p:sp>
        <p:nvSpPr>
          <p:cNvPr id="5" name="TextBox 4"/>
          <p:cNvSpPr txBox="1"/>
          <p:nvPr/>
        </p:nvSpPr>
        <p:spPr>
          <a:xfrm>
            <a:off x="5926347" y="3115558"/>
            <a:ext cx="3217653" cy="923330"/>
          </a:xfrm>
          <a:prstGeom prst="rect">
            <a:avLst/>
          </a:prstGeom>
          <a:solidFill>
            <a:schemeClr val="accent2">
              <a:lumMod val="20000"/>
              <a:lumOff val="80000"/>
            </a:schemeClr>
          </a:solidFill>
        </p:spPr>
        <p:txBody>
          <a:bodyPr wrap="square" rtlCol="0">
            <a:spAutoFit/>
          </a:bodyPr>
          <a:lstStyle>
            <a:defPPr>
              <a:defRPr lang="en-US"/>
            </a:defPPr>
            <a:lvl1pPr>
              <a:defRPr i="1">
                <a:solidFill>
                  <a:schemeClr val="accent1">
                    <a:lumMod val="50000"/>
                  </a:schemeClr>
                </a:solidFill>
              </a:defRPr>
            </a:lvl1pPr>
          </a:lstStyle>
          <a:p>
            <a:pPr defTabSz="914400"/>
            <a:r>
              <a:rPr lang="en-US" dirty="0">
                <a:solidFill>
                  <a:srgbClr val="B01513">
                    <a:lumMod val="50000"/>
                  </a:srgbClr>
                </a:solidFill>
              </a:rPr>
              <a:t>Look for all tree-ring analysis MATLAB software written by Dave </a:t>
            </a:r>
            <a:r>
              <a:rPr lang="en-US" dirty="0" err="1">
                <a:solidFill>
                  <a:srgbClr val="B01513">
                    <a:lumMod val="50000"/>
                  </a:srgbClr>
                </a:solidFill>
              </a:rPr>
              <a:t>Meko</a:t>
            </a:r>
            <a:r>
              <a:rPr lang="en-US" dirty="0">
                <a:solidFill>
                  <a:srgbClr val="B01513">
                    <a:lumMod val="50000"/>
                  </a:srgbClr>
                </a:solidFill>
              </a:rPr>
              <a:t>.</a:t>
            </a:r>
          </a:p>
        </p:txBody>
      </p:sp>
    </p:spTree>
    <p:extLst>
      <p:ext uri="{BB962C8B-B14F-4D97-AF65-F5344CB8AC3E}">
        <p14:creationId xmlns:p14="http://schemas.microsoft.com/office/powerpoint/2010/main" val="64120076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09" y="452718"/>
            <a:ext cx="7469761" cy="1400530"/>
          </a:xfrm>
        </p:spPr>
        <p:txBody>
          <a:bodyPr/>
          <a:lstStyle/>
          <a:p>
            <a:r>
              <a:rPr lang="en-US" b="1" dirty="0" smtClean="0"/>
              <a:t>CINERGI’s role in </a:t>
            </a:r>
            <a:r>
              <a:rPr lang="en-US" b="1" dirty="0" err="1" smtClean="0"/>
              <a:t>EarthCube</a:t>
            </a:r>
            <a:endParaRPr lang="en-US" b="1" dirty="0"/>
          </a:p>
        </p:txBody>
      </p:sp>
      <p:sp>
        <p:nvSpPr>
          <p:cNvPr id="3" name="Content Placeholder 2"/>
          <p:cNvSpPr>
            <a:spLocks noGrp="1"/>
          </p:cNvSpPr>
          <p:nvPr>
            <p:ph idx="1"/>
          </p:nvPr>
        </p:nvSpPr>
        <p:spPr>
          <a:xfrm>
            <a:off x="828436" y="1564410"/>
            <a:ext cx="7642704" cy="4195481"/>
          </a:xfrm>
        </p:spPr>
        <p:txBody>
          <a:bodyPr>
            <a:normAutofit fontScale="85000" lnSpcReduction="20000"/>
          </a:bodyPr>
          <a:lstStyle/>
          <a:p>
            <a:pPr marL="0" lvl="0" indent="0">
              <a:buNone/>
            </a:pPr>
            <a:r>
              <a:rPr lang="en-US" b="1" dirty="0"/>
              <a:t>If </a:t>
            </a:r>
            <a:r>
              <a:rPr lang="en-US" b="1" dirty="0" smtClean="0"/>
              <a:t>your data facility does manual metadata curation: 	</a:t>
            </a:r>
            <a:br>
              <a:rPr lang="en-US" b="1" dirty="0" smtClean="0"/>
            </a:br>
            <a:r>
              <a:rPr lang="en-US" b="1" dirty="0" smtClean="0"/>
              <a:t>	</a:t>
            </a:r>
            <a:r>
              <a:rPr lang="en-US" b="1" dirty="0" smtClean="0">
                <a:solidFill>
                  <a:srgbClr val="FFFF00"/>
                </a:solidFill>
              </a:rPr>
              <a:t>explore CINERGI pipeline and see if automatic</a:t>
            </a:r>
            <a:br>
              <a:rPr lang="en-US" b="1" dirty="0" smtClean="0">
                <a:solidFill>
                  <a:srgbClr val="FFFF00"/>
                </a:solidFill>
              </a:rPr>
            </a:br>
            <a:r>
              <a:rPr lang="en-US" b="1" dirty="0" smtClean="0">
                <a:solidFill>
                  <a:srgbClr val="FFFF00"/>
                </a:solidFill>
              </a:rPr>
              <a:t>	metadata enhancement is useful; </a:t>
            </a:r>
            <a:r>
              <a:rPr lang="en-US" b="1" dirty="0">
                <a:solidFill>
                  <a:srgbClr val="FFFF00"/>
                </a:solidFill>
              </a:rPr>
              <a:t>examine </a:t>
            </a:r>
            <a:r>
              <a:rPr lang="en-US" b="1" dirty="0" smtClean="0">
                <a:solidFill>
                  <a:srgbClr val="FFFF00"/>
                </a:solidFill>
              </a:rPr>
              <a:t>metadata</a:t>
            </a:r>
            <a:br>
              <a:rPr lang="en-US" b="1" dirty="0" smtClean="0">
                <a:solidFill>
                  <a:srgbClr val="FFFF00"/>
                </a:solidFill>
              </a:rPr>
            </a:br>
            <a:r>
              <a:rPr lang="en-US" b="1" dirty="0" smtClean="0">
                <a:solidFill>
                  <a:srgbClr val="FFFF00"/>
                </a:solidFill>
              </a:rPr>
              <a:t>	provenance for your records, </a:t>
            </a:r>
            <a:r>
              <a:rPr lang="en-US" b="1" dirty="0">
                <a:solidFill>
                  <a:srgbClr val="FFFF00"/>
                </a:solidFill>
              </a:rPr>
              <a:t>help us train the </a:t>
            </a:r>
            <a:r>
              <a:rPr lang="en-US" b="1" dirty="0" smtClean="0">
                <a:solidFill>
                  <a:srgbClr val="FFFF00"/>
                </a:solidFill>
              </a:rPr>
              <a:t>system</a:t>
            </a:r>
            <a:endParaRPr lang="en-US" dirty="0">
              <a:solidFill>
                <a:srgbClr val="FFFF00"/>
              </a:solidFill>
            </a:endParaRPr>
          </a:p>
          <a:p>
            <a:pPr marL="0" lvl="0" indent="0">
              <a:buNone/>
            </a:pPr>
            <a:r>
              <a:rPr lang="en-US" b="1" dirty="0"/>
              <a:t>If you </a:t>
            </a:r>
            <a:r>
              <a:rPr lang="en-US" b="1" dirty="0" smtClean="0"/>
              <a:t>organize a domain community: </a:t>
            </a:r>
            <a:br>
              <a:rPr lang="en-US" b="1" dirty="0" smtClean="0"/>
            </a:br>
            <a:r>
              <a:rPr lang="en-US" b="1" dirty="0" smtClean="0"/>
              <a:t>	</a:t>
            </a:r>
            <a:r>
              <a:rPr lang="en-US" b="1" dirty="0" smtClean="0">
                <a:solidFill>
                  <a:srgbClr val="FFFF00"/>
                </a:solidFill>
              </a:rPr>
              <a:t>consider </a:t>
            </a:r>
            <a:r>
              <a:rPr lang="en-US" b="1" dirty="0">
                <a:solidFill>
                  <a:srgbClr val="FFFF00"/>
                </a:solidFill>
              </a:rPr>
              <a:t>setting up and using a </a:t>
            </a:r>
            <a:r>
              <a:rPr lang="en-US" b="1" dirty="0" smtClean="0">
                <a:solidFill>
                  <a:srgbClr val="FFFF00"/>
                </a:solidFill>
              </a:rPr>
              <a:t>CINERGI community</a:t>
            </a:r>
            <a:br>
              <a:rPr lang="en-US" b="1" dirty="0" smtClean="0">
                <a:solidFill>
                  <a:srgbClr val="FFFF00"/>
                </a:solidFill>
              </a:rPr>
            </a:br>
            <a:r>
              <a:rPr lang="en-US" b="1" dirty="0" smtClean="0">
                <a:solidFill>
                  <a:srgbClr val="FFFF00"/>
                </a:solidFill>
              </a:rPr>
              <a:t>	resource </a:t>
            </a:r>
            <a:r>
              <a:rPr lang="en-US" b="1" dirty="0">
                <a:solidFill>
                  <a:srgbClr val="FFFF00"/>
                </a:solidFill>
              </a:rPr>
              <a:t>viewer </a:t>
            </a:r>
            <a:endParaRPr lang="en-US" b="1" dirty="0" smtClean="0">
              <a:solidFill>
                <a:srgbClr val="FFFF00"/>
              </a:solidFill>
            </a:endParaRPr>
          </a:p>
          <a:p>
            <a:pPr marL="0" lvl="0" indent="0">
              <a:buNone/>
            </a:pPr>
            <a:r>
              <a:rPr lang="en-US" b="1" dirty="0" smtClean="0"/>
              <a:t>If you maintain a domain catalog:</a:t>
            </a:r>
          </a:p>
          <a:p>
            <a:pPr marL="0" lvl="0" indent="0">
              <a:buNone/>
            </a:pPr>
            <a:r>
              <a:rPr lang="en-US" b="1" dirty="0">
                <a:solidFill>
                  <a:srgbClr val="FFFF00"/>
                </a:solidFill>
              </a:rPr>
              <a:t>	</a:t>
            </a:r>
            <a:r>
              <a:rPr lang="en-US" b="1" dirty="0" smtClean="0">
                <a:solidFill>
                  <a:srgbClr val="FFFF00"/>
                </a:solidFill>
              </a:rPr>
              <a:t>consider interfacing it with CINERGI</a:t>
            </a:r>
            <a:endParaRPr lang="en-US" dirty="0">
              <a:solidFill>
                <a:srgbClr val="FFFF00"/>
              </a:solidFill>
            </a:endParaRPr>
          </a:p>
          <a:p>
            <a:pPr marL="0" lvl="0" indent="0">
              <a:buNone/>
            </a:pPr>
            <a:r>
              <a:rPr lang="en-US" b="1" dirty="0" smtClean="0"/>
              <a:t>Have interesting discovery use cases: </a:t>
            </a:r>
            <a:br>
              <a:rPr lang="en-US" b="1" dirty="0" smtClean="0"/>
            </a:br>
            <a:r>
              <a:rPr lang="en-US" b="1" dirty="0" smtClean="0"/>
              <a:t>	</a:t>
            </a:r>
            <a:r>
              <a:rPr lang="en-US" b="1" dirty="0" smtClean="0">
                <a:solidFill>
                  <a:srgbClr val="FFFF00"/>
                </a:solidFill>
              </a:rPr>
              <a:t>contribute use cases from your domain, see what we need</a:t>
            </a:r>
            <a:br>
              <a:rPr lang="en-US" b="1" dirty="0" smtClean="0">
                <a:solidFill>
                  <a:srgbClr val="FFFF00"/>
                </a:solidFill>
              </a:rPr>
            </a:br>
            <a:r>
              <a:rPr lang="en-US" b="1" dirty="0" smtClean="0">
                <a:solidFill>
                  <a:srgbClr val="FFFF00"/>
                </a:solidFill>
              </a:rPr>
              <a:t>	to add to CINERGI to support them (</a:t>
            </a:r>
            <a:r>
              <a:rPr lang="en-US" b="1" dirty="0" err="1" smtClean="0">
                <a:solidFill>
                  <a:srgbClr val="FFFF00"/>
                </a:solidFill>
              </a:rPr>
              <a:t>eg</a:t>
            </a:r>
            <a:r>
              <a:rPr lang="en-US" b="1" dirty="0" smtClean="0">
                <a:solidFill>
                  <a:srgbClr val="FFFF00"/>
                </a:solidFill>
              </a:rPr>
              <a:t> additional </a:t>
            </a:r>
            <a:br>
              <a:rPr lang="en-US" b="1" dirty="0" smtClean="0">
                <a:solidFill>
                  <a:srgbClr val="FFFF00"/>
                </a:solidFill>
              </a:rPr>
            </a:br>
            <a:r>
              <a:rPr lang="en-US" b="1" dirty="0" smtClean="0">
                <a:solidFill>
                  <a:srgbClr val="FFFF00"/>
                </a:solidFill>
              </a:rPr>
              <a:t>	vocabularies, data repositories, harvest adapters…)</a:t>
            </a:r>
          </a:p>
          <a:p>
            <a:pPr marL="0" lvl="0" indent="0">
              <a:buNone/>
            </a:pPr>
            <a:r>
              <a:rPr lang="en-US" b="1" dirty="0"/>
              <a:t>Contribute to and help curate existing inventories, esp. high-level resources, functional components</a:t>
            </a:r>
          </a:p>
          <a:p>
            <a:pPr marL="0" lvl="0" indent="0">
              <a:buNone/>
            </a:pPr>
            <a:r>
              <a:rPr lang="en-US" b="1" dirty="0">
                <a:solidFill>
                  <a:srgbClr val="FFFF00"/>
                </a:solidFill>
              </a:rPr>
              <a:t>	this will be used in EC architecture development</a:t>
            </a:r>
            <a:endParaRPr lang="en-US" dirty="0">
              <a:solidFill>
                <a:srgbClr val="FFFF00"/>
              </a:solidFill>
            </a:endParaRPr>
          </a:p>
          <a:p>
            <a:pPr marL="0" lvl="0" indent="0">
              <a:buNone/>
            </a:pPr>
            <a:endParaRPr lang="en-US" dirty="0" smtClean="0">
              <a:solidFill>
                <a:srgbClr val="FFFF00"/>
              </a:solidFill>
            </a:endParaRPr>
          </a:p>
          <a:p>
            <a:endParaRPr lang="en-US" dirty="0"/>
          </a:p>
        </p:txBody>
      </p:sp>
    </p:spTree>
    <p:extLst>
      <p:ext uri="{BB962C8B-B14F-4D97-AF65-F5344CB8AC3E}">
        <p14:creationId xmlns:p14="http://schemas.microsoft.com/office/powerpoint/2010/main" val="121655685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380"/>
            <a:ext cx="8229600" cy="1143000"/>
          </a:xfrm>
        </p:spPr>
        <p:txBody>
          <a:bodyPr/>
          <a:lstStyle/>
          <a:p>
            <a:r>
              <a:rPr lang="en-US" dirty="0" smtClean="0"/>
              <a:t>Connection with HDWG</a:t>
            </a:r>
            <a:endParaRPr lang="en-US" dirty="0"/>
          </a:p>
        </p:txBody>
      </p:sp>
      <p:sp>
        <p:nvSpPr>
          <p:cNvPr id="3" name="Content Placeholder 2"/>
          <p:cNvSpPr>
            <a:spLocks noGrp="1"/>
          </p:cNvSpPr>
          <p:nvPr>
            <p:ph idx="1"/>
          </p:nvPr>
        </p:nvSpPr>
        <p:spPr>
          <a:xfrm>
            <a:off x="457199" y="1290919"/>
            <a:ext cx="8471647" cy="5367458"/>
          </a:xfrm>
        </p:spPr>
        <p:txBody>
          <a:bodyPr>
            <a:normAutofit fontScale="85000" lnSpcReduction="20000"/>
          </a:bodyPr>
          <a:lstStyle/>
          <a:p>
            <a:r>
              <a:rPr lang="en-US" dirty="0" smtClean="0"/>
              <a:t>What are common discovery use cases</a:t>
            </a:r>
          </a:p>
          <a:p>
            <a:pPr lvl="1"/>
            <a:r>
              <a:rPr lang="en-US" dirty="0" smtClean="0"/>
              <a:t>Create a compendium for hydrology</a:t>
            </a:r>
          </a:p>
          <a:p>
            <a:pPr lvl="1"/>
            <a:r>
              <a:rPr lang="en-US" dirty="0" smtClean="0"/>
              <a:t>Run these on several search systems, and evaluate</a:t>
            </a:r>
          </a:p>
          <a:p>
            <a:r>
              <a:rPr lang="en-US" dirty="0" smtClean="0"/>
              <a:t>Toward a compendium of hydrology data sources</a:t>
            </a:r>
          </a:p>
          <a:p>
            <a:pPr lvl="1"/>
            <a:r>
              <a:rPr lang="en-US" dirty="0"/>
              <a:t>Time series repositories (CUAHSI et al)</a:t>
            </a:r>
          </a:p>
          <a:p>
            <a:pPr lvl="1"/>
            <a:r>
              <a:rPr lang="en-US" dirty="0" smtClean="0"/>
              <a:t>Hydrologic samples </a:t>
            </a:r>
          </a:p>
          <a:p>
            <a:pPr lvl="1"/>
            <a:r>
              <a:rPr lang="en-US" dirty="0"/>
              <a:t>Hydrologic features (NHDPlus, etc)</a:t>
            </a:r>
          </a:p>
          <a:p>
            <a:pPr lvl="1"/>
            <a:r>
              <a:rPr lang="en-US" dirty="0" smtClean="0"/>
              <a:t>Other relevant data (SAR, LDAS, LSM, etc)</a:t>
            </a:r>
          </a:p>
          <a:p>
            <a:pPr lvl="1"/>
            <a:r>
              <a:rPr lang="en-US" dirty="0"/>
              <a:t>Hydrologic software and models</a:t>
            </a:r>
          </a:p>
          <a:p>
            <a:pPr lvl="1"/>
            <a:r>
              <a:rPr lang="en-US" dirty="0" smtClean="0"/>
              <a:t>Etc!</a:t>
            </a:r>
          </a:p>
          <a:p>
            <a:r>
              <a:rPr lang="en-US" dirty="0" smtClean="0"/>
              <a:t>How will we do this?</a:t>
            </a:r>
          </a:p>
          <a:p>
            <a:pPr lvl="1"/>
            <a:r>
              <a:rPr lang="en-US" dirty="0"/>
              <a:t>Google spreadsheet interface to create the inventory</a:t>
            </a:r>
          </a:p>
          <a:p>
            <a:pPr lvl="1"/>
            <a:r>
              <a:rPr lang="en-US" dirty="0" smtClean="0"/>
              <a:t>CINERGI visualizes, harvests &amp; enhances</a:t>
            </a:r>
          </a:p>
          <a:p>
            <a:pPr lvl="1"/>
            <a:r>
              <a:rPr lang="en-US" dirty="0"/>
              <a:t>Community engagement</a:t>
            </a:r>
            <a:endParaRPr lang="en-US" dirty="0" smtClean="0"/>
          </a:p>
        </p:txBody>
      </p:sp>
    </p:spTree>
    <p:extLst>
      <p:ext uri="{BB962C8B-B14F-4D97-AF65-F5344CB8AC3E}">
        <p14:creationId xmlns:p14="http://schemas.microsoft.com/office/powerpoint/2010/main" val="2223213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380"/>
            <a:ext cx="8229600" cy="1143000"/>
          </a:xfrm>
        </p:spPr>
        <p:txBody>
          <a:bodyPr/>
          <a:lstStyle/>
          <a:p>
            <a:r>
              <a:rPr lang="en-US" dirty="0" smtClean="0"/>
              <a:t>Connection with HDWG - 2</a:t>
            </a:r>
            <a:endParaRPr lang="en-US" dirty="0"/>
          </a:p>
        </p:txBody>
      </p:sp>
      <p:sp>
        <p:nvSpPr>
          <p:cNvPr id="3" name="Content Placeholder 2"/>
          <p:cNvSpPr>
            <a:spLocks noGrp="1"/>
          </p:cNvSpPr>
          <p:nvPr>
            <p:ph idx="1"/>
          </p:nvPr>
        </p:nvSpPr>
        <p:spPr>
          <a:xfrm>
            <a:off x="457199" y="1290919"/>
            <a:ext cx="8471647" cy="5367458"/>
          </a:xfrm>
        </p:spPr>
        <p:txBody>
          <a:bodyPr>
            <a:normAutofit fontScale="92500" lnSpcReduction="20000"/>
          </a:bodyPr>
          <a:lstStyle/>
          <a:p>
            <a:r>
              <a:rPr lang="en-US" dirty="0" smtClean="0"/>
              <a:t>Specific issues in hydrology</a:t>
            </a:r>
          </a:p>
          <a:p>
            <a:pPr lvl="1"/>
            <a:r>
              <a:rPr lang="en-US" dirty="0" smtClean="0"/>
              <a:t>Search over time series, samples, datasets</a:t>
            </a:r>
          </a:p>
          <a:p>
            <a:pPr lvl="1"/>
            <a:r>
              <a:rPr lang="en-US" dirty="0" smtClean="0"/>
              <a:t>What information shall be lifted to dataset level?</a:t>
            </a:r>
          </a:p>
          <a:p>
            <a:pPr lvl="1"/>
            <a:r>
              <a:rPr lang="en-US" dirty="0" smtClean="0"/>
              <a:t>How to do indexing for deep cross-level search</a:t>
            </a:r>
            <a:r>
              <a:rPr lang="en-US" dirty="0"/>
              <a:t>?</a:t>
            </a:r>
            <a:endParaRPr lang="en-US" dirty="0" smtClean="0"/>
          </a:p>
          <a:p>
            <a:pPr lvl="1"/>
            <a:r>
              <a:rPr lang="en-US" dirty="0" smtClean="0"/>
              <a:t>How do we know that search succeeded?</a:t>
            </a:r>
          </a:p>
          <a:p>
            <a:r>
              <a:rPr lang="en-US" dirty="0" smtClean="0"/>
              <a:t>Semantics! (neck-deep…)</a:t>
            </a:r>
          </a:p>
          <a:p>
            <a:pPr lvl="1"/>
            <a:r>
              <a:rPr lang="en-US" dirty="0" smtClean="0"/>
              <a:t>Search facets (in hydrology)</a:t>
            </a:r>
          </a:p>
          <a:p>
            <a:pPr lvl="1"/>
            <a:r>
              <a:rPr lang="en-US" dirty="0" smtClean="0"/>
              <a:t>Types of keywords</a:t>
            </a:r>
          </a:p>
          <a:p>
            <a:pPr lvl="1"/>
            <a:r>
              <a:rPr lang="en-US" dirty="0" smtClean="0"/>
              <a:t>Which ontologies to include?</a:t>
            </a:r>
          </a:p>
          <a:p>
            <a:pPr lvl="1"/>
            <a:r>
              <a:rPr lang="en-US" dirty="0" smtClean="0"/>
              <a:t>Making existing ontologies amenable for search </a:t>
            </a:r>
          </a:p>
          <a:p>
            <a:pPr lvl="1"/>
            <a:r>
              <a:rPr lang="en-US" dirty="0" smtClean="0"/>
              <a:t>Do we need to discern precisely which concepts to hook to?</a:t>
            </a:r>
          </a:p>
          <a:p>
            <a:pPr lvl="1"/>
            <a:r>
              <a:rPr lang="en-US" dirty="0" smtClean="0"/>
              <a:t>Dealing with conflicting vocabularies, across domains</a:t>
            </a:r>
            <a:endParaRPr lang="en-US" dirty="0"/>
          </a:p>
        </p:txBody>
      </p:sp>
    </p:spTree>
    <p:extLst>
      <p:ext uri="{BB962C8B-B14F-4D97-AF65-F5344CB8AC3E}">
        <p14:creationId xmlns:p14="http://schemas.microsoft.com/office/powerpoint/2010/main" val="2559851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SAR-swam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63766" cy="6858000"/>
          </a:xfrm>
          <a:prstGeom prst="rect">
            <a:avLst/>
          </a:prstGeom>
        </p:spPr>
      </p:pic>
      <p:sp>
        <p:nvSpPr>
          <p:cNvPr id="3" name="TextBox 2"/>
          <p:cNvSpPr txBox="1"/>
          <p:nvPr/>
        </p:nvSpPr>
        <p:spPr>
          <a:xfrm>
            <a:off x="158743" y="6407052"/>
            <a:ext cx="4978781" cy="338554"/>
          </a:xfrm>
          <a:prstGeom prst="rect">
            <a:avLst/>
          </a:prstGeom>
          <a:noFill/>
        </p:spPr>
        <p:txBody>
          <a:bodyPr wrap="square" rtlCol="0">
            <a:spAutoFit/>
          </a:bodyPr>
          <a:lstStyle/>
          <a:p>
            <a:r>
              <a:rPr lang="en-US" sz="1600">
                <a:solidFill>
                  <a:schemeClr val="bg1"/>
                </a:solidFill>
              </a:rPr>
              <a:t>https://www.asf.alaska.edu/sar-data/insar/#prettyPhoto</a:t>
            </a:r>
          </a:p>
        </p:txBody>
      </p:sp>
      <p:sp>
        <p:nvSpPr>
          <p:cNvPr id="4" name="Title 3"/>
          <p:cNvSpPr>
            <a:spLocks noGrp="1"/>
          </p:cNvSpPr>
          <p:nvPr>
            <p:ph type="title"/>
          </p:nvPr>
        </p:nvSpPr>
        <p:spPr>
          <a:xfrm>
            <a:off x="158743" y="173625"/>
            <a:ext cx="7979669" cy="5584065"/>
          </a:xfrm>
        </p:spPr>
        <p:txBody>
          <a:bodyPr anchor="t">
            <a:normAutofit fontScale="90000"/>
          </a:bodyPr>
          <a:lstStyle/>
          <a:p>
            <a:pPr algn="l"/>
            <a:r>
              <a:rPr lang="en-US">
                <a:solidFill>
                  <a:srgbClr val="FFFFFF"/>
                </a:solidFill>
              </a:rPr>
              <a:t>She was looking for SAR datasets mapping inundation…</a:t>
            </a:r>
            <a:br>
              <a:rPr lang="en-US">
                <a:solidFill>
                  <a:srgbClr val="FFFFFF"/>
                </a:solidFill>
              </a:rPr>
            </a:br>
            <a:r>
              <a:rPr lang="en-US">
                <a:solidFill>
                  <a:srgbClr val="FFFFFF"/>
                </a:solidFill>
              </a:rPr>
              <a:t/>
            </a:r>
            <a:br>
              <a:rPr lang="en-US">
                <a:solidFill>
                  <a:srgbClr val="FFFFFF"/>
                </a:solidFill>
              </a:rPr>
            </a:br>
            <a:r>
              <a:rPr lang="en-US">
                <a:solidFill>
                  <a:srgbClr val="FFFFFF"/>
                </a:solidFill>
              </a:rPr>
              <a:t>We searched catalogs, googled SAR inundation, etc…</a:t>
            </a:r>
            <a:br>
              <a:rPr lang="en-US">
                <a:solidFill>
                  <a:srgbClr val="FFFFFF"/>
                </a:solidFill>
              </a:rPr>
            </a:br>
            <a:r>
              <a:rPr lang="en-US">
                <a:solidFill>
                  <a:srgbClr val="FFFFFF"/>
                </a:solidFill>
              </a:rPr>
              <a:t/>
            </a:r>
            <a:br>
              <a:rPr lang="en-US">
                <a:solidFill>
                  <a:srgbClr val="FFFFFF"/>
                </a:solidFill>
              </a:rPr>
            </a:br>
            <a:r>
              <a:rPr lang="en-US">
                <a:solidFill>
                  <a:srgbClr val="FFFFFF"/>
                </a:solidFill>
              </a:rPr>
              <a:t>It took a personal response from someone who knew someone to find the Alaska Satellite Facility collection. </a:t>
            </a:r>
          </a:p>
        </p:txBody>
      </p:sp>
    </p:spTree>
    <p:extLst>
      <p:ext uri="{BB962C8B-B14F-4D97-AF65-F5344CB8AC3E}">
        <p14:creationId xmlns:p14="http://schemas.microsoft.com/office/powerpoint/2010/main" val="189167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wd">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Situation</a:t>
            </a:r>
          </a:p>
        </p:txBody>
      </p:sp>
      <p:sp>
        <p:nvSpPr>
          <p:cNvPr id="3" name="Content Placeholder 2"/>
          <p:cNvSpPr>
            <a:spLocks noGrp="1"/>
          </p:cNvSpPr>
          <p:nvPr>
            <p:ph idx="1"/>
          </p:nvPr>
        </p:nvSpPr>
        <p:spPr>
          <a:xfrm>
            <a:off x="457199" y="1600200"/>
            <a:ext cx="8519037" cy="4525963"/>
          </a:xfrm>
        </p:spPr>
        <p:txBody>
          <a:bodyPr>
            <a:normAutofit/>
          </a:bodyPr>
          <a:lstStyle/>
          <a:p>
            <a:r>
              <a:rPr lang="en-US"/>
              <a:t>We have data, lots of it</a:t>
            </a:r>
          </a:p>
          <a:p>
            <a:r>
              <a:rPr lang="en-US"/>
              <a:t>We have catalogs, and catalogs of catalogs</a:t>
            </a:r>
          </a:p>
          <a:p>
            <a:r>
              <a:rPr lang="en-US"/>
              <a:t>It’s still hard to find specific data for a project</a:t>
            </a:r>
          </a:p>
          <a:p>
            <a:pPr lvl="1"/>
            <a:r>
              <a:rPr lang="en-US"/>
              <a:t>Not registered in a harvested catalog</a:t>
            </a:r>
          </a:p>
          <a:p>
            <a:pPr lvl="1"/>
            <a:r>
              <a:rPr lang="en-US"/>
              <a:t>Inadequate or inaccurate tags &amp; other metadata</a:t>
            </a:r>
          </a:p>
          <a:p>
            <a:pPr lvl="1"/>
            <a:r>
              <a:rPr lang="en-US"/>
              <a:t>Not reachable by a web crawler </a:t>
            </a:r>
          </a:p>
          <a:p>
            <a:endParaRPr lang="en-US"/>
          </a:p>
          <a:p>
            <a:r>
              <a:rPr lang="en-US"/>
              <a:t>What kind of interventions could improve this?</a:t>
            </a:r>
          </a:p>
        </p:txBody>
      </p:sp>
    </p:spTree>
    <p:extLst>
      <p:ext uri="{BB962C8B-B14F-4D97-AF65-F5344CB8AC3E}">
        <p14:creationId xmlns:p14="http://schemas.microsoft.com/office/powerpoint/2010/main" val="118726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Initiatives</a:t>
            </a:r>
          </a:p>
        </p:txBody>
      </p:sp>
      <p:sp>
        <p:nvSpPr>
          <p:cNvPr id="3" name="Content Placeholder 2"/>
          <p:cNvSpPr>
            <a:spLocks noGrp="1"/>
          </p:cNvSpPr>
          <p:nvPr>
            <p:ph idx="1"/>
          </p:nvPr>
        </p:nvSpPr>
        <p:spPr/>
        <p:txBody>
          <a:bodyPr/>
          <a:lstStyle/>
          <a:p>
            <a:r>
              <a:rPr lang="en-US"/>
              <a:t>Networks of Networks</a:t>
            </a:r>
          </a:p>
          <a:p>
            <a:pPr lvl="1"/>
            <a:r>
              <a:rPr lang="en-US"/>
              <a:t>GEOSS Discovery &amp; Access Broker</a:t>
            </a:r>
          </a:p>
          <a:p>
            <a:pPr lvl="1"/>
            <a:r>
              <a:rPr lang="en-US"/>
              <a:t>Eye On Earth Global Network of Networks</a:t>
            </a:r>
          </a:p>
          <a:p>
            <a:r>
              <a:rPr lang="en-US"/>
              <a:t>Metadata enhancement</a:t>
            </a:r>
          </a:p>
          <a:p>
            <a:pPr lvl="1"/>
            <a:r>
              <a:rPr lang="en-US"/>
              <a:t>EarthCube CINERGI</a:t>
            </a:r>
          </a:p>
        </p:txBody>
      </p:sp>
    </p:spTree>
    <p:extLst>
      <p:ext uri="{BB962C8B-B14F-4D97-AF65-F5344CB8AC3E}">
        <p14:creationId xmlns:p14="http://schemas.microsoft.com/office/powerpoint/2010/main" val="3172011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r="84" b="80351"/>
          <a:stretch/>
        </p:blipFill>
        <p:spPr>
          <a:xfrm>
            <a:off x="0" y="0"/>
            <a:ext cx="9208972" cy="2628900"/>
          </a:xfrm>
          <a:prstGeom prst="rect">
            <a:avLst/>
          </a:prstGeom>
          <a:ln w="15875">
            <a:solidFill>
              <a:schemeClr val="accent1"/>
            </a:solidFill>
          </a:ln>
        </p:spPr>
      </p:pic>
      <p:pic>
        <p:nvPicPr>
          <p:cNvPr id="6" name="Picture 5"/>
          <p:cNvPicPr>
            <a:picLocks noChangeAspect="1"/>
          </p:cNvPicPr>
          <p:nvPr/>
        </p:nvPicPr>
        <p:blipFill rotWithShape="1">
          <a:blip r:embed="rId2"/>
          <a:srcRect l="3480" t="37836" r="5093" b="37603"/>
          <a:stretch/>
        </p:blipFill>
        <p:spPr>
          <a:xfrm>
            <a:off x="52250" y="2781781"/>
            <a:ext cx="6343651" cy="2473848"/>
          </a:xfrm>
          <a:prstGeom prst="rect">
            <a:avLst/>
          </a:prstGeom>
          <a:ln w="15875">
            <a:solidFill>
              <a:schemeClr val="accent1"/>
            </a:solidFill>
          </a:ln>
        </p:spPr>
      </p:pic>
      <p:pic>
        <p:nvPicPr>
          <p:cNvPr id="5" name="Picture 4"/>
          <p:cNvPicPr>
            <a:picLocks noChangeAspect="1"/>
          </p:cNvPicPr>
          <p:nvPr/>
        </p:nvPicPr>
        <p:blipFill rotWithShape="1">
          <a:blip r:embed="rId2"/>
          <a:srcRect l="22156" t="61871" r="24872" b="10379"/>
          <a:stretch/>
        </p:blipFill>
        <p:spPr>
          <a:xfrm>
            <a:off x="5116694" y="3740980"/>
            <a:ext cx="3983671" cy="3029298"/>
          </a:xfrm>
          <a:prstGeom prst="rect">
            <a:avLst/>
          </a:prstGeom>
          <a:ln w="15875">
            <a:solidFill>
              <a:schemeClr val="accent1"/>
            </a:solidFill>
          </a:ln>
        </p:spPr>
      </p:pic>
      <p:sp>
        <p:nvSpPr>
          <p:cNvPr id="7" name="TextBox 6"/>
          <p:cNvSpPr txBox="1"/>
          <p:nvPr/>
        </p:nvSpPr>
        <p:spPr>
          <a:xfrm>
            <a:off x="1019113" y="5513722"/>
            <a:ext cx="3768635" cy="646331"/>
          </a:xfrm>
          <a:prstGeom prst="rect">
            <a:avLst/>
          </a:prstGeom>
          <a:noFill/>
        </p:spPr>
        <p:txBody>
          <a:bodyPr wrap="square" rtlCol="0">
            <a:spAutoFit/>
          </a:bodyPr>
          <a:lstStyle/>
          <a:p>
            <a:pPr defTabSz="914400"/>
            <a:r>
              <a:rPr lang="en-US" sz="1200" dirty="0" smtClean="0">
                <a:solidFill>
                  <a:prstClr val="white"/>
                </a:solidFill>
              </a:rPr>
              <a:t>FROM: </a:t>
            </a:r>
            <a:r>
              <a:rPr lang="en-US" sz="1200" dirty="0" smtClean="0">
                <a:solidFill>
                  <a:prstClr val="white"/>
                </a:solidFill>
                <a:hlinkClick r:id="rId3"/>
              </a:rPr>
              <a:t>http</a:t>
            </a:r>
            <a:r>
              <a:rPr lang="en-US" sz="1200" dirty="0">
                <a:solidFill>
                  <a:prstClr val="white"/>
                </a:solidFill>
                <a:hlinkClick r:id="rId3"/>
              </a:rPr>
              <a:t>://inspire-geoportal.ec.europa.eu/resources/INSPIREResourcesReports/resourcesReport_2014-09-04</a:t>
            </a:r>
            <a:r>
              <a:rPr lang="en-US" sz="1200" dirty="0" smtClean="0">
                <a:solidFill>
                  <a:prstClr val="white"/>
                </a:solidFill>
                <a:hlinkClick r:id="rId3"/>
              </a:rPr>
              <a:t>/</a:t>
            </a:r>
            <a:r>
              <a:rPr lang="en-US" sz="1200" dirty="0" smtClean="0">
                <a:solidFill>
                  <a:prstClr val="white"/>
                </a:solidFill>
              </a:rPr>
              <a:t> </a:t>
            </a:r>
            <a:endParaRPr lang="en-US" sz="1200" dirty="0">
              <a:solidFill>
                <a:prstClr val="white"/>
              </a:solidFill>
            </a:endParaRPr>
          </a:p>
        </p:txBody>
      </p:sp>
    </p:spTree>
    <p:extLst>
      <p:ext uri="{BB962C8B-B14F-4D97-AF65-F5344CB8AC3E}">
        <p14:creationId xmlns:p14="http://schemas.microsoft.com/office/powerpoint/2010/main" val="37877377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737" y="224479"/>
            <a:ext cx="8502581" cy="1400530"/>
          </a:xfrm>
        </p:spPr>
        <p:txBody>
          <a:bodyPr/>
          <a:lstStyle/>
          <a:p>
            <a:r>
              <a:rPr lang="en-US" sz="4000" b="1" dirty="0" smtClean="0"/>
              <a:t>Metadata enhancing in CINERGI</a:t>
            </a:r>
            <a:endParaRPr lang="en-US" sz="4000" b="1" dirty="0"/>
          </a:p>
        </p:txBody>
      </p:sp>
      <p:pic>
        <p:nvPicPr>
          <p:cNvPr id="4" name="Picture 3"/>
          <p:cNvPicPr>
            <a:picLocks noChangeAspect="1"/>
          </p:cNvPicPr>
          <p:nvPr/>
        </p:nvPicPr>
        <p:blipFill>
          <a:blip r:embed="rId3"/>
          <a:stretch>
            <a:fillRect/>
          </a:stretch>
        </p:blipFill>
        <p:spPr>
          <a:xfrm>
            <a:off x="76484" y="1021436"/>
            <a:ext cx="3338729" cy="2992314"/>
          </a:xfrm>
          <a:prstGeom prst="rect">
            <a:avLst/>
          </a:prstGeom>
        </p:spPr>
      </p:pic>
      <p:sp>
        <p:nvSpPr>
          <p:cNvPr id="5" name="TextBox 4"/>
          <p:cNvSpPr txBox="1"/>
          <p:nvPr/>
        </p:nvSpPr>
        <p:spPr>
          <a:xfrm>
            <a:off x="5534528" y="1299415"/>
            <a:ext cx="3042821" cy="461665"/>
          </a:xfrm>
          <a:prstGeom prst="rect">
            <a:avLst/>
          </a:prstGeom>
          <a:noFill/>
        </p:spPr>
        <p:txBody>
          <a:bodyPr wrap="none" rtlCol="0">
            <a:spAutoFit/>
          </a:bodyPr>
          <a:lstStyle/>
          <a:p>
            <a:pPr defTabSz="914400"/>
            <a:r>
              <a:rPr lang="en-US" sz="2400" b="1" dirty="0" smtClean="0">
                <a:solidFill>
                  <a:srgbClr val="FFFF00"/>
                </a:solidFill>
              </a:rPr>
              <a:t>Domain Inventories</a:t>
            </a:r>
            <a:endParaRPr lang="en-US" sz="2400" b="1" dirty="0">
              <a:solidFill>
                <a:srgbClr val="FFFF00"/>
              </a:solidFill>
            </a:endParaRPr>
          </a:p>
        </p:txBody>
      </p:sp>
      <p:pic>
        <p:nvPicPr>
          <p:cNvPr id="7" name="Picture 6"/>
          <p:cNvPicPr>
            <a:picLocks noChangeAspect="1"/>
          </p:cNvPicPr>
          <p:nvPr/>
        </p:nvPicPr>
        <p:blipFill>
          <a:blip r:embed="rId4"/>
          <a:stretch>
            <a:fillRect/>
          </a:stretch>
        </p:blipFill>
        <p:spPr>
          <a:xfrm>
            <a:off x="5128807" y="1926908"/>
            <a:ext cx="1835570" cy="1553305"/>
          </a:xfrm>
          <a:prstGeom prst="rect">
            <a:avLst/>
          </a:prstGeom>
        </p:spPr>
      </p:pic>
      <p:pic>
        <p:nvPicPr>
          <p:cNvPr id="8" name="Picture 7"/>
          <p:cNvPicPr>
            <a:picLocks noChangeAspect="1"/>
          </p:cNvPicPr>
          <p:nvPr/>
        </p:nvPicPr>
        <p:blipFill>
          <a:blip r:embed="rId5"/>
          <a:stretch>
            <a:fillRect/>
          </a:stretch>
        </p:blipFill>
        <p:spPr>
          <a:xfrm>
            <a:off x="7256243" y="2881980"/>
            <a:ext cx="1654761" cy="1400300"/>
          </a:xfrm>
          <a:prstGeom prst="rect">
            <a:avLst/>
          </a:prstGeom>
        </p:spPr>
      </p:pic>
      <p:pic>
        <p:nvPicPr>
          <p:cNvPr id="9" name="Picture 8"/>
          <p:cNvPicPr>
            <a:picLocks noChangeAspect="1"/>
          </p:cNvPicPr>
          <p:nvPr/>
        </p:nvPicPr>
        <p:blipFill>
          <a:blip r:embed="rId6"/>
          <a:stretch>
            <a:fillRect/>
          </a:stretch>
        </p:blipFill>
        <p:spPr>
          <a:xfrm>
            <a:off x="6903032" y="4805136"/>
            <a:ext cx="1734081" cy="1467422"/>
          </a:xfrm>
          <a:prstGeom prst="rect">
            <a:avLst/>
          </a:prstGeom>
        </p:spPr>
      </p:pic>
      <p:pic>
        <p:nvPicPr>
          <p:cNvPr id="10" name="Picture 9"/>
          <p:cNvPicPr>
            <a:picLocks noChangeAspect="1"/>
          </p:cNvPicPr>
          <p:nvPr/>
        </p:nvPicPr>
        <p:blipFill>
          <a:blip r:embed="rId7"/>
          <a:stretch>
            <a:fillRect/>
          </a:stretch>
        </p:blipFill>
        <p:spPr>
          <a:xfrm>
            <a:off x="3714380" y="5008638"/>
            <a:ext cx="2132967" cy="1315568"/>
          </a:xfrm>
          <a:prstGeom prst="rect">
            <a:avLst/>
          </a:prstGeom>
        </p:spPr>
      </p:pic>
      <p:cxnSp>
        <p:nvCxnSpPr>
          <p:cNvPr id="12" name="Straight Arrow Connector 11"/>
          <p:cNvCxnSpPr/>
          <p:nvPr/>
        </p:nvCxnSpPr>
        <p:spPr>
          <a:xfrm flipH="1">
            <a:off x="3802566" y="2598234"/>
            <a:ext cx="1126273" cy="50180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714380" y="3467100"/>
            <a:ext cx="3431398" cy="5466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3714380" y="3902927"/>
            <a:ext cx="3053086" cy="106775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3077737" y="4282280"/>
            <a:ext cx="419445" cy="72635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51058" y="2138115"/>
            <a:ext cx="1970411" cy="738664"/>
          </a:xfrm>
          <a:prstGeom prst="rect">
            <a:avLst/>
          </a:prstGeom>
          <a:noFill/>
        </p:spPr>
        <p:txBody>
          <a:bodyPr wrap="none" rtlCol="0">
            <a:spAutoFit/>
          </a:bodyPr>
          <a:lstStyle/>
          <a:p>
            <a:pPr algn="ctr" defTabSz="914400"/>
            <a:r>
              <a:rPr lang="en-US" dirty="0" smtClean="0">
                <a:solidFill>
                  <a:prstClr val="white"/>
                </a:solidFill>
              </a:rPr>
              <a:t>RCN </a:t>
            </a:r>
            <a:br>
              <a:rPr lang="en-US" dirty="0" smtClean="0">
                <a:solidFill>
                  <a:prstClr val="white"/>
                </a:solidFill>
              </a:rPr>
            </a:br>
            <a:r>
              <a:rPr lang="en-US" sz="1200" dirty="0" smtClean="0">
                <a:solidFill>
                  <a:prstClr val="white"/>
                </a:solidFill>
              </a:rPr>
              <a:t>(Research Coordination</a:t>
            </a:r>
            <a:br>
              <a:rPr lang="en-US" sz="1200" dirty="0" smtClean="0">
                <a:solidFill>
                  <a:prstClr val="white"/>
                </a:solidFill>
              </a:rPr>
            </a:br>
            <a:r>
              <a:rPr lang="en-US" sz="1200" dirty="0" smtClean="0">
                <a:solidFill>
                  <a:prstClr val="white"/>
                </a:solidFill>
              </a:rPr>
              <a:t> Networks)</a:t>
            </a:r>
            <a:endParaRPr lang="en-US" sz="1200" dirty="0">
              <a:solidFill>
                <a:prstClr val="white"/>
              </a:solidFill>
            </a:endParaRPr>
          </a:p>
        </p:txBody>
      </p:sp>
      <p:sp>
        <p:nvSpPr>
          <p:cNvPr id="23" name="TextBox 22"/>
          <p:cNvSpPr txBox="1"/>
          <p:nvPr/>
        </p:nvSpPr>
        <p:spPr>
          <a:xfrm>
            <a:off x="6691324" y="4435804"/>
            <a:ext cx="2287806" cy="369332"/>
          </a:xfrm>
          <a:prstGeom prst="rect">
            <a:avLst/>
          </a:prstGeom>
          <a:noFill/>
        </p:spPr>
        <p:txBody>
          <a:bodyPr wrap="none" rtlCol="0">
            <a:spAutoFit/>
          </a:bodyPr>
          <a:lstStyle/>
          <a:p>
            <a:pPr defTabSz="914400"/>
            <a:r>
              <a:rPr lang="en-US" dirty="0" smtClean="0">
                <a:solidFill>
                  <a:prstClr val="white"/>
                </a:solidFill>
              </a:rPr>
              <a:t>Domain workshops</a:t>
            </a:r>
            <a:endParaRPr lang="en-US" dirty="0">
              <a:solidFill>
                <a:prstClr val="white"/>
              </a:solidFill>
            </a:endParaRPr>
          </a:p>
        </p:txBody>
      </p:sp>
      <p:sp>
        <p:nvSpPr>
          <p:cNvPr id="24" name="TextBox 23"/>
          <p:cNvSpPr txBox="1"/>
          <p:nvPr/>
        </p:nvSpPr>
        <p:spPr>
          <a:xfrm>
            <a:off x="3614165" y="4601350"/>
            <a:ext cx="2004075" cy="369332"/>
          </a:xfrm>
          <a:prstGeom prst="rect">
            <a:avLst/>
          </a:prstGeom>
          <a:noFill/>
        </p:spPr>
        <p:txBody>
          <a:bodyPr wrap="none" rtlCol="0">
            <a:spAutoFit/>
          </a:bodyPr>
          <a:lstStyle/>
          <a:p>
            <a:pPr defTabSz="914400"/>
            <a:r>
              <a:rPr lang="en-US" dirty="0" smtClean="0">
                <a:solidFill>
                  <a:prstClr val="white"/>
                </a:solidFill>
              </a:rPr>
              <a:t>High-level assets</a:t>
            </a:r>
            <a:endParaRPr lang="en-US" dirty="0">
              <a:solidFill>
                <a:prstClr val="white"/>
              </a:solidFill>
            </a:endParaRPr>
          </a:p>
        </p:txBody>
      </p:sp>
      <p:sp>
        <p:nvSpPr>
          <p:cNvPr id="26" name="Flowchart: Magnetic Disk 25"/>
          <p:cNvSpPr/>
          <p:nvPr/>
        </p:nvSpPr>
        <p:spPr>
          <a:xfrm>
            <a:off x="444938" y="5026438"/>
            <a:ext cx="1152620" cy="587910"/>
          </a:xfrm>
          <a:prstGeom prst="flowChartMagneticDisk">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7" name="Flowchart: Magnetic Disk 26"/>
          <p:cNvSpPr/>
          <p:nvPr/>
        </p:nvSpPr>
        <p:spPr>
          <a:xfrm>
            <a:off x="1776434" y="5202901"/>
            <a:ext cx="1152620" cy="587910"/>
          </a:xfrm>
          <a:prstGeom prst="flowChartMagneticDisk">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8" name="TextBox 27"/>
          <p:cNvSpPr txBox="1"/>
          <p:nvPr/>
        </p:nvSpPr>
        <p:spPr>
          <a:xfrm>
            <a:off x="1316130" y="5776225"/>
            <a:ext cx="1534394" cy="461665"/>
          </a:xfrm>
          <a:prstGeom prst="rect">
            <a:avLst/>
          </a:prstGeom>
          <a:noFill/>
        </p:spPr>
        <p:txBody>
          <a:bodyPr wrap="none" rtlCol="0">
            <a:spAutoFit/>
          </a:bodyPr>
          <a:lstStyle/>
          <a:p>
            <a:pPr defTabSz="914400"/>
            <a:r>
              <a:rPr lang="en-US" sz="2400" b="1" dirty="0" smtClean="0">
                <a:solidFill>
                  <a:srgbClr val="FFFF00"/>
                </a:solidFill>
              </a:rPr>
              <a:t>Catalogs</a:t>
            </a:r>
            <a:endParaRPr lang="en-US" sz="2400" b="1" dirty="0">
              <a:solidFill>
                <a:srgbClr val="FFFF00"/>
              </a:solidFill>
            </a:endParaRPr>
          </a:p>
        </p:txBody>
      </p:sp>
      <p:cxnSp>
        <p:nvCxnSpPr>
          <p:cNvPr id="29" name="Straight Arrow Connector 28"/>
          <p:cNvCxnSpPr/>
          <p:nvPr/>
        </p:nvCxnSpPr>
        <p:spPr>
          <a:xfrm flipH="1" flipV="1">
            <a:off x="2102391" y="4145860"/>
            <a:ext cx="353645" cy="94822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021249" y="4145860"/>
            <a:ext cx="205385" cy="7388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rotWithShape="1">
          <a:blip r:embed="rId8"/>
          <a:srcRect l="2565" t="5600" r="1282" b="1346"/>
          <a:stretch/>
        </p:blipFill>
        <p:spPr>
          <a:xfrm>
            <a:off x="2102391" y="2700099"/>
            <a:ext cx="1549030" cy="1445761"/>
          </a:xfrm>
          <a:prstGeom prst="rect">
            <a:avLst/>
          </a:prstGeom>
          <a:ln>
            <a:solidFill>
              <a:schemeClr val="accent1"/>
            </a:solidFill>
          </a:ln>
        </p:spPr>
      </p:pic>
      <p:grpSp>
        <p:nvGrpSpPr>
          <p:cNvPr id="38" name="Group 37"/>
          <p:cNvGrpSpPr/>
          <p:nvPr/>
        </p:nvGrpSpPr>
        <p:grpSpPr>
          <a:xfrm>
            <a:off x="1504891" y="1310279"/>
            <a:ext cx="3204871" cy="3941340"/>
            <a:chOff x="1504891" y="1310279"/>
            <a:chExt cx="3204871" cy="3941340"/>
          </a:xfrm>
        </p:grpSpPr>
        <p:sp>
          <p:nvSpPr>
            <p:cNvPr id="39" name="Block Arc 38"/>
            <p:cNvSpPr/>
            <p:nvPr/>
          </p:nvSpPr>
          <p:spPr>
            <a:xfrm rot="7670870">
              <a:off x="1136657" y="1678513"/>
              <a:ext cx="3941340" cy="3204871"/>
            </a:xfrm>
            <a:prstGeom prst="blockArc">
              <a:avLst>
                <a:gd name="adj1" fmla="val 11329573"/>
                <a:gd name="adj2" fmla="val 200645"/>
                <a:gd name="adj3" fmla="val 1614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40" name="Oval 39"/>
            <p:cNvSpPr/>
            <p:nvPr/>
          </p:nvSpPr>
          <p:spPr>
            <a:xfrm>
              <a:off x="4071563" y="1824925"/>
              <a:ext cx="533328" cy="53332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1" name="Oval 40"/>
            <p:cNvSpPr/>
            <p:nvPr/>
          </p:nvSpPr>
          <p:spPr>
            <a:xfrm>
              <a:off x="1746707" y="4363742"/>
              <a:ext cx="533328" cy="53332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2" name="Rectangle 41"/>
            <p:cNvSpPr/>
            <p:nvPr/>
          </p:nvSpPr>
          <p:spPr>
            <a:xfrm rot="18751733">
              <a:off x="1475775" y="2268420"/>
              <a:ext cx="3459210" cy="2323910"/>
            </a:xfrm>
            <a:prstGeom prst="rect">
              <a:avLst/>
            </a:prstGeom>
            <a:noFill/>
          </p:spPr>
          <p:txBody>
            <a:bodyPr wrap="square" lIns="91440" tIns="45720" rIns="91440" bIns="45720">
              <a:prstTxWarp prst="textArchDown">
                <a:avLst>
                  <a:gd name="adj" fmla="val 79261"/>
                </a:avLst>
              </a:prstTxWarp>
              <a:spAutoFit/>
            </a:bodyPr>
            <a:lstStyle/>
            <a:p>
              <a:pPr algn="ctr" defTabSz="914400"/>
              <a:r>
                <a:rPr lang="en-US" sz="3600" dirty="0" smtClean="0">
                  <a:ln w="0"/>
                  <a:solidFill>
                    <a:srgbClr val="B01513"/>
                  </a:solidFill>
                  <a:effectLst>
                    <a:outerShdw blurRad="38100" dist="25400" dir="5400000" algn="ctr" rotWithShape="0">
                      <a:srgbClr val="6E747A">
                        <a:alpha val="43000"/>
                      </a:srgbClr>
                    </a:outerShdw>
                  </a:effectLst>
                </a:rPr>
                <a:t>CINERGI Metadata Pipeline</a:t>
              </a:r>
              <a:endParaRPr lang="en-US" sz="3600" dirty="0">
                <a:ln w="0"/>
                <a:solidFill>
                  <a:srgbClr val="B01513"/>
                </a:solidFill>
                <a:effectLst>
                  <a:outerShdw blurRad="38100" dist="25400" dir="5400000" algn="ctr" rotWithShape="0">
                    <a:srgbClr val="6E747A">
                      <a:alpha val="43000"/>
                    </a:srgbClr>
                  </a:outerShdw>
                </a:effectLst>
              </a:endParaRPr>
            </a:p>
          </p:txBody>
        </p:sp>
      </p:grpSp>
    </p:spTree>
    <p:extLst>
      <p:ext uri="{BB962C8B-B14F-4D97-AF65-F5344CB8AC3E}">
        <p14:creationId xmlns:p14="http://schemas.microsoft.com/office/powerpoint/2010/main" val="9965763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heel(1)">
                                      <p:cBhvr>
                                        <p:cTn id="7"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22889" y="1487958"/>
            <a:ext cx="8593494" cy="265452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p:nvPr>
        </p:nvSpPr>
        <p:spPr>
          <a:xfrm>
            <a:off x="461316" y="132366"/>
            <a:ext cx="8177776" cy="1400530"/>
          </a:xfrm>
        </p:spPr>
        <p:txBody>
          <a:bodyPr/>
          <a:lstStyle/>
          <a:p>
            <a:r>
              <a:rPr lang="en-US" sz="4000" b="1" kern="0" dirty="0" smtClean="0">
                <a:solidFill>
                  <a:schemeClr val="tx1"/>
                </a:solidFill>
              </a:rPr>
              <a:t>CINERGI metadata harvesting and content enhancement</a:t>
            </a:r>
            <a:endParaRPr lang="en-US" sz="4000" b="1" dirty="0">
              <a:solidFill>
                <a:schemeClr val="tx1"/>
              </a:solidFill>
            </a:endParaRPr>
          </a:p>
        </p:txBody>
      </p:sp>
      <p:sp>
        <p:nvSpPr>
          <p:cNvPr id="31" name="TextBox 30"/>
          <p:cNvSpPr txBox="1"/>
          <p:nvPr/>
        </p:nvSpPr>
        <p:spPr>
          <a:xfrm>
            <a:off x="247774" y="4332574"/>
            <a:ext cx="4176462" cy="1831271"/>
          </a:xfrm>
          <a:prstGeom prst="rect">
            <a:avLst/>
          </a:prstGeom>
          <a:solidFill>
            <a:schemeClr val="accent4">
              <a:lumMod val="60000"/>
              <a:lumOff val="40000"/>
            </a:schemeClr>
          </a:solidFill>
          <a:ln w="15875">
            <a:solidFill>
              <a:srgbClr val="C00000"/>
            </a:solidFill>
          </a:ln>
        </p:spPr>
        <p:txBody>
          <a:bodyPr wrap="square" numCol="1" rtlCol="0">
            <a:spAutoFit/>
          </a:bodyPr>
          <a:lstStyle>
            <a:defPPr>
              <a:defRPr lang="en-US"/>
            </a:defPPr>
            <a:lvl1pPr algn="just">
              <a:spcAft>
                <a:spcPts val="600"/>
              </a:spcAft>
              <a:defRPr sz="1400" b="1" kern="0">
                <a:solidFill>
                  <a:prstClr val="black"/>
                </a:solidFill>
                <a:latin typeface="+mj-lt"/>
              </a:defRPr>
            </a:lvl1pPr>
          </a:lstStyle>
          <a:p>
            <a:pPr algn="l" defTabSz="914400"/>
            <a:r>
              <a:rPr lang="en-US" sz="1800" dirty="0"/>
              <a:t>Harvest adapters</a:t>
            </a:r>
            <a:r>
              <a:rPr lang="en-US" sz="1600" dirty="0"/>
              <a:t>: </a:t>
            </a:r>
            <a:r>
              <a:rPr lang="en-US" sz="1800" b="0" dirty="0" smtClean="0"/>
              <a:t>description of  </a:t>
            </a:r>
            <a:r>
              <a:rPr lang="en-US" sz="1800" b="0" dirty="0"/>
              <a:t>information sources </a:t>
            </a:r>
            <a:r>
              <a:rPr lang="en-US" sz="1800" b="0" dirty="0" smtClean="0"/>
              <a:t>, allows connection and ingestion</a:t>
            </a:r>
          </a:p>
          <a:p>
            <a:pPr algn="l" defTabSz="914400"/>
            <a:r>
              <a:rPr lang="en-US" sz="1800" dirty="0" smtClean="0"/>
              <a:t>Staging </a:t>
            </a:r>
            <a:r>
              <a:rPr lang="en-US" sz="1800" dirty="0"/>
              <a:t>database</a:t>
            </a:r>
            <a:r>
              <a:rPr lang="en-US" sz="1600" b="0" dirty="0"/>
              <a:t>: </a:t>
            </a:r>
            <a:r>
              <a:rPr lang="en-US" sz="1800" b="0" dirty="0" smtClean="0"/>
              <a:t>persist original harvested descriptions and updates from processing/curation</a:t>
            </a:r>
            <a:endParaRPr lang="en-US" sz="1800" b="0" dirty="0"/>
          </a:p>
        </p:txBody>
      </p:sp>
      <p:sp>
        <p:nvSpPr>
          <p:cNvPr id="32" name="TextBox 31"/>
          <p:cNvSpPr txBox="1"/>
          <p:nvPr/>
        </p:nvSpPr>
        <p:spPr>
          <a:xfrm>
            <a:off x="4618316" y="4332573"/>
            <a:ext cx="4176462" cy="1831271"/>
          </a:xfrm>
          <a:prstGeom prst="rect">
            <a:avLst/>
          </a:prstGeom>
          <a:solidFill>
            <a:schemeClr val="accent4">
              <a:lumMod val="60000"/>
              <a:lumOff val="40000"/>
            </a:schemeClr>
          </a:solidFill>
          <a:ln w="15875">
            <a:solidFill>
              <a:srgbClr val="C00000"/>
            </a:solidFill>
          </a:ln>
        </p:spPr>
        <p:txBody>
          <a:bodyPr wrap="square" numCol="1" rtlCol="0">
            <a:spAutoFit/>
          </a:bodyPr>
          <a:lstStyle/>
          <a:p>
            <a:pPr defTabSz="914400">
              <a:spcAft>
                <a:spcPts val="600"/>
              </a:spcAft>
              <a:defRPr/>
            </a:pPr>
            <a:r>
              <a:rPr lang="en-US" b="1" kern="0" dirty="0">
                <a:solidFill>
                  <a:prstClr val="black"/>
                </a:solidFill>
              </a:rPr>
              <a:t>Document processing components</a:t>
            </a:r>
            <a:r>
              <a:rPr lang="en-US" kern="0" dirty="0" smtClean="0">
                <a:solidFill>
                  <a:prstClr val="black"/>
                </a:solidFill>
              </a:rPr>
              <a:t>: enhance content or presentation, update provenance record </a:t>
            </a:r>
          </a:p>
          <a:p>
            <a:pPr defTabSz="914400">
              <a:spcAft>
                <a:spcPts val="600"/>
              </a:spcAft>
              <a:defRPr/>
            </a:pPr>
            <a:r>
              <a:rPr lang="en-US" b="1" kern="0" dirty="0" smtClean="0">
                <a:solidFill>
                  <a:prstClr val="black"/>
                </a:solidFill>
              </a:rPr>
              <a:t>Public access components</a:t>
            </a:r>
            <a:r>
              <a:rPr lang="en-US" kern="0" dirty="0" smtClean="0">
                <a:solidFill>
                  <a:prstClr val="black"/>
                </a:solidFill>
              </a:rPr>
              <a:t>: external interfaces to present content for users</a:t>
            </a:r>
            <a:endParaRPr lang="en-US" kern="0" dirty="0">
              <a:solidFill>
                <a:prstClr val="black"/>
              </a:solidFill>
            </a:endParaRPr>
          </a:p>
        </p:txBody>
      </p:sp>
      <p:pic>
        <p:nvPicPr>
          <p:cNvPr id="35" name="Picture 34"/>
          <p:cNvPicPr>
            <a:picLocks noChangeAspect="1"/>
          </p:cNvPicPr>
          <p:nvPr/>
        </p:nvPicPr>
        <p:blipFill>
          <a:blip r:embed="rId2"/>
          <a:stretch>
            <a:fillRect/>
          </a:stretch>
        </p:blipFill>
        <p:spPr>
          <a:xfrm>
            <a:off x="230855" y="1487959"/>
            <a:ext cx="8608167" cy="2486578"/>
          </a:xfrm>
          <a:prstGeom prst="rect">
            <a:avLst/>
          </a:prstGeom>
        </p:spPr>
      </p:pic>
    </p:spTree>
    <p:extLst>
      <p:ext uri="{BB962C8B-B14F-4D97-AF65-F5344CB8AC3E}">
        <p14:creationId xmlns:p14="http://schemas.microsoft.com/office/powerpoint/2010/main" val="36687498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Content enhancement components</a:t>
            </a:r>
            <a:endParaRPr lang="en-US" b="1" dirty="0"/>
          </a:p>
        </p:txBody>
      </p:sp>
      <p:pic>
        <p:nvPicPr>
          <p:cNvPr id="4" name="Picture 3"/>
          <p:cNvPicPr>
            <a:picLocks noChangeAspect="1"/>
          </p:cNvPicPr>
          <p:nvPr/>
        </p:nvPicPr>
        <p:blipFill rotWithShape="1">
          <a:blip r:embed="rId2"/>
          <a:srcRect l="35974" t="45659" r="9443" b="8776"/>
          <a:stretch/>
        </p:blipFill>
        <p:spPr>
          <a:xfrm>
            <a:off x="5643115" y="2052925"/>
            <a:ext cx="3500885" cy="4242391"/>
          </a:xfrm>
          <a:prstGeom prst="rect">
            <a:avLst/>
          </a:prstGeom>
        </p:spPr>
      </p:pic>
      <p:sp>
        <p:nvSpPr>
          <p:cNvPr id="5" name="Content Placeholder 2"/>
          <p:cNvSpPr txBox="1">
            <a:spLocks/>
          </p:cNvSpPr>
          <p:nvPr/>
        </p:nvSpPr>
        <p:spPr>
          <a:xfrm>
            <a:off x="828140" y="2052925"/>
            <a:ext cx="6711950" cy="4194175"/>
          </a:xfrm>
          <a:prstGeom prst="rect">
            <a:avLst/>
          </a:prstGeom>
        </p:spPr>
        <p:txBody>
          <a:bodyPr vert="horz" lIns="91440" tIns="45720" rIns="91440" bIns="45720" rtlCol="0">
            <a:normAutofit fontScale="92500" lnSpcReduction="10000"/>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buClr>
                <a:srgbClr val="1E5155">
                  <a:lumMod val="40000"/>
                  <a:lumOff val="60000"/>
                </a:srgbClr>
              </a:buClr>
              <a:defRPr/>
            </a:pPr>
            <a:r>
              <a:rPr lang="en-US" dirty="0" smtClean="0">
                <a:solidFill>
                  <a:prstClr val="white"/>
                </a:solidFill>
              </a:rPr>
              <a:t>Common enhancer API</a:t>
            </a:r>
          </a:p>
          <a:p>
            <a:pPr>
              <a:buClr>
                <a:srgbClr val="1E5155">
                  <a:lumMod val="40000"/>
                  <a:lumOff val="60000"/>
                </a:srgbClr>
              </a:buClr>
              <a:defRPr/>
            </a:pPr>
            <a:r>
              <a:rPr lang="en-US" dirty="0" smtClean="0">
                <a:solidFill>
                  <a:prstClr val="white"/>
                </a:solidFill>
              </a:rPr>
              <a:t>Provenance recording: </a:t>
            </a:r>
            <a:br>
              <a:rPr lang="en-US" dirty="0" smtClean="0">
                <a:solidFill>
                  <a:prstClr val="white"/>
                </a:solidFill>
              </a:rPr>
            </a:br>
            <a:r>
              <a:rPr lang="en-US" dirty="0" smtClean="0">
                <a:solidFill>
                  <a:prstClr val="white"/>
                </a:solidFill>
              </a:rPr>
              <a:t>W3C PROV and Neo4J</a:t>
            </a:r>
          </a:p>
          <a:p>
            <a:pPr>
              <a:buClr>
                <a:srgbClr val="1E5155">
                  <a:lumMod val="40000"/>
                  <a:lumOff val="60000"/>
                </a:srgbClr>
              </a:buClr>
              <a:defRPr/>
            </a:pPr>
            <a:r>
              <a:rPr lang="en-US" dirty="0" smtClean="0">
                <a:solidFill>
                  <a:prstClr val="white"/>
                </a:solidFill>
              </a:rPr>
              <a:t>Spatial enhancer </a:t>
            </a:r>
            <a:r>
              <a:rPr lang="en-US" sz="1400" dirty="0" smtClean="0">
                <a:solidFill>
                  <a:prstClr val="white"/>
                </a:solidFill>
              </a:rPr>
              <a:t>(bounding boxes)</a:t>
            </a:r>
            <a:endParaRPr lang="en-US" dirty="0" smtClean="0">
              <a:solidFill>
                <a:prstClr val="white"/>
              </a:solidFill>
            </a:endParaRPr>
          </a:p>
          <a:p>
            <a:pPr>
              <a:buClr>
                <a:srgbClr val="1E5155">
                  <a:lumMod val="40000"/>
                  <a:lumOff val="60000"/>
                </a:srgbClr>
              </a:buClr>
              <a:defRPr/>
            </a:pPr>
            <a:r>
              <a:rPr lang="en-US" dirty="0" smtClean="0">
                <a:solidFill>
                  <a:prstClr val="white"/>
                </a:solidFill>
              </a:rPr>
              <a:t>Keyword enhancer</a:t>
            </a:r>
          </a:p>
          <a:p>
            <a:pPr lvl="1">
              <a:buClr>
                <a:srgbClr val="1E5155">
                  <a:lumMod val="40000"/>
                  <a:lumOff val="60000"/>
                </a:srgbClr>
              </a:buClr>
              <a:defRPr/>
            </a:pPr>
            <a:r>
              <a:rPr lang="en-US" dirty="0" smtClean="0">
                <a:solidFill>
                  <a:prstClr val="white"/>
                </a:solidFill>
              </a:rPr>
              <a:t>Based on domain vocabularies;</a:t>
            </a:r>
            <a:br>
              <a:rPr lang="en-US" dirty="0" smtClean="0">
                <a:solidFill>
                  <a:prstClr val="white"/>
                </a:solidFill>
              </a:rPr>
            </a:br>
            <a:r>
              <a:rPr lang="en-US" dirty="0" smtClean="0">
                <a:solidFill>
                  <a:prstClr val="white"/>
                </a:solidFill>
              </a:rPr>
              <a:t>instruments; organizations; </a:t>
            </a:r>
            <a:br>
              <a:rPr lang="en-US" dirty="0" smtClean="0">
                <a:solidFill>
                  <a:prstClr val="white"/>
                </a:solidFill>
              </a:rPr>
            </a:br>
            <a:r>
              <a:rPr lang="en-US" dirty="0" smtClean="0">
                <a:solidFill>
                  <a:prstClr val="white"/>
                </a:solidFill>
              </a:rPr>
              <a:t>themes; platforms; time; </a:t>
            </a:r>
            <a:br>
              <a:rPr lang="en-US" dirty="0" smtClean="0">
                <a:solidFill>
                  <a:prstClr val="white"/>
                </a:solidFill>
              </a:rPr>
            </a:br>
            <a:r>
              <a:rPr lang="en-US" dirty="0" smtClean="0">
                <a:solidFill>
                  <a:prstClr val="white"/>
                </a:solidFill>
              </a:rPr>
              <a:t>resource types; repositories</a:t>
            </a:r>
          </a:p>
          <a:p>
            <a:pPr lvl="1">
              <a:buClr>
                <a:srgbClr val="1E5155">
                  <a:lumMod val="40000"/>
                  <a:lumOff val="60000"/>
                </a:srgbClr>
              </a:buClr>
              <a:defRPr/>
            </a:pPr>
            <a:r>
              <a:rPr lang="en-US" dirty="0" smtClean="0">
                <a:solidFill>
                  <a:prstClr val="white"/>
                </a:solidFill>
              </a:rPr>
              <a:t>Uses </a:t>
            </a:r>
            <a:r>
              <a:rPr lang="en-US" dirty="0" err="1" smtClean="0">
                <a:solidFill>
                  <a:prstClr val="white"/>
                </a:solidFill>
              </a:rPr>
              <a:t>SciGraph</a:t>
            </a:r>
            <a:r>
              <a:rPr lang="en-US" dirty="0" smtClean="0">
                <a:solidFill>
                  <a:prstClr val="white"/>
                </a:solidFill>
              </a:rPr>
              <a:t> API for semantic </a:t>
            </a:r>
            <a:br>
              <a:rPr lang="en-US" dirty="0" smtClean="0">
                <a:solidFill>
                  <a:prstClr val="white"/>
                </a:solidFill>
              </a:rPr>
            </a:br>
            <a:r>
              <a:rPr lang="en-US" dirty="0" smtClean="0">
                <a:solidFill>
                  <a:prstClr val="white"/>
                </a:solidFill>
              </a:rPr>
              <a:t>processing</a:t>
            </a:r>
          </a:p>
          <a:p>
            <a:pPr>
              <a:buClr>
                <a:srgbClr val="1E5155">
                  <a:lumMod val="40000"/>
                  <a:lumOff val="60000"/>
                </a:srgbClr>
              </a:buClr>
              <a:defRPr/>
            </a:pPr>
            <a:r>
              <a:rPr lang="en-US" dirty="0" smtClean="0">
                <a:solidFill>
                  <a:prstClr val="white"/>
                </a:solidFill>
              </a:rPr>
              <a:t>Validation and provenance </a:t>
            </a:r>
            <a:br>
              <a:rPr lang="en-US" dirty="0" smtClean="0">
                <a:solidFill>
                  <a:prstClr val="white"/>
                </a:solidFill>
              </a:rPr>
            </a:br>
            <a:r>
              <a:rPr lang="en-US" dirty="0" smtClean="0">
                <a:solidFill>
                  <a:prstClr val="white"/>
                </a:solidFill>
              </a:rPr>
              <a:t>components</a:t>
            </a:r>
          </a:p>
        </p:txBody>
      </p:sp>
    </p:spTree>
    <p:extLst>
      <p:ext uri="{BB962C8B-B14F-4D97-AF65-F5344CB8AC3E}">
        <p14:creationId xmlns:p14="http://schemas.microsoft.com/office/powerpoint/2010/main" val="11793059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697" y="225238"/>
            <a:ext cx="7055380" cy="820270"/>
          </a:xfrm>
        </p:spPr>
        <p:txBody>
          <a:bodyPr/>
          <a:lstStyle/>
          <a:p>
            <a:r>
              <a:rPr lang="en-US" sz="3600" b="1" dirty="0" smtClean="0"/>
              <a:t>Keyword extraction</a:t>
            </a:r>
            <a:br>
              <a:rPr lang="en-US" sz="3600" b="1" dirty="0" smtClean="0"/>
            </a:br>
            <a:r>
              <a:rPr lang="en-US" sz="3600" b="1" dirty="0" smtClean="0"/>
              <a:t>workflow</a:t>
            </a:r>
            <a:endParaRPr lang="en-US" sz="3600" b="1" dirty="0"/>
          </a:p>
        </p:txBody>
      </p:sp>
      <p:pic>
        <p:nvPicPr>
          <p:cNvPr id="20" name="Picture 19"/>
          <p:cNvPicPr>
            <a:picLocks noChangeAspect="1"/>
          </p:cNvPicPr>
          <p:nvPr/>
        </p:nvPicPr>
        <p:blipFill>
          <a:blip r:embed="rId2"/>
          <a:stretch>
            <a:fillRect/>
          </a:stretch>
        </p:blipFill>
        <p:spPr>
          <a:xfrm>
            <a:off x="144195" y="1309176"/>
            <a:ext cx="4474852" cy="4535817"/>
          </a:xfrm>
          <a:prstGeom prst="rect">
            <a:avLst/>
          </a:prstGeom>
        </p:spPr>
      </p:pic>
      <p:sp>
        <p:nvSpPr>
          <p:cNvPr id="21" name="TextBox 20"/>
          <p:cNvSpPr txBox="1"/>
          <p:nvPr/>
        </p:nvSpPr>
        <p:spPr>
          <a:xfrm>
            <a:off x="987238" y="6073593"/>
            <a:ext cx="3954929" cy="523220"/>
          </a:xfrm>
          <a:prstGeom prst="rect">
            <a:avLst/>
          </a:prstGeom>
          <a:noFill/>
        </p:spPr>
        <p:txBody>
          <a:bodyPr wrap="none" rtlCol="0">
            <a:spAutoFit/>
          </a:bodyPr>
          <a:lstStyle/>
          <a:p>
            <a:r>
              <a:rPr lang="en-US" sz="1400" u="sng" dirty="0" smtClean="0">
                <a:solidFill>
                  <a:prstClr val="white"/>
                </a:solidFill>
                <a:hlinkClick r:id="rId3"/>
              </a:rPr>
              <a:t>http</a:t>
            </a:r>
            <a:r>
              <a:rPr lang="en-US" sz="1400" u="sng" dirty="0">
                <a:solidFill>
                  <a:prstClr val="white"/>
                </a:solidFill>
                <a:hlinkClick r:id="rId3"/>
              </a:rPr>
              <a:t>://tikki.neuinfo.org:9000/scigraph/docs/</a:t>
            </a:r>
            <a:endParaRPr lang="en-US" sz="1400" dirty="0">
              <a:solidFill>
                <a:prstClr val="white"/>
              </a:solidFill>
            </a:endParaRPr>
          </a:p>
          <a:p>
            <a:endParaRPr lang="en-US" sz="1400" dirty="0">
              <a:solidFill>
                <a:prstClr val="white"/>
              </a:solidFill>
            </a:endParaRPr>
          </a:p>
        </p:txBody>
      </p:sp>
      <p:pic>
        <p:nvPicPr>
          <p:cNvPr id="22" name="Picture 21"/>
          <p:cNvPicPr>
            <a:picLocks noChangeAspect="1"/>
          </p:cNvPicPr>
          <p:nvPr/>
        </p:nvPicPr>
        <p:blipFill rotWithShape="1">
          <a:blip r:embed="rId4"/>
          <a:srcRect t="8393" b="2600"/>
          <a:stretch/>
        </p:blipFill>
        <p:spPr>
          <a:xfrm>
            <a:off x="4895850" y="0"/>
            <a:ext cx="4248150" cy="6701865"/>
          </a:xfrm>
          <a:prstGeom prst="rect">
            <a:avLst/>
          </a:prstGeom>
        </p:spPr>
      </p:pic>
    </p:spTree>
    <p:extLst>
      <p:ext uri="{BB962C8B-B14F-4D97-AF65-F5344CB8AC3E}">
        <p14:creationId xmlns:p14="http://schemas.microsoft.com/office/powerpoint/2010/main" val="1006863453"/>
      </p:ext>
    </p:extLst>
  </p:cSld>
  <p:clrMapOvr>
    <a:masterClrMapping/>
  </p:clrMapOvr>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128</TotalTime>
  <Words>806</Words>
  <Application>Microsoft Macintosh PowerPoint</Application>
  <PresentationFormat>On-screen Show (4:3)</PresentationFormat>
  <Paragraphs>134</Paragraphs>
  <Slides>19</Slides>
  <Notes>3</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3_Ion</vt:lpstr>
      <vt:lpstr>Finding Water Resource Data:  A Discussion</vt:lpstr>
      <vt:lpstr>She was looking for SAR datasets mapping inundation…  We searched catalogs, googled SAR inundation, etc…  It took a personal response from someone who knew someone to find the Alaska Satellite Facility collection. </vt:lpstr>
      <vt:lpstr>The Situation</vt:lpstr>
      <vt:lpstr>Initiatives</vt:lpstr>
      <vt:lpstr>PowerPoint Presentation</vt:lpstr>
      <vt:lpstr>Metadata enhancing in CINERGI</vt:lpstr>
      <vt:lpstr>CINERGI metadata harvesting and content enhancement</vt:lpstr>
      <vt:lpstr>Content enhancement components</vt:lpstr>
      <vt:lpstr>Keyword extraction workflow</vt:lpstr>
      <vt:lpstr>Manual Review of Keyword  and  Location Assignments for Machine Learning</vt:lpstr>
      <vt:lpstr>PowerPoint Presentation</vt:lpstr>
      <vt:lpstr>Working with geoscience communities </vt:lpstr>
      <vt:lpstr>Metadata validation in CINERGI</vt:lpstr>
      <vt:lpstr>CINERGI Provenance</vt:lpstr>
      <vt:lpstr>Resource discovery dilemmas</vt:lpstr>
      <vt:lpstr>More challenging use cases: Extensibility</vt:lpstr>
      <vt:lpstr>CINERGI’s role in EarthCube</vt:lpstr>
      <vt:lpstr>Connection with HDWG</vt:lpstr>
      <vt:lpstr>Connection with HDWG - 2</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Water Resource Data</dc:title>
  <dc:creator>David Arctur</dc:creator>
  <cp:lastModifiedBy>David Arctur</cp:lastModifiedBy>
  <cp:revision>15</cp:revision>
  <dcterms:created xsi:type="dcterms:W3CDTF">2015-09-19T16:51:20Z</dcterms:created>
  <dcterms:modified xsi:type="dcterms:W3CDTF">2015-09-20T11:40:35Z</dcterms:modified>
</cp:coreProperties>
</file>