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823" r:id="rId2"/>
    <p:sldMasterId id="2147483835" r:id="rId3"/>
  </p:sldMasterIdLst>
  <p:notesMasterIdLst>
    <p:notesMasterId r:id="rId8"/>
  </p:notesMasterIdLst>
  <p:handoutMasterIdLst>
    <p:handoutMasterId r:id="rId9"/>
  </p:handoutMasterIdLst>
  <p:sldIdLst>
    <p:sldId id="436" r:id="rId4"/>
    <p:sldId id="438" r:id="rId5"/>
    <p:sldId id="441" r:id="rId6"/>
    <p:sldId id="440" r:id="rId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FF"/>
    <a:srgbClr val="FFFFFF"/>
    <a:srgbClr val="092E5C"/>
    <a:srgbClr val="B2B2B2"/>
    <a:srgbClr val="0000FF"/>
    <a:srgbClr val="0000CC"/>
    <a:srgbClr val="C3DBF9"/>
    <a:srgbClr val="CC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12" autoAdjust="0"/>
    <p:restoredTop sz="95204" autoAdjust="0"/>
  </p:normalViewPr>
  <p:slideViewPr>
    <p:cSldViewPr showGuides="1">
      <p:cViewPr>
        <p:scale>
          <a:sx n="100" d="100"/>
          <a:sy n="100" d="100"/>
        </p:scale>
        <p:origin x="92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39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39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172AEAA-A912-41BA-91FC-FF7763BC9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5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39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5" y="4716250"/>
            <a:ext cx="4984545" cy="44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39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C123297-CA6C-48F9-94E3-71CDB3C52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27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2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11505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2238375"/>
            <a:ext cx="3505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2209800"/>
            <a:ext cx="3198812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6019800" y="6477000"/>
            <a:ext cx="31242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dirty="0"/>
              <a:t>Copyright © 2015 Open Geospatial Consortium</a:t>
            </a:r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2057400" y="64770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rgbClr val="092E5C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tx1"/>
                </a:solidFill>
                <a:latin typeface="CG Times" charset="0"/>
                <a:ea typeface="MS PGothic" pitchFamily="34" charset="-128"/>
                <a:cs typeface="+mn-cs"/>
              </a:defRPr>
            </a:lvl9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</a:t>
            </a:r>
            <a:endParaRPr lang="en-US" altLang="en-US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C38-7E66-41AF-931A-501F5F45D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0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34C2-33D7-4F0D-85DC-CBD7B3525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0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F8AB36FB-2821-4605-99FD-4619310A020B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</p:spTree>
    <p:extLst>
      <p:ext uri="{BB962C8B-B14F-4D97-AF65-F5344CB8AC3E}">
        <p14:creationId xmlns:p14="http://schemas.microsoft.com/office/powerpoint/2010/main" val="978182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BA22C867-C22E-4754-81A7-E0EEF1D3A57C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</p:spTree>
    <p:extLst>
      <p:ext uri="{BB962C8B-B14F-4D97-AF65-F5344CB8AC3E}">
        <p14:creationId xmlns:p14="http://schemas.microsoft.com/office/powerpoint/2010/main" val="65106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1C33763D-F0CA-45F0-8FED-A96FB84EC3D6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C470-7F4B-4806-B818-14613218D196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070755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47EE6D58-24F0-4820-A003-3BCDF39B2FDF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82B35-AD0E-4469-837B-ADF616699019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57103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A02DF2B4-C32F-4877-9494-B9A0BF6392DA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CD94-67D7-4A2C-B6DB-FD8DD087110D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24712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7519FEBF-4983-444F-8A83-B2C2D35D227F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8986-C530-4D59-8C8A-212DE80876CD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001983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C1FC57EB-AA14-432F-BC49-F838223CF465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E1B8-E1EA-4035-BEA1-DAA38DD3A5E6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92132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4D810332-8693-4A5C-B0A0-9BC6A33292B8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8CDB3-C5F1-43F6-941B-7229598B94B8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30751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ln/>
        </p:spPr>
        <p:txBody>
          <a:bodyPr/>
          <a:lstStyle>
            <a:lvl1pPr>
              <a:defRPr sz="900"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29D0-DFFA-44F8-BA3B-A4FAE77A70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6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197350F4-4FF4-4A4D-8E78-8EA80586E666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13B8-542A-4299-9891-2CE5FE12FF4C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65098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C110AD65-1A73-4C8A-8006-BFA10DA19E32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320C-68CF-4EFB-82E7-A9B9F3E70BB0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042468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58369FA2-0200-41B8-89DC-EDA4FE3817DE}" type="datetime1">
              <a:rPr lang="en-GB"/>
              <a:pPr>
                <a:defRPr/>
              </a:pPr>
              <a:t>27/09/2015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0DE84-48AF-4B31-83D8-F5A85BC0129C}" type="slidenum">
              <a:rPr lang="en-GB" sz="1800" b="0">
                <a:solidFill>
                  <a:srgbClr val="000000"/>
                </a:solidFill>
                <a:latin typeface="Arial" charset="0"/>
                <a:ea typeface=""/>
              </a:rPr>
              <a:pPr>
                <a:defRPr/>
              </a:pPr>
              <a:t>‹#›</a:t>
            </a:fld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187799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pic>
        <p:nvPicPr>
          <p:cNvPr id="7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11505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0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ln/>
        </p:spPr>
        <p:txBody>
          <a:bodyPr/>
          <a:lstStyle>
            <a:lvl1pPr>
              <a:defRPr sz="900"/>
            </a:lvl1pPr>
          </a:lstStyle>
          <a:p>
            <a:r>
              <a:rPr lang="en-GB" altLang="en-US" kern="0" smtClean="0">
                <a:cs typeface="Arial" pitchFamily="34" charset="0"/>
              </a:rPr>
              <a:t>5th, Workshop of OGC Hydro DWG, New York, 11-15 Aug 2014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29D0-DFFA-44F8-BA3B-A4FAE77A70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4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36BA-EB45-43BA-8973-92FEFA06C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381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1678-7CCE-4001-AE80-C0DA3761C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99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68557-3EC0-4E40-BD03-BD918E1CD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9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DBE2-DD47-41F3-8579-D8E533D95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12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E1BE-8CDA-4433-BFF1-BAA91AEA6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36BA-EB45-43BA-8973-92FEFA06C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34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BDE7-1BD4-413C-B8BF-A4EA12E83A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46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245E-A03E-4E42-9FEE-C11F743D1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742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C38-7E66-41AF-931A-501F5F45D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57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34C2-33D7-4F0D-85DC-CBD7B3525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5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1678-7CCE-4001-AE80-C0DA3761C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68557-3EC0-4E40-BD03-BD918E1CD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DBE2-DD47-41F3-8579-D8E533D95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E1BE-8CDA-4433-BFF1-BAA91AEA6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BDE7-1BD4-413C-B8BF-A4EA12E83A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7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245E-A03E-4E42-9FEE-C11F743D1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15100"/>
            <a:ext cx="35798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 – 17 September 2015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725F1A-1E3F-4657-9D4B-5DCBC0B76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Textmasterformate durch Klicken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27313" y="6381750"/>
            <a:ext cx="2952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r>
              <a:rPr lang="en-GB" b="0">
                <a:latin typeface="Arial" charset="0"/>
                <a:ea typeface=""/>
              </a:rPr>
              <a:t>Koblenz, </a:t>
            </a:r>
            <a:fld id="{61FD13C3-70D0-4E51-8230-7AFA0AAAA86A}" type="datetime1">
              <a:rPr lang="en-GB" b="0">
                <a:latin typeface="Arial" charset="0"/>
                <a:ea typeface=""/>
              </a:rPr>
              <a:pPr>
                <a:defRPr/>
              </a:pPr>
              <a:t>27/09/2015</a:t>
            </a:fld>
            <a:endParaRPr lang="en-GB" b="0">
              <a:latin typeface="Arial" charset="0"/>
              <a:ea typeface="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08738"/>
            <a:ext cx="48974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r>
              <a:rPr lang="en-GB" b="0">
                <a:latin typeface="Arial" charset="0"/>
                <a:ea typeface=""/>
              </a:rPr>
              <a:t>11th meeting of GRDC SC, Koblenz, 2013, June 10 - 12</a:t>
            </a:r>
          </a:p>
        </p:txBody>
      </p:sp>
      <p:pic>
        <p:nvPicPr>
          <p:cNvPr id="1033" name="Picture 10" descr="wmo_black_400 Kopi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9944" y="6180047"/>
            <a:ext cx="493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64" name="Text Box 16"/>
          <p:cNvSpPr txBox="1">
            <a:spLocks noChangeArrowheads="1"/>
          </p:cNvSpPr>
          <p:nvPr userDrawn="1"/>
        </p:nvSpPr>
        <p:spPr bwMode="auto">
          <a:xfrm>
            <a:off x="174625" y="6092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4000" smtClean="0">
                <a:solidFill>
                  <a:srgbClr val="003366"/>
                </a:solidFill>
                <a:latin typeface="Times New Roman" pitchFamily="18" charset="0"/>
                <a:ea typeface=""/>
              </a:rPr>
              <a:t>OGC</a:t>
            </a:r>
          </a:p>
        </p:txBody>
      </p:sp>
      <p:sp>
        <p:nvSpPr>
          <p:cNvPr id="1035" name="Line 13"/>
          <p:cNvSpPr>
            <a:spLocks noChangeShapeType="1"/>
          </p:cNvSpPr>
          <p:nvPr userDrawn="1"/>
        </p:nvSpPr>
        <p:spPr bwMode="auto">
          <a:xfrm>
            <a:off x="468313" y="1196975"/>
            <a:ext cx="8207375" cy="0"/>
          </a:xfrm>
          <a:prstGeom prst="line">
            <a:avLst/>
          </a:prstGeom>
          <a:noFill/>
          <a:ln w="19050">
            <a:solidFill>
              <a:srgbClr val="669F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468313" y="6130925"/>
            <a:ext cx="8207375" cy="0"/>
          </a:xfrm>
          <a:prstGeom prst="line">
            <a:avLst/>
          </a:prstGeom>
          <a:noFill/>
          <a:ln w="19050">
            <a:solidFill>
              <a:srgbClr val="669F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 b="0">
              <a:solidFill>
                <a:srgbClr val="000000"/>
              </a:solidFill>
              <a:latin typeface="Arial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051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15100"/>
            <a:ext cx="35798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5th, Workshop of OGC Hydro DWG, New York, 11-15 Aug 2014</a:t>
            </a:r>
            <a:endParaRPr lang="en-US" dirty="0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725F1A-1E3F-4657-9D4B-5DCBC0B76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rgbClr val="092E5C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92E5C"/>
                </a:solidFill>
                <a:latin typeface="Arial" pitchFamily="34" charset="0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49489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Hydrology DWG workshop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204912"/>
            <a:ext cx="8458200" cy="4891088"/>
          </a:xfrm>
        </p:spPr>
        <p:txBody>
          <a:bodyPr/>
          <a:lstStyle/>
          <a:p>
            <a:r>
              <a:rPr lang="en-US" dirty="0" smtClean="0"/>
              <a:t>Vote on </a:t>
            </a:r>
            <a:r>
              <a:rPr lang="en-US" i="1" dirty="0" err="1" smtClean="0"/>
              <a:t>Orléans</a:t>
            </a:r>
            <a:r>
              <a:rPr lang="en-US" i="1" dirty="0" smtClean="0"/>
              <a:t> Resolution</a:t>
            </a:r>
          </a:p>
          <a:p>
            <a:pPr lvl="1"/>
            <a:r>
              <a:rPr lang="en-AU" b="1" dirty="0"/>
              <a:t>The Hydrology Domain Working Group recommends </a:t>
            </a:r>
            <a:r>
              <a:rPr lang="en-US" b="1" dirty="0"/>
              <a:t>establishment of a WHOS portal to provide access to OGC standard-conformant water data services provided by National Hydrological </a:t>
            </a:r>
            <a:r>
              <a:rPr lang="en-US" b="1" dirty="0" smtClean="0"/>
              <a:t>Services.</a:t>
            </a:r>
            <a:endParaRPr lang="en-US" dirty="0" smtClean="0"/>
          </a:p>
          <a:p>
            <a:r>
              <a:rPr lang="en-US" dirty="0" smtClean="0"/>
              <a:t>Future/continuing work</a:t>
            </a:r>
          </a:p>
          <a:p>
            <a:pPr lvl="1"/>
            <a:r>
              <a:rPr lang="en-US" dirty="0" smtClean="0"/>
              <a:t>Groundwater</a:t>
            </a:r>
          </a:p>
          <a:p>
            <a:pPr lvl="1"/>
            <a:r>
              <a:rPr lang="en-US" dirty="0" smtClean="0"/>
              <a:t>Hydrologic Features (Lite in support of GFIE?)</a:t>
            </a:r>
          </a:p>
          <a:p>
            <a:pPr lvl="1"/>
            <a:r>
              <a:rPr lang="en-US" dirty="0" smtClean="0"/>
              <a:t>Sydney </a:t>
            </a:r>
            <a:r>
              <a:rPr lang="en-US" dirty="0" err="1" smtClean="0"/>
              <a:t>Adhoc</a:t>
            </a:r>
            <a:r>
              <a:rPr lang="en-US" dirty="0" smtClean="0"/>
              <a:t> meeting</a:t>
            </a:r>
          </a:p>
          <a:p>
            <a:pPr lvl="1"/>
            <a:r>
              <a:rPr lang="en-US" dirty="0" smtClean="0"/>
              <a:t>Timeseries+WaterML2:Part1+JSON encodings?</a:t>
            </a:r>
          </a:p>
          <a:p>
            <a:pPr lvl="1"/>
            <a:r>
              <a:rPr lang="en-US" dirty="0" smtClean="0"/>
              <a:t>Adoption/outreach/training?</a:t>
            </a:r>
          </a:p>
          <a:p>
            <a:pPr lvl="2"/>
            <a:r>
              <a:rPr lang="en-US" dirty="0" smtClean="0"/>
              <a:t>Relationship between OGC and RDA</a:t>
            </a:r>
          </a:p>
          <a:p>
            <a:r>
              <a:rPr lang="en-US" dirty="0" smtClean="0"/>
              <a:t>Next workshop</a:t>
            </a:r>
          </a:p>
          <a:p>
            <a:pPr lvl="1"/>
            <a:r>
              <a:rPr lang="en-US" dirty="0" smtClean="0"/>
              <a:t>San Diego, </a:t>
            </a:r>
            <a:r>
              <a:rPr lang="en-US" dirty="0" smtClean="0"/>
              <a:t>July or September 2016?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2514600" y="6478587"/>
            <a:ext cx="449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1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6th, Workshop of OGC Hydro DWG, Orleans,  BRGM, 21-23 Sep 2015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pic>
        <p:nvPicPr>
          <p:cNvPr id="7" name="Picture 10" descr="wmo_black_400 Kop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9944" y="6180047"/>
            <a:ext cx="493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Draft </a:t>
            </a:r>
            <a:r>
              <a:rPr lang="en-GB" dirty="0" smtClean="0">
                <a:solidFill>
                  <a:schemeClr val="tx2"/>
                </a:solidFill>
              </a:rPr>
              <a:t>Groundwater </a:t>
            </a:r>
            <a:r>
              <a:rPr lang="en-GB" dirty="0" err="1">
                <a:solidFill>
                  <a:schemeClr val="tx2"/>
                </a:solidFill>
              </a:rPr>
              <a:t>workplan</a:t>
            </a:r>
            <a:r>
              <a:rPr lang="en-GB" dirty="0">
                <a:solidFill>
                  <a:schemeClr val="tx2"/>
                </a:solidFill>
              </a:rPr>
              <a:t> to an adopted OGC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SWG Charter in development</a:t>
            </a:r>
          </a:p>
          <a:p>
            <a:pPr lvl="1"/>
            <a:r>
              <a:rPr lang="en-US" dirty="0" smtClean="0"/>
              <a:t>Complete by end September</a:t>
            </a:r>
          </a:p>
          <a:p>
            <a:pPr lvl="1"/>
            <a:r>
              <a:rPr lang="en-US" dirty="0" err="1" smtClean="0"/>
              <a:t>eVote</a:t>
            </a:r>
            <a:r>
              <a:rPr lang="en-US" dirty="0" smtClean="0"/>
              <a:t> by HDWG and OGC</a:t>
            </a:r>
          </a:p>
          <a:p>
            <a:r>
              <a:rPr lang="en-US" dirty="0" smtClean="0"/>
              <a:t>Re-work draft standard document</a:t>
            </a:r>
          </a:p>
          <a:p>
            <a:pPr lvl="1"/>
            <a:r>
              <a:rPr lang="en-US" dirty="0" smtClean="0"/>
              <a:t>RFC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Aim for a vote on the standard in June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2514600" y="6400800"/>
            <a:ext cx="449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1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6th, Workshop of OGC Hydro DWG, Orleans,  BRGM, 21-23 Sep 2015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pic>
        <p:nvPicPr>
          <p:cNvPr id="7" name="Picture 10" descr="wmo_black_400 Kop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9944" y="6180047"/>
            <a:ext cx="493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85800" y="1219200"/>
            <a:ext cx="8077200" cy="4647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rgbClr val="092E5C"/>
                </a:solidFill>
                <a:latin typeface="+mn-lt"/>
              </a:rPr>
              <a:t>The following activities are planned with respect to “Hydrologic Features, </a:t>
            </a:r>
            <a:r>
              <a:rPr lang="en-US" sz="2000" dirty="0">
                <a:solidFill>
                  <a:srgbClr val="092E5C"/>
                </a:solidFill>
                <a:latin typeface="+mn-lt"/>
              </a:rPr>
              <a:t>Part 1: Conceptual model</a:t>
            </a:r>
            <a:r>
              <a:rPr lang="en-US" sz="2000" b="0" dirty="0">
                <a:solidFill>
                  <a:srgbClr val="092E5C"/>
                </a:solidFill>
                <a:latin typeface="+mn-lt"/>
              </a:rPr>
              <a:t>”:</a:t>
            </a:r>
            <a:endParaRPr lang="en-GB" sz="2000" b="0" dirty="0">
              <a:solidFill>
                <a:srgbClr val="092E5C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092E5C"/>
                </a:solidFill>
                <a:latin typeface="+mn-lt"/>
              </a:rPr>
              <a:t>Prepare document incl. </a:t>
            </a:r>
            <a:r>
              <a:rPr lang="en-US" sz="1800" b="0" dirty="0" smtClean="0">
                <a:solidFill>
                  <a:srgbClr val="092E5C"/>
                </a:solidFill>
                <a:latin typeface="+mn-lt"/>
              </a:rPr>
              <a:t>Annexes </a:t>
            </a:r>
            <a:r>
              <a:rPr lang="en-US" sz="1800" b="0" dirty="0" smtClean="0">
                <a:solidFill>
                  <a:srgbClr val="3333FF"/>
                </a:solidFill>
                <a:latin typeface="+mn-lt"/>
              </a:rPr>
              <a:t>NOW</a:t>
            </a:r>
            <a:endParaRPr lang="en-US" sz="1800" b="0" dirty="0">
              <a:solidFill>
                <a:srgbClr val="3333FF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092E5C"/>
                </a:solidFill>
                <a:latin typeface="+mn-lt"/>
              </a:rPr>
              <a:t>SWG vote to release Hydrologic Features, Part 1: Conceptual model for public comment (HYF-P1). </a:t>
            </a:r>
            <a:r>
              <a:rPr lang="en-US" sz="1800" b="0" dirty="0" smtClean="0">
                <a:solidFill>
                  <a:srgbClr val="3333FF"/>
                </a:solidFill>
                <a:latin typeface="+mn-lt"/>
              </a:rPr>
              <a:t>2016 February </a:t>
            </a:r>
            <a:r>
              <a:rPr lang="en-US" sz="1800" b="0" dirty="0">
                <a:solidFill>
                  <a:srgbClr val="3333FF"/>
                </a:solidFill>
                <a:latin typeface="+mn-lt"/>
              </a:rPr>
              <a:t>(e-mail vote)</a:t>
            </a:r>
            <a:endParaRPr lang="en-GB" sz="1800" b="0" dirty="0">
              <a:solidFill>
                <a:srgbClr val="3333FF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092E5C"/>
                </a:solidFill>
                <a:latin typeface="+mn-lt"/>
              </a:rPr>
              <a:t>Release HYF-P1 for public comment. </a:t>
            </a:r>
            <a:r>
              <a:rPr lang="en-US" sz="1800" b="0" dirty="0" smtClean="0">
                <a:solidFill>
                  <a:srgbClr val="3333FF"/>
                </a:solidFill>
                <a:latin typeface="+mn-lt"/>
              </a:rPr>
              <a:t>2016 March</a:t>
            </a:r>
            <a:endParaRPr lang="en-GB" sz="1800" b="0" dirty="0">
              <a:solidFill>
                <a:srgbClr val="3333FF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092E5C"/>
                </a:solidFill>
                <a:latin typeface="+mn-lt"/>
              </a:rPr>
              <a:t>Consolidation of comments and edits to HYF-P1 document based on comments. </a:t>
            </a:r>
            <a:r>
              <a:rPr lang="en-US" sz="1800" b="0" dirty="0" smtClean="0">
                <a:solidFill>
                  <a:srgbClr val="3333FF"/>
                </a:solidFill>
                <a:latin typeface="+mn-lt"/>
              </a:rPr>
              <a:t>2016 June</a:t>
            </a:r>
            <a:endParaRPr lang="en-GB" sz="1800" b="0" dirty="0">
              <a:solidFill>
                <a:srgbClr val="3333FF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092E5C"/>
                </a:solidFill>
                <a:latin typeface="+mn-lt"/>
              </a:rPr>
              <a:t>Recommendation of the candidate standard to the Membership. </a:t>
            </a:r>
            <a:endParaRPr lang="en-US" sz="1800" b="0" dirty="0" smtClean="0">
              <a:solidFill>
                <a:srgbClr val="092E5C"/>
              </a:solidFill>
              <a:latin typeface="+mn-lt"/>
            </a:endParaRPr>
          </a:p>
          <a:p>
            <a:pPr lvl="1">
              <a:spcBef>
                <a:spcPts val="600"/>
              </a:spcBef>
            </a:pPr>
            <a:r>
              <a:rPr lang="en-US" sz="1800" b="0" dirty="0" smtClean="0">
                <a:solidFill>
                  <a:srgbClr val="3333FF"/>
                </a:solidFill>
                <a:latin typeface="+mn-lt"/>
              </a:rPr>
              <a:t>	2016 June</a:t>
            </a:r>
            <a:endParaRPr lang="en-GB" sz="1800" b="0" dirty="0">
              <a:solidFill>
                <a:srgbClr val="3333FF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092E5C"/>
                </a:solidFill>
                <a:latin typeface="+mn-lt"/>
              </a:rPr>
              <a:t>60 day IPR review period and associated TC e-vote to approve “Hydrologic Features, Part 1: Conceptual model” candidate standard as an adopted OGC Standard. </a:t>
            </a:r>
            <a:endParaRPr lang="en-US" sz="1800" b="0" dirty="0" smtClean="0">
              <a:solidFill>
                <a:srgbClr val="092E5C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dirty="0" smtClean="0">
                <a:solidFill>
                  <a:srgbClr val="092E5C"/>
                </a:solidFill>
                <a:latin typeface="+mn-lt"/>
              </a:rPr>
              <a:t>Present to Chy</a:t>
            </a:r>
            <a:r>
              <a:rPr lang="en-US" sz="1800" b="0" dirty="0">
                <a:solidFill>
                  <a:srgbClr val="092E5C"/>
                </a:solidFill>
                <a:latin typeface="+mn-lt"/>
              </a:rPr>
              <a:t>-</a:t>
            </a:r>
            <a:r>
              <a:rPr lang="en-US" sz="1800" b="0" dirty="0" smtClean="0">
                <a:solidFill>
                  <a:srgbClr val="092E5C"/>
                </a:solidFill>
                <a:latin typeface="+mn-lt"/>
              </a:rPr>
              <a:t>15 </a:t>
            </a:r>
            <a:r>
              <a:rPr lang="en-US" sz="1800" b="0" dirty="0" smtClean="0">
                <a:solidFill>
                  <a:srgbClr val="3366FF"/>
                </a:solidFill>
                <a:latin typeface="+mn-lt"/>
              </a:rPr>
              <a:t>2016 December</a:t>
            </a:r>
            <a:endParaRPr lang="en-GB" sz="1800" b="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137535"/>
            <a:ext cx="8837613" cy="867930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dirty="0" smtClean="0">
                <a:solidFill>
                  <a:schemeClr val="tx2"/>
                </a:solidFill>
              </a:rPr>
              <a:t>Draft </a:t>
            </a:r>
            <a:r>
              <a:rPr lang="en-GB" sz="2800" dirty="0" err="1" smtClean="0">
                <a:solidFill>
                  <a:schemeClr val="tx2"/>
                </a:solidFill>
              </a:rPr>
              <a:t>HY_Features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 err="1" smtClean="0">
                <a:solidFill>
                  <a:schemeClr val="tx2"/>
                </a:solidFill>
              </a:rPr>
              <a:t>workplan</a:t>
            </a:r>
            <a:r>
              <a:rPr lang="en-GB" sz="2800" dirty="0" smtClean="0">
                <a:solidFill>
                  <a:schemeClr val="tx2"/>
                </a:solidFill>
              </a:rPr>
              <a:t> to an adopted OGC Standard</a:t>
            </a:r>
            <a:endParaRPr lang="en-GB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 bwMode="auto">
          <a:xfrm>
            <a:off x="2514600" y="6400800"/>
            <a:ext cx="449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1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6th, Workshop of OGC Hydro DWG, Orleans,  BRGM, 21-23 Sep 2015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pic>
        <p:nvPicPr>
          <p:cNvPr id="8" name="Picture 10" descr="wmo_black_400 Ko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9944" y="6180047"/>
            <a:ext cx="493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14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very big thank you to Sylvain and </a:t>
            </a:r>
            <a:r>
              <a:rPr lang="en-US" dirty="0" err="1" smtClean="0"/>
              <a:t>Frédérique</a:t>
            </a:r>
            <a:r>
              <a:rPr lang="en-US" dirty="0" smtClean="0"/>
              <a:t> and staff of BRGM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ußzeilenplatzhalter 3"/>
          <p:cNvSpPr txBox="1">
            <a:spLocks/>
          </p:cNvSpPr>
          <p:nvPr/>
        </p:nvSpPr>
        <p:spPr bwMode="auto">
          <a:xfrm>
            <a:off x="2514600" y="6400800"/>
            <a:ext cx="449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10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 b="1" kern="12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6th, Workshop of OGC Hydro DWG, Orleans,  BRGM, 21-23 Sep 2015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271</Words>
  <Application>Microsoft Macintosh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CG Times</vt:lpstr>
      <vt:lpstr>MS PGothic</vt:lpstr>
      <vt:lpstr>Times New Roman</vt:lpstr>
      <vt:lpstr>Wingdings</vt:lpstr>
      <vt:lpstr>OGC_PowerPoint_Template</vt:lpstr>
      <vt:lpstr>Standarddesign</vt:lpstr>
      <vt:lpstr>1_OGC_PowerPoint_Template</vt:lpstr>
      <vt:lpstr>Hydrology DWG workshop conclusions</vt:lpstr>
      <vt:lpstr>Draft Groundwater workplan to an adopted OGC Standard</vt:lpstr>
      <vt:lpstr>Draft HY_Features workplan to an adopted OGC Standard</vt:lpstr>
      <vt:lpstr>PowerPoint Presentation</vt:lpstr>
    </vt:vector>
  </TitlesOfParts>
  <Company>OGC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GRDC/ID</dc:creator>
  <cp:lastModifiedBy>Microsoft Office User</cp:lastModifiedBy>
  <cp:revision>1013</cp:revision>
  <cp:lastPrinted>2014-07-31T11:45:23Z</cp:lastPrinted>
  <dcterms:created xsi:type="dcterms:W3CDTF">2009-10-20T16:54:31Z</dcterms:created>
  <dcterms:modified xsi:type="dcterms:W3CDTF">2015-09-26T21:13:03Z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639045596</vt:i4>
  </property>
  <property fmtid="{D5CDD505-2E9C-101B-9397-08002B2CF9AE}" pid="3" name="_NewReviewCycle">
    <vt:lpwstr/>
  </property>
  <property fmtid="{D5CDD505-2E9C-101B-9397-08002B2CF9AE}" pid="4" name="_EmailSubject">
    <vt:lpwstr>AW: HydroDWG @ Nottingham and Orléans [SEC=UNCLASSIFIED]</vt:lpwstr>
  </property>
  <property fmtid="{D5CDD505-2E9C-101B-9397-08002B2CF9AE}" pid="5" name="_AuthorEmail">
    <vt:lpwstr>Dornblut@bafg.de</vt:lpwstr>
  </property>
  <property fmtid="{D5CDD505-2E9C-101B-9397-08002B2CF9AE}" pid="6" name="_AuthorEmailDisplayName">
    <vt:lpwstr>Dornblut, Irina, M4, MT</vt:lpwstr>
  </property>
</Properties>
</file>