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7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35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1" autoAdjust="0"/>
    <p:restoredTop sz="94671"/>
  </p:normalViewPr>
  <p:slideViewPr>
    <p:cSldViewPr showGuides="1">
      <p:cViewPr varScale="1">
        <p:scale>
          <a:sx n="91" d="100"/>
          <a:sy n="91" d="100"/>
        </p:scale>
        <p:origin x="1712" y="176"/>
      </p:cViewPr>
      <p:guideLst>
        <p:guide orient="horz" pos="2387"/>
        <p:guide pos="35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51F01-34EE-4C5C-955A-7F8BEA0B1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523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F8AB36FB-2821-4605-99FD-4619310A020B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</p:spTree>
    <p:extLst>
      <p:ext uri="{BB962C8B-B14F-4D97-AF65-F5344CB8AC3E}">
        <p14:creationId xmlns:p14="http://schemas.microsoft.com/office/powerpoint/2010/main" val="40939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C110AD65-1A73-4C8A-8006-BFA10DA19E32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320C-68CF-4EFB-82E7-A9B9F3E70B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49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58369FA2-0200-41B8-89DC-EDA4FE3817DE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0DE84-48AF-4B31-83D8-F5A85BC012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6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BA22C867-C22E-4754-81A7-E0EEF1D3A57C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</p:spTree>
    <p:extLst>
      <p:ext uri="{BB962C8B-B14F-4D97-AF65-F5344CB8AC3E}">
        <p14:creationId xmlns:p14="http://schemas.microsoft.com/office/powerpoint/2010/main" val="314259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1C33763D-F0CA-45F0-8FED-A96FB84EC3D6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C470-7F4B-4806-B818-14613218D1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0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47EE6D58-24F0-4820-A003-3BCDF39B2FDF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82B35-AD0E-4469-837B-ADF6166990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73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A02DF2B4-C32F-4877-9494-B9A0BF6392DA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CD94-67D7-4A2C-B6DB-FD8DD08711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0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7519FEBF-4983-444F-8A83-B2C2D35D227F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8986-C530-4D59-8C8A-212DE80876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0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C1FC57EB-AA14-432F-BC49-F838223CF465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5E1B8-E1EA-4035-BEA1-DAA38DD3A5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7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4D810332-8693-4A5C-B0A0-9BC6A33292B8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8CDB3-C5F1-43F6-941B-7229598B94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Koblenz, </a:t>
            </a:r>
            <a:fld id="{197350F4-4FF4-4A4D-8E78-8EA80586E666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13B8-542A-4299-9891-2CE5FE12F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5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Textmasterformate durch Klicken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27313" y="6381750"/>
            <a:ext cx="29527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r>
              <a:rPr lang="en-GB"/>
              <a:t>Koblenz, </a:t>
            </a:r>
            <a:fld id="{61FD13C3-70D0-4E51-8230-7AFA0AAAA86A}" type="datetime1">
              <a:rPr lang="en-GB"/>
              <a:pPr>
                <a:defRPr/>
              </a:pPr>
              <a:t>17/09/2015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08738"/>
            <a:ext cx="48974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r>
              <a:rPr lang="en-GB"/>
              <a:t>11th meeting of GRDC SC, Koblenz, 2013, June 10 - 12</a:t>
            </a:r>
          </a:p>
        </p:txBody>
      </p:sp>
      <p:pic>
        <p:nvPicPr>
          <p:cNvPr id="1033" name="Picture 10" descr="wmo_black_400 Kopi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944" y="6180047"/>
            <a:ext cx="49371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64" name="Text Box 16"/>
          <p:cNvSpPr txBox="1">
            <a:spLocks noChangeArrowheads="1"/>
          </p:cNvSpPr>
          <p:nvPr userDrawn="1"/>
        </p:nvSpPr>
        <p:spPr bwMode="auto">
          <a:xfrm>
            <a:off x="174625" y="6092825"/>
            <a:ext cx="11572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4000" b="1" smtClean="0">
                <a:solidFill>
                  <a:srgbClr val="003366"/>
                </a:solidFill>
                <a:latin typeface="Times New Roman" pitchFamily="18" charset="0"/>
              </a:rPr>
              <a:t>OGC</a:t>
            </a:r>
          </a:p>
        </p:txBody>
      </p:sp>
      <p:sp>
        <p:nvSpPr>
          <p:cNvPr id="1035" name="Line 13"/>
          <p:cNvSpPr>
            <a:spLocks noChangeShapeType="1"/>
          </p:cNvSpPr>
          <p:nvPr userDrawn="1"/>
        </p:nvSpPr>
        <p:spPr bwMode="auto">
          <a:xfrm>
            <a:off x="468313" y="1196975"/>
            <a:ext cx="8207375" cy="0"/>
          </a:xfrm>
          <a:prstGeom prst="line">
            <a:avLst/>
          </a:prstGeom>
          <a:noFill/>
          <a:ln w="19050">
            <a:solidFill>
              <a:srgbClr val="669F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6" name="Line 14"/>
          <p:cNvSpPr>
            <a:spLocks noChangeShapeType="1"/>
          </p:cNvSpPr>
          <p:nvPr userDrawn="1"/>
        </p:nvSpPr>
        <p:spPr bwMode="auto">
          <a:xfrm>
            <a:off x="468313" y="6130925"/>
            <a:ext cx="8207375" cy="0"/>
          </a:xfrm>
          <a:prstGeom prst="line">
            <a:avLst/>
          </a:prstGeom>
          <a:noFill/>
          <a:ln w="19050">
            <a:solidFill>
              <a:srgbClr val="669F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15888"/>
            <a:ext cx="8713787" cy="1143000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solidFill>
                  <a:srgbClr val="003366"/>
                </a:solidFill>
              </a:rPr>
              <a:t>Future activities of the Hydrology DWG 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934404" y="1498620"/>
            <a:ext cx="7285351" cy="4724623"/>
            <a:chOff x="934404" y="1573378"/>
            <a:chExt cx="7285351" cy="4724623"/>
          </a:xfrm>
        </p:grpSpPr>
        <p:sp>
          <p:nvSpPr>
            <p:cNvPr id="7" name="Ellipse 6"/>
            <p:cNvSpPr/>
            <p:nvPr/>
          </p:nvSpPr>
          <p:spPr bwMode="auto">
            <a:xfrm>
              <a:off x="934404" y="1573378"/>
              <a:ext cx="7285351" cy="4724623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1885696" y="3177529"/>
              <a:ext cx="54538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u="sng" dirty="0" smtClean="0">
                  <a:solidFill>
                    <a:srgbClr val="002060"/>
                  </a:solidFill>
                </a:rPr>
                <a:t>Suite </a:t>
              </a:r>
              <a:r>
                <a:rPr lang="de-DE" sz="2400" u="sng" dirty="0" err="1" smtClean="0">
                  <a:solidFill>
                    <a:srgbClr val="002060"/>
                  </a:solidFill>
                </a:rPr>
                <a:t>of</a:t>
              </a:r>
              <a:r>
                <a:rPr lang="de-DE" sz="2400" u="sng" dirty="0" smtClean="0">
                  <a:solidFill>
                    <a:srgbClr val="002060"/>
                  </a:solidFill>
                </a:rPr>
                <a:t> </a:t>
              </a:r>
              <a:r>
                <a:rPr lang="de-DE" sz="2400" u="sng" dirty="0" err="1" smtClean="0">
                  <a:solidFill>
                    <a:srgbClr val="002060"/>
                  </a:solidFill>
                </a:rPr>
                <a:t>Water</a:t>
              </a:r>
              <a:r>
                <a:rPr lang="de-DE" sz="2400" u="sng" dirty="0" smtClean="0">
                  <a:solidFill>
                    <a:srgbClr val="002060"/>
                  </a:solidFill>
                </a:rPr>
                <a:t> Information Standards</a:t>
              </a:r>
              <a:r>
                <a:rPr lang="de-DE" sz="2400" dirty="0" smtClean="0">
                  <a:solidFill>
                    <a:srgbClr val="002060"/>
                  </a:solidFill>
                </a:rPr>
                <a:t>: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towards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the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identification</a:t>
              </a:r>
              <a:r>
                <a:rPr lang="de-DE" sz="2400" dirty="0" smtClean="0">
                  <a:solidFill>
                    <a:srgbClr val="002060"/>
                  </a:solidFill>
                </a:rPr>
                <a:t>,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observation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and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representation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of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hydrologic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features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using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standards</a:t>
              </a:r>
              <a:endParaRPr lang="en-US" sz="2400" dirty="0" err="1" smtClean="0">
                <a:solidFill>
                  <a:srgbClr val="002060"/>
                </a:solidFill>
              </a:endParaRPr>
            </a:p>
          </p:txBody>
        </p:sp>
      </p:grpSp>
      <p:sp>
        <p:nvSpPr>
          <p:cNvPr id="28" name="File"/>
          <p:cNvSpPr>
            <a:spLocks noEditPoints="1" noChangeArrowheads="1"/>
          </p:cNvSpPr>
          <p:nvPr/>
        </p:nvSpPr>
        <p:spPr bwMode="auto">
          <a:xfrm>
            <a:off x="7541022" y="2501754"/>
            <a:ext cx="1420684" cy="114821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smtClean="0">
                <a:solidFill>
                  <a:srgbClr val="002060"/>
                </a:solidFill>
              </a:rPr>
              <a:t>TimeseriesML</a:t>
            </a:r>
            <a:endParaRPr lang="en-GB" sz="1100" dirty="0" smtClean="0">
              <a:solidFill>
                <a:srgbClr val="002060"/>
              </a:solidFill>
            </a:endParaRPr>
          </a:p>
          <a:p>
            <a:pPr algn="ctr"/>
            <a:r>
              <a:rPr lang="en-GB" sz="1100" b="1" smtClean="0">
                <a:solidFill>
                  <a:srgbClr val="002060"/>
                </a:solidFill>
              </a:rPr>
              <a:t>TimeSeries    </a:t>
            </a:r>
            <a:r>
              <a:rPr lang="en-GB" sz="1100" dirty="0" smtClean="0">
                <a:solidFill>
                  <a:srgbClr val="002060"/>
                </a:solidFill>
              </a:rPr>
              <a:t>(under development)</a:t>
            </a:r>
            <a:endParaRPr lang="en-GB" sz="1100" dirty="0">
              <a:solidFill>
                <a:srgbClr val="002060"/>
              </a:solidFill>
            </a:endParaRPr>
          </a:p>
        </p:txBody>
      </p:sp>
      <p:sp>
        <p:nvSpPr>
          <p:cNvPr id="30" name="File"/>
          <p:cNvSpPr>
            <a:spLocks noEditPoints="1" noChangeArrowheads="1"/>
          </p:cNvSpPr>
          <p:nvPr/>
        </p:nvSpPr>
        <p:spPr bwMode="auto">
          <a:xfrm>
            <a:off x="5834345" y="4989150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smtClean="0">
                <a:solidFill>
                  <a:srgbClr val="002060"/>
                </a:solidFill>
              </a:rPr>
              <a:t>CSML3 component:</a:t>
            </a:r>
            <a:endParaRPr lang="en-GB" sz="1100" dirty="0" smtClean="0">
              <a:solidFill>
                <a:srgbClr val="002060"/>
              </a:solidFill>
            </a:endParaRPr>
          </a:p>
          <a:p>
            <a:pPr algn="ctr"/>
            <a:r>
              <a:rPr lang="en-GB" sz="1100" b="1" dirty="0" smtClean="0">
                <a:solidFill>
                  <a:srgbClr val="002060"/>
                </a:solidFill>
              </a:rPr>
              <a:t>Atmospheric-water</a:t>
            </a:r>
            <a:r>
              <a:rPr lang="en-GB" sz="11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en-GB" sz="1100" smtClean="0">
                <a:solidFill>
                  <a:srgbClr val="002060"/>
                </a:solidFill>
              </a:rPr>
              <a:t> (collaboration tbd) </a:t>
            </a:r>
            <a:endParaRPr lang="en-GB" sz="1100" b="1" dirty="0">
              <a:solidFill>
                <a:srgbClr val="000000">
                  <a:lumMod val="50000"/>
                  <a:lumOff val="50000"/>
                </a:srgbClr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31" name="File"/>
          <p:cNvSpPr>
            <a:spLocks noEditPoints="1" noChangeArrowheads="1"/>
          </p:cNvSpPr>
          <p:nvPr/>
        </p:nvSpPr>
        <p:spPr bwMode="auto">
          <a:xfrm>
            <a:off x="4058477" y="5120037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SoilML component:</a:t>
            </a:r>
            <a:endParaRPr lang="en-GB" sz="1100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Soil-water</a:t>
            </a:r>
            <a:r>
              <a:rPr lang="en-GB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 (collaboration tbd)  </a:t>
            </a:r>
            <a:endParaRPr lang="en-GB" sz="1100" dirty="0" smtClean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17" name="File"/>
          <p:cNvSpPr>
            <a:spLocks noEditPoints="1" noChangeArrowheads="1"/>
          </p:cNvSpPr>
          <p:nvPr/>
        </p:nvSpPr>
        <p:spPr bwMode="auto">
          <a:xfrm>
            <a:off x="7550111" y="3968253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RiverML </a:t>
            </a:r>
            <a:r>
              <a:rPr lang="en-US" sz="1100" smtClean="0">
                <a:solidFill>
                  <a:srgbClr val="002060"/>
                </a:solidFill>
              </a:rPr>
              <a:t>component</a:t>
            </a:r>
            <a:endParaRPr lang="en-US" sz="1100">
              <a:solidFill>
                <a:srgbClr val="002060"/>
              </a:solidFill>
            </a:endParaRPr>
          </a:p>
          <a:p>
            <a:pPr algn="ctr"/>
            <a:r>
              <a:rPr lang="en-US" sz="1100" b="1" smtClean="0">
                <a:solidFill>
                  <a:srgbClr val="002060"/>
                </a:solidFill>
              </a:rPr>
              <a:t>Channel geometry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(initiated, continuation tbd)</a:t>
            </a:r>
            <a:r>
              <a:rPr lang="en-AU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 </a:t>
            </a:r>
            <a:endParaRPr lang="en-GB" sz="1100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22" name="File"/>
          <p:cNvSpPr>
            <a:spLocks noEditPoints="1" noChangeArrowheads="1"/>
          </p:cNvSpPr>
          <p:nvPr/>
        </p:nvSpPr>
        <p:spPr bwMode="auto">
          <a:xfrm>
            <a:off x="2224301" y="4623744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GWML2</a:t>
            </a:r>
            <a:r>
              <a:rPr lang="en-US" sz="1100" smtClean="0">
                <a:solidFill>
                  <a:schemeClr val="tx2"/>
                </a:solidFill>
              </a:rPr>
              <a:t>: </a:t>
            </a:r>
            <a:r>
              <a:rPr lang="en-US" sz="1100" b="1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Groundwater</a:t>
            </a:r>
            <a:r>
              <a:rPr lang="en-US" sz="1100" smtClean="0">
                <a:solidFill>
                  <a:schemeClr val="tx2"/>
                </a:solidFill>
              </a:rPr>
              <a:t> </a:t>
            </a:r>
            <a:endParaRPr lang="en-AU" sz="1100" dirty="0">
              <a:solidFill>
                <a:schemeClr val="tx2"/>
              </a:solidFill>
            </a:endParaRPr>
          </a:p>
          <a:p>
            <a:pPr algn="ctr"/>
            <a:r>
              <a:rPr lang="en-US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(under </a:t>
            </a:r>
            <a:r>
              <a:rPr lang="en-US" sz="1100" dirty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development</a:t>
            </a:r>
            <a:r>
              <a:rPr lang="en-AU" sz="1100" dirty="0" smtClean="0">
                <a:solidFill>
                  <a:schemeClr val="tx2"/>
                </a:solidFill>
              </a:rPr>
              <a:t>)</a:t>
            </a:r>
            <a:endParaRPr lang="en-GB" sz="1100" dirty="0">
              <a:solidFill>
                <a:schemeClr val="tx2"/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23" name="File"/>
          <p:cNvSpPr>
            <a:spLocks noEditPoints="1" noChangeArrowheads="1"/>
          </p:cNvSpPr>
          <p:nvPr/>
        </p:nvSpPr>
        <p:spPr bwMode="auto">
          <a:xfrm>
            <a:off x="2224301" y="1387126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dirty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WaterML2Part1: </a:t>
            </a:r>
          </a:p>
          <a:p>
            <a:pPr algn="ctr"/>
            <a:r>
              <a:rPr lang="en-GB" sz="1100" b="1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Timeseries</a:t>
            </a:r>
          </a:p>
          <a:p>
            <a:pPr algn="ctr"/>
            <a:r>
              <a:rPr lang="en-GB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Observation</a:t>
            </a:r>
            <a:endParaRPr lang="en-GB" sz="1100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(OGC IS 10-126r4)</a:t>
            </a:r>
            <a:endParaRPr lang="en-GB" sz="1100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24" name="File"/>
          <p:cNvSpPr>
            <a:spLocks noEditPoints="1" noChangeArrowheads="1"/>
          </p:cNvSpPr>
          <p:nvPr/>
        </p:nvSpPr>
        <p:spPr bwMode="auto">
          <a:xfrm>
            <a:off x="4058477" y="1124744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WaterML2Part2</a:t>
            </a:r>
            <a:r>
              <a:rPr lang="en-GB" sz="110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:</a:t>
            </a:r>
            <a:r>
              <a:rPr lang="en-GB" sz="1100" b="1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 </a:t>
            </a:r>
            <a:r>
              <a:rPr lang="en-GB" sz="1100" b="1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         Ratings,   Gaugings 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(OGC IS 15-018r1)</a:t>
            </a:r>
            <a:endParaRPr lang="en-GB" sz="1100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25" name="File"/>
          <p:cNvSpPr>
            <a:spLocks noEditPoints="1" noChangeArrowheads="1"/>
          </p:cNvSpPr>
          <p:nvPr/>
        </p:nvSpPr>
        <p:spPr bwMode="auto">
          <a:xfrm>
            <a:off x="5834346" y="1256824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WaterML2Part3</a:t>
            </a:r>
            <a:r>
              <a:rPr lang="en-GB" sz="1100" b="1" dirty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:</a:t>
            </a:r>
            <a:br>
              <a:rPr lang="en-GB" sz="1100" b="1" dirty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</a:br>
            <a:r>
              <a:rPr lang="en-GB" sz="1100" b="1" dirty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Water Quality Observation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(OGC BP 14-003</a:t>
            </a:r>
            <a:r>
              <a:rPr lang="en-GB" sz="1100" b="1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)</a:t>
            </a:r>
            <a:endParaRPr lang="en-GB" sz="1100" b="1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32" name="File"/>
          <p:cNvSpPr>
            <a:spLocks noEditPoints="1" noChangeArrowheads="1"/>
          </p:cNvSpPr>
          <p:nvPr/>
        </p:nvSpPr>
        <p:spPr bwMode="auto">
          <a:xfrm>
            <a:off x="467882" y="3971823"/>
            <a:ext cx="1420684" cy="114821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 b="1" smtClean="0">
                <a:solidFill>
                  <a:srgbClr val="002060"/>
                </a:solidFill>
              </a:rPr>
              <a:t>Hydrologic Features </a:t>
            </a:r>
            <a:r>
              <a:rPr lang="en-GB" sz="1100" smtClean="0">
                <a:solidFill>
                  <a:srgbClr val="002060"/>
                </a:solidFill>
              </a:rPr>
              <a:t>Part1: Conceptual model</a:t>
            </a:r>
            <a:endParaRPr lang="en-GB" sz="1100" dirty="0" smtClean="0">
              <a:solidFill>
                <a:srgbClr val="002060"/>
              </a:solidFill>
            </a:endParaRPr>
          </a:p>
          <a:p>
            <a:pPr algn="ctr"/>
            <a:r>
              <a:rPr lang="en-GB" sz="1100" dirty="0" smtClean="0">
                <a:solidFill>
                  <a:srgbClr val="002060"/>
                </a:solidFill>
              </a:rPr>
              <a:t> </a:t>
            </a:r>
            <a:r>
              <a:rPr lang="en-US" sz="1100">
                <a:solidFill>
                  <a:srgbClr val="002060"/>
                </a:solidFill>
              </a:rPr>
              <a:t>(</a:t>
            </a:r>
            <a:r>
              <a:rPr lang="en-US" sz="1100" smtClean="0">
                <a:solidFill>
                  <a:srgbClr val="002060"/>
                </a:solidFill>
              </a:rPr>
              <a:t>OGC IS 15-XXX)</a:t>
            </a:r>
            <a:endParaRPr lang="en-US" sz="1100">
              <a:solidFill>
                <a:srgbClr val="002060"/>
              </a:solidFill>
            </a:endParaRPr>
          </a:p>
        </p:txBody>
      </p:sp>
      <p:sp>
        <p:nvSpPr>
          <p:cNvPr id="18" name="File"/>
          <p:cNvSpPr>
            <a:spLocks noEditPoints="1" noChangeArrowheads="1"/>
          </p:cNvSpPr>
          <p:nvPr/>
        </p:nvSpPr>
        <p:spPr bwMode="auto">
          <a:xfrm>
            <a:off x="445930" y="2498184"/>
            <a:ext cx="1411595" cy="1151784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10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SOS 2.0 </a:t>
            </a:r>
          </a:p>
          <a:p>
            <a:pPr algn="ctr"/>
            <a:r>
              <a:rPr lang="en-GB" sz="1100" b="1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Hydrology Profile </a:t>
            </a:r>
            <a:r>
              <a:rPr lang="en-GB" sz="1100"/>
              <a:t> </a:t>
            </a:r>
            <a:r>
              <a:rPr lang="en-GB" sz="1100" smtClean="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 </a:t>
            </a:r>
            <a:endParaRPr lang="en-GB" sz="1100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  <a:p>
            <a:pPr algn="ctr"/>
            <a:r>
              <a:rPr lang="en-GB" sz="1100">
                <a:solidFill>
                  <a:srgbClr val="002060"/>
                </a:solidFill>
                <a:latin typeface="CG Times" charset="0"/>
                <a:ea typeface="MS PGothic" pitchFamily="34" charset="-128"/>
              </a:rPr>
              <a:t>(OGC BP 14-004r1)</a:t>
            </a:r>
            <a:endParaRPr lang="en-GB" sz="1100" dirty="0">
              <a:solidFill>
                <a:srgbClr val="002060"/>
              </a:solidFill>
              <a:latin typeface="CG Times" charset="0"/>
              <a:ea typeface="MS PGothic" pitchFamily="34" charset="-128"/>
            </a:endParaRPr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10866" y="6408738"/>
            <a:ext cx="4897438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err="1" smtClean="0">
                <a:solidFill>
                  <a:srgbClr val="003366"/>
                </a:solidFill>
              </a:rPr>
              <a:t>HydroDWG</a:t>
            </a:r>
            <a:r>
              <a:rPr lang="en-GB" altLang="en-US" dirty="0" smtClean="0">
                <a:solidFill>
                  <a:srgbClr val="003366"/>
                </a:solidFill>
              </a:rPr>
              <a:t> </a:t>
            </a:r>
            <a:r>
              <a:rPr lang="en-GB" altLang="en-US" dirty="0">
                <a:solidFill>
                  <a:srgbClr val="003366"/>
                </a:solidFill>
              </a:rPr>
              <a:t>@ </a:t>
            </a:r>
            <a:r>
              <a:rPr lang="en-GB" altLang="en-US" dirty="0" err="1">
                <a:solidFill>
                  <a:srgbClr val="003366"/>
                </a:solidFill>
              </a:rPr>
              <a:t>Orléans</a:t>
            </a:r>
            <a:r>
              <a:rPr lang="en-GB" altLang="en-US" dirty="0">
                <a:solidFill>
                  <a:srgbClr val="003366"/>
                </a:solidFill>
              </a:rPr>
              <a:t> 20-24 </a:t>
            </a:r>
            <a:r>
              <a:rPr lang="en-GB" altLang="en-US" dirty="0" smtClean="0">
                <a:solidFill>
                  <a:srgbClr val="003366"/>
                </a:solidFill>
              </a:rPr>
              <a:t>September 2015</a:t>
            </a:r>
            <a:endParaRPr lang="en-GB" altLang="en-US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17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107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CG Times</vt:lpstr>
      <vt:lpstr>Times New Roman</vt:lpstr>
      <vt:lpstr>Standarddesign</vt:lpstr>
      <vt:lpstr>Future activities of the Hydrology DWG </vt:lpstr>
    </vt:vector>
  </TitlesOfParts>
  <Company>bfg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 Feature Model  HY_Features</dc:title>
  <dc:creator>ID</dc:creator>
  <cp:lastModifiedBy>Microsoft Office User</cp:lastModifiedBy>
  <cp:revision>87</cp:revision>
  <cp:lastPrinted>2015-06-18T08:54:24Z</cp:lastPrinted>
  <dcterms:created xsi:type="dcterms:W3CDTF">2013-04-26T08:54:16Z</dcterms:created>
  <dcterms:modified xsi:type="dcterms:W3CDTF">2015-09-17T12:39:31Z</dcterms:modified>
</cp:coreProperties>
</file>