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83" r:id="rId3"/>
    <p:sldId id="286" r:id="rId4"/>
    <p:sldId id="284" r:id="rId5"/>
    <p:sldId id="287" r:id="rId6"/>
    <p:sldId id="305" r:id="rId7"/>
    <p:sldId id="288" r:id="rId8"/>
    <p:sldId id="289" r:id="rId9"/>
    <p:sldId id="290" r:id="rId10"/>
    <p:sldId id="285" r:id="rId11"/>
    <p:sldId id="300" r:id="rId12"/>
    <p:sldId id="292" r:id="rId13"/>
    <p:sldId id="291" r:id="rId14"/>
    <p:sldId id="298" r:id="rId15"/>
    <p:sldId id="293" r:id="rId16"/>
    <p:sldId id="297" r:id="rId17"/>
    <p:sldId id="296" r:id="rId18"/>
    <p:sldId id="295" r:id="rId19"/>
    <p:sldId id="303" r:id="rId20"/>
    <p:sldId id="304" r:id="rId21"/>
    <p:sldId id="306" r:id="rId22"/>
    <p:sldId id="302" r:id="rId23"/>
    <p:sldId id="299" r:id="rId24"/>
    <p:sldId id="307" r:id="rId25"/>
    <p:sldId id="301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8" autoAdjust="0"/>
    <p:restoredTop sz="45321" autoAdjust="0"/>
  </p:normalViewPr>
  <p:slideViewPr>
    <p:cSldViewPr showGuides="1">
      <p:cViewPr>
        <p:scale>
          <a:sx n="112" d="100"/>
          <a:sy n="112" d="100"/>
        </p:scale>
        <p:origin x="-712" y="320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9A048-22BD-1A48-9C76-9BF9AAC71DFB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33CF43-16C1-6E46-8737-9A2E2425D3D3}">
      <dgm:prSet phldrT="[Text]"/>
      <dgm:spPr/>
      <dgm:t>
        <a:bodyPr/>
        <a:lstStyle/>
        <a:p>
          <a:pPr algn="ctr"/>
          <a:r>
            <a:rPr lang="en-US" dirty="0" smtClean="0"/>
            <a:t>Web APIs for the Bureau</a:t>
          </a:r>
          <a:endParaRPr lang="en-US" dirty="0"/>
        </a:p>
      </dgm:t>
    </dgm:pt>
    <dgm:pt modelId="{14D9273A-C11C-DC48-8AA5-EA4171272F9C}" type="parTrans" cxnId="{01F3324C-27ED-CF49-B4BB-7154481C35BD}">
      <dgm:prSet/>
      <dgm:spPr/>
      <dgm:t>
        <a:bodyPr/>
        <a:lstStyle/>
        <a:p>
          <a:pPr algn="ctr"/>
          <a:endParaRPr lang="en-US"/>
        </a:p>
      </dgm:t>
    </dgm:pt>
    <dgm:pt modelId="{0C0DF948-CC70-B14C-95EA-9DA93EE8E735}" type="sibTrans" cxnId="{01F3324C-27ED-CF49-B4BB-7154481C35BD}">
      <dgm:prSet/>
      <dgm:spPr/>
      <dgm:t>
        <a:bodyPr/>
        <a:lstStyle/>
        <a:p>
          <a:pPr algn="ctr"/>
          <a:endParaRPr lang="en-US"/>
        </a:p>
      </dgm:t>
    </dgm:pt>
    <dgm:pt modelId="{FD3BE56E-9F2E-EE45-B7E8-0CA4140C0F08}">
      <dgm:prSet phldrT="[Text]"/>
      <dgm:spPr/>
      <dgm:t>
        <a:bodyPr/>
        <a:lstStyle/>
        <a:p>
          <a:pPr algn="ctr"/>
          <a:r>
            <a:rPr lang="en-US" dirty="0" smtClean="0"/>
            <a:t>Nature of environmental data</a:t>
          </a:r>
          <a:endParaRPr lang="en-US" dirty="0"/>
        </a:p>
      </dgm:t>
    </dgm:pt>
    <dgm:pt modelId="{083AFF78-C867-9A47-987F-232880638A49}" type="parTrans" cxnId="{40CD7A32-F112-8542-AD53-8D7B17196361}">
      <dgm:prSet/>
      <dgm:spPr/>
      <dgm:t>
        <a:bodyPr/>
        <a:lstStyle/>
        <a:p>
          <a:pPr algn="ctr"/>
          <a:endParaRPr lang="en-US"/>
        </a:p>
      </dgm:t>
    </dgm:pt>
    <dgm:pt modelId="{3EDFF180-6ABD-B242-B87F-7CDD0D02CD9D}" type="sibTrans" cxnId="{40CD7A32-F112-8542-AD53-8D7B17196361}">
      <dgm:prSet/>
      <dgm:spPr/>
      <dgm:t>
        <a:bodyPr/>
        <a:lstStyle/>
        <a:p>
          <a:pPr algn="ctr"/>
          <a:endParaRPr lang="en-US"/>
        </a:p>
      </dgm:t>
    </dgm:pt>
    <dgm:pt modelId="{F2FA05B6-1CBE-B849-9E8D-99F07AA2BB72}">
      <dgm:prSet phldrT="[Text]"/>
      <dgm:spPr/>
      <dgm:t>
        <a:bodyPr/>
        <a:lstStyle/>
        <a:p>
          <a:pPr algn="ctr"/>
          <a:r>
            <a:rPr lang="en-US" dirty="0"/>
            <a:t>Related domain Web APIs</a:t>
          </a:r>
        </a:p>
      </dgm:t>
    </dgm:pt>
    <dgm:pt modelId="{B980FDEA-E40E-F048-A40A-41ECDC87C352}" type="parTrans" cxnId="{55755FBE-D502-B44B-89D3-F2DC697FB201}">
      <dgm:prSet/>
      <dgm:spPr/>
      <dgm:t>
        <a:bodyPr/>
        <a:lstStyle/>
        <a:p>
          <a:pPr algn="ctr"/>
          <a:endParaRPr lang="en-US"/>
        </a:p>
      </dgm:t>
    </dgm:pt>
    <dgm:pt modelId="{E51732E9-D626-8A4C-9A92-11045053F0B7}" type="sibTrans" cxnId="{55755FBE-D502-B44B-89D3-F2DC697FB201}">
      <dgm:prSet/>
      <dgm:spPr/>
      <dgm:t>
        <a:bodyPr/>
        <a:lstStyle/>
        <a:p>
          <a:pPr algn="ctr"/>
          <a:endParaRPr lang="en-US"/>
        </a:p>
      </dgm:t>
    </dgm:pt>
    <dgm:pt modelId="{55A2B560-CC28-A345-A267-B558AF737CDF}">
      <dgm:prSet phldrT="[Text]"/>
      <dgm:spPr/>
      <dgm:t>
        <a:bodyPr/>
        <a:lstStyle/>
        <a:p>
          <a:pPr algn="ctr"/>
          <a:r>
            <a:rPr lang="en-US" dirty="0" smtClean="0"/>
            <a:t>Web API best practices</a:t>
          </a:r>
          <a:endParaRPr lang="en-US" dirty="0"/>
        </a:p>
      </dgm:t>
    </dgm:pt>
    <dgm:pt modelId="{22DC34CE-82E6-154D-A50E-D7633AA0AFBF}" type="parTrans" cxnId="{566F4E2D-9635-1C4C-BC79-59C9AE91B5A2}">
      <dgm:prSet/>
      <dgm:spPr/>
      <dgm:t>
        <a:bodyPr/>
        <a:lstStyle/>
        <a:p>
          <a:pPr algn="ctr"/>
          <a:endParaRPr lang="en-US"/>
        </a:p>
      </dgm:t>
    </dgm:pt>
    <dgm:pt modelId="{ACA3A2B3-AB2C-6949-8917-AEC8FE551FFB}" type="sibTrans" cxnId="{566F4E2D-9635-1C4C-BC79-59C9AE91B5A2}">
      <dgm:prSet/>
      <dgm:spPr/>
      <dgm:t>
        <a:bodyPr/>
        <a:lstStyle/>
        <a:p>
          <a:pPr algn="ctr"/>
          <a:endParaRPr lang="en-US"/>
        </a:p>
      </dgm:t>
    </dgm:pt>
    <dgm:pt modelId="{6EE8E198-7DD1-FA40-B604-FA31DF3FFD9C}">
      <dgm:prSet phldrT="[Text]"/>
      <dgm:spPr/>
      <dgm:t>
        <a:bodyPr/>
        <a:lstStyle/>
        <a:p>
          <a:pPr algn="ctr"/>
          <a:r>
            <a:rPr lang="en-US" dirty="0" smtClean="0"/>
            <a:t>Open standards &amp; computing trends</a:t>
          </a:r>
          <a:endParaRPr lang="en-US" dirty="0"/>
        </a:p>
      </dgm:t>
    </dgm:pt>
    <dgm:pt modelId="{E59745AF-B789-AD45-8CDE-733DA2278D65}" type="parTrans" cxnId="{2DA43110-A709-0849-9E6A-147973C39C76}">
      <dgm:prSet/>
      <dgm:spPr/>
      <dgm:t>
        <a:bodyPr/>
        <a:lstStyle/>
        <a:p>
          <a:pPr algn="ctr"/>
          <a:endParaRPr lang="en-US"/>
        </a:p>
      </dgm:t>
    </dgm:pt>
    <dgm:pt modelId="{F09E8D70-0059-0846-9610-490D0EE5D248}" type="sibTrans" cxnId="{2DA43110-A709-0849-9E6A-147973C39C76}">
      <dgm:prSet/>
      <dgm:spPr/>
      <dgm:t>
        <a:bodyPr/>
        <a:lstStyle/>
        <a:p>
          <a:pPr algn="ctr"/>
          <a:endParaRPr lang="en-US"/>
        </a:p>
      </dgm:t>
    </dgm:pt>
    <dgm:pt modelId="{E83F3480-279A-0F45-B5E5-C7FE6641001C}">
      <dgm:prSet phldrT="[Text]"/>
      <dgm:spPr/>
      <dgm:t>
        <a:bodyPr/>
        <a:lstStyle/>
        <a:p>
          <a:pPr algn="ctr"/>
          <a:r>
            <a:rPr lang="en-US" dirty="0"/>
            <a:t>User requirements</a:t>
          </a:r>
        </a:p>
      </dgm:t>
    </dgm:pt>
    <dgm:pt modelId="{36099DFB-88C5-164B-9CDD-72CBBB1CCAB5}" type="parTrans" cxnId="{BEED313C-F092-2D43-852F-E65B0758CEE3}">
      <dgm:prSet/>
      <dgm:spPr/>
      <dgm:t>
        <a:bodyPr/>
        <a:lstStyle/>
        <a:p>
          <a:endParaRPr lang="en-US"/>
        </a:p>
      </dgm:t>
    </dgm:pt>
    <dgm:pt modelId="{AE524B48-3C45-8C40-A96C-407638C92FC5}" type="sibTrans" cxnId="{BEED313C-F092-2D43-852F-E65B0758CEE3}">
      <dgm:prSet/>
      <dgm:spPr/>
      <dgm:t>
        <a:bodyPr/>
        <a:lstStyle/>
        <a:p>
          <a:endParaRPr lang="en-US"/>
        </a:p>
      </dgm:t>
    </dgm:pt>
    <dgm:pt modelId="{ED410F5F-80B6-2142-9B45-4FBE7613CE76}" type="pres">
      <dgm:prSet presAssocID="{2819A048-22BD-1A48-9C76-9BF9AAC71D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FD768-398D-CA45-8864-FD9BF28795E2}" type="pres">
      <dgm:prSet presAssocID="{4133CF43-16C1-6E46-8737-9A2E2425D3D3}" presName="centerShape" presStyleLbl="node0" presStyleIdx="0" presStyleCnt="1"/>
      <dgm:spPr/>
      <dgm:t>
        <a:bodyPr/>
        <a:lstStyle/>
        <a:p>
          <a:endParaRPr lang="en-US"/>
        </a:p>
      </dgm:t>
    </dgm:pt>
    <dgm:pt modelId="{8C372E21-9CF5-1B44-9055-7182DDF037A5}" type="pres">
      <dgm:prSet presAssocID="{083AFF78-C867-9A47-987F-232880638A4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9889B010-1F3C-3D45-A2BA-0504BB5C68FD}" type="pres">
      <dgm:prSet presAssocID="{FD3BE56E-9F2E-EE45-B7E8-0CA4140C0F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EFB8-2413-2541-BB53-C9774EED298D}" type="pres">
      <dgm:prSet presAssocID="{36099DFB-88C5-164B-9CDD-72CBBB1CCAB5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F3CE2E44-D23A-CC4C-9EBB-BFECCAD62576}" type="pres">
      <dgm:prSet presAssocID="{E83F3480-279A-0F45-B5E5-C7FE664100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F8799-9414-A042-80D9-BB446CBE4844}" type="pres">
      <dgm:prSet presAssocID="{B980FDEA-E40E-F048-A40A-41ECDC87C35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958A58E1-F3C4-5F4E-BBBA-C6C76C99C748}" type="pres">
      <dgm:prSet presAssocID="{F2FA05B6-1CBE-B849-9E8D-99F07AA2BB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1FECC-04A0-6F4C-AE9E-40DFE0A589CF}" type="pres">
      <dgm:prSet presAssocID="{22DC34CE-82E6-154D-A50E-D7633AA0AFB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59C13C5-50F5-CC4B-B3AB-8816799CA231}" type="pres">
      <dgm:prSet presAssocID="{55A2B560-CC28-A345-A267-B558AF737C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B11BD-26CA-7746-AE40-0B4F743403AF}" type="pres">
      <dgm:prSet presAssocID="{E59745AF-B789-AD45-8CDE-733DA2278D65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A55E85AF-CBE4-264A-BC74-4EEC08A49699}" type="pres">
      <dgm:prSet presAssocID="{6EE8E198-7DD1-FA40-B604-FA31DF3FFD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3C834-7469-304C-85D5-8F4A3B73B8D1}" type="presOf" srcId="{36099DFB-88C5-164B-9CDD-72CBBB1CCAB5}" destId="{0050EFB8-2413-2541-BB53-C9774EED298D}" srcOrd="0" destOrd="0" presId="urn:microsoft.com/office/officeart/2005/8/layout/radial4"/>
    <dgm:cxn modelId="{56470E98-6B36-6D48-B4E0-790ADA6743BF}" type="presOf" srcId="{FD3BE56E-9F2E-EE45-B7E8-0CA4140C0F08}" destId="{9889B010-1F3C-3D45-A2BA-0504BB5C68FD}" srcOrd="0" destOrd="0" presId="urn:microsoft.com/office/officeart/2005/8/layout/radial4"/>
    <dgm:cxn modelId="{2F2C84FC-C03F-824E-BCC6-D820A5B76487}" type="presOf" srcId="{22DC34CE-82E6-154D-A50E-D7633AA0AFBF}" destId="{9AE1FECC-04A0-6F4C-AE9E-40DFE0A589CF}" srcOrd="0" destOrd="0" presId="urn:microsoft.com/office/officeart/2005/8/layout/radial4"/>
    <dgm:cxn modelId="{55755FBE-D502-B44B-89D3-F2DC697FB201}" srcId="{4133CF43-16C1-6E46-8737-9A2E2425D3D3}" destId="{F2FA05B6-1CBE-B849-9E8D-99F07AA2BB72}" srcOrd="2" destOrd="0" parTransId="{B980FDEA-E40E-F048-A40A-41ECDC87C352}" sibTransId="{E51732E9-D626-8A4C-9A92-11045053F0B7}"/>
    <dgm:cxn modelId="{40CD7A32-F112-8542-AD53-8D7B17196361}" srcId="{4133CF43-16C1-6E46-8737-9A2E2425D3D3}" destId="{FD3BE56E-9F2E-EE45-B7E8-0CA4140C0F08}" srcOrd="0" destOrd="0" parTransId="{083AFF78-C867-9A47-987F-232880638A49}" sibTransId="{3EDFF180-6ABD-B242-B87F-7CDD0D02CD9D}"/>
    <dgm:cxn modelId="{5F658B73-B48C-4847-B853-1155F07FA08C}" type="presOf" srcId="{083AFF78-C867-9A47-987F-232880638A49}" destId="{8C372E21-9CF5-1B44-9055-7182DDF037A5}" srcOrd="0" destOrd="0" presId="urn:microsoft.com/office/officeart/2005/8/layout/radial4"/>
    <dgm:cxn modelId="{3C7739E9-3B72-A040-85A8-897A64C30E1D}" type="presOf" srcId="{55A2B560-CC28-A345-A267-B558AF737CDF}" destId="{259C13C5-50F5-CC4B-B3AB-8816799CA231}" srcOrd="0" destOrd="0" presId="urn:microsoft.com/office/officeart/2005/8/layout/radial4"/>
    <dgm:cxn modelId="{566F4E2D-9635-1C4C-BC79-59C9AE91B5A2}" srcId="{4133CF43-16C1-6E46-8737-9A2E2425D3D3}" destId="{55A2B560-CC28-A345-A267-B558AF737CDF}" srcOrd="3" destOrd="0" parTransId="{22DC34CE-82E6-154D-A50E-D7633AA0AFBF}" sibTransId="{ACA3A2B3-AB2C-6949-8917-AEC8FE551FFB}"/>
    <dgm:cxn modelId="{73C2A9B2-5C99-954A-B531-BC4DEA3FE0B5}" type="presOf" srcId="{2819A048-22BD-1A48-9C76-9BF9AAC71DFB}" destId="{ED410F5F-80B6-2142-9B45-4FBE7613CE76}" srcOrd="0" destOrd="0" presId="urn:microsoft.com/office/officeart/2005/8/layout/radial4"/>
    <dgm:cxn modelId="{8E3EAEE7-EBD7-224E-AFBE-2E8CE47B21AA}" type="presOf" srcId="{E59745AF-B789-AD45-8CDE-733DA2278D65}" destId="{B18B11BD-26CA-7746-AE40-0B4F743403AF}" srcOrd="0" destOrd="0" presId="urn:microsoft.com/office/officeart/2005/8/layout/radial4"/>
    <dgm:cxn modelId="{158098B6-47E7-F141-89D6-4CB0E2C1EB62}" type="presOf" srcId="{B980FDEA-E40E-F048-A40A-41ECDC87C352}" destId="{F8EF8799-9414-A042-80D9-BB446CBE4844}" srcOrd="0" destOrd="0" presId="urn:microsoft.com/office/officeart/2005/8/layout/radial4"/>
    <dgm:cxn modelId="{01F3324C-27ED-CF49-B4BB-7154481C35BD}" srcId="{2819A048-22BD-1A48-9C76-9BF9AAC71DFB}" destId="{4133CF43-16C1-6E46-8737-9A2E2425D3D3}" srcOrd="0" destOrd="0" parTransId="{14D9273A-C11C-DC48-8AA5-EA4171272F9C}" sibTransId="{0C0DF948-CC70-B14C-95EA-9DA93EE8E735}"/>
    <dgm:cxn modelId="{A6BA29BF-A6FA-A740-A3DF-0595E935F205}" type="presOf" srcId="{4133CF43-16C1-6E46-8737-9A2E2425D3D3}" destId="{C87FD768-398D-CA45-8864-FD9BF28795E2}" srcOrd="0" destOrd="0" presId="urn:microsoft.com/office/officeart/2005/8/layout/radial4"/>
    <dgm:cxn modelId="{BEED313C-F092-2D43-852F-E65B0758CEE3}" srcId="{4133CF43-16C1-6E46-8737-9A2E2425D3D3}" destId="{E83F3480-279A-0F45-B5E5-C7FE6641001C}" srcOrd="1" destOrd="0" parTransId="{36099DFB-88C5-164B-9CDD-72CBBB1CCAB5}" sibTransId="{AE524B48-3C45-8C40-A96C-407638C92FC5}"/>
    <dgm:cxn modelId="{2DA43110-A709-0849-9E6A-147973C39C76}" srcId="{4133CF43-16C1-6E46-8737-9A2E2425D3D3}" destId="{6EE8E198-7DD1-FA40-B604-FA31DF3FFD9C}" srcOrd="4" destOrd="0" parTransId="{E59745AF-B789-AD45-8CDE-733DA2278D65}" sibTransId="{F09E8D70-0059-0846-9610-490D0EE5D248}"/>
    <dgm:cxn modelId="{2B33DE33-6446-FB40-A812-020A75594932}" type="presOf" srcId="{F2FA05B6-1CBE-B849-9E8D-99F07AA2BB72}" destId="{958A58E1-F3C4-5F4E-BBBA-C6C76C99C748}" srcOrd="0" destOrd="0" presId="urn:microsoft.com/office/officeart/2005/8/layout/radial4"/>
    <dgm:cxn modelId="{87053DBA-D291-B94E-93ED-AD7E18CF00CA}" type="presOf" srcId="{E83F3480-279A-0F45-B5E5-C7FE6641001C}" destId="{F3CE2E44-D23A-CC4C-9EBB-BFECCAD62576}" srcOrd="0" destOrd="0" presId="urn:microsoft.com/office/officeart/2005/8/layout/radial4"/>
    <dgm:cxn modelId="{CDF678A2-7683-CA44-83A3-F64CCA72F2A9}" type="presOf" srcId="{6EE8E198-7DD1-FA40-B604-FA31DF3FFD9C}" destId="{A55E85AF-CBE4-264A-BC74-4EEC08A49699}" srcOrd="0" destOrd="0" presId="urn:microsoft.com/office/officeart/2005/8/layout/radial4"/>
    <dgm:cxn modelId="{F85AC7B8-D102-7F4E-801E-6FA72EB67030}" type="presParOf" srcId="{ED410F5F-80B6-2142-9B45-4FBE7613CE76}" destId="{C87FD768-398D-CA45-8864-FD9BF28795E2}" srcOrd="0" destOrd="0" presId="urn:microsoft.com/office/officeart/2005/8/layout/radial4"/>
    <dgm:cxn modelId="{3AEE2903-B981-3A4A-A4EF-C0C59F319608}" type="presParOf" srcId="{ED410F5F-80B6-2142-9B45-4FBE7613CE76}" destId="{8C372E21-9CF5-1B44-9055-7182DDF037A5}" srcOrd="1" destOrd="0" presId="urn:microsoft.com/office/officeart/2005/8/layout/radial4"/>
    <dgm:cxn modelId="{714731E9-150C-9D4B-A9F4-72295F0BC374}" type="presParOf" srcId="{ED410F5F-80B6-2142-9B45-4FBE7613CE76}" destId="{9889B010-1F3C-3D45-A2BA-0504BB5C68FD}" srcOrd="2" destOrd="0" presId="urn:microsoft.com/office/officeart/2005/8/layout/radial4"/>
    <dgm:cxn modelId="{34A71A8B-AD6C-7442-8B91-6DBA54E18CA7}" type="presParOf" srcId="{ED410F5F-80B6-2142-9B45-4FBE7613CE76}" destId="{0050EFB8-2413-2541-BB53-C9774EED298D}" srcOrd="3" destOrd="0" presId="urn:microsoft.com/office/officeart/2005/8/layout/radial4"/>
    <dgm:cxn modelId="{0191CFE9-D7E3-684F-9B7C-1348C79571EA}" type="presParOf" srcId="{ED410F5F-80B6-2142-9B45-4FBE7613CE76}" destId="{F3CE2E44-D23A-CC4C-9EBB-BFECCAD62576}" srcOrd="4" destOrd="0" presId="urn:microsoft.com/office/officeart/2005/8/layout/radial4"/>
    <dgm:cxn modelId="{2E963F9C-E1EC-5749-8AB4-0B224E3535EE}" type="presParOf" srcId="{ED410F5F-80B6-2142-9B45-4FBE7613CE76}" destId="{F8EF8799-9414-A042-80D9-BB446CBE4844}" srcOrd="5" destOrd="0" presId="urn:microsoft.com/office/officeart/2005/8/layout/radial4"/>
    <dgm:cxn modelId="{4A6BE3CC-2E44-C147-8444-55A0C155B0A1}" type="presParOf" srcId="{ED410F5F-80B6-2142-9B45-4FBE7613CE76}" destId="{958A58E1-F3C4-5F4E-BBBA-C6C76C99C748}" srcOrd="6" destOrd="0" presId="urn:microsoft.com/office/officeart/2005/8/layout/radial4"/>
    <dgm:cxn modelId="{CC19EBD1-8858-FD4E-9F20-2C0780AC6D8F}" type="presParOf" srcId="{ED410F5F-80B6-2142-9B45-4FBE7613CE76}" destId="{9AE1FECC-04A0-6F4C-AE9E-40DFE0A589CF}" srcOrd="7" destOrd="0" presId="urn:microsoft.com/office/officeart/2005/8/layout/radial4"/>
    <dgm:cxn modelId="{8C627327-38A8-0F41-A5DE-CB68697A64C8}" type="presParOf" srcId="{ED410F5F-80B6-2142-9B45-4FBE7613CE76}" destId="{259C13C5-50F5-CC4B-B3AB-8816799CA231}" srcOrd="8" destOrd="0" presId="urn:microsoft.com/office/officeart/2005/8/layout/radial4"/>
    <dgm:cxn modelId="{8C64C024-E033-D346-B756-A096991A63DF}" type="presParOf" srcId="{ED410F5F-80B6-2142-9B45-4FBE7613CE76}" destId="{B18B11BD-26CA-7746-AE40-0B4F743403AF}" srcOrd="9" destOrd="0" presId="urn:microsoft.com/office/officeart/2005/8/layout/radial4"/>
    <dgm:cxn modelId="{114CB65E-760C-854E-8B8C-3296544E16D0}" type="presParOf" srcId="{ED410F5F-80B6-2142-9B45-4FBE7613CE76}" destId="{A55E85AF-CBE4-264A-BC74-4EEC08A4969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84AE7-A822-BF4A-86E7-7258294DFE0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82EE4-1541-5142-BB2E-F782B094C7F1}">
      <dgm:prSet phldrT="[Text]"/>
      <dgm:spPr/>
      <dgm:t>
        <a:bodyPr/>
        <a:lstStyle/>
        <a:p>
          <a:r>
            <a:rPr lang="en-US" dirty="0" smtClean="0"/>
            <a:t>/datasets</a:t>
          </a:r>
          <a:endParaRPr lang="en-US" dirty="0"/>
        </a:p>
      </dgm:t>
    </dgm:pt>
    <dgm:pt modelId="{D12982C7-0963-4F4F-AF58-62799CD227E1}" type="parTrans" cxnId="{2D8F3AF9-5F5C-6145-81B4-66F4482F893F}">
      <dgm:prSet/>
      <dgm:spPr/>
      <dgm:t>
        <a:bodyPr/>
        <a:lstStyle/>
        <a:p>
          <a:endParaRPr lang="en-US"/>
        </a:p>
      </dgm:t>
    </dgm:pt>
    <dgm:pt modelId="{18C5CDD8-506E-3C4E-92CA-02225D5C5A8D}" type="sibTrans" cxnId="{2D8F3AF9-5F5C-6145-81B4-66F4482F893F}">
      <dgm:prSet/>
      <dgm:spPr/>
      <dgm:t>
        <a:bodyPr/>
        <a:lstStyle/>
        <a:p>
          <a:endParaRPr lang="en-US"/>
        </a:p>
      </dgm:t>
    </dgm:pt>
    <dgm:pt modelId="{464E15A7-A8CC-594D-98EB-AA8EDA4E3873}">
      <dgm:prSet phldrT="[Text]"/>
      <dgm:spPr/>
      <dgm:t>
        <a:bodyPr/>
        <a:lstStyle/>
        <a:p>
          <a:r>
            <a:rPr lang="en-US" dirty="0" smtClean="0"/>
            <a:t>Top level grouping</a:t>
          </a:r>
          <a:endParaRPr lang="en-US" dirty="0"/>
        </a:p>
      </dgm:t>
    </dgm:pt>
    <dgm:pt modelId="{7586FC70-2CFB-FB46-8C97-B75BAAB07733}" type="parTrans" cxnId="{6495DF8D-C674-9743-8341-664BFA8621AD}">
      <dgm:prSet/>
      <dgm:spPr/>
      <dgm:t>
        <a:bodyPr/>
        <a:lstStyle/>
        <a:p>
          <a:endParaRPr lang="en-US"/>
        </a:p>
      </dgm:t>
    </dgm:pt>
    <dgm:pt modelId="{0DCAE801-2BEB-A240-BAE4-58DF8DCED93E}" type="sibTrans" cxnId="{6495DF8D-C674-9743-8341-664BFA8621AD}">
      <dgm:prSet/>
      <dgm:spPr/>
      <dgm:t>
        <a:bodyPr/>
        <a:lstStyle/>
        <a:p>
          <a:endParaRPr lang="en-US"/>
        </a:p>
      </dgm:t>
    </dgm:pt>
    <dgm:pt modelId="{49EE82F9-47DC-724A-BFE3-B54AD5D411A5}">
      <dgm:prSet phldrT="[Text]"/>
      <dgm:spPr/>
      <dgm:t>
        <a:bodyPr/>
        <a:lstStyle/>
        <a:p>
          <a:r>
            <a:rPr lang="en-US" dirty="0" smtClean="0"/>
            <a:t>‘Annual summaries’, ‘hourly </a:t>
          </a:r>
          <a:r>
            <a:rPr lang="en-US" dirty="0" err="1" smtClean="0"/>
            <a:t>precip</a:t>
          </a:r>
          <a:r>
            <a:rPr lang="en-US" dirty="0" smtClean="0"/>
            <a:t>’</a:t>
          </a:r>
          <a:endParaRPr lang="en-US" dirty="0"/>
        </a:p>
      </dgm:t>
    </dgm:pt>
    <dgm:pt modelId="{3ADE844A-0BFA-7A40-A998-58406C3954E3}" type="parTrans" cxnId="{DAE29E36-83AB-4E44-9510-A963A8713B4D}">
      <dgm:prSet/>
      <dgm:spPr/>
      <dgm:t>
        <a:bodyPr/>
        <a:lstStyle/>
        <a:p>
          <a:endParaRPr lang="en-US"/>
        </a:p>
      </dgm:t>
    </dgm:pt>
    <dgm:pt modelId="{40EE1BDB-9C61-DF4F-A43D-BB44B0DBAE22}" type="sibTrans" cxnId="{DAE29E36-83AB-4E44-9510-A963A8713B4D}">
      <dgm:prSet/>
      <dgm:spPr/>
      <dgm:t>
        <a:bodyPr/>
        <a:lstStyle/>
        <a:p>
          <a:endParaRPr lang="en-US"/>
        </a:p>
      </dgm:t>
    </dgm:pt>
    <dgm:pt modelId="{2DD4E9FA-5AF1-F74D-B60D-A44C9727078C}">
      <dgm:prSet phldrT="[Text]"/>
      <dgm:spPr/>
      <dgm:t>
        <a:bodyPr/>
        <a:lstStyle/>
        <a:p>
          <a:r>
            <a:rPr lang="en-US" dirty="0" smtClean="0"/>
            <a:t>/</a:t>
          </a:r>
          <a:r>
            <a:rPr lang="en-US" dirty="0" err="1" smtClean="0"/>
            <a:t>datacategories</a:t>
          </a:r>
          <a:endParaRPr lang="en-US" dirty="0"/>
        </a:p>
      </dgm:t>
    </dgm:pt>
    <dgm:pt modelId="{A84948C9-0F73-0E41-BA51-86672E72DBC7}" type="parTrans" cxnId="{16A9AC9A-7684-694B-A8A7-12960E3A200B}">
      <dgm:prSet/>
      <dgm:spPr/>
      <dgm:t>
        <a:bodyPr/>
        <a:lstStyle/>
        <a:p>
          <a:endParaRPr lang="en-US"/>
        </a:p>
      </dgm:t>
    </dgm:pt>
    <dgm:pt modelId="{432D6405-9D28-E542-9EE1-ED29E5415E83}" type="sibTrans" cxnId="{16A9AC9A-7684-694B-A8A7-12960E3A200B}">
      <dgm:prSet/>
      <dgm:spPr/>
      <dgm:t>
        <a:bodyPr/>
        <a:lstStyle/>
        <a:p>
          <a:endParaRPr lang="en-US"/>
        </a:p>
      </dgm:t>
    </dgm:pt>
    <dgm:pt modelId="{F7E4FB71-C5CD-3748-B9B4-2EDE73B574BC}">
      <dgm:prSet phldrT="[Text]"/>
      <dgm:spPr/>
      <dgm:t>
        <a:bodyPr/>
        <a:lstStyle/>
        <a:p>
          <a:r>
            <a:rPr lang="en-US" dirty="0" smtClean="0"/>
            <a:t>A logical grouping of data types</a:t>
          </a:r>
          <a:endParaRPr lang="en-US" dirty="0"/>
        </a:p>
      </dgm:t>
    </dgm:pt>
    <dgm:pt modelId="{89EFED9C-4107-7B41-8A35-600B8DDC7ACC}" type="parTrans" cxnId="{C6941B9A-563E-4F4C-85F8-385088D7FDAD}">
      <dgm:prSet/>
      <dgm:spPr/>
      <dgm:t>
        <a:bodyPr/>
        <a:lstStyle/>
        <a:p>
          <a:endParaRPr lang="en-US"/>
        </a:p>
      </dgm:t>
    </dgm:pt>
    <dgm:pt modelId="{5647C39C-B4CE-3C43-A179-6EAD0EB767BD}" type="sibTrans" cxnId="{C6941B9A-563E-4F4C-85F8-385088D7FDAD}">
      <dgm:prSet/>
      <dgm:spPr/>
      <dgm:t>
        <a:bodyPr/>
        <a:lstStyle/>
        <a:p>
          <a:endParaRPr lang="en-US"/>
        </a:p>
      </dgm:t>
    </dgm:pt>
    <dgm:pt modelId="{4114D474-F4C2-3A42-987F-16A79D743A69}">
      <dgm:prSet phldrT="[Text]"/>
      <dgm:spPr/>
      <dgm:t>
        <a:bodyPr/>
        <a:lstStyle/>
        <a:p>
          <a:r>
            <a:rPr lang="en-US" dirty="0" smtClean="0"/>
            <a:t>‘Sky cover &amp; clouds’, ‘Evaporation’</a:t>
          </a:r>
          <a:endParaRPr lang="en-US" dirty="0"/>
        </a:p>
      </dgm:t>
    </dgm:pt>
    <dgm:pt modelId="{F42CCCCC-AC01-E04B-B507-C55FEBBBAEEC}" type="parTrans" cxnId="{9C19C50E-0EC0-EA47-8156-185E2F98CCCE}">
      <dgm:prSet/>
      <dgm:spPr/>
      <dgm:t>
        <a:bodyPr/>
        <a:lstStyle/>
        <a:p>
          <a:endParaRPr lang="en-US"/>
        </a:p>
      </dgm:t>
    </dgm:pt>
    <dgm:pt modelId="{EAB37166-EF24-5A42-A482-5882F2BE035E}" type="sibTrans" cxnId="{9C19C50E-0EC0-EA47-8156-185E2F98CCCE}">
      <dgm:prSet/>
      <dgm:spPr/>
      <dgm:t>
        <a:bodyPr/>
        <a:lstStyle/>
        <a:p>
          <a:endParaRPr lang="en-US"/>
        </a:p>
      </dgm:t>
    </dgm:pt>
    <dgm:pt modelId="{948C9507-78FD-3B43-8AF3-08EC8D504DBF}">
      <dgm:prSet phldrT="[Text]"/>
      <dgm:spPr/>
      <dgm:t>
        <a:bodyPr/>
        <a:lstStyle/>
        <a:p>
          <a:r>
            <a:rPr lang="en-US" dirty="0" smtClean="0"/>
            <a:t>/</a:t>
          </a:r>
          <a:r>
            <a:rPr lang="en-US" dirty="0" err="1" smtClean="0"/>
            <a:t>datatypes</a:t>
          </a:r>
          <a:endParaRPr lang="en-US" dirty="0"/>
        </a:p>
      </dgm:t>
    </dgm:pt>
    <dgm:pt modelId="{05F7155C-EB71-B346-B4FB-42B897571184}" type="parTrans" cxnId="{5C2AABAC-7A90-6447-B9A1-489403F9574E}">
      <dgm:prSet/>
      <dgm:spPr/>
      <dgm:t>
        <a:bodyPr/>
        <a:lstStyle/>
        <a:p>
          <a:endParaRPr lang="en-US"/>
        </a:p>
      </dgm:t>
    </dgm:pt>
    <dgm:pt modelId="{19DE048A-0977-F342-B714-188925DF9EC1}" type="sibTrans" cxnId="{5C2AABAC-7A90-6447-B9A1-489403F9574E}">
      <dgm:prSet/>
      <dgm:spPr/>
      <dgm:t>
        <a:bodyPr/>
        <a:lstStyle/>
        <a:p>
          <a:endParaRPr lang="en-US"/>
        </a:p>
      </dgm:t>
    </dgm:pt>
    <dgm:pt modelId="{4B620038-B325-EB42-AA11-06DE3E6EC234}">
      <dgm:prSet phldrT="[Text]"/>
      <dgm:spPr/>
      <dgm:t>
        <a:bodyPr/>
        <a:lstStyle/>
        <a:p>
          <a:r>
            <a:rPr lang="en-US" dirty="0" smtClean="0"/>
            <a:t>The instance phenomenon</a:t>
          </a:r>
          <a:endParaRPr lang="en-US" dirty="0"/>
        </a:p>
      </dgm:t>
    </dgm:pt>
    <dgm:pt modelId="{A52B5EFC-47FA-C84D-AE47-549FFF7CB67E}" type="parTrans" cxnId="{911648FB-522B-164B-AA53-718A8F07D967}">
      <dgm:prSet/>
      <dgm:spPr/>
      <dgm:t>
        <a:bodyPr/>
        <a:lstStyle/>
        <a:p>
          <a:endParaRPr lang="en-US"/>
        </a:p>
      </dgm:t>
    </dgm:pt>
    <dgm:pt modelId="{9BB1D5F7-A027-E448-B93A-BB0224800B66}" type="sibTrans" cxnId="{911648FB-522B-164B-AA53-718A8F07D967}">
      <dgm:prSet/>
      <dgm:spPr/>
      <dgm:t>
        <a:bodyPr/>
        <a:lstStyle/>
        <a:p>
          <a:endParaRPr lang="en-US"/>
        </a:p>
      </dgm:t>
    </dgm:pt>
    <dgm:pt modelId="{FF948059-61F5-5343-A38F-64A65EAD5BA2}">
      <dgm:prSet phldrT="[Text]"/>
      <dgm:spPr/>
      <dgm:t>
        <a:bodyPr/>
        <a:lstStyle/>
        <a:p>
          <a:r>
            <a:rPr lang="en-US" dirty="0" smtClean="0"/>
            <a:t>‘Long-term averages of annual growing degree days with base 45F’</a:t>
          </a:r>
          <a:endParaRPr lang="en-US" dirty="0"/>
        </a:p>
      </dgm:t>
    </dgm:pt>
    <dgm:pt modelId="{706C741B-BD6A-FA4E-82D5-C1747FBF2FED}" type="parTrans" cxnId="{839C463E-C0B2-1D4C-BDF9-D5B2F326F7C6}">
      <dgm:prSet/>
      <dgm:spPr/>
      <dgm:t>
        <a:bodyPr/>
        <a:lstStyle/>
        <a:p>
          <a:endParaRPr lang="en-US"/>
        </a:p>
      </dgm:t>
    </dgm:pt>
    <dgm:pt modelId="{233B599D-3088-5B45-8061-210C1A831D52}" type="sibTrans" cxnId="{839C463E-C0B2-1D4C-BDF9-D5B2F326F7C6}">
      <dgm:prSet/>
      <dgm:spPr/>
      <dgm:t>
        <a:bodyPr/>
        <a:lstStyle/>
        <a:p>
          <a:endParaRPr lang="en-US"/>
        </a:p>
      </dgm:t>
    </dgm:pt>
    <dgm:pt modelId="{5DCEE134-1AEB-DB46-85D5-ADEF6F8CC148}">
      <dgm:prSet phldrT="[Text]"/>
      <dgm:spPr/>
      <dgm:t>
        <a:bodyPr/>
        <a:lstStyle/>
        <a:p>
          <a:r>
            <a:rPr lang="en-US" dirty="0" smtClean="0"/>
            <a:t>/</a:t>
          </a:r>
          <a:r>
            <a:rPr lang="en-US" dirty="0" err="1" smtClean="0"/>
            <a:t>locationcategories</a:t>
          </a:r>
          <a:endParaRPr lang="en-US" dirty="0"/>
        </a:p>
      </dgm:t>
    </dgm:pt>
    <dgm:pt modelId="{04781E16-8AE4-084D-B102-DB00DF2D1F6E}" type="parTrans" cxnId="{B7C66E5F-9B07-864A-BD91-A6CD4F888BF4}">
      <dgm:prSet/>
      <dgm:spPr/>
      <dgm:t>
        <a:bodyPr/>
        <a:lstStyle/>
        <a:p>
          <a:endParaRPr lang="en-US"/>
        </a:p>
      </dgm:t>
    </dgm:pt>
    <dgm:pt modelId="{BDEF8EE4-963D-0446-8DE4-2E4D64E6D8D2}" type="sibTrans" cxnId="{B7C66E5F-9B07-864A-BD91-A6CD4F888BF4}">
      <dgm:prSet/>
      <dgm:spPr/>
      <dgm:t>
        <a:bodyPr/>
        <a:lstStyle/>
        <a:p>
          <a:endParaRPr lang="en-US"/>
        </a:p>
      </dgm:t>
    </dgm:pt>
    <dgm:pt modelId="{B48984D6-EB9A-2043-9E9C-C6EE9D053256}">
      <dgm:prSet phldrT="[Text]"/>
      <dgm:spPr/>
      <dgm:t>
        <a:bodyPr/>
        <a:lstStyle/>
        <a:p>
          <a:r>
            <a:rPr lang="en-US" dirty="0" smtClean="0"/>
            <a:t>/locations</a:t>
          </a:r>
          <a:endParaRPr lang="en-US" dirty="0"/>
        </a:p>
      </dgm:t>
    </dgm:pt>
    <dgm:pt modelId="{D9864737-5698-3948-BD91-13E7AA9021A4}" type="parTrans" cxnId="{E29FF763-795F-C24B-86BF-F540D54D2EB7}">
      <dgm:prSet/>
      <dgm:spPr/>
      <dgm:t>
        <a:bodyPr/>
        <a:lstStyle/>
        <a:p>
          <a:endParaRPr lang="en-US"/>
        </a:p>
      </dgm:t>
    </dgm:pt>
    <dgm:pt modelId="{273C4214-97A1-904F-9064-B8DA67AB319D}" type="sibTrans" cxnId="{E29FF763-795F-C24B-86BF-F540D54D2EB7}">
      <dgm:prSet/>
      <dgm:spPr/>
      <dgm:t>
        <a:bodyPr/>
        <a:lstStyle/>
        <a:p>
          <a:endParaRPr lang="en-US"/>
        </a:p>
      </dgm:t>
    </dgm:pt>
    <dgm:pt modelId="{84C77D83-BF6B-844E-8B95-A599702D422A}">
      <dgm:prSet phldrT="[Text]"/>
      <dgm:spPr/>
      <dgm:t>
        <a:bodyPr/>
        <a:lstStyle/>
        <a:p>
          <a:r>
            <a:rPr lang="en-US" dirty="0" smtClean="0"/>
            <a:t>/stations</a:t>
          </a:r>
          <a:endParaRPr lang="en-US" dirty="0"/>
        </a:p>
      </dgm:t>
    </dgm:pt>
    <dgm:pt modelId="{A834E6BA-F1D2-F544-A62C-D044CFC1102D}" type="parTrans" cxnId="{C11C2BBB-BA80-A94C-BA21-A3388FFA1601}">
      <dgm:prSet/>
      <dgm:spPr/>
      <dgm:t>
        <a:bodyPr/>
        <a:lstStyle/>
        <a:p>
          <a:endParaRPr lang="en-US"/>
        </a:p>
      </dgm:t>
    </dgm:pt>
    <dgm:pt modelId="{DAD2C75E-E25F-9C4A-B06E-E5542FF585F2}" type="sibTrans" cxnId="{C11C2BBB-BA80-A94C-BA21-A3388FFA1601}">
      <dgm:prSet/>
      <dgm:spPr/>
      <dgm:t>
        <a:bodyPr/>
        <a:lstStyle/>
        <a:p>
          <a:endParaRPr lang="en-US"/>
        </a:p>
      </dgm:t>
    </dgm:pt>
    <dgm:pt modelId="{C2FF2820-5B4F-7E4A-B35B-366341F6E686}">
      <dgm:prSet phldrT="[Text]"/>
      <dgm:spPr/>
      <dgm:t>
        <a:bodyPr/>
        <a:lstStyle/>
        <a:p>
          <a:r>
            <a:rPr lang="en-US" dirty="0" smtClean="0"/>
            <a:t>/data</a:t>
          </a:r>
          <a:endParaRPr lang="en-US" dirty="0"/>
        </a:p>
      </dgm:t>
    </dgm:pt>
    <dgm:pt modelId="{1830EB96-B71B-054D-B7DF-96A232CB1B23}" type="parTrans" cxnId="{B38E3DB2-F328-494B-8479-5AC6FA5F666C}">
      <dgm:prSet/>
      <dgm:spPr/>
      <dgm:t>
        <a:bodyPr/>
        <a:lstStyle/>
        <a:p>
          <a:endParaRPr lang="en-US"/>
        </a:p>
      </dgm:t>
    </dgm:pt>
    <dgm:pt modelId="{B13AACBB-70AB-D04F-A6D8-15478E609D5D}" type="sibTrans" cxnId="{B38E3DB2-F328-494B-8479-5AC6FA5F666C}">
      <dgm:prSet/>
      <dgm:spPr/>
      <dgm:t>
        <a:bodyPr/>
        <a:lstStyle/>
        <a:p>
          <a:endParaRPr lang="en-US"/>
        </a:p>
      </dgm:t>
    </dgm:pt>
    <dgm:pt modelId="{EE294C11-440E-AF40-98BE-7000B84A9279}">
      <dgm:prSet phldrT="[Text]"/>
      <dgm:spPr/>
      <dgm:t>
        <a:bodyPr/>
        <a:lstStyle/>
        <a:p>
          <a:r>
            <a:rPr lang="en-US" dirty="0" smtClean="0"/>
            <a:t>Logical grouping of location types</a:t>
          </a:r>
          <a:endParaRPr lang="en-US" dirty="0"/>
        </a:p>
      </dgm:t>
    </dgm:pt>
    <dgm:pt modelId="{81F7012F-1FBE-B541-B252-960B705C23A4}" type="parTrans" cxnId="{E2EC3654-846D-464F-8EA0-233849F11CDC}">
      <dgm:prSet/>
      <dgm:spPr/>
      <dgm:t>
        <a:bodyPr/>
        <a:lstStyle/>
        <a:p>
          <a:endParaRPr lang="en-US"/>
        </a:p>
      </dgm:t>
    </dgm:pt>
    <dgm:pt modelId="{A0DA8974-1D90-F54E-98C1-E47C89116F27}" type="sibTrans" cxnId="{E2EC3654-846D-464F-8EA0-233849F11CDC}">
      <dgm:prSet/>
      <dgm:spPr/>
      <dgm:t>
        <a:bodyPr/>
        <a:lstStyle/>
        <a:p>
          <a:endParaRPr lang="en-US"/>
        </a:p>
      </dgm:t>
    </dgm:pt>
    <dgm:pt modelId="{7C6352F3-D6F7-3544-B5E7-79EB4FD76CFC}">
      <dgm:prSet phldrT="[Text]"/>
      <dgm:spPr/>
      <dgm:t>
        <a:bodyPr/>
        <a:lstStyle/>
        <a:p>
          <a:r>
            <a:rPr lang="en-US" dirty="0" smtClean="0"/>
            <a:t>‘Hydrologic Region’, ‘Climate Division’</a:t>
          </a:r>
          <a:endParaRPr lang="en-US" dirty="0"/>
        </a:p>
      </dgm:t>
    </dgm:pt>
    <dgm:pt modelId="{715A52DC-3123-9F4C-9982-63C20E111D1A}" type="parTrans" cxnId="{5F20B7A6-882C-9D45-BEAF-EE448CAF4117}">
      <dgm:prSet/>
      <dgm:spPr/>
      <dgm:t>
        <a:bodyPr/>
        <a:lstStyle/>
        <a:p>
          <a:endParaRPr lang="en-US"/>
        </a:p>
      </dgm:t>
    </dgm:pt>
    <dgm:pt modelId="{26E312EB-1F15-1F4B-86C9-E0578601530F}" type="sibTrans" cxnId="{5F20B7A6-882C-9D45-BEAF-EE448CAF4117}">
      <dgm:prSet/>
      <dgm:spPr/>
      <dgm:t>
        <a:bodyPr/>
        <a:lstStyle/>
        <a:p>
          <a:endParaRPr lang="en-US"/>
        </a:p>
      </dgm:t>
    </dgm:pt>
    <dgm:pt modelId="{7CB56B70-F34D-0B4D-B0B8-003FC1806781}">
      <dgm:prSet phldrT="[Text]"/>
      <dgm:spPr/>
      <dgm:t>
        <a:bodyPr/>
        <a:lstStyle/>
        <a:p>
          <a:r>
            <a:rPr lang="en-US" dirty="0" smtClean="0"/>
            <a:t>Individual (point</a:t>
          </a:r>
          <a:r>
            <a:rPr lang="en-US" smtClean="0"/>
            <a:t>) locations</a:t>
          </a:r>
          <a:endParaRPr lang="en-US" dirty="0"/>
        </a:p>
      </dgm:t>
    </dgm:pt>
    <dgm:pt modelId="{3F7C57B8-569A-424B-81FD-82A1581DD414}" type="parTrans" cxnId="{892C904A-ED0C-F14F-B297-2148486E9B1E}">
      <dgm:prSet/>
      <dgm:spPr/>
      <dgm:t>
        <a:bodyPr/>
        <a:lstStyle/>
        <a:p>
          <a:endParaRPr lang="en-US"/>
        </a:p>
      </dgm:t>
    </dgm:pt>
    <dgm:pt modelId="{FB29A6AD-5D03-D64F-B161-F62403CD8DFA}" type="sibTrans" cxnId="{892C904A-ED0C-F14F-B297-2148486E9B1E}">
      <dgm:prSet/>
      <dgm:spPr/>
      <dgm:t>
        <a:bodyPr/>
        <a:lstStyle/>
        <a:p>
          <a:endParaRPr lang="en-US"/>
        </a:p>
      </dgm:t>
    </dgm:pt>
    <dgm:pt modelId="{03DB2AEE-3D3E-594E-BC31-5582F5CBA9B4}">
      <dgm:prSet phldrT="[Text]"/>
      <dgm:spPr/>
      <dgm:t>
        <a:bodyPr/>
        <a:lstStyle/>
        <a:p>
          <a:r>
            <a:rPr lang="en-US" dirty="0" smtClean="0"/>
            <a:t>Individual US states, cities</a:t>
          </a:r>
          <a:endParaRPr lang="en-US" dirty="0"/>
        </a:p>
      </dgm:t>
    </dgm:pt>
    <dgm:pt modelId="{C7693FF8-B223-7C43-9F89-A4C584289861}" type="parTrans" cxnId="{92B91EA0-C1F1-D249-A6A5-542E832F455F}">
      <dgm:prSet/>
      <dgm:spPr/>
      <dgm:t>
        <a:bodyPr/>
        <a:lstStyle/>
        <a:p>
          <a:endParaRPr lang="en-US"/>
        </a:p>
      </dgm:t>
    </dgm:pt>
    <dgm:pt modelId="{2CE202F9-8E1A-8E48-A208-7762CA3F5D60}" type="sibTrans" cxnId="{92B91EA0-C1F1-D249-A6A5-542E832F455F}">
      <dgm:prSet/>
      <dgm:spPr/>
      <dgm:t>
        <a:bodyPr/>
        <a:lstStyle/>
        <a:p>
          <a:endParaRPr lang="en-US"/>
        </a:p>
      </dgm:t>
    </dgm:pt>
    <dgm:pt modelId="{338895C7-F209-5E49-AD25-E49F39A7501B}">
      <dgm:prSet phldrT="[Text]"/>
      <dgm:spPr/>
      <dgm:t>
        <a:bodyPr/>
        <a:lstStyle/>
        <a:p>
          <a:r>
            <a:rPr lang="en-US" dirty="0" smtClean="0"/>
            <a:t>Individual automatic weather station</a:t>
          </a:r>
          <a:endParaRPr lang="en-US" dirty="0"/>
        </a:p>
      </dgm:t>
    </dgm:pt>
    <dgm:pt modelId="{0B5465EC-C702-B147-A8DA-F45BFB5C40D9}" type="parTrans" cxnId="{A81B34DA-6C22-E14A-958A-1569D3B5ADFB}">
      <dgm:prSet/>
      <dgm:spPr/>
      <dgm:t>
        <a:bodyPr/>
        <a:lstStyle/>
        <a:p>
          <a:endParaRPr lang="en-US"/>
        </a:p>
      </dgm:t>
    </dgm:pt>
    <dgm:pt modelId="{234EE174-68A5-8F43-B21F-76A26AD37999}" type="sibTrans" cxnId="{A81B34DA-6C22-E14A-958A-1569D3B5ADFB}">
      <dgm:prSet/>
      <dgm:spPr/>
      <dgm:t>
        <a:bodyPr/>
        <a:lstStyle/>
        <a:p>
          <a:endParaRPr lang="en-US"/>
        </a:p>
      </dgm:t>
    </dgm:pt>
    <dgm:pt modelId="{679E5DF8-F38E-3442-8681-9C8C8E58DA71}">
      <dgm:prSet phldrT="[Text]"/>
      <dgm:spPr/>
      <dgm:t>
        <a:bodyPr/>
        <a:lstStyle/>
        <a:p>
          <a:r>
            <a:rPr lang="en-US" dirty="0" smtClean="0"/>
            <a:t>Monitoring stations</a:t>
          </a:r>
          <a:endParaRPr lang="en-US" dirty="0"/>
        </a:p>
      </dgm:t>
    </dgm:pt>
    <dgm:pt modelId="{0BB299E1-0BAC-8D47-A1B7-FE4E0992C9A1}" type="parTrans" cxnId="{8ABB077F-099F-6D45-B723-3E1333A607E6}">
      <dgm:prSet/>
      <dgm:spPr/>
      <dgm:t>
        <a:bodyPr/>
        <a:lstStyle/>
        <a:p>
          <a:endParaRPr lang="en-US"/>
        </a:p>
      </dgm:t>
    </dgm:pt>
    <dgm:pt modelId="{70A6F163-CDE8-1F4A-B809-6E9F8A8F74AC}" type="sibTrans" cxnId="{8ABB077F-099F-6D45-B723-3E1333A607E6}">
      <dgm:prSet/>
      <dgm:spPr/>
      <dgm:t>
        <a:bodyPr/>
        <a:lstStyle/>
        <a:p>
          <a:endParaRPr lang="en-US"/>
        </a:p>
      </dgm:t>
    </dgm:pt>
    <dgm:pt modelId="{EC5CBF7A-B32D-634A-B27C-320AFCB1E965}">
      <dgm:prSet phldrT="[Text]"/>
      <dgm:spPr/>
      <dgm:t>
        <a:bodyPr/>
        <a:lstStyle/>
        <a:p>
          <a:r>
            <a:rPr lang="en-US" dirty="0" smtClean="0"/>
            <a:t>Give me the data already</a:t>
          </a:r>
          <a:endParaRPr lang="en-US" dirty="0"/>
        </a:p>
      </dgm:t>
    </dgm:pt>
    <dgm:pt modelId="{598C928A-B655-3C47-A234-971B3F4FA736}" type="parTrans" cxnId="{31268701-B5D5-9A41-9C5C-AB2F969F58E2}">
      <dgm:prSet/>
      <dgm:spPr/>
      <dgm:t>
        <a:bodyPr/>
        <a:lstStyle/>
        <a:p>
          <a:endParaRPr lang="en-US"/>
        </a:p>
      </dgm:t>
    </dgm:pt>
    <dgm:pt modelId="{ED22D8E8-DB92-4149-97DB-63801378E202}" type="sibTrans" cxnId="{31268701-B5D5-9A41-9C5C-AB2F969F58E2}">
      <dgm:prSet/>
      <dgm:spPr/>
      <dgm:t>
        <a:bodyPr/>
        <a:lstStyle/>
        <a:p>
          <a:endParaRPr lang="en-US"/>
        </a:p>
      </dgm:t>
    </dgm:pt>
    <dgm:pt modelId="{D86FF45B-4B0B-CE44-8C5B-783C80EB3A8B}">
      <dgm:prSet phldrT="[Text]"/>
      <dgm:spPr/>
      <dgm:t>
        <a:bodyPr/>
        <a:lstStyle/>
        <a:p>
          <a:r>
            <a:rPr lang="en-US" dirty="0" smtClean="0"/>
            <a:t>Fetch data from the Daily Summaries for zip code 28801, May 1st of 2010</a:t>
          </a:r>
          <a:endParaRPr lang="en-US" dirty="0"/>
        </a:p>
      </dgm:t>
    </dgm:pt>
    <dgm:pt modelId="{1A357A95-41B5-E444-83A2-240B8F02F0F8}" type="parTrans" cxnId="{2F930D14-BBE8-7849-A0A2-9A5601396456}">
      <dgm:prSet/>
      <dgm:spPr/>
      <dgm:t>
        <a:bodyPr/>
        <a:lstStyle/>
        <a:p>
          <a:endParaRPr lang="en-US"/>
        </a:p>
      </dgm:t>
    </dgm:pt>
    <dgm:pt modelId="{81F88DA4-F4DC-3142-88E9-5109D981B066}" type="sibTrans" cxnId="{2F930D14-BBE8-7849-A0A2-9A5601396456}">
      <dgm:prSet/>
      <dgm:spPr/>
      <dgm:t>
        <a:bodyPr/>
        <a:lstStyle/>
        <a:p>
          <a:endParaRPr lang="en-US"/>
        </a:p>
      </dgm:t>
    </dgm:pt>
    <dgm:pt modelId="{47200F8F-1AAE-5049-A603-C8A241E67067}" type="pres">
      <dgm:prSet presAssocID="{94784AE7-A822-BF4A-86E7-7258294DFE08}" presName="Name0" presStyleCnt="0">
        <dgm:presLayoutVars>
          <dgm:dir/>
          <dgm:animLvl val="lvl"/>
          <dgm:resizeHandles val="exact"/>
        </dgm:presLayoutVars>
      </dgm:prSet>
      <dgm:spPr/>
    </dgm:pt>
    <dgm:pt modelId="{45AEDB4C-4590-6F44-AEED-8AC60783EEFC}" type="pres">
      <dgm:prSet presAssocID="{01C82EE4-1541-5142-BB2E-F782B094C7F1}" presName="linNode" presStyleCnt="0"/>
      <dgm:spPr/>
    </dgm:pt>
    <dgm:pt modelId="{112FEE10-46E6-B24E-8D68-E2CC738A6C9F}" type="pres">
      <dgm:prSet presAssocID="{01C82EE4-1541-5142-BB2E-F782B094C7F1}" presName="parentText" presStyleLbl="node1" presStyleIdx="0" presStyleCnt="7" custScaleX="99053">
        <dgm:presLayoutVars>
          <dgm:chMax val="1"/>
          <dgm:bulletEnabled val="1"/>
        </dgm:presLayoutVars>
      </dgm:prSet>
      <dgm:spPr/>
    </dgm:pt>
    <dgm:pt modelId="{FE8ECA90-7982-1F42-B7B8-4F0F443AC4E5}" type="pres">
      <dgm:prSet presAssocID="{01C82EE4-1541-5142-BB2E-F782B094C7F1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E0B2A-9144-9140-94C0-D7B00856C9E1}" type="pres">
      <dgm:prSet presAssocID="{18C5CDD8-506E-3C4E-92CA-02225D5C5A8D}" presName="sp" presStyleCnt="0"/>
      <dgm:spPr/>
    </dgm:pt>
    <dgm:pt modelId="{1F7D85B8-8351-034B-9100-901EB965D9B6}" type="pres">
      <dgm:prSet presAssocID="{2DD4E9FA-5AF1-F74D-B60D-A44C9727078C}" presName="linNode" presStyleCnt="0"/>
      <dgm:spPr/>
    </dgm:pt>
    <dgm:pt modelId="{58F8F6B8-6C53-CD46-A4C2-E971865C8E42}" type="pres">
      <dgm:prSet presAssocID="{2DD4E9FA-5AF1-F74D-B60D-A44C9727078C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F8EC6039-B573-AC46-94E3-E7AD42CA6B5B}" type="pres">
      <dgm:prSet presAssocID="{2DD4E9FA-5AF1-F74D-B60D-A44C9727078C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45B23-DCE8-634D-86DF-538BFDC2DF1B}" type="pres">
      <dgm:prSet presAssocID="{432D6405-9D28-E542-9EE1-ED29E5415E83}" presName="sp" presStyleCnt="0"/>
      <dgm:spPr/>
    </dgm:pt>
    <dgm:pt modelId="{0225F6E1-D6E3-E946-AD3C-18FD52420D1F}" type="pres">
      <dgm:prSet presAssocID="{948C9507-78FD-3B43-8AF3-08EC8D504DBF}" presName="linNode" presStyleCnt="0"/>
      <dgm:spPr/>
    </dgm:pt>
    <dgm:pt modelId="{AE03FE4E-B572-D64A-B247-4D1B791530FB}" type="pres">
      <dgm:prSet presAssocID="{948C9507-78FD-3B43-8AF3-08EC8D504DBF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FA8C48C1-27F8-A34B-86D5-318599287984}" type="pres">
      <dgm:prSet presAssocID="{948C9507-78FD-3B43-8AF3-08EC8D504DBF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AF5C5-F8F1-024D-95AF-BF272FD35EC8}" type="pres">
      <dgm:prSet presAssocID="{19DE048A-0977-F342-B714-188925DF9EC1}" presName="sp" presStyleCnt="0"/>
      <dgm:spPr/>
    </dgm:pt>
    <dgm:pt modelId="{91B22CAE-83F3-AC44-8DCE-982EF3A990D1}" type="pres">
      <dgm:prSet presAssocID="{5DCEE134-1AEB-DB46-85D5-ADEF6F8CC148}" presName="linNode" presStyleCnt="0"/>
      <dgm:spPr/>
    </dgm:pt>
    <dgm:pt modelId="{E17827EE-2748-964B-8707-220F56B4E36E}" type="pres">
      <dgm:prSet presAssocID="{5DCEE134-1AEB-DB46-85D5-ADEF6F8CC148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778DD46A-2B3F-1D4F-AC31-D129B9F51B3D}" type="pres">
      <dgm:prSet presAssocID="{5DCEE134-1AEB-DB46-85D5-ADEF6F8CC148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66776-0856-6048-98E0-DDA599BB9BD5}" type="pres">
      <dgm:prSet presAssocID="{BDEF8EE4-963D-0446-8DE4-2E4D64E6D8D2}" presName="sp" presStyleCnt="0"/>
      <dgm:spPr/>
    </dgm:pt>
    <dgm:pt modelId="{C684E365-5302-2048-BB93-9550B3D07BEB}" type="pres">
      <dgm:prSet presAssocID="{B48984D6-EB9A-2043-9E9C-C6EE9D053256}" presName="linNode" presStyleCnt="0"/>
      <dgm:spPr/>
    </dgm:pt>
    <dgm:pt modelId="{852581D7-115C-2946-860B-AE495CDD6E27}" type="pres">
      <dgm:prSet presAssocID="{B48984D6-EB9A-2043-9E9C-C6EE9D05325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5BFA-983E-274B-BDAA-937643BA097F}" type="pres">
      <dgm:prSet presAssocID="{B48984D6-EB9A-2043-9E9C-C6EE9D053256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1E607-5B7E-FF4A-9808-6F1AD72EB520}" type="pres">
      <dgm:prSet presAssocID="{273C4214-97A1-904F-9064-B8DA67AB319D}" presName="sp" presStyleCnt="0"/>
      <dgm:spPr/>
    </dgm:pt>
    <dgm:pt modelId="{3B04ED64-E618-2B47-A844-B76839D19A7A}" type="pres">
      <dgm:prSet presAssocID="{84C77D83-BF6B-844E-8B95-A599702D422A}" presName="linNode" presStyleCnt="0"/>
      <dgm:spPr/>
    </dgm:pt>
    <dgm:pt modelId="{9E903E28-6586-A74F-B9BE-9A0EA3139191}" type="pres">
      <dgm:prSet presAssocID="{84C77D83-BF6B-844E-8B95-A599702D422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33FEF-8400-AC4C-BBD4-81882EBE2015}" type="pres">
      <dgm:prSet presAssocID="{84C77D83-BF6B-844E-8B95-A599702D422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E3B6F-8D97-944E-ACF6-F3651F91E8B5}" type="pres">
      <dgm:prSet presAssocID="{DAD2C75E-E25F-9C4A-B06E-E5542FF585F2}" presName="sp" presStyleCnt="0"/>
      <dgm:spPr/>
    </dgm:pt>
    <dgm:pt modelId="{41A80B6A-4669-8541-A587-B735377E97D3}" type="pres">
      <dgm:prSet presAssocID="{C2FF2820-5B4F-7E4A-B35B-366341F6E686}" presName="linNode" presStyleCnt="0"/>
      <dgm:spPr/>
    </dgm:pt>
    <dgm:pt modelId="{05E24DAF-3F4E-C245-AE87-22CD45899419}" type="pres">
      <dgm:prSet presAssocID="{C2FF2820-5B4F-7E4A-B35B-366341F6E686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71A3B63-A4F4-EA4E-9D16-EB6238C2E75C}" type="pres">
      <dgm:prSet presAssocID="{C2FF2820-5B4F-7E4A-B35B-366341F6E686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29E36-83AB-4E44-9510-A963A8713B4D}" srcId="{01C82EE4-1541-5142-BB2E-F782B094C7F1}" destId="{49EE82F9-47DC-724A-BFE3-B54AD5D411A5}" srcOrd="1" destOrd="0" parTransId="{3ADE844A-0BFA-7A40-A998-58406C3954E3}" sibTransId="{40EE1BDB-9C61-DF4F-A43D-BB44B0DBAE22}"/>
    <dgm:cxn modelId="{5F20B7A6-882C-9D45-BEAF-EE448CAF4117}" srcId="{5DCEE134-1AEB-DB46-85D5-ADEF6F8CC148}" destId="{7C6352F3-D6F7-3544-B5E7-79EB4FD76CFC}" srcOrd="1" destOrd="0" parTransId="{715A52DC-3123-9F4C-9982-63C20E111D1A}" sibTransId="{26E312EB-1F15-1F4B-86C9-E0578601530F}"/>
    <dgm:cxn modelId="{A885A09F-D302-5A40-9F48-9041A9D5EFD2}" type="presOf" srcId="{5DCEE134-1AEB-DB46-85D5-ADEF6F8CC148}" destId="{E17827EE-2748-964B-8707-220F56B4E36E}" srcOrd="0" destOrd="0" presId="urn:microsoft.com/office/officeart/2005/8/layout/vList5"/>
    <dgm:cxn modelId="{BF5BDFB8-7A1A-6D45-AA8D-27CAF62582BE}" type="presOf" srcId="{D86FF45B-4B0B-CE44-8C5B-783C80EB3A8B}" destId="{671A3B63-A4F4-EA4E-9D16-EB6238C2E75C}" srcOrd="0" destOrd="1" presId="urn:microsoft.com/office/officeart/2005/8/layout/vList5"/>
    <dgm:cxn modelId="{2F930D14-BBE8-7849-A0A2-9A5601396456}" srcId="{C2FF2820-5B4F-7E4A-B35B-366341F6E686}" destId="{D86FF45B-4B0B-CE44-8C5B-783C80EB3A8B}" srcOrd="1" destOrd="0" parTransId="{1A357A95-41B5-E444-83A2-240B8F02F0F8}" sibTransId="{81F88DA4-F4DC-3142-88E9-5109D981B066}"/>
    <dgm:cxn modelId="{E29FF763-795F-C24B-86BF-F540D54D2EB7}" srcId="{94784AE7-A822-BF4A-86E7-7258294DFE08}" destId="{B48984D6-EB9A-2043-9E9C-C6EE9D053256}" srcOrd="4" destOrd="0" parTransId="{D9864737-5698-3948-BD91-13E7AA9021A4}" sibTransId="{273C4214-97A1-904F-9064-B8DA67AB319D}"/>
    <dgm:cxn modelId="{2D8F3AF9-5F5C-6145-81B4-66F4482F893F}" srcId="{94784AE7-A822-BF4A-86E7-7258294DFE08}" destId="{01C82EE4-1541-5142-BB2E-F782B094C7F1}" srcOrd="0" destOrd="0" parTransId="{D12982C7-0963-4F4F-AF58-62799CD227E1}" sibTransId="{18C5CDD8-506E-3C4E-92CA-02225D5C5A8D}"/>
    <dgm:cxn modelId="{46A6DF77-CC0F-4247-A432-7381BFFE79D1}" type="presOf" srcId="{2DD4E9FA-5AF1-F74D-B60D-A44C9727078C}" destId="{58F8F6B8-6C53-CD46-A4C2-E971865C8E42}" srcOrd="0" destOrd="0" presId="urn:microsoft.com/office/officeart/2005/8/layout/vList5"/>
    <dgm:cxn modelId="{16A9AC9A-7684-694B-A8A7-12960E3A200B}" srcId="{94784AE7-A822-BF4A-86E7-7258294DFE08}" destId="{2DD4E9FA-5AF1-F74D-B60D-A44C9727078C}" srcOrd="1" destOrd="0" parTransId="{A84948C9-0F73-0E41-BA51-86672E72DBC7}" sibTransId="{432D6405-9D28-E542-9EE1-ED29E5415E83}"/>
    <dgm:cxn modelId="{32EAFC65-6D2C-1F49-B07C-304A831FC21F}" type="presOf" srcId="{B48984D6-EB9A-2043-9E9C-C6EE9D053256}" destId="{852581D7-115C-2946-860B-AE495CDD6E27}" srcOrd="0" destOrd="0" presId="urn:microsoft.com/office/officeart/2005/8/layout/vList5"/>
    <dgm:cxn modelId="{032D7F82-3CB9-E347-A0F1-924846F95F53}" type="presOf" srcId="{F7E4FB71-C5CD-3748-B9B4-2EDE73B574BC}" destId="{F8EC6039-B573-AC46-94E3-E7AD42CA6B5B}" srcOrd="0" destOrd="0" presId="urn:microsoft.com/office/officeart/2005/8/layout/vList5"/>
    <dgm:cxn modelId="{D7DB7599-ADF6-6046-8732-1FF82069D96B}" type="presOf" srcId="{4B620038-B325-EB42-AA11-06DE3E6EC234}" destId="{FA8C48C1-27F8-A34B-86D5-318599287984}" srcOrd="0" destOrd="0" presId="urn:microsoft.com/office/officeart/2005/8/layout/vList5"/>
    <dgm:cxn modelId="{92B91EA0-C1F1-D249-A6A5-542E832F455F}" srcId="{B48984D6-EB9A-2043-9E9C-C6EE9D053256}" destId="{03DB2AEE-3D3E-594E-BC31-5582F5CBA9B4}" srcOrd="1" destOrd="0" parTransId="{C7693FF8-B223-7C43-9F89-A4C584289861}" sibTransId="{2CE202F9-8E1A-8E48-A208-7762CA3F5D60}"/>
    <dgm:cxn modelId="{B38E3DB2-F328-494B-8479-5AC6FA5F666C}" srcId="{94784AE7-A822-BF4A-86E7-7258294DFE08}" destId="{C2FF2820-5B4F-7E4A-B35B-366341F6E686}" srcOrd="6" destOrd="0" parTransId="{1830EB96-B71B-054D-B7DF-96A232CB1B23}" sibTransId="{B13AACBB-70AB-D04F-A6D8-15478E609D5D}"/>
    <dgm:cxn modelId="{6CAB6A0C-FAAA-9B47-867D-A13D1C25BB77}" type="presOf" srcId="{03DB2AEE-3D3E-594E-BC31-5582F5CBA9B4}" destId="{F1FD5BFA-983E-274B-BDAA-937643BA097F}" srcOrd="0" destOrd="1" presId="urn:microsoft.com/office/officeart/2005/8/layout/vList5"/>
    <dgm:cxn modelId="{206FDD95-3B25-014E-A695-78A4DAD85A74}" type="presOf" srcId="{01C82EE4-1541-5142-BB2E-F782B094C7F1}" destId="{112FEE10-46E6-B24E-8D68-E2CC738A6C9F}" srcOrd="0" destOrd="0" presId="urn:microsoft.com/office/officeart/2005/8/layout/vList5"/>
    <dgm:cxn modelId="{37D8D077-08FD-4648-A7C7-3972C7028D02}" type="presOf" srcId="{C2FF2820-5B4F-7E4A-B35B-366341F6E686}" destId="{05E24DAF-3F4E-C245-AE87-22CD45899419}" srcOrd="0" destOrd="0" presId="urn:microsoft.com/office/officeart/2005/8/layout/vList5"/>
    <dgm:cxn modelId="{7F7BE81E-EC36-6944-A795-9F921E79C573}" type="presOf" srcId="{679E5DF8-F38E-3442-8681-9C8C8E58DA71}" destId="{4D033FEF-8400-AC4C-BBD4-81882EBE2015}" srcOrd="0" destOrd="0" presId="urn:microsoft.com/office/officeart/2005/8/layout/vList5"/>
    <dgm:cxn modelId="{6495DF8D-C674-9743-8341-664BFA8621AD}" srcId="{01C82EE4-1541-5142-BB2E-F782B094C7F1}" destId="{464E15A7-A8CC-594D-98EB-AA8EDA4E3873}" srcOrd="0" destOrd="0" parTransId="{7586FC70-2CFB-FB46-8C97-B75BAAB07733}" sibTransId="{0DCAE801-2BEB-A240-BAE4-58DF8DCED93E}"/>
    <dgm:cxn modelId="{C6941B9A-563E-4F4C-85F8-385088D7FDAD}" srcId="{2DD4E9FA-5AF1-F74D-B60D-A44C9727078C}" destId="{F7E4FB71-C5CD-3748-B9B4-2EDE73B574BC}" srcOrd="0" destOrd="0" parTransId="{89EFED9C-4107-7B41-8A35-600B8DDC7ACC}" sibTransId="{5647C39C-B4CE-3C43-A179-6EAD0EB767BD}"/>
    <dgm:cxn modelId="{B7DC6FB9-9B7F-7E4A-97E9-7111544E2D36}" type="presOf" srcId="{7CB56B70-F34D-0B4D-B0B8-003FC1806781}" destId="{F1FD5BFA-983E-274B-BDAA-937643BA097F}" srcOrd="0" destOrd="0" presId="urn:microsoft.com/office/officeart/2005/8/layout/vList5"/>
    <dgm:cxn modelId="{9DB28D72-7CA5-B343-A70D-27E8378C4CA4}" type="presOf" srcId="{7C6352F3-D6F7-3544-B5E7-79EB4FD76CFC}" destId="{778DD46A-2B3F-1D4F-AC31-D129B9F51B3D}" srcOrd="0" destOrd="1" presId="urn:microsoft.com/office/officeart/2005/8/layout/vList5"/>
    <dgm:cxn modelId="{3889A075-566E-8648-8AC5-F693B3047A8F}" type="presOf" srcId="{4114D474-F4C2-3A42-987F-16A79D743A69}" destId="{F8EC6039-B573-AC46-94E3-E7AD42CA6B5B}" srcOrd="0" destOrd="1" presId="urn:microsoft.com/office/officeart/2005/8/layout/vList5"/>
    <dgm:cxn modelId="{B7C66E5F-9B07-864A-BD91-A6CD4F888BF4}" srcId="{94784AE7-A822-BF4A-86E7-7258294DFE08}" destId="{5DCEE134-1AEB-DB46-85D5-ADEF6F8CC148}" srcOrd="3" destOrd="0" parTransId="{04781E16-8AE4-084D-B102-DB00DF2D1F6E}" sibTransId="{BDEF8EE4-963D-0446-8DE4-2E4D64E6D8D2}"/>
    <dgm:cxn modelId="{8ABB077F-099F-6D45-B723-3E1333A607E6}" srcId="{84C77D83-BF6B-844E-8B95-A599702D422A}" destId="{679E5DF8-F38E-3442-8681-9C8C8E58DA71}" srcOrd="0" destOrd="0" parTransId="{0BB299E1-0BAC-8D47-A1B7-FE4E0992C9A1}" sibTransId="{70A6F163-CDE8-1F4A-B809-6E9F8A8F74AC}"/>
    <dgm:cxn modelId="{E9972C0B-23B7-1B49-B120-C6469A09AF78}" type="presOf" srcId="{464E15A7-A8CC-594D-98EB-AA8EDA4E3873}" destId="{FE8ECA90-7982-1F42-B7B8-4F0F443AC4E5}" srcOrd="0" destOrd="0" presId="urn:microsoft.com/office/officeart/2005/8/layout/vList5"/>
    <dgm:cxn modelId="{C11C2BBB-BA80-A94C-BA21-A3388FFA1601}" srcId="{94784AE7-A822-BF4A-86E7-7258294DFE08}" destId="{84C77D83-BF6B-844E-8B95-A599702D422A}" srcOrd="5" destOrd="0" parTransId="{A834E6BA-F1D2-F544-A62C-D044CFC1102D}" sibTransId="{DAD2C75E-E25F-9C4A-B06E-E5542FF585F2}"/>
    <dgm:cxn modelId="{D99293B8-357B-9E4C-9579-FEB6E80FDB59}" type="presOf" srcId="{948C9507-78FD-3B43-8AF3-08EC8D504DBF}" destId="{AE03FE4E-B572-D64A-B247-4D1B791530FB}" srcOrd="0" destOrd="0" presId="urn:microsoft.com/office/officeart/2005/8/layout/vList5"/>
    <dgm:cxn modelId="{E2EC3654-846D-464F-8EA0-233849F11CDC}" srcId="{5DCEE134-1AEB-DB46-85D5-ADEF6F8CC148}" destId="{EE294C11-440E-AF40-98BE-7000B84A9279}" srcOrd="0" destOrd="0" parTransId="{81F7012F-1FBE-B541-B252-960B705C23A4}" sibTransId="{A0DA8974-1D90-F54E-98C1-E47C89116F27}"/>
    <dgm:cxn modelId="{31268701-B5D5-9A41-9C5C-AB2F969F58E2}" srcId="{C2FF2820-5B4F-7E4A-B35B-366341F6E686}" destId="{EC5CBF7A-B32D-634A-B27C-320AFCB1E965}" srcOrd="0" destOrd="0" parTransId="{598C928A-B655-3C47-A234-971B3F4FA736}" sibTransId="{ED22D8E8-DB92-4149-97DB-63801378E202}"/>
    <dgm:cxn modelId="{A81B34DA-6C22-E14A-958A-1569D3B5ADFB}" srcId="{84C77D83-BF6B-844E-8B95-A599702D422A}" destId="{338895C7-F209-5E49-AD25-E49F39A7501B}" srcOrd="1" destOrd="0" parTransId="{0B5465EC-C702-B147-A8DA-F45BFB5C40D9}" sibTransId="{234EE174-68A5-8F43-B21F-76A26AD37999}"/>
    <dgm:cxn modelId="{0C601AC9-8F63-0D49-A18F-445D4CB6C2D8}" type="presOf" srcId="{FF948059-61F5-5343-A38F-64A65EAD5BA2}" destId="{FA8C48C1-27F8-A34B-86D5-318599287984}" srcOrd="0" destOrd="1" presId="urn:microsoft.com/office/officeart/2005/8/layout/vList5"/>
    <dgm:cxn modelId="{7B174773-0CF2-AA4D-8439-F589FAEA82C9}" type="presOf" srcId="{EE294C11-440E-AF40-98BE-7000B84A9279}" destId="{778DD46A-2B3F-1D4F-AC31-D129B9F51B3D}" srcOrd="0" destOrd="0" presId="urn:microsoft.com/office/officeart/2005/8/layout/vList5"/>
    <dgm:cxn modelId="{839C463E-C0B2-1D4C-BDF9-D5B2F326F7C6}" srcId="{948C9507-78FD-3B43-8AF3-08EC8D504DBF}" destId="{FF948059-61F5-5343-A38F-64A65EAD5BA2}" srcOrd="1" destOrd="0" parTransId="{706C741B-BD6A-FA4E-82D5-C1747FBF2FED}" sibTransId="{233B599D-3088-5B45-8061-210C1A831D52}"/>
    <dgm:cxn modelId="{9C19C50E-0EC0-EA47-8156-185E2F98CCCE}" srcId="{2DD4E9FA-5AF1-F74D-B60D-A44C9727078C}" destId="{4114D474-F4C2-3A42-987F-16A79D743A69}" srcOrd="1" destOrd="0" parTransId="{F42CCCCC-AC01-E04B-B507-C55FEBBBAEEC}" sibTransId="{EAB37166-EF24-5A42-A482-5882F2BE035E}"/>
    <dgm:cxn modelId="{39A9729B-B04E-7043-8A9E-7138DEED22EB}" type="presOf" srcId="{49EE82F9-47DC-724A-BFE3-B54AD5D411A5}" destId="{FE8ECA90-7982-1F42-B7B8-4F0F443AC4E5}" srcOrd="0" destOrd="1" presId="urn:microsoft.com/office/officeart/2005/8/layout/vList5"/>
    <dgm:cxn modelId="{9E3BEBCC-8A56-E144-A715-21411765D56C}" type="presOf" srcId="{338895C7-F209-5E49-AD25-E49F39A7501B}" destId="{4D033FEF-8400-AC4C-BBD4-81882EBE2015}" srcOrd="0" destOrd="1" presId="urn:microsoft.com/office/officeart/2005/8/layout/vList5"/>
    <dgm:cxn modelId="{CDB93C09-AC8E-A545-916D-B24DF9DE6397}" type="presOf" srcId="{94784AE7-A822-BF4A-86E7-7258294DFE08}" destId="{47200F8F-1AAE-5049-A603-C8A241E67067}" srcOrd="0" destOrd="0" presId="urn:microsoft.com/office/officeart/2005/8/layout/vList5"/>
    <dgm:cxn modelId="{911648FB-522B-164B-AA53-718A8F07D967}" srcId="{948C9507-78FD-3B43-8AF3-08EC8D504DBF}" destId="{4B620038-B325-EB42-AA11-06DE3E6EC234}" srcOrd="0" destOrd="0" parTransId="{A52B5EFC-47FA-C84D-AE47-549FFF7CB67E}" sibTransId="{9BB1D5F7-A027-E448-B93A-BB0224800B66}"/>
    <dgm:cxn modelId="{892C904A-ED0C-F14F-B297-2148486E9B1E}" srcId="{B48984D6-EB9A-2043-9E9C-C6EE9D053256}" destId="{7CB56B70-F34D-0B4D-B0B8-003FC1806781}" srcOrd="0" destOrd="0" parTransId="{3F7C57B8-569A-424B-81FD-82A1581DD414}" sibTransId="{FB29A6AD-5D03-D64F-B161-F62403CD8DFA}"/>
    <dgm:cxn modelId="{57501D60-1928-E344-B7C7-D56E2C205E33}" type="presOf" srcId="{EC5CBF7A-B32D-634A-B27C-320AFCB1E965}" destId="{671A3B63-A4F4-EA4E-9D16-EB6238C2E75C}" srcOrd="0" destOrd="0" presId="urn:microsoft.com/office/officeart/2005/8/layout/vList5"/>
    <dgm:cxn modelId="{014F6678-2089-944B-BDDA-ACA405DDAD8B}" type="presOf" srcId="{84C77D83-BF6B-844E-8B95-A599702D422A}" destId="{9E903E28-6586-A74F-B9BE-9A0EA3139191}" srcOrd="0" destOrd="0" presId="urn:microsoft.com/office/officeart/2005/8/layout/vList5"/>
    <dgm:cxn modelId="{5C2AABAC-7A90-6447-B9A1-489403F9574E}" srcId="{94784AE7-A822-BF4A-86E7-7258294DFE08}" destId="{948C9507-78FD-3B43-8AF3-08EC8D504DBF}" srcOrd="2" destOrd="0" parTransId="{05F7155C-EB71-B346-B4FB-42B897571184}" sibTransId="{19DE048A-0977-F342-B714-188925DF9EC1}"/>
    <dgm:cxn modelId="{FB474F71-3CF4-A544-B52A-D46F1656F87C}" type="presParOf" srcId="{47200F8F-1AAE-5049-A603-C8A241E67067}" destId="{45AEDB4C-4590-6F44-AEED-8AC60783EEFC}" srcOrd="0" destOrd="0" presId="urn:microsoft.com/office/officeart/2005/8/layout/vList5"/>
    <dgm:cxn modelId="{0389F49B-9B2F-8E41-881D-FE7ADDC152EE}" type="presParOf" srcId="{45AEDB4C-4590-6F44-AEED-8AC60783EEFC}" destId="{112FEE10-46E6-B24E-8D68-E2CC738A6C9F}" srcOrd="0" destOrd="0" presId="urn:microsoft.com/office/officeart/2005/8/layout/vList5"/>
    <dgm:cxn modelId="{9A7D9E51-AAC9-0847-A2C2-BF1B92C45E1E}" type="presParOf" srcId="{45AEDB4C-4590-6F44-AEED-8AC60783EEFC}" destId="{FE8ECA90-7982-1F42-B7B8-4F0F443AC4E5}" srcOrd="1" destOrd="0" presId="urn:microsoft.com/office/officeart/2005/8/layout/vList5"/>
    <dgm:cxn modelId="{40C8B1D1-013E-FE4B-AE44-7C38B0E46958}" type="presParOf" srcId="{47200F8F-1AAE-5049-A603-C8A241E67067}" destId="{0E1E0B2A-9144-9140-94C0-D7B00856C9E1}" srcOrd="1" destOrd="0" presId="urn:microsoft.com/office/officeart/2005/8/layout/vList5"/>
    <dgm:cxn modelId="{3DED07A2-C59B-A24E-B46E-66ECDCA142D7}" type="presParOf" srcId="{47200F8F-1AAE-5049-A603-C8A241E67067}" destId="{1F7D85B8-8351-034B-9100-901EB965D9B6}" srcOrd="2" destOrd="0" presId="urn:microsoft.com/office/officeart/2005/8/layout/vList5"/>
    <dgm:cxn modelId="{D64986CA-3760-9540-8CBD-8CB53C2A40A6}" type="presParOf" srcId="{1F7D85B8-8351-034B-9100-901EB965D9B6}" destId="{58F8F6B8-6C53-CD46-A4C2-E971865C8E42}" srcOrd="0" destOrd="0" presId="urn:microsoft.com/office/officeart/2005/8/layout/vList5"/>
    <dgm:cxn modelId="{F062E074-D7CF-A443-A6A9-E87D770CA02F}" type="presParOf" srcId="{1F7D85B8-8351-034B-9100-901EB965D9B6}" destId="{F8EC6039-B573-AC46-94E3-E7AD42CA6B5B}" srcOrd="1" destOrd="0" presId="urn:microsoft.com/office/officeart/2005/8/layout/vList5"/>
    <dgm:cxn modelId="{6BC9109D-3AB8-D746-A2AA-C8550EFBB746}" type="presParOf" srcId="{47200F8F-1AAE-5049-A603-C8A241E67067}" destId="{63845B23-DCE8-634D-86DF-538BFDC2DF1B}" srcOrd="3" destOrd="0" presId="urn:microsoft.com/office/officeart/2005/8/layout/vList5"/>
    <dgm:cxn modelId="{60AD7FBD-59D1-EE40-8ADB-DB8894E55F61}" type="presParOf" srcId="{47200F8F-1AAE-5049-A603-C8A241E67067}" destId="{0225F6E1-D6E3-E946-AD3C-18FD52420D1F}" srcOrd="4" destOrd="0" presId="urn:microsoft.com/office/officeart/2005/8/layout/vList5"/>
    <dgm:cxn modelId="{0FBDBFDB-A1F6-A74C-AFB6-CB97C5DBEE51}" type="presParOf" srcId="{0225F6E1-D6E3-E946-AD3C-18FD52420D1F}" destId="{AE03FE4E-B572-D64A-B247-4D1B791530FB}" srcOrd="0" destOrd="0" presId="urn:microsoft.com/office/officeart/2005/8/layout/vList5"/>
    <dgm:cxn modelId="{DAE1AE4B-33F4-F447-B922-EDAC10EF1415}" type="presParOf" srcId="{0225F6E1-D6E3-E946-AD3C-18FD52420D1F}" destId="{FA8C48C1-27F8-A34B-86D5-318599287984}" srcOrd="1" destOrd="0" presId="urn:microsoft.com/office/officeart/2005/8/layout/vList5"/>
    <dgm:cxn modelId="{8F1033BB-E9CE-404B-92EB-082A1ACFDC87}" type="presParOf" srcId="{47200F8F-1AAE-5049-A603-C8A241E67067}" destId="{17BAF5C5-F8F1-024D-95AF-BF272FD35EC8}" srcOrd="5" destOrd="0" presId="urn:microsoft.com/office/officeart/2005/8/layout/vList5"/>
    <dgm:cxn modelId="{6DA13813-2248-DC4C-B62D-0602C5947A6D}" type="presParOf" srcId="{47200F8F-1AAE-5049-A603-C8A241E67067}" destId="{91B22CAE-83F3-AC44-8DCE-982EF3A990D1}" srcOrd="6" destOrd="0" presId="urn:microsoft.com/office/officeart/2005/8/layout/vList5"/>
    <dgm:cxn modelId="{93A67FE3-5BCD-6A48-A9BE-AF4D69AE9D66}" type="presParOf" srcId="{91B22CAE-83F3-AC44-8DCE-982EF3A990D1}" destId="{E17827EE-2748-964B-8707-220F56B4E36E}" srcOrd="0" destOrd="0" presId="urn:microsoft.com/office/officeart/2005/8/layout/vList5"/>
    <dgm:cxn modelId="{7655E8CC-B2E7-2A4F-A94B-477960A5D13D}" type="presParOf" srcId="{91B22CAE-83F3-AC44-8DCE-982EF3A990D1}" destId="{778DD46A-2B3F-1D4F-AC31-D129B9F51B3D}" srcOrd="1" destOrd="0" presId="urn:microsoft.com/office/officeart/2005/8/layout/vList5"/>
    <dgm:cxn modelId="{ACC0216C-4436-8647-8DDD-366B95643705}" type="presParOf" srcId="{47200F8F-1AAE-5049-A603-C8A241E67067}" destId="{9BD66776-0856-6048-98E0-DDA599BB9BD5}" srcOrd="7" destOrd="0" presId="urn:microsoft.com/office/officeart/2005/8/layout/vList5"/>
    <dgm:cxn modelId="{EC0BD1BB-FDB5-B444-99C6-B6E9E50B0A2D}" type="presParOf" srcId="{47200F8F-1AAE-5049-A603-C8A241E67067}" destId="{C684E365-5302-2048-BB93-9550B3D07BEB}" srcOrd="8" destOrd="0" presId="urn:microsoft.com/office/officeart/2005/8/layout/vList5"/>
    <dgm:cxn modelId="{4B9EDD5E-541D-AF4D-AE07-64B8CEBF812B}" type="presParOf" srcId="{C684E365-5302-2048-BB93-9550B3D07BEB}" destId="{852581D7-115C-2946-860B-AE495CDD6E27}" srcOrd="0" destOrd="0" presId="urn:microsoft.com/office/officeart/2005/8/layout/vList5"/>
    <dgm:cxn modelId="{2CFA3C80-5DC8-1C41-906F-2A7F88A86C98}" type="presParOf" srcId="{C684E365-5302-2048-BB93-9550B3D07BEB}" destId="{F1FD5BFA-983E-274B-BDAA-937643BA097F}" srcOrd="1" destOrd="0" presId="urn:microsoft.com/office/officeart/2005/8/layout/vList5"/>
    <dgm:cxn modelId="{B018EA2C-E923-A34F-BD55-A5AA5F498C0D}" type="presParOf" srcId="{47200F8F-1AAE-5049-A603-C8A241E67067}" destId="{6191E607-5B7E-FF4A-9808-6F1AD72EB520}" srcOrd="9" destOrd="0" presId="urn:microsoft.com/office/officeart/2005/8/layout/vList5"/>
    <dgm:cxn modelId="{EF4D8D1E-BE96-124C-8BB1-79A2BF59A1E1}" type="presParOf" srcId="{47200F8F-1AAE-5049-A603-C8A241E67067}" destId="{3B04ED64-E618-2B47-A844-B76839D19A7A}" srcOrd="10" destOrd="0" presId="urn:microsoft.com/office/officeart/2005/8/layout/vList5"/>
    <dgm:cxn modelId="{42B4171D-696D-4646-9EEC-B4F83A7F4E09}" type="presParOf" srcId="{3B04ED64-E618-2B47-A844-B76839D19A7A}" destId="{9E903E28-6586-A74F-B9BE-9A0EA3139191}" srcOrd="0" destOrd="0" presId="urn:microsoft.com/office/officeart/2005/8/layout/vList5"/>
    <dgm:cxn modelId="{AAC23FFD-B000-0449-9727-B1339C5FDF4B}" type="presParOf" srcId="{3B04ED64-E618-2B47-A844-B76839D19A7A}" destId="{4D033FEF-8400-AC4C-BBD4-81882EBE2015}" srcOrd="1" destOrd="0" presId="urn:microsoft.com/office/officeart/2005/8/layout/vList5"/>
    <dgm:cxn modelId="{B0DFE86F-1C93-AC45-90DE-B7463E67D425}" type="presParOf" srcId="{47200F8F-1AAE-5049-A603-C8A241E67067}" destId="{6E5E3B6F-8D97-944E-ACF6-F3651F91E8B5}" srcOrd="11" destOrd="0" presId="urn:microsoft.com/office/officeart/2005/8/layout/vList5"/>
    <dgm:cxn modelId="{DB6FBE2A-A290-8547-AFC8-E25D897BAD09}" type="presParOf" srcId="{47200F8F-1AAE-5049-A603-C8A241E67067}" destId="{41A80B6A-4669-8541-A587-B735377E97D3}" srcOrd="12" destOrd="0" presId="urn:microsoft.com/office/officeart/2005/8/layout/vList5"/>
    <dgm:cxn modelId="{68416C14-AEB4-184D-ABD7-3DED7ADF5445}" type="presParOf" srcId="{41A80B6A-4669-8541-A587-B735377E97D3}" destId="{05E24DAF-3F4E-C245-AE87-22CD45899419}" srcOrd="0" destOrd="0" presId="urn:microsoft.com/office/officeart/2005/8/layout/vList5"/>
    <dgm:cxn modelId="{4ADD5D34-1FD6-9141-A4F9-C7D8BCDE722E}" type="presParOf" srcId="{41A80B6A-4669-8541-A587-B735377E97D3}" destId="{671A3B63-A4F4-EA4E-9D16-EB6238C2E7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FD768-398D-CA45-8864-FD9BF28795E2}">
      <dsp:nvSpPr>
        <dsp:cNvPr id="0" name=""/>
        <dsp:cNvSpPr/>
      </dsp:nvSpPr>
      <dsp:spPr>
        <a:xfrm>
          <a:off x="2314316" y="2340737"/>
          <a:ext cx="1603904" cy="16039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Web APIs for the Bureau</a:t>
          </a:r>
          <a:endParaRPr lang="en-US" sz="2200" kern="1200" dirty="0"/>
        </a:p>
      </dsp:txBody>
      <dsp:txXfrm>
        <a:off x="2549202" y="2575623"/>
        <a:ext cx="1134132" cy="1134132"/>
      </dsp:txXfrm>
    </dsp:sp>
    <dsp:sp modelId="{8C372E21-9CF5-1B44-9055-7182DDF037A5}">
      <dsp:nvSpPr>
        <dsp:cNvPr id="0" name=""/>
        <dsp:cNvSpPr/>
      </dsp:nvSpPr>
      <dsp:spPr>
        <a:xfrm rot="10800000">
          <a:off x="762331" y="2914133"/>
          <a:ext cx="1466625" cy="4571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9B010-1F3C-3D45-A2BA-0504BB5C68FD}">
      <dsp:nvSpPr>
        <dsp:cNvPr id="0" name=""/>
        <dsp:cNvSpPr/>
      </dsp:nvSpPr>
      <dsp:spPr>
        <a:xfrm>
          <a:off x="477" y="2533205"/>
          <a:ext cx="1523709" cy="121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Nature of environmental data</a:t>
          </a:r>
          <a:endParaRPr lang="en-US" sz="1800" kern="1200" dirty="0"/>
        </a:p>
      </dsp:txBody>
      <dsp:txXfrm>
        <a:off x="36179" y="2568907"/>
        <a:ext cx="1452305" cy="1147563"/>
      </dsp:txXfrm>
    </dsp:sp>
    <dsp:sp modelId="{0050EFB8-2413-2541-BB53-C9774EED298D}">
      <dsp:nvSpPr>
        <dsp:cNvPr id="0" name=""/>
        <dsp:cNvSpPr/>
      </dsp:nvSpPr>
      <dsp:spPr>
        <a:xfrm rot="13500000">
          <a:off x="1237001" y="1768178"/>
          <a:ext cx="1466625" cy="4571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CE2E44-D23A-CC4C-9EBB-BFECCAD62576}">
      <dsp:nvSpPr>
        <dsp:cNvPr id="0" name=""/>
        <dsp:cNvSpPr/>
      </dsp:nvSpPr>
      <dsp:spPr>
        <a:xfrm>
          <a:off x="689929" y="868721"/>
          <a:ext cx="1523709" cy="121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User requirements</a:t>
          </a:r>
        </a:p>
      </dsp:txBody>
      <dsp:txXfrm>
        <a:off x="725631" y="904423"/>
        <a:ext cx="1452305" cy="1147563"/>
      </dsp:txXfrm>
    </dsp:sp>
    <dsp:sp modelId="{F8EF8799-9414-A042-80D9-BB446CBE4844}">
      <dsp:nvSpPr>
        <dsp:cNvPr id="0" name=""/>
        <dsp:cNvSpPr/>
      </dsp:nvSpPr>
      <dsp:spPr>
        <a:xfrm rot="16200000">
          <a:off x="2382955" y="1293509"/>
          <a:ext cx="1466625" cy="4571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8A58E1-F3C4-5F4E-BBBA-C6C76C99C748}">
      <dsp:nvSpPr>
        <dsp:cNvPr id="0" name=""/>
        <dsp:cNvSpPr/>
      </dsp:nvSpPr>
      <dsp:spPr>
        <a:xfrm>
          <a:off x="2354413" y="179269"/>
          <a:ext cx="1523709" cy="121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Related domain Web APIs</a:t>
          </a:r>
        </a:p>
      </dsp:txBody>
      <dsp:txXfrm>
        <a:off x="2390115" y="214971"/>
        <a:ext cx="1452305" cy="1147563"/>
      </dsp:txXfrm>
    </dsp:sp>
    <dsp:sp modelId="{9AE1FECC-04A0-6F4C-AE9E-40DFE0A589CF}">
      <dsp:nvSpPr>
        <dsp:cNvPr id="0" name=""/>
        <dsp:cNvSpPr/>
      </dsp:nvSpPr>
      <dsp:spPr>
        <a:xfrm rot="18900000">
          <a:off x="3528910" y="1768178"/>
          <a:ext cx="1466625" cy="4571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C13C5-50F5-CC4B-B3AB-8816799CA231}">
      <dsp:nvSpPr>
        <dsp:cNvPr id="0" name=""/>
        <dsp:cNvSpPr/>
      </dsp:nvSpPr>
      <dsp:spPr>
        <a:xfrm>
          <a:off x="4018898" y="868721"/>
          <a:ext cx="1523709" cy="121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Web API best practices</a:t>
          </a:r>
          <a:endParaRPr lang="en-US" sz="1800" kern="1200" dirty="0"/>
        </a:p>
      </dsp:txBody>
      <dsp:txXfrm>
        <a:off x="4054600" y="904423"/>
        <a:ext cx="1452305" cy="1147563"/>
      </dsp:txXfrm>
    </dsp:sp>
    <dsp:sp modelId="{B18B11BD-26CA-7746-AE40-0B4F743403AF}">
      <dsp:nvSpPr>
        <dsp:cNvPr id="0" name=""/>
        <dsp:cNvSpPr/>
      </dsp:nvSpPr>
      <dsp:spPr>
        <a:xfrm>
          <a:off x="4003579" y="2914133"/>
          <a:ext cx="1466625" cy="4571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E85AF-CBE4-264A-BC74-4EEC08A49699}">
      <dsp:nvSpPr>
        <dsp:cNvPr id="0" name=""/>
        <dsp:cNvSpPr/>
      </dsp:nvSpPr>
      <dsp:spPr>
        <a:xfrm>
          <a:off x="4708350" y="2533205"/>
          <a:ext cx="1523709" cy="121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Open standards &amp; computing trends</a:t>
          </a:r>
          <a:endParaRPr lang="en-US" sz="1800" kern="1200" dirty="0"/>
        </a:p>
      </dsp:txBody>
      <dsp:txXfrm>
        <a:off x="4744052" y="2568907"/>
        <a:ext cx="1452305" cy="114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ECA90-7982-1F42-B7B8-4F0F443AC4E5}">
      <dsp:nvSpPr>
        <dsp:cNvPr id="0" name=""/>
        <dsp:cNvSpPr/>
      </dsp:nvSpPr>
      <dsp:spPr>
        <a:xfrm rot="5400000">
          <a:off x="5143601" y="-2226920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Top level grouping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‘Annual summaries’, ‘hourly </a:t>
          </a:r>
          <a:r>
            <a:rPr lang="en-US" sz="1200" kern="1200" dirty="0" err="1" smtClean="0"/>
            <a:t>precip</a:t>
          </a:r>
          <a:r>
            <a:rPr lang="en-US" sz="1200" kern="1200" dirty="0" smtClean="0"/>
            <a:t>’</a:t>
          </a:r>
          <a:endParaRPr lang="en-US" sz="1200" kern="1200" dirty="0"/>
        </a:p>
      </dsp:txBody>
      <dsp:txXfrm rot="-5400000">
        <a:off x="2850190" y="92296"/>
        <a:ext cx="5089643" cy="477015"/>
      </dsp:txXfrm>
    </dsp:sp>
    <dsp:sp modelId="{112FEE10-46E6-B24E-8D68-E2CC738A6C9F}">
      <dsp:nvSpPr>
        <dsp:cNvPr id="0" name=""/>
        <dsp:cNvSpPr/>
      </dsp:nvSpPr>
      <dsp:spPr>
        <a:xfrm>
          <a:off x="0" y="412"/>
          <a:ext cx="2850190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/datasets</a:t>
          </a:r>
          <a:endParaRPr lang="en-US" sz="2500" kern="1200" dirty="0"/>
        </a:p>
      </dsp:txBody>
      <dsp:txXfrm>
        <a:off x="32257" y="32669"/>
        <a:ext cx="2785676" cy="596268"/>
      </dsp:txXfrm>
    </dsp:sp>
    <dsp:sp modelId="{F8EC6039-B573-AC46-94E3-E7AD42CA6B5B}">
      <dsp:nvSpPr>
        <dsp:cNvPr id="0" name=""/>
        <dsp:cNvSpPr/>
      </dsp:nvSpPr>
      <dsp:spPr>
        <a:xfrm rot="5400000">
          <a:off x="5170850" y="-1533099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 logical grouping of data types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‘Sky cover &amp; clouds’, ‘Evaporation’</a:t>
          </a:r>
          <a:endParaRPr lang="en-US" sz="1200" kern="1200" dirty="0"/>
        </a:p>
      </dsp:txBody>
      <dsp:txXfrm rot="-5400000">
        <a:off x="2877439" y="786117"/>
        <a:ext cx="5089643" cy="477015"/>
      </dsp:txXfrm>
    </dsp:sp>
    <dsp:sp modelId="{58F8F6B8-6C53-CD46-A4C2-E971865C8E42}">
      <dsp:nvSpPr>
        <dsp:cNvPr id="0" name=""/>
        <dsp:cNvSpPr/>
      </dsp:nvSpPr>
      <dsp:spPr>
        <a:xfrm>
          <a:off x="0" y="694233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</a:t>
          </a:r>
          <a:r>
            <a:rPr lang="en-US" sz="2500" kern="1200" dirty="0" err="1" smtClean="0"/>
            <a:t>datacategories</a:t>
          </a:r>
          <a:endParaRPr lang="en-US" sz="2500" kern="1200" dirty="0"/>
        </a:p>
      </dsp:txBody>
      <dsp:txXfrm>
        <a:off x="32257" y="726490"/>
        <a:ext cx="2812925" cy="596268"/>
      </dsp:txXfrm>
    </dsp:sp>
    <dsp:sp modelId="{FA8C48C1-27F8-A34B-86D5-318599287984}">
      <dsp:nvSpPr>
        <dsp:cNvPr id="0" name=""/>
        <dsp:cNvSpPr/>
      </dsp:nvSpPr>
      <dsp:spPr>
        <a:xfrm rot="5400000">
          <a:off x="5170850" y="-839277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instance phenomenon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‘Long-term averages of annual growing degree days with base 45F’</a:t>
          </a:r>
          <a:endParaRPr lang="en-US" sz="1200" kern="1200" dirty="0"/>
        </a:p>
      </dsp:txBody>
      <dsp:txXfrm rot="-5400000">
        <a:off x="2877439" y="1479939"/>
        <a:ext cx="5089643" cy="477015"/>
      </dsp:txXfrm>
    </dsp:sp>
    <dsp:sp modelId="{AE03FE4E-B572-D64A-B247-4D1B791530FB}">
      <dsp:nvSpPr>
        <dsp:cNvPr id="0" name=""/>
        <dsp:cNvSpPr/>
      </dsp:nvSpPr>
      <dsp:spPr>
        <a:xfrm>
          <a:off x="0" y="1388055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</a:t>
          </a:r>
          <a:r>
            <a:rPr lang="en-US" sz="2500" kern="1200" dirty="0" err="1" smtClean="0"/>
            <a:t>datatypes</a:t>
          </a:r>
          <a:endParaRPr lang="en-US" sz="2500" kern="1200" dirty="0"/>
        </a:p>
      </dsp:txBody>
      <dsp:txXfrm>
        <a:off x="32257" y="1420312"/>
        <a:ext cx="2812925" cy="596268"/>
      </dsp:txXfrm>
    </dsp:sp>
    <dsp:sp modelId="{778DD46A-2B3F-1D4F-AC31-D129B9F51B3D}">
      <dsp:nvSpPr>
        <dsp:cNvPr id="0" name=""/>
        <dsp:cNvSpPr/>
      </dsp:nvSpPr>
      <dsp:spPr>
        <a:xfrm rot="5400000">
          <a:off x="5170850" y="-145456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Logical grouping of location types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‘Hydrologic Region’, ‘Climate Division’</a:t>
          </a:r>
          <a:endParaRPr lang="en-US" sz="1200" kern="1200" dirty="0"/>
        </a:p>
      </dsp:txBody>
      <dsp:txXfrm rot="-5400000">
        <a:off x="2877439" y="2173760"/>
        <a:ext cx="5089643" cy="477015"/>
      </dsp:txXfrm>
    </dsp:sp>
    <dsp:sp modelId="{E17827EE-2748-964B-8707-220F56B4E36E}">
      <dsp:nvSpPr>
        <dsp:cNvPr id="0" name=""/>
        <dsp:cNvSpPr/>
      </dsp:nvSpPr>
      <dsp:spPr>
        <a:xfrm>
          <a:off x="0" y="2081876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</a:t>
          </a:r>
          <a:r>
            <a:rPr lang="en-US" sz="2500" kern="1200" dirty="0" err="1" smtClean="0"/>
            <a:t>locationcategories</a:t>
          </a:r>
          <a:endParaRPr lang="en-US" sz="2500" kern="1200" dirty="0"/>
        </a:p>
      </dsp:txBody>
      <dsp:txXfrm>
        <a:off x="32257" y="2114133"/>
        <a:ext cx="2812925" cy="596268"/>
      </dsp:txXfrm>
    </dsp:sp>
    <dsp:sp modelId="{F1FD5BFA-983E-274B-BDAA-937643BA097F}">
      <dsp:nvSpPr>
        <dsp:cNvPr id="0" name=""/>
        <dsp:cNvSpPr/>
      </dsp:nvSpPr>
      <dsp:spPr>
        <a:xfrm rot="5400000">
          <a:off x="5170850" y="548365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Individual (point</a:t>
          </a:r>
          <a:r>
            <a:rPr lang="en-US" sz="1200" kern="1200" smtClean="0"/>
            <a:t>) locations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Individual US states, cities</a:t>
          </a:r>
          <a:endParaRPr lang="en-US" sz="1200" kern="1200" dirty="0"/>
        </a:p>
      </dsp:txBody>
      <dsp:txXfrm rot="-5400000">
        <a:off x="2877439" y="2867582"/>
        <a:ext cx="5089643" cy="477015"/>
      </dsp:txXfrm>
    </dsp:sp>
    <dsp:sp modelId="{852581D7-115C-2946-860B-AE495CDD6E27}">
      <dsp:nvSpPr>
        <dsp:cNvPr id="0" name=""/>
        <dsp:cNvSpPr/>
      </dsp:nvSpPr>
      <dsp:spPr>
        <a:xfrm>
          <a:off x="0" y="2775698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/locations</a:t>
          </a:r>
          <a:endParaRPr lang="en-US" sz="2500" kern="1200" dirty="0"/>
        </a:p>
      </dsp:txBody>
      <dsp:txXfrm>
        <a:off x="32257" y="2807955"/>
        <a:ext cx="2812925" cy="596268"/>
      </dsp:txXfrm>
    </dsp:sp>
    <dsp:sp modelId="{4D033FEF-8400-AC4C-BBD4-81882EBE2015}">
      <dsp:nvSpPr>
        <dsp:cNvPr id="0" name=""/>
        <dsp:cNvSpPr/>
      </dsp:nvSpPr>
      <dsp:spPr>
        <a:xfrm rot="5400000">
          <a:off x="5170850" y="1242186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Monitoring stations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Individual automatic weather station</a:t>
          </a:r>
          <a:endParaRPr lang="en-US" sz="1200" kern="1200" dirty="0"/>
        </a:p>
      </dsp:txBody>
      <dsp:txXfrm rot="-5400000">
        <a:off x="2877439" y="3561403"/>
        <a:ext cx="5089643" cy="477015"/>
      </dsp:txXfrm>
    </dsp:sp>
    <dsp:sp modelId="{9E903E28-6586-A74F-B9BE-9A0EA3139191}">
      <dsp:nvSpPr>
        <dsp:cNvPr id="0" name=""/>
        <dsp:cNvSpPr/>
      </dsp:nvSpPr>
      <dsp:spPr>
        <a:xfrm>
          <a:off x="0" y="3469519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/stations</a:t>
          </a:r>
          <a:endParaRPr lang="en-US" sz="2500" kern="1200" dirty="0"/>
        </a:p>
      </dsp:txBody>
      <dsp:txXfrm>
        <a:off x="32257" y="3501776"/>
        <a:ext cx="2812925" cy="596268"/>
      </dsp:txXfrm>
    </dsp:sp>
    <dsp:sp modelId="{671A3B63-A4F4-EA4E-9D16-EB6238C2E75C}">
      <dsp:nvSpPr>
        <dsp:cNvPr id="0" name=""/>
        <dsp:cNvSpPr/>
      </dsp:nvSpPr>
      <dsp:spPr>
        <a:xfrm rot="5400000">
          <a:off x="5170850" y="1936008"/>
          <a:ext cx="528625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Give me the data already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Fetch data from the Daily Summaries for zip code 28801, May 1st of 2010</a:t>
          </a:r>
          <a:endParaRPr lang="en-US" sz="1200" kern="1200" dirty="0"/>
        </a:p>
      </dsp:txBody>
      <dsp:txXfrm rot="-5400000">
        <a:off x="2877439" y="4255225"/>
        <a:ext cx="5089643" cy="477015"/>
      </dsp:txXfrm>
    </dsp:sp>
    <dsp:sp modelId="{05E24DAF-3F4E-C245-AE87-22CD45899419}">
      <dsp:nvSpPr>
        <dsp:cNvPr id="0" name=""/>
        <dsp:cNvSpPr/>
      </dsp:nvSpPr>
      <dsp:spPr>
        <a:xfrm>
          <a:off x="0" y="4163341"/>
          <a:ext cx="2877439" cy="660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/data</a:t>
          </a:r>
          <a:endParaRPr lang="en-US" sz="2500" kern="1200" dirty="0"/>
        </a:p>
      </dsp:txBody>
      <dsp:txXfrm>
        <a:off x="32257" y="4195598"/>
        <a:ext cx="2812925" cy="59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15/09/15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15/09/15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5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Discrete and vector are just common names for this type of data. Not different, just providing two commonly used names.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An example of coverage is average ocean surface temperature, or average soil moisture over spatial region. These surfaces/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coverages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are either interpolated from in-situ measurements, or estimated using remote sensing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analysing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reflected radiation.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0C10-35C6-3C46-92C4-E11404D60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Monetize using</a:t>
            </a:r>
            <a:r>
              <a:rPr lang="en-US" baseline="0" dirty="0" smtClean="0"/>
              <a:t> complexity – Complexity as a Service (CAOS)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Service descriptions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WADL etc.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Swagger 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GBIF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Atlas of living Australia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GCIS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Global change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Provenance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65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7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Environmental Data APIs  |  Peter Taylor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  <p:sldLayoutId id="214748368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atapoint.metoffice.gov.uk/public/data/val/wxfcs/all/datatype/sitelist?key=ce54927d-e79b-4334-bf56-0da2a4f3f56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cdc.noaa.gov/cdo-web/api/v2/datacategories?stationid=COOP:310301" TargetMode="External"/><Relationship Id="rId3" Type="http://schemas.openxmlformats.org/officeDocument/2006/relationships/hyperlink" Target="http://www.ncdc.noaa.gov/cdo-web/api/v2/locations?locationcategoryid=ST&amp;limit=5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24033" r="170" b="27901"/>
          <a:stretch/>
        </p:blipFill>
        <p:spPr bwMode="auto">
          <a:xfrm>
            <a:off x="-15540" y="1"/>
            <a:ext cx="9159540" cy="330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Environmental Data - </a:t>
            </a:r>
            <a:r>
              <a:rPr lang="en-AU" dirty="0" smtClean="0"/>
              <a:t>Web </a:t>
            </a:r>
            <a:r>
              <a:rPr lang="en-AU" dirty="0" smtClean="0"/>
              <a:t>APIs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Current practice and future directions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Data61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Peter 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Taylor</a:t>
            </a:r>
          </a:p>
          <a:p>
            <a:r>
              <a:rPr lang="en-AU" sz="1600" b="1" dirty="0" err="1" smtClean="0">
                <a:solidFill>
                  <a:schemeClr val="bg1"/>
                </a:solidFill>
                <a:latin typeface="Calibri" pitchFamily="34" charset="0"/>
              </a:rPr>
              <a:t>HydroDWG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 Workshop, 21</a:t>
            </a:r>
            <a:r>
              <a:rPr lang="en-AU" sz="1600" b="1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 Sept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668" y="2708920"/>
            <a:ext cx="72008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7056276" y="2024844"/>
            <a:ext cx="324036" cy="324036"/>
          </a:xfrm>
          <a:prstGeom prst="diamond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3"/>
            <a:endCxn id="8" idx="1"/>
          </p:cNvCxnSpPr>
          <p:nvPr/>
        </p:nvCxnSpPr>
        <p:spPr>
          <a:xfrm flipV="1">
            <a:off x="2303748" y="2186862"/>
            <a:ext cx="4752528" cy="702078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4320746"/>
            <a:ext cx="3731021" cy="1448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06" y="2812371"/>
            <a:ext cx="37846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/>
              <a:t>iews of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2" y="2420888"/>
            <a:ext cx="4324243" cy="4922837"/>
          </a:xfrm>
        </p:spPr>
        <p:txBody>
          <a:bodyPr/>
          <a:lstStyle/>
          <a:p>
            <a:endParaRPr lang="en-US" sz="1800" dirty="0"/>
          </a:p>
          <a:p>
            <a:pPr marL="360363" lvl="1" indent="0">
              <a:buNone/>
            </a:pPr>
            <a:r>
              <a:rPr lang="en-US" sz="1600" i="1" dirty="0" smtClean="0"/>
              <a:t>Continuous phenomena, varying </a:t>
            </a:r>
            <a:r>
              <a:rPr lang="en-US" sz="1600" i="1" dirty="0"/>
              <a:t>in space and time – ‘raster</a:t>
            </a:r>
            <a:r>
              <a:rPr lang="en-US" sz="1600" i="1" dirty="0" smtClean="0"/>
              <a:t>’.</a:t>
            </a:r>
            <a:endParaRPr lang="en-US" sz="1600" i="1" dirty="0"/>
          </a:p>
          <a:p>
            <a:pPr marL="360363" lvl="1" indent="0">
              <a:buNone/>
            </a:pPr>
            <a:r>
              <a:rPr lang="en-US" sz="1600" i="1" dirty="0"/>
              <a:t>A </a:t>
            </a:r>
            <a:r>
              <a:rPr lang="en-US" sz="1600" i="1" dirty="0" smtClean="0"/>
              <a:t>function: spatial</a:t>
            </a:r>
            <a:r>
              <a:rPr lang="en-US" sz="1600" i="1" dirty="0"/>
              <a:t>, temporal or </a:t>
            </a:r>
            <a:r>
              <a:rPr lang="en-US" sz="1600" i="1" dirty="0" err="1"/>
              <a:t>spatio</a:t>
            </a:r>
            <a:r>
              <a:rPr lang="en-US" sz="1600" i="1" dirty="0"/>
              <a:t>-temporal </a:t>
            </a:r>
            <a:r>
              <a:rPr lang="en-US" sz="1600" i="1" dirty="0" smtClean="0"/>
              <a:t>domain to attribute range</a:t>
            </a:r>
          </a:p>
          <a:p>
            <a:endParaRPr lang="en-US" sz="1800" i="1" dirty="0" smtClean="0"/>
          </a:p>
          <a:p>
            <a:pPr marL="360363" lvl="1" indent="0">
              <a:buNone/>
            </a:pPr>
            <a:endParaRPr lang="en-US" sz="1600" dirty="0"/>
          </a:p>
          <a:p>
            <a:pPr marL="360363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98" y="1039741"/>
            <a:ext cx="2783528" cy="1432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2225" y="1224407"/>
            <a:ext cx="1291790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13C"/>
                </a:solidFill>
              </a:rPr>
              <a:t>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0280" y="1048627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i="1" dirty="0"/>
              <a:t>Features exist, have attributes and can be spatially described – ‘discrete’ or ‘vector’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5856" y="3104964"/>
            <a:ext cx="1498577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313C"/>
                </a:solidFill>
              </a:rPr>
              <a:t>Coverages</a:t>
            </a:r>
            <a:endParaRPr lang="en-US" sz="2400" b="1" dirty="0">
              <a:solidFill>
                <a:srgbClr val="00313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3344" y="4704948"/>
            <a:ext cx="1876235" cy="830997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Observations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&amp; Forecasts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46" y="4257092"/>
            <a:ext cx="39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/>
            <a:r>
              <a:rPr lang="en-US" sz="1600" i="1" dirty="0" smtClean="0"/>
              <a:t>An act </a:t>
            </a:r>
            <a:r>
              <a:rPr lang="en-US" sz="1600" i="1" dirty="0"/>
              <a:t>that results in the estimation of the value of a feature property, and involves application of a specified procedure, such as a sensor, instrument, algorithm or process </a:t>
            </a:r>
            <a:r>
              <a:rPr lang="en-US" sz="1600" i="1" dirty="0" smtClean="0"/>
              <a:t>chain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184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15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5112568" cy="1482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532" y="27809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4.1 Meteorological Data Rescue</a:t>
            </a:r>
          </a:p>
          <a:p>
            <a:r>
              <a:rPr lang="en-US" dirty="0" smtClean="0"/>
              <a:t>4.2 Habitat zone verification for designation of Marine Conservation Zones</a:t>
            </a:r>
          </a:p>
          <a:p>
            <a:r>
              <a:rPr lang="en-US" dirty="0" smtClean="0"/>
              <a:t>4.3 Real-time Wildfire Monitoring</a:t>
            </a:r>
          </a:p>
          <a:p>
            <a:r>
              <a:rPr lang="en-US" dirty="0" smtClean="0"/>
              <a:t>4.4 Diachronic Burnt Scar Mapping</a:t>
            </a:r>
          </a:p>
          <a:p>
            <a:r>
              <a:rPr lang="en-US" dirty="0" smtClean="0"/>
              <a:t>4.5 Harvesting of Local Search Content</a:t>
            </a:r>
          </a:p>
          <a:p>
            <a:r>
              <a:rPr lang="en-US" dirty="0" smtClean="0"/>
              <a:t>4.6 Locating a thing</a:t>
            </a:r>
          </a:p>
          <a:p>
            <a:r>
              <a:rPr lang="en-US" dirty="0" smtClean="0"/>
              <a:t>4.7 Publishing geographical data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92080" y="2744924"/>
            <a:ext cx="3675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5.1 Bounding box and centroid</a:t>
            </a:r>
          </a:p>
          <a:p>
            <a:r>
              <a:rPr lang="en-US" dirty="0"/>
              <a:t>5.2 Compatibility with existing practices</a:t>
            </a:r>
          </a:p>
          <a:p>
            <a:r>
              <a:rPr lang="en-US" dirty="0"/>
              <a:t>5.3 Compressible</a:t>
            </a:r>
          </a:p>
          <a:p>
            <a:r>
              <a:rPr lang="en-US" dirty="0"/>
              <a:t>5.4 Coverage temporal extent</a:t>
            </a:r>
          </a:p>
          <a:p>
            <a:r>
              <a:rPr lang="en-US" dirty="0"/>
              <a:t>5.5 </a:t>
            </a:r>
            <a:r>
              <a:rPr lang="en-US" dirty="0" err="1"/>
              <a:t>Crawlability</a:t>
            </a:r>
            <a:endParaRPr lang="en-US" dirty="0"/>
          </a:p>
          <a:p>
            <a:r>
              <a:rPr lang="en-US" dirty="0"/>
              <a:t>5.6 CRS definition</a:t>
            </a:r>
          </a:p>
          <a:p>
            <a:r>
              <a:rPr lang="en-US" dirty="0"/>
              <a:t>5.7 Date, time and </a:t>
            </a:r>
            <a:r>
              <a:rPr lang="en-US" dirty="0" smtClean="0"/>
              <a:t>duration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5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Existing Web APIs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73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296652"/>
            <a:ext cx="8208912" cy="10044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4365" y="1644567"/>
            <a:ext cx="1894416" cy="677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type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00448" y="2645751"/>
            <a:ext cx="1058333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00448" y="3390818"/>
            <a:ext cx="1058333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00448" y="4051218"/>
            <a:ext cx="1058333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500448" y="4777235"/>
            <a:ext cx="1058333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07515" y="1644567"/>
            <a:ext cx="1894416" cy="6773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type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39831" y="2662685"/>
            <a:ext cx="1562100" cy="50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39831" y="3361186"/>
            <a:ext cx="1562100" cy="50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55808" y="1644567"/>
            <a:ext cx="2245783" cy="6773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688123" y="2662685"/>
            <a:ext cx="1913468" cy="5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mountainarea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688124" y="3361186"/>
            <a:ext cx="1913467" cy="5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surfacepressure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688124" y="4113076"/>
            <a:ext cx="1913467" cy="5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ukextremes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8124" y="4797152"/>
            <a:ext cx="1913467" cy="5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nationalpark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8124" y="5481228"/>
            <a:ext cx="1913467" cy="5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3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 three</a:t>
            </a:r>
            <a:r>
              <a:rPr lang="en-US" dirty="0"/>
              <a:t>-</a:t>
            </a:r>
            <a:r>
              <a:rPr lang="en-US" dirty="0" smtClean="0"/>
              <a:t>hourly, </a:t>
            </a:r>
            <a:r>
              <a:rPr lang="en-US" dirty="0"/>
              <a:t>five-day forecast for </a:t>
            </a:r>
            <a:r>
              <a:rPr lang="en-US" dirty="0" smtClean="0"/>
              <a:t>Exeter</a:t>
            </a:r>
          </a:p>
          <a:p>
            <a:r>
              <a:rPr lang="en-US" dirty="0" smtClean="0"/>
              <a:t>Fetch the </a:t>
            </a:r>
            <a:r>
              <a:rPr lang="en-US" dirty="0"/>
              <a:t>national park forecasts for south west </a:t>
            </a:r>
            <a:r>
              <a:rPr lang="en-US" dirty="0" smtClean="0"/>
              <a:t>England</a:t>
            </a:r>
          </a:p>
          <a:p>
            <a:r>
              <a:rPr lang="en-US" dirty="0" smtClean="0"/>
              <a:t>Fetch the current </a:t>
            </a:r>
            <a:r>
              <a:rPr lang="en-US" dirty="0"/>
              <a:t>UK rainfall </a:t>
            </a:r>
            <a:r>
              <a:rPr lang="en-US" dirty="0" smtClean="0"/>
              <a:t>radar map layers</a:t>
            </a:r>
          </a:p>
          <a:p>
            <a:r>
              <a:rPr lang="en-US" dirty="0" smtClean="0"/>
              <a:t>And so on..</a:t>
            </a:r>
          </a:p>
          <a:p>
            <a:r>
              <a:rPr lang="en-US" dirty="0" smtClean="0"/>
              <a:t>API documentation</a:t>
            </a:r>
          </a:p>
          <a:p>
            <a:endParaRPr lang="en-US" dirty="0"/>
          </a:p>
          <a:p>
            <a:r>
              <a:rPr lang="en-US" dirty="0" smtClean="0"/>
              <a:t>E.g.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http://datapoint.metoffice.gov.uk/public/data/val/wxfcs/all/datatype/sitelist?key=ce54927d-e79b-4334-bf56-0da2a4f3f56c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962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6"/>
            <a:ext cx="7992888" cy="4630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96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2859860"/>
              </p:ext>
            </p:extLst>
          </p:nvPr>
        </p:nvGraphicFramePr>
        <p:xfrm>
          <a:off x="431540" y="1052736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NOAA – Climate Data Online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resources for query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 a list of stations that support a given set of data </a:t>
            </a:r>
            <a:r>
              <a:rPr lang="en-US" dirty="0" smtClean="0"/>
              <a:t>types</a:t>
            </a:r>
          </a:p>
          <a:p>
            <a:r>
              <a:rPr lang="en-US" dirty="0"/>
              <a:t>Fetch available locations for the </a:t>
            </a:r>
            <a:r>
              <a:rPr lang="en-US" dirty="0" smtClean="0"/>
              <a:t>Daily Summaries dataset</a:t>
            </a:r>
          </a:p>
          <a:p>
            <a:r>
              <a:rPr lang="en-US" dirty="0"/>
              <a:t>Fetch data types with the air temperature data </a:t>
            </a:r>
            <a:r>
              <a:rPr lang="en-US" dirty="0" smtClean="0"/>
              <a:t>category</a:t>
            </a:r>
          </a:p>
          <a:p>
            <a:r>
              <a:rPr lang="en-US" dirty="0"/>
              <a:t>Fetch all available datasets with the Temperature at the time of observation (TOBS) data </a:t>
            </a:r>
            <a:r>
              <a:rPr lang="en-US" dirty="0" smtClean="0"/>
              <a:t>type</a:t>
            </a:r>
          </a:p>
          <a:p>
            <a:endParaRPr lang="en-US" dirty="0"/>
          </a:p>
          <a:p>
            <a:r>
              <a:rPr lang="en-US" dirty="0" smtClean="0"/>
              <a:t>Examples URLs…</a:t>
            </a:r>
            <a:endParaRPr lang="en-US" dirty="0"/>
          </a:p>
          <a:p>
            <a:r>
              <a:rPr lang="en-US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api</a:t>
            </a:r>
            <a:r>
              <a:rPr lang="en-US" dirty="0">
                <a:hlinkClick r:id="rId2"/>
              </a:rPr>
              <a:t>/v2/datacategories?stationid=COOP:</a:t>
            </a:r>
            <a:r>
              <a:rPr lang="en-US" dirty="0" smtClean="0">
                <a:hlinkClick r:id="rId2"/>
              </a:rPr>
              <a:t>310301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/</a:t>
            </a:r>
            <a:r>
              <a:rPr lang="en-US" dirty="0">
                <a:hlinkClick r:id="rId3"/>
              </a:rPr>
              <a:t>api/v2/locations?locationcategoryid=ST&amp;limit=</a:t>
            </a:r>
            <a:r>
              <a:rPr lang="en-US" dirty="0" smtClean="0">
                <a:hlinkClick r:id="rId3"/>
              </a:rPr>
              <a:t>52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5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APIs make some core simplifications</a:t>
            </a:r>
          </a:p>
          <a:p>
            <a:pPr lvl="1"/>
            <a:r>
              <a:rPr lang="en-US" dirty="0" smtClean="0"/>
              <a:t>These are handled by developers</a:t>
            </a:r>
          </a:p>
          <a:p>
            <a:r>
              <a:rPr lang="en-US" dirty="0" smtClean="0"/>
              <a:t>Context is powerful</a:t>
            </a:r>
            <a:endParaRPr lang="en-US" dirty="0"/>
          </a:p>
          <a:p>
            <a:r>
              <a:rPr lang="en-US" dirty="0" smtClean="0"/>
              <a:t>For example:</a:t>
            </a:r>
            <a:endParaRPr lang="en-US" dirty="0"/>
          </a:p>
          <a:p>
            <a:pPr lvl="1"/>
            <a:r>
              <a:rPr lang="en-US" dirty="0" smtClean="0"/>
              <a:t>No CRS specified for location - most geo data on the web assumes EPSG4326/WGS84</a:t>
            </a:r>
          </a:p>
          <a:p>
            <a:pPr lvl="1"/>
            <a:r>
              <a:rPr lang="en-US" dirty="0" smtClean="0"/>
              <a:t>Elevations with no vertical datum (likely assumes a national height datum)</a:t>
            </a:r>
          </a:p>
          <a:p>
            <a:pPr lvl="1"/>
            <a:r>
              <a:rPr lang="en-US" dirty="0" smtClean="0"/>
              <a:t>Aggregated concepts for ease of use:</a:t>
            </a:r>
          </a:p>
          <a:p>
            <a:pPr lvl="2"/>
            <a:r>
              <a:rPr lang="en-US" dirty="0" smtClean="0"/>
              <a:t>E.g. ‘data coverage’ – a percentage indication of time coverage of the data</a:t>
            </a:r>
          </a:p>
          <a:p>
            <a:pPr lvl="1"/>
            <a:r>
              <a:rPr lang="en-US" dirty="0" smtClean="0"/>
              <a:t>They provide the minimal set of metadata</a:t>
            </a:r>
          </a:p>
          <a:p>
            <a:pPr lvl="1"/>
            <a:r>
              <a:rPr lang="en-US" dirty="0" smtClean="0"/>
              <a:t>They often hide operational complexities</a:t>
            </a:r>
          </a:p>
          <a:p>
            <a:pPr lvl="1"/>
            <a:r>
              <a:rPr lang="en-US" dirty="0" smtClean="0"/>
              <a:t>Minimal, or no, quality information</a:t>
            </a:r>
          </a:p>
          <a:p>
            <a:r>
              <a:rPr lang="en-US" dirty="0" smtClean="0"/>
              <a:t>Difference in users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49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varies in space and time will have complexities</a:t>
            </a:r>
          </a:p>
          <a:p>
            <a:endParaRPr lang="en-US" dirty="0" smtClean="0"/>
          </a:p>
          <a:p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 smtClean="0"/>
              <a:t>The world is round</a:t>
            </a:r>
          </a:p>
          <a:p>
            <a:pPr lvl="1"/>
            <a:r>
              <a:rPr lang="en-US" dirty="0" smtClean="0"/>
              <a:t>Geodesy is a science in itself</a:t>
            </a:r>
          </a:p>
          <a:p>
            <a:pPr lvl="1"/>
            <a:r>
              <a:rPr lang="en-US" dirty="0" smtClean="0"/>
              <a:t>Custom</a:t>
            </a:r>
            <a:r>
              <a:rPr lang="en-US" dirty="0"/>
              <a:t> </a:t>
            </a:r>
            <a:r>
              <a:rPr lang="en-US" dirty="0" smtClean="0"/>
              <a:t>and/or local reference systems</a:t>
            </a:r>
          </a:p>
          <a:p>
            <a:pPr lvl="1"/>
            <a:endParaRPr lang="en-US" dirty="0"/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Dealing with uncertain times</a:t>
            </a:r>
          </a:p>
          <a:p>
            <a:pPr lvl="1"/>
            <a:r>
              <a:rPr lang="en-US" dirty="0" smtClean="0"/>
              <a:t>Different epoch/reference points</a:t>
            </a:r>
          </a:p>
          <a:p>
            <a:pPr lvl="1"/>
            <a:endParaRPr lang="en-US" dirty="0"/>
          </a:p>
          <a:p>
            <a:r>
              <a:rPr lang="en-US" dirty="0" smtClean="0"/>
              <a:t>All simple APIs make large assumptions in these two areas!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12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and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5048956"/>
              </p:ext>
            </p:extLst>
          </p:nvPr>
        </p:nvGraphicFramePr>
        <p:xfrm>
          <a:off x="1331640" y="1268760"/>
          <a:ext cx="6232537" cy="412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96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Taken from W3C spatial data working group requirements: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Technologies must be </a:t>
            </a:r>
            <a:r>
              <a:rPr lang="en-US" b="1" i="1" dirty="0"/>
              <a:t>easy to implement </a:t>
            </a:r>
            <a:r>
              <a:rPr lang="en-US" i="1" dirty="0"/>
              <a:t>for people that generally do </a:t>
            </a:r>
            <a:r>
              <a:rPr lang="en-US" b="1" i="1" dirty="0"/>
              <a:t>not have a high affinity with IT</a:t>
            </a:r>
            <a:r>
              <a:rPr lang="en-US" i="1" dirty="0"/>
              <a:t>. This goes for data publishing as well as data consumption.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References </a:t>
            </a:r>
            <a:r>
              <a:rPr lang="en-US" i="1" dirty="0"/>
              <a:t>to time and space </a:t>
            </a:r>
            <a:r>
              <a:rPr lang="en-US" b="1" i="1" dirty="0"/>
              <a:t>are often inexact </a:t>
            </a:r>
            <a:r>
              <a:rPr lang="en-US" i="1" dirty="0"/>
              <a:t>or have shifting frames of reference, so simple encodings like basic geo or ISO </a:t>
            </a:r>
            <a:r>
              <a:rPr lang="en-US" b="1" i="1" dirty="0"/>
              <a:t>8601 do not suffice</a:t>
            </a:r>
            <a:r>
              <a:rPr lang="en-US" i="1" dirty="0"/>
              <a:t>.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References </a:t>
            </a:r>
            <a:r>
              <a:rPr lang="en-US" i="1" dirty="0"/>
              <a:t>to time and space do </a:t>
            </a:r>
            <a:r>
              <a:rPr lang="en-US" b="1" i="1" dirty="0"/>
              <a:t>need to be as exact </a:t>
            </a:r>
            <a:r>
              <a:rPr lang="en-US" i="1" dirty="0"/>
              <a:t>as possible, to enable automatic discovery of spatiotemporal </a:t>
            </a:r>
            <a:r>
              <a:rPr lang="en-US" i="1" dirty="0" smtClean="0"/>
              <a:t>patterns.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3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API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92" y="332656"/>
            <a:ext cx="5180744" cy="5742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508" y="1376772"/>
            <a:ext cx="3060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Serves </a:t>
            </a:r>
            <a:r>
              <a:rPr lang="en-US" dirty="0" err="1" smtClean="0"/>
              <a:t>RESTful</a:t>
            </a:r>
            <a:r>
              <a:rPr lang="en-US" dirty="0" smtClean="0"/>
              <a:t> APIs from triple store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Raises the technical level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Could be a point of convergence for future APIs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lot of JSON encodings are starting to look like linked Data</a:t>
            </a:r>
          </a:p>
        </p:txBody>
      </p:sp>
    </p:spTree>
    <p:extLst>
      <p:ext uri="{BB962C8B-B14F-4D97-AF65-F5344CB8AC3E}">
        <p14:creationId xmlns:p14="http://schemas.microsoft.com/office/powerpoint/2010/main" val="38076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APIs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052736"/>
            <a:ext cx="7668344" cy="48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2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Guiding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Deciding what features </a:t>
            </a:r>
            <a:r>
              <a:rPr lang="en-US" i="1" dirty="0" smtClean="0"/>
              <a:t>not </a:t>
            </a:r>
            <a:r>
              <a:rPr lang="en-US" dirty="0" smtClean="0"/>
              <a:t>to include</a:t>
            </a:r>
          </a:p>
          <a:p>
            <a:r>
              <a:rPr lang="en-US" dirty="0" smtClean="0"/>
              <a:t>Deciding the context you can assume</a:t>
            </a:r>
          </a:p>
          <a:p>
            <a:r>
              <a:rPr lang="en-US" dirty="0" smtClean="0"/>
              <a:t>What’s your 80%?</a:t>
            </a:r>
          </a:p>
          <a:p>
            <a:pPr lvl="1"/>
            <a:r>
              <a:rPr lang="en-US" dirty="0" smtClean="0"/>
              <a:t>Careful of ‘over handling’ the edge cases</a:t>
            </a:r>
          </a:p>
          <a:p>
            <a:pPr lvl="1"/>
            <a:endParaRPr lang="en-US" dirty="0"/>
          </a:p>
          <a:p>
            <a:r>
              <a:rPr lang="en-US" dirty="0" smtClean="0"/>
              <a:t>Can we provide a spectrum of functionality to suit different uses?</a:t>
            </a:r>
            <a:endParaRPr lang="en-US" dirty="0"/>
          </a:p>
          <a:p>
            <a:pPr lvl="1"/>
            <a:r>
              <a:rPr lang="en-US" dirty="0" smtClean="0"/>
              <a:t>Free/open version providing simple encodings, base metadata</a:t>
            </a:r>
          </a:p>
          <a:p>
            <a:pPr lvl="1"/>
            <a:r>
              <a:rPr lang="en-US" dirty="0" smtClean="0"/>
              <a:t>Pay for a fully featured, provenance enabled, vocabulary-connected service.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41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core abstractions to assist with cross-domain</a:t>
            </a:r>
          </a:p>
          <a:p>
            <a:pPr lvl="1"/>
            <a:r>
              <a:rPr lang="en-US" dirty="0"/>
              <a:t>E.g. point vs. gridded, values vs. images</a:t>
            </a:r>
          </a:p>
          <a:p>
            <a:endParaRPr lang="en-US" dirty="0" smtClean="0"/>
          </a:p>
          <a:p>
            <a:r>
              <a:rPr lang="en-US" dirty="0" smtClean="0"/>
              <a:t>Follow current </a:t>
            </a:r>
            <a:r>
              <a:rPr lang="en-US" dirty="0" err="1" smtClean="0"/>
              <a:t>RESTful</a:t>
            </a:r>
            <a:r>
              <a:rPr lang="en-US" dirty="0" smtClean="0"/>
              <a:t> API practices</a:t>
            </a:r>
          </a:p>
          <a:p>
            <a:pPr lvl="1"/>
            <a:r>
              <a:rPr lang="en-US" dirty="0" smtClean="0"/>
              <a:t>Don’t do anything crazy!</a:t>
            </a:r>
          </a:p>
          <a:p>
            <a:pPr lvl="1"/>
            <a:endParaRPr lang="en-US" dirty="0"/>
          </a:p>
          <a:p>
            <a:r>
              <a:rPr lang="en-US" dirty="0" smtClean="0"/>
              <a:t>Be consistent</a:t>
            </a:r>
          </a:p>
          <a:p>
            <a:endParaRPr lang="en-US" dirty="0"/>
          </a:p>
          <a:p>
            <a:r>
              <a:rPr lang="en-US" dirty="0" smtClean="0"/>
              <a:t>Provide a platform for a community to build on</a:t>
            </a:r>
          </a:p>
          <a:p>
            <a:pPr lvl="1"/>
            <a:r>
              <a:rPr lang="en-US" dirty="0" smtClean="0"/>
              <a:t>Give your APIs a product feel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59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knows of APIs that might be relevant? </a:t>
            </a:r>
          </a:p>
          <a:p>
            <a:endParaRPr lang="en-US" dirty="0"/>
          </a:p>
          <a:p>
            <a:r>
              <a:rPr lang="en-US" dirty="0" smtClean="0"/>
              <a:t>Input into the review is welcome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28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None/>
            </a:pPr>
            <a:r>
              <a:rPr lang="en-US" dirty="0" smtClean="0"/>
              <a:t>Data61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Peter Taylor</a:t>
            </a:r>
            <a:br>
              <a:rPr lang="en-US" dirty="0" smtClean="0"/>
            </a:br>
            <a:r>
              <a:rPr lang="en-US" dirty="0" smtClean="0"/>
              <a:t>Research Engineer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+61 3 6237 5617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</a:t>
            </a:r>
            <a:r>
              <a:rPr lang="en-US" dirty="0" err="1" smtClean="0"/>
              <a:t>peter.taylor@csiro.au</a:t>
            </a:r>
            <a:endParaRPr lang="en-US" dirty="0" smtClean="0"/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</a:t>
            </a:r>
            <a:r>
              <a:rPr lang="en-US" dirty="0" err="1" smtClean="0"/>
              <a:t>www.csiro.au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Data61</a:t>
            </a:r>
          </a:p>
        </p:txBody>
      </p:sp>
    </p:spTree>
    <p:extLst>
      <p:ext uri="{BB962C8B-B14F-4D97-AF65-F5344CB8AC3E}">
        <p14:creationId xmlns:p14="http://schemas.microsoft.com/office/powerpoint/2010/main" val="62531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working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Web APIs</a:t>
            </a:r>
          </a:p>
          <a:p>
            <a:pPr lvl="1"/>
            <a:r>
              <a:rPr lang="en-US" dirty="0" smtClean="0"/>
              <a:t>Mostly associated with </a:t>
            </a:r>
            <a:r>
              <a:rPr lang="en-US" dirty="0" err="1" smtClean="0"/>
              <a:t>REpresentational</a:t>
            </a:r>
            <a:r>
              <a:rPr lang="en-US" dirty="0" smtClean="0"/>
              <a:t> State Transfer (REST)</a:t>
            </a:r>
          </a:p>
          <a:p>
            <a:pPr lvl="1"/>
            <a:r>
              <a:rPr lang="en-US" dirty="0" smtClean="0"/>
              <a:t>Most use JSON encodings</a:t>
            </a:r>
          </a:p>
          <a:p>
            <a:pPr lvl="1"/>
            <a:r>
              <a:rPr lang="en-US" dirty="0"/>
              <a:t>The focus tends to be on </a:t>
            </a:r>
            <a:r>
              <a:rPr lang="en-US" i="1" dirty="0"/>
              <a:t>web/mobile developers </a:t>
            </a:r>
            <a:r>
              <a:rPr lang="en-US" dirty="0"/>
              <a:t>as consumers</a:t>
            </a:r>
          </a:p>
          <a:p>
            <a:pPr marL="216000" lvl="1" indent="0">
              <a:buNone/>
            </a:pPr>
            <a:endParaRPr lang="en-US" dirty="0" smtClean="0"/>
          </a:p>
          <a:p>
            <a:pPr lvl="1"/>
            <a:endParaRPr lang="en-US" i="1" dirty="0"/>
          </a:p>
          <a:p>
            <a:r>
              <a:rPr lang="en-US" dirty="0" smtClean="0">
                <a:solidFill>
                  <a:srgbClr val="1E22AA"/>
                </a:solidFill>
              </a:rPr>
              <a:t>Web Services</a:t>
            </a:r>
          </a:p>
          <a:p>
            <a:pPr lvl="1"/>
            <a:r>
              <a:rPr lang="en-US" dirty="0" smtClean="0"/>
              <a:t>Often associated with the W3C standards</a:t>
            </a:r>
          </a:p>
          <a:p>
            <a:pPr lvl="1"/>
            <a:r>
              <a:rPr lang="en-US" dirty="0" smtClean="0"/>
              <a:t>SOAP, WSDL, UDDI etc.</a:t>
            </a:r>
          </a:p>
          <a:p>
            <a:pPr lvl="1"/>
            <a:r>
              <a:rPr lang="en-US" dirty="0" smtClean="0"/>
              <a:t>However, also mentions REST</a:t>
            </a:r>
          </a:p>
          <a:p>
            <a:pPr lvl="1"/>
            <a:r>
              <a:rPr lang="en-US" dirty="0" smtClean="0"/>
              <a:t>Traditionally use XML encodings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96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863588" y="1160748"/>
            <a:ext cx="6898228" cy="4680520"/>
            <a:chOff x="856075" y="1609486"/>
            <a:chExt cx="6547555" cy="44425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75" y="1609486"/>
              <a:ext cx="6350000" cy="44425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8963" y="2566350"/>
              <a:ext cx="3894667" cy="1356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8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2" t="1111" r="35650" b="-1111"/>
          <a:stretch/>
        </p:blipFill>
        <p:spPr>
          <a:xfrm>
            <a:off x="358775" y="1268413"/>
            <a:ext cx="8461375" cy="4573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13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problems that face many </a:t>
            </a:r>
            <a:r>
              <a:rPr lang="en-US" dirty="0" err="1" smtClean="0"/>
              <a:t>organisations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The Bureau has a long history, and has recently taken on new roles (water data, environmental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aim of this work is to find out how to improve consistency, not to point out problems</a:t>
            </a:r>
          </a:p>
          <a:p>
            <a:endParaRPr lang="en-US" dirty="0"/>
          </a:p>
          <a:p>
            <a:r>
              <a:rPr lang="en-US" dirty="0" smtClean="0"/>
              <a:t>Multi-disciplinary data publishing is hard!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70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to use?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3640"/>
            <a:ext cx="4854391" cy="487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7" y="1168054"/>
            <a:ext cx="6842606" cy="4761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57" y="1053640"/>
            <a:ext cx="5139459" cy="489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57" y="972327"/>
            <a:ext cx="4532307" cy="496799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8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Disparate data access makes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have </a:t>
            </a:r>
            <a:r>
              <a:rPr lang="en-US" dirty="0" err="1" smtClean="0"/>
              <a:t>organisational</a:t>
            </a:r>
            <a:r>
              <a:rPr lang="en-US" dirty="0" smtClean="0"/>
              <a:t> visibility on traffic</a:t>
            </a:r>
          </a:p>
          <a:p>
            <a:r>
              <a:rPr lang="en-US" dirty="0" smtClean="0"/>
              <a:t>Hard to control traffic/load</a:t>
            </a:r>
          </a:p>
          <a:p>
            <a:r>
              <a:rPr lang="en-US" dirty="0" smtClean="0"/>
              <a:t>Hard to consistently manage change</a:t>
            </a:r>
          </a:p>
          <a:p>
            <a:r>
              <a:rPr lang="en-US" dirty="0" smtClean="0"/>
              <a:t>Fragmented community of developers</a:t>
            </a:r>
          </a:p>
          <a:p>
            <a:r>
              <a:rPr lang="en-US" dirty="0" smtClean="0"/>
              <a:t>Hard for users to find what they need</a:t>
            </a:r>
          </a:p>
          <a:p>
            <a:pPr lvl="1"/>
            <a:r>
              <a:rPr lang="en-US" dirty="0" smtClean="0"/>
              <a:t>Different ways to do the same thing</a:t>
            </a:r>
          </a:p>
          <a:p>
            <a:r>
              <a:rPr lang="en-US" dirty="0" smtClean="0"/>
              <a:t>Redundant functionality</a:t>
            </a:r>
          </a:p>
          <a:p>
            <a:r>
              <a:rPr lang="en-US" dirty="0" smtClean="0"/>
              <a:t>Redundant development</a:t>
            </a:r>
          </a:p>
          <a:p>
            <a:r>
              <a:rPr lang="en-US" dirty="0" smtClean="0"/>
              <a:t>Data access and applications are tightly coupled</a:t>
            </a:r>
          </a:p>
          <a:p>
            <a:r>
              <a:rPr lang="en-US" dirty="0" smtClean="0"/>
              <a:t>Hard to monetize (if this is what you are after)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85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API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for internal and external use</a:t>
            </a:r>
          </a:p>
          <a:p>
            <a:pPr lvl="1"/>
            <a:r>
              <a:rPr lang="en-US" dirty="0" smtClean="0"/>
              <a:t>Many companies find internal use outgrows external use</a:t>
            </a:r>
          </a:p>
          <a:p>
            <a:r>
              <a:rPr lang="en-US" dirty="0" smtClean="0"/>
              <a:t>Support multiple applications</a:t>
            </a:r>
          </a:p>
          <a:p>
            <a:pPr lvl="1"/>
            <a:r>
              <a:rPr lang="en-US" dirty="0" smtClean="0"/>
              <a:t>Web apps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Widgets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Increase separation between web access and underlying information system</a:t>
            </a:r>
          </a:p>
          <a:p>
            <a:r>
              <a:rPr lang="en-US" dirty="0" smtClean="0"/>
              <a:t>End up as an important part of the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Environmental Data APIs  |  Peter Taylor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4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PowerPoint.potx</Template>
  <TotalTime>14182</TotalTime>
  <Words>1375</Words>
  <Application>Microsoft Macintosh PowerPoint</Application>
  <PresentationFormat>On-screen Show (4:3)</PresentationFormat>
  <Paragraphs>281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PowerPoint</vt:lpstr>
      <vt:lpstr>Environmental Data - Web APIs</vt:lpstr>
      <vt:lpstr>Method and scope</vt:lpstr>
      <vt:lpstr>Some working definitions</vt:lpstr>
      <vt:lpstr>Bureau data</vt:lpstr>
      <vt:lpstr>So what’s the problem?</vt:lpstr>
      <vt:lpstr>Please note</vt:lpstr>
      <vt:lpstr>Which to use?</vt:lpstr>
      <vt:lpstr>Disparate data access makes it</vt:lpstr>
      <vt:lpstr>Web API benefits</vt:lpstr>
      <vt:lpstr>Views of data</vt:lpstr>
      <vt:lpstr>Requirements</vt:lpstr>
      <vt:lpstr>PowerPoint Presentation</vt:lpstr>
      <vt:lpstr>PowerPoint Presentation</vt:lpstr>
      <vt:lpstr>Example queries</vt:lpstr>
      <vt:lpstr>NOAA</vt:lpstr>
      <vt:lpstr>PowerPoint Presentation</vt:lpstr>
      <vt:lpstr>Combine resources for query power</vt:lpstr>
      <vt:lpstr>Some observations</vt:lpstr>
      <vt:lpstr>Spaceout</vt:lpstr>
      <vt:lpstr>Conflicting requirements</vt:lpstr>
      <vt:lpstr>Linked Data API</vt:lpstr>
      <vt:lpstr>Linked Data APIs</vt:lpstr>
      <vt:lpstr>Guiding principles </vt:lpstr>
      <vt:lpstr>Guiding principles II</vt:lpstr>
      <vt:lpstr>Now your turn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Presentation</dc:title>
  <dc:creator>Duffy, Siobhan (Comms, Campbell)</dc:creator>
  <cp:lastModifiedBy>Peter Taylor</cp:lastModifiedBy>
  <cp:revision>190</cp:revision>
  <dcterms:created xsi:type="dcterms:W3CDTF">2012-03-08T08:59:24Z</dcterms:created>
  <dcterms:modified xsi:type="dcterms:W3CDTF">2015-09-21T12:40:56Z</dcterms:modified>
</cp:coreProperties>
</file>