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4" r:id="rId1"/>
  </p:sldMasterIdLst>
  <p:notesMasterIdLst>
    <p:notesMasterId r:id="rId20"/>
  </p:notesMasterIdLst>
  <p:handoutMasterIdLst>
    <p:handoutMasterId r:id="rId21"/>
  </p:handoutMasterIdLst>
  <p:sldIdLst>
    <p:sldId id="259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</p:sldIdLst>
  <p:sldSz cx="9144000" cy="6858000" type="screen4x3"/>
  <p:notesSz cx="6904038" cy="9220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CG Times" charset="0"/>
        <a:ea typeface="MS PGothic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CG Times" charset="0"/>
        <a:ea typeface="MS PGothic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CG Times" charset="0"/>
        <a:ea typeface="MS PGothic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CG Times" charset="0"/>
        <a:ea typeface="MS PGothic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CG Times" charset="0"/>
        <a:ea typeface="MS PGothic" charset="-128"/>
        <a:cs typeface="+mn-cs"/>
      </a:defRPr>
    </a:lvl5pPr>
    <a:lvl6pPr marL="2286000" algn="l" defTabSz="914400" rtl="0" eaLnBrk="1" latinLnBrk="0" hangingPunct="1">
      <a:defRPr sz="1000" b="1" kern="1200">
        <a:solidFill>
          <a:schemeClr val="tx1"/>
        </a:solidFill>
        <a:latin typeface="CG Times" charset="0"/>
        <a:ea typeface="MS PGothic" charset="-128"/>
        <a:cs typeface="+mn-cs"/>
      </a:defRPr>
    </a:lvl6pPr>
    <a:lvl7pPr marL="2743200" algn="l" defTabSz="914400" rtl="0" eaLnBrk="1" latinLnBrk="0" hangingPunct="1">
      <a:defRPr sz="1000" b="1" kern="1200">
        <a:solidFill>
          <a:schemeClr val="tx1"/>
        </a:solidFill>
        <a:latin typeface="CG Times" charset="0"/>
        <a:ea typeface="MS PGothic" charset="-128"/>
        <a:cs typeface="+mn-cs"/>
      </a:defRPr>
    </a:lvl7pPr>
    <a:lvl8pPr marL="3200400" algn="l" defTabSz="914400" rtl="0" eaLnBrk="1" latinLnBrk="0" hangingPunct="1">
      <a:defRPr sz="1000" b="1" kern="1200">
        <a:solidFill>
          <a:schemeClr val="tx1"/>
        </a:solidFill>
        <a:latin typeface="CG Times" charset="0"/>
        <a:ea typeface="MS PGothic" charset="-128"/>
        <a:cs typeface="+mn-cs"/>
      </a:defRPr>
    </a:lvl8pPr>
    <a:lvl9pPr marL="3657600" algn="l" defTabSz="914400" rtl="0" eaLnBrk="1" latinLnBrk="0" hangingPunct="1">
      <a:defRPr sz="1000" b="1" kern="1200">
        <a:solidFill>
          <a:schemeClr val="tx1"/>
        </a:solidFill>
        <a:latin typeface="CG Times" charset="0"/>
        <a:ea typeface="MS P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6600"/>
    <a:srgbClr val="000066"/>
    <a:srgbClr val="FFFF99"/>
    <a:srgbClr val="969696"/>
    <a:srgbClr val="CCFFFF"/>
    <a:srgbClr val="5C090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71"/>
  </p:normalViewPr>
  <p:slideViewPr>
    <p:cSldViewPr>
      <p:cViewPr varScale="1">
        <p:scale>
          <a:sx n="129" d="100"/>
          <a:sy n="129" d="100"/>
        </p:scale>
        <p:origin x="1104" y="90"/>
      </p:cViewPr>
      <p:guideLst>
        <p:guide orient="horz" pos="211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924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t" anchorCtr="0" compatLnSpc="1">
            <a:prstTxWarp prst="textNoShape">
              <a:avLst/>
            </a:prstTxWarp>
          </a:bodyPr>
          <a:lstStyle>
            <a:lvl1pPr defTabSz="920750" eaLnBrk="0" hangingPunct="0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4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11600" y="0"/>
            <a:ext cx="29924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t" anchorCtr="0" compatLnSpc="1">
            <a:prstTxWarp prst="textNoShape">
              <a:avLst/>
            </a:prstTxWarp>
          </a:bodyPr>
          <a:lstStyle>
            <a:lvl1pPr algn="r" defTabSz="920750" eaLnBrk="0" hangingPunct="0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4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9825"/>
            <a:ext cx="29924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b" anchorCtr="0" compatLnSpc="1">
            <a:prstTxWarp prst="textNoShape">
              <a:avLst/>
            </a:prstTxWarp>
          </a:bodyPr>
          <a:lstStyle>
            <a:lvl1pPr defTabSz="920750" eaLnBrk="0" hangingPunct="0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4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11600" y="8759825"/>
            <a:ext cx="29924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b" anchorCtr="0" compatLnSpc="1">
            <a:prstTxWarp prst="textNoShape">
              <a:avLst/>
            </a:prstTxWarp>
          </a:bodyPr>
          <a:lstStyle>
            <a:lvl1pPr algn="r" defTabSz="920750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3D35F818-8F95-4D4B-8511-C68E4BFDA9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43349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924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t" anchorCtr="0" compatLnSpc="1">
            <a:prstTxWarp prst="textNoShape">
              <a:avLst/>
            </a:prstTxWarp>
          </a:bodyPr>
          <a:lstStyle>
            <a:lvl1pPr defTabSz="920750" eaLnBrk="0" hangingPunct="0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11600" y="0"/>
            <a:ext cx="29924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t" anchorCtr="0" compatLnSpc="1">
            <a:prstTxWarp prst="textNoShape">
              <a:avLst/>
            </a:prstTxWarp>
          </a:bodyPr>
          <a:lstStyle>
            <a:lvl1pPr algn="r" defTabSz="920750" eaLnBrk="0" hangingPunct="0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7763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0750" y="4379913"/>
            <a:ext cx="5062538" cy="414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0"/>
            <a:r>
              <a:rPr lang="en-US" noProof="0"/>
              <a:t>Second level</a:t>
            </a:r>
          </a:p>
          <a:p>
            <a:pPr lvl="0"/>
            <a:r>
              <a:rPr lang="en-US" noProof="0"/>
              <a:t>Third level</a:t>
            </a:r>
          </a:p>
          <a:p>
            <a:pPr lvl="0"/>
            <a:r>
              <a:rPr lang="en-US" noProof="0"/>
              <a:t>Fourth level</a:t>
            </a:r>
          </a:p>
          <a:p>
            <a:pPr lvl="0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9825"/>
            <a:ext cx="29924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b" anchorCtr="0" compatLnSpc="1">
            <a:prstTxWarp prst="textNoShape">
              <a:avLst/>
            </a:prstTxWarp>
          </a:bodyPr>
          <a:lstStyle>
            <a:lvl1pPr defTabSz="920750" eaLnBrk="0" hangingPunct="0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11600" y="8759825"/>
            <a:ext cx="29924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b" anchorCtr="0" compatLnSpc="1">
            <a:prstTxWarp prst="textNoShape">
              <a:avLst/>
            </a:prstTxWarp>
          </a:bodyPr>
          <a:lstStyle>
            <a:lvl1pPr algn="r" defTabSz="920750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ED3BBFB6-EA16-814E-8BA7-170BD94223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02113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MS PGothic" charset="0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MS PGothic" charset="0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MS PGothic" charset="0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MS PGothic" charset="0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8"/>
          <p:cNvSpPr txBox="1">
            <a:spLocks noChangeArrowheads="1"/>
          </p:cNvSpPr>
          <p:nvPr/>
        </p:nvSpPr>
        <p:spPr bwMode="auto">
          <a:xfrm>
            <a:off x="8739188" y="214313"/>
            <a:ext cx="74612" cy="214312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rIns="0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9pPr>
          </a:lstStyle>
          <a:p>
            <a:pPr>
              <a:defRPr/>
            </a:pPr>
            <a:r>
              <a:rPr lang="en-US" altLang="en-US" sz="800">
                <a:solidFill>
                  <a:srgbClr val="FFFFFF"/>
                </a:solidFill>
                <a:latin typeface="Arial" charset="0"/>
              </a:rPr>
              <a:t>®</a:t>
            </a:r>
          </a:p>
        </p:txBody>
      </p:sp>
      <p:pic>
        <p:nvPicPr>
          <p:cNvPr id="5" name="Picture 10" descr="OGC header 201012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Picture 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6096000"/>
            <a:ext cx="13811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38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3276600"/>
            <a:ext cx="7772400" cy="1143000"/>
          </a:xfrm>
        </p:spPr>
        <p:txBody>
          <a:bodyPr/>
          <a:lstStyle>
            <a:lvl1pPr>
              <a:defRPr sz="3200">
                <a:latin typeface="Arial Black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638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4572000"/>
            <a:ext cx="6400800" cy="1371600"/>
          </a:xfrm>
        </p:spPr>
        <p:txBody>
          <a:bodyPr/>
          <a:lstStyle>
            <a:lvl1pPr marL="0" indent="0" algn="ctr">
              <a:buFontTx/>
              <a:buNone/>
              <a:defRPr sz="1800">
                <a:solidFill>
                  <a:srgbClr val="092E5C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4" name="Picture 13" descr="wmologo.jpeg">
            <a:extLst>
              <a:ext uri="{FF2B5EF4-FFF2-40B4-BE49-F238E27FC236}">
                <a16:creationId xmlns:a16="http://schemas.microsoft.com/office/drawing/2014/main" id="{24D8539B-81A7-4A4C-A17B-C3801694FE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8274" y="5949280"/>
            <a:ext cx="826527" cy="864096"/>
          </a:xfrm>
          <a:prstGeom prst="rect">
            <a:avLst/>
          </a:prstGeom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B12F867E-F46D-B640-9878-89A092BEB4C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3352800" y="6423991"/>
            <a:ext cx="3200400" cy="281609"/>
          </a:xfrm>
          <a:prstGeom prst="rect">
            <a:avLst/>
          </a:prstGeom>
          <a:ln/>
        </p:spPr>
        <p:txBody>
          <a:bodyPr/>
          <a:lstStyle>
            <a:lvl1pPr>
              <a:defRPr b="0">
                <a:latin typeface="+mn-lt"/>
              </a:defRPr>
            </a:lvl1pPr>
          </a:lstStyle>
          <a:p>
            <a:pPr>
              <a:defRPr/>
            </a:pPr>
            <a:r>
              <a:rPr lang="en-US" altLang="en-US" dirty="0"/>
              <a:t>Ninth Hydrology Domain Working Group Workshop</a:t>
            </a:r>
          </a:p>
        </p:txBody>
      </p:sp>
    </p:spTree>
    <p:extLst>
      <p:ext uri="{BB962C8B-B14F-4D97-AF65-F5344CB8AC3E}">
        <p14:creationId xmlns:p14="http://schemas.microsoft.com/office/powerpoint/2010/main" val="1766936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2973388" y="6553200"/>
            <a:ext cx="32004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Copyright © 2018 Open Geospatial Consortium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5F5C08-9863-464B-8ADE-A89BC41090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4566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5288" y="136525"/>
            <a:ext cx="2170112" cy="60340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1775" y="136525"/>
            <a:ext cx="6361113" cy="60340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2973388" y="6553200"/>
            <a:ext cx="32004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Copyright © 2018 Open Geospatial Consortium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A3E5D2-22FF-DE40-BB45-5904AFD691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7656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 descr="wmologo.jpeg">
            <a:extLst>
              <a:ext uri="{FF2B5EF4-FFF2-40B4-BE49-F238E27FC236}">
                <a16:creationId xmlns:a16="http://schemas.microsoft.com/office/drawing/2014/main" id="{339DB870-604C-FB4B-87C5-C8674B9547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8274" y="5949280"/>
            <a:ext cx="826527" cy="864096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8D8CEE-31C7-534C-80D7-E976BD52BBE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3352800" y="6423991"/>
            <a:ext cx="3200400" cy="281609"/>
          </a:xfrm>
          <a:prstGeom prst="rect">
            <a:avLst/>
          </a:prstGeom>
          <a:ln/>
        </p:spPr>
        <p:txBody>
          <a:bodyPr/>
          <a:lstStyle>
            <a:lvl1pPr>
              <a:defRPr b="0">
                <a:latin typeface="+mn-lt"/>
              </a:defRPr>
            </a:lvl1pPr>
          </a:lstStyle>
          <a:p>
            <a:pPr>
              <a:defRPr/>
            </a:pPr>
            <a:r>
              <a:rPr lang="en-US" altLang="en-US" dirty="0"/>
              <a:t>Ninth Hydrology Domain Working Group Workshop</a:t>
            </a:r>
          </a:p>
        </p:txBody>
      </p:sp>
    </p:spTree>
    <p:extLst>
      <p:ext uri="{BB962C8B-B14F-4D97-AF65-F5344CB8AC3E}">
        <p14:creationId xmlns:p14="http://schemas.microsoft.com/office/powerpoint/2010/main" val="775088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2973388" y="6553200"/>
            <a:ext cx="32004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Copyright © 2018 Open Geospatial Consortium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096FCB-D23A-A24C-9D82-3F41F4AC5D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372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6075" y="1279525"/>
            <a:ext cx="4152900" cy="4891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75" y="1279525"/>
            <a:ext cx="4152900" cy="4891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0"/>
          </p:nvPr>
        </p:nvSpPr>
        <p:spPr>
          <a:xfrm>
            <a:off x="2973388" y="6553200"/>
            <a:ext cx="32004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Copyright © 2018 Open Geospatial Consortium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66CF4-B06C-C644-947A-3193A300C1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6163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2973388" y="6553200"/>
            <a:ext cx="32004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Copyright © 2018 Open Geospatial Consortium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46F97B-9CFF-B245-85B9-914B1C89C3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215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2973388" y="6553200"/>
            <a:ext cx="32004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Copyright © 2018 Open Geospatial Consortium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045999-4989-CE46-9052-5F6CD8C2D6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904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2973388" y="6553200"/>
            <a:ext cx="32004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Copyright © 2018 Open Geospatial Consortium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4E257F-3AC2-0942-956E-433F540C01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4679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0"/>
          </p:nvPr>
        </p:nvSpPr>
        <p:spPr>
          <a:xfrm>
            <a:off x="2973388" y="6553200"/>
            <a:ext cx="32004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Copyright © 2018 Open Geospatial Consortium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35DC85-1E39-6F45-8D26-88CB57EE5C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7511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0"/>
          </p:nvPr>
        </p:nvSpPr>
        <p:spPr>
          <a:xfrm>
            <a:off x="2973388" y="6553200"/>
            <a:ext cx="32004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Copyright © 2018 Open Geospatial Consortium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0941DA-054F-A74C-AF1A-5876988B7C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5985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5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125" y="776288"/>
            <a:ext cx="8455025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28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1775" y="136525"/>
            <a:ext cx="86836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6075" y="1279525"/>
            <a:ext cx="8458200" cy="489108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628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96100" y="65532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900" b="0">
                <a:solidFill>
                  <a:srgbClr val="092E5C"/>
                </a:solidFill>
                <a:latin typeface="Arial" charset="0"/>
              </a:defRPr>
            </a:lvl1pPr>
          </a:lstStyle>
          <a:p>
            <a:pPr>
              <a:defRPr/>
            </a:pPr>
            <a:fld id="{27D0F9EB-4EAC-1044-9312-C01285DE51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1" name="Text Box 16"/>
          <p:cNvSpPr txBox="1">
            <a:spLocks noChangeArrowheads="1"/>
          </p:cNvSpPr>
          <p:nvPr/>
        </p:nvSpPr>
        <p:spPr bwMode="auto">
          <a:xfrm>
            <a:off x="333375" y="6219825"/>
            <a:ext cx="1157288" cy="6096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r>
              <a:rPr lang="en-US" sz="4000">
                <a:solidFill>
                  <a:schemeClr val="tx2"/>
                </a:solidFill>
                <a:latin typeface="Times New Roman" charset="0"/>
              </a:rPr>
              <a:t>OGC</a:t>
            </a:r>
          </a:p>
        </p:txBody>
      </p:sp>
      <p:sp>
        <p:nvSpPr>
          <p:cNvPr id="1032" name="Text Box 20"/>
          <p:cNvSpPr txBox="1">
            <a:spLocks noChangeArrowheads="1"/>
          </p:cNvSpPr>
          <p:nvPr/>
        </p:nvSpPr>
        <p:spPr bwMode="auto">
          <a:xfrm>
            <a:off x="1498600" y="6270625"/>
            <a:ext cx="93663" cy="24447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rIns="0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9pPr>
          </a:lstStyle>
          <a:p>
            <a:pPr>
              <a:defRPr/>
            </a:pPr>
            <a:r>
              <a:rPr lang="en-US" altLang="en-US">
                <a:solidFill>
                  <a:schemeClr val="tx2"/>
                </a:solidFill>
                <a:latin typeface="Arial" charset="0"/>
              </a:rPr>
              <a:t>®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2BA24E4B-45EF-BC42-BA52-972986B1E73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3352800" y="6423991"/>
            <a:ext cx="3200400" cy="281609"/>
          </a:xfrm>
          <a:prstGeom prst="rect">
            <a:avLst/>
          </a:prstGeom>
          <a:ln/>
        </p:spPr>
        <p:txBody>
          <a:bodyPr/>
          <a:lstStyle>
            <a:lvl1pPr>
              <a:defRPr b="0">
                <a:latin typeface="+mn-lt"/>
              </a:defRPr>
            </a:lvl1pPr>
          </a:lstStyle>
          <a:p>
            <a:pPr>
              <a:defRPr/>
            </a:pPr>
            <a:r>
              <a:rPr lang="en-US" altLang="en-US" dirty="0"/>
              <a:t>Ninth Hydrology Domain Working Group Workshop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2" r:id="rId1"/>
    <p:sldLayoutId id="2147483992" r:id="rId2"/>
    <p:sldLayoutId id="2147483993" r:id="rId3"/>
    <p:sldLayoutId id="2147483994" r:id="rId4"/>
    <p:sldLayoutId id="2147483995" r:id="rId5"/>
    <p:sldLayoutId id="2147483996" r:id="rId6"/>
    <p:sldLayoutId id="2147483997" r:id="rId7"/>
    <p:sldLayoutId id="2147483998" r:id="rId8"/>
    <p:sldLayoutId id="2147483999" r:id="rId9"/>
    <p:sldLayoutId id="2147484000" r:id="rId10"/>
    <p:sldLayoutId id="2147484001" r:id="rId11"/>
  </p:sldLayoutIdLst>
  <p:hf sldNum="0" hd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92E5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92E5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MS PGothic" pitchFamily="34" charset="-128"/>
          <a:cs typeface="MS PGothic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92E5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MS PGothic" pitchFamily="34" charset="-128"/>
          <a:cs typeface="MS PGothic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92E5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MS PGothic" pitchFamily="34" charset="-128"/>
          <a:cs typeface="MS PGothic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92E5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MS PGothic" pitchFamily="34" charset="-128"/>
          <a:cs typeface="MS PGothic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92E5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92E5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92E5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92E5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233363" indent="-233363" algn="l" rtl="0" eaLnBrk="0" fontAlgn="base" hangingPunct="0">
        <a:spcBef>
          <a:spcPct val="20000"/>
        </a:spcBef>
        <a:spcAft>
          <a:spcPct val="0"/>
        </a:spcAft>
        <a:buClr>
          <a:srgbClr val="092E5C"/>
        </a:buClr>
        <a:buChar char="•"/>
        <a:defRPr sz="2400"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1pPr>
      <a:lvl2pPr marL="569913" indent="-222250" algn="l" rtl="0" eaLnBrk="0" fontAlgn="base" hangingPunct="0">
        <a:spcBef>
          <a:spcPct val="20000"/>
        </a:spcBef>
        <a:spcAft>
          <a:spcPct val="0"/>
        </a:spcAft>
        <a:buClr>
          <a:srgbClr val="092E5C"/>
        </a:buClr>
        <a:buChar char="–"/>
        <a:defRPr sz="2000"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2pPr>
      <a:lvl3pPr marL="912813" indent="-228600" algn="l" rtl="0" eaLnBrk="0" fontAlgn="base" hangingPunct="0">
        <a:spcBef>
          <a:spcPct val="20000"/>
        </a:spcBef>
        <a:spcAft>
          <a:spcPct val="0"/>
        </a:spcAft>
        <a:buClr>
          <a:srgbClr val="092E5C"/>
        </a:buClr>
        <a:buChar char="•"/>
        <a:defRPr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3pPr>
      <a:lvl4pPr marL="1255713" indent="-228600" algn="l" rtl="0" eaLnBrk="0" fontAlgn="base" hangingPunct="0">
        <a:spcBef>
          <a:spcPct val="20000"/>
        </a:spcBef>
        <a:spcAft>
          <a:spcPct val="0"/>
        </a:spcAft>
        <a:buClr>
          <a:srgbClr val="092E5C"/>
        </a:buClr>
        <a:buChar char="–"/>
        <a:defRPr sz="1600"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4pPr>
      <a:lvl5pPr marL="1598613" indent="-228600" algn="l" rtl="0" eaLnBrk="0" fontAlgn="base" hangingPunct="0">
        <a:spcBef>
          <a:spcPct val="20000"/>
        </a:spcBef>
        <a:spcAft>
          <a:spcPct val="0"/>
        </a:spcAft>
        <a:buClr>
          <a:srgbClr val="092E5C"/>
        </a:buClr>
        <a:buChar char="»"/>
        <a:defRPr sz="1600"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5pPr>
      <a:lvl6pPr marL="2055813" indent="-228600" algn="l" rtl="0" eaLnBrk="0" fontAlgn="base" hangingPunct="0">
        <a:spcBef>
          <a:spcPct val="20000"/>
        </a:spcBef>
        <a:spcAft>
          <a:spcPct val="0"/>
        </a:spcAft>
        <a:buClr>
          <a:srgbClr val="092E5C"/>
        </a:buClr>
        <a:buChar char="»"/>
        <a:defRPr sz="1600">
          <a:solidFill>
            <a:schemeClr val="tx2"/>
          </a:solidFill>
          <a:latin typeface="+mn-lt"/>
        </a:defRPr>
      </a:lvl6pPr>
      <a:lvl7pPr marL="2513013" indent="-228600" algn="l" rtl="0" eaLnBrk="0" fontAlgn="base" hangingPunct="0">
        <a:spcBef>
          <a:spcPct val="20000"/>
        </a:spcBef>
        <a:spcAft>
          <a:spcPct val="0"/>
        </a:spcAft>
        <a:buClr>
          <a:srgbClr val="092E5C"/>
        </a:buClr>
        <a:buChar char="»"/>
        <a:defRPr sz="1600">
          <a:solidFill>
            <a:schemeClr val="tx2"/>
          </a:solidFill>
          <a:latin typeface="+mn-lt"/>
        </a:defRPr>
      </a:lvl7pPr>
      <a:lvl8pPr marL="2970213" indent="-228600" algn="l" rtl="0" eaLnBrk="0" fontAlgn="base" hangingPunct="0">
        <a:spcBef>
          <a:spcPct val="20000"/>
        </a:spcBef>
        <a:spcAft>
          <a:spcPct val="0"/>
        </a:spcAft>
        <a:buClr>
          <a:srgbClr val="092E5C"/>
        </a:buClr>
        <a:buChar char="»"/>
        <a:defRPr sz="1600">
          <a:solidFill>
            <a:schemeClr val="tx2"/>
          </a:solidFill>
          <a:latin typeface="+mn-lt"/>
        </a:defRPr>
      </a:lvl8pPr>
      <a:lvl9pPr marL="3427413" indent="-228600" algn="l" rtl="0" eaLnBrk="0" fontAlgn="base" hangingPunct="0">
        <a:spcBef>
          <a:spcPct val="20000"/>
        </a:spcBef>
        <a:spcAft>
          <a:spcPct val="0"/>
        </a:spcAft>
        <a:buClr>
          <a:srgbClr val="092E5C"/>
        </a:buClr>
        <a:buChar char="»"/>
        <a:defRPr sz="16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12" Type="http://schemas.openxmlformats.org/officeDocument/2006/relationships/image" Target="../media/image47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jpe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gw-info.net/" TargetMode="External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276600"/>
            <a:ext cx="8001000" cy="1143000"/>
          </a:xfrm>
        </p:spPr>
        <p:txBody>
          <a:bodyPr/>
          <a:lstStyle/>
          <a:p>
            <a:r>
              <a:rPr lang="en-US" altLang="en-US" dirty="0">
                <a:solidFill>
                  <a:schemeClr val="accent6"/>
                </a:solidFill>
              </a:rPr>
              <a:t>Groundwater Information Network</a:t>
            </a:r>
            <a:r>
              <a:rPr lang="en-US" altLang="en-US" sz="2400" dirty="0"/>
              <a:t/>
            </a:r>
            <a:br>
              <a:rPr lang="en-US" altLang="en-US" sz="2400" dirty="0"/>
            </a:b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Groundwater Geoscience Program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4800600"/>
            <a:ext cx="6400800" cy="1143000"/>
          </a:xfrm>
        </p:spPr>
        <p:txBody>
          <a:bodyPr/>
          <a:lstStyle/>
          <a:p>
            <a:r>
              <a:rPr lang="en-US" altLang="en-US" dirty="0">
                <a:ea typeface="MS PGothic" charset="-128"/>
              </a:rPr>
              <a:t>Ninth Hydrology DWG Workshop</a:t>
            </a:r>
          </a:p>
          <a:p>
            <a:r>
              <a:rPr lang="en-US" altLang="en-US" dirty="0">
                <a:ea typeface="MS PGothic" charset="-128"/>
              </a:rPr>
              <a:t>Geneva, Switzerland</a:t>
            </a:r>
          </a:p>
          <a:p>
            <a:r>
              <a:rPr lang="en-US" altLang="en-US" dirty="0" smtClean="0">
                <a:ea typeface="MS PGothic" charset="-128"/>
              </a:rPr>
              <a:t>Eric Boisvert &amp; Boyan Brodaric</a:t>
            </a:r>
            <a:endParaRPr lang="en-US" altLang="en-US" dirty="0">
              <a:ea typeface="MS PGothic" charset="-128"/>
            </a:endParaRPr>
          </a:p>
          <a:p>
            <a:r>
              <a:rPr lang="en-US" altLang="en-US" dirty="0" smtClean="0">
                <a:ea typeface="MS PGothic" charset="-128"/>
              </a:rPr>
              <a:t>18 </a:t>
            </a:r>
            <a:r>
              <a:rPr lang="en-US" altLang="en-US" dirty="0">
                <a:ea typeface="MS PGothic" charset="-128"/>
              </a:rPr>
              <a:t>September 2018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24181" y="1253896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endParaRPr lang="en-US" dirty="0" err="1"/>
          </a:p>
        </p:txBody>
      </p:sp>
      <p:pic>
        <p:nvPicPr>
          <p:cNvPr id="1026" name="Picture 2" descr="WMO headquarters in Geneva (Source DWD)">
            <a:extLst>
              <a:ext uri="{FF2B5EF4-FFF2-40B4-BE49-F238E27FC236}">
                <a16:creationId xmlns:a16="http://schemas.microsoft.com/office/drawing/2014/main" id="{599E768C-2424-D042-929A-B0B91ADEFB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00"/>
          <a:stretch/>
        </p:blipFill>
        <p:spPr bwMode="auto">
          <a:xfrm>
            <a:off x="3399064" y="1253896"/>
            <a:ext cx="2498271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56510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1752600" y="361950"/>
            <a:ext cx="7391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rgbClr val="6496C8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6496C8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496C8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496C8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496C8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496C8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496C8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496C8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496C8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200" b="1" dirty="0">
                <a:solidFill>
                  <a:srgbClr val="12547C"/>
                </a:solidFill>
                <a:latin typeface="Arial" panose="020B0604020202020204" pitchFamily="34" charset="0"/>
              </a:rPr>
              <a:t>Spatial Data Infrastructures</a:t>
            </a:r>
            <a:endParaRPr lang="en-CA" altLang="en-US" sz="2800" dirty="0">
              <a:solidFill>
                <a:srgbClr val="12547C"/>
              </a:solidFill>
            </a:endParaRPr>
          </a:p>
        </p:txBody>
      </p:sp>
      <p:sp>
        <p:nvSpPr>
          <p:cNvPr id="12291" name="Text Box 81"/>
          <p:cNvSpPr txBox="1">
            <a:spLocks noChangeArrowheads="1"/>
          </p:cNvSpPr>
          <p:nvPr/>
        </p:nvSpPr>
        <p:spPr bwMode="auto">
          <a:xfrm>
            <a:off x="6248400" y="4648200"/>
            <a:ext cx="1828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496C8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6496C8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496C8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496C8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496C8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496C8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496C8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496C8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496C8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CA" altLang="en-US" sz="1400">
              <a:latin typeface="Arial" panose="020B0604020202020204" pitchFamily="34" charset="0"/>
            </a:endParaRPr>
          </a:p>
        </p:txBody>
      </p:sp>
      <p:sp>
        <p:nvSpPr>
          <p:cNvPr id="36" name="Flowchart: Magnetic Disk 35"/>
          <p:cNvSpPr/>
          <p:nvPr/>
        </p:nvSpPr>
        <p:spPr>
          <a:xfrm>
            <a:off x="2697858" y="4726529"/>
            <a:ext cx="1524001" cy="1676400"/>
          </a:xfrm>
          <a:prstGeom prst="flowChartMagneticDisk">
            <a:avLst/>
          </a:prstGeom>
          <a:gradFill flip="none" rotWithShape="1">
            <a:gsLst>
              <a:gs pos="0">
                <a:schemeClr val="accent1"/>
              </a:gs>
              <a:gs pos="67000">
                <a:schemeClr val="accent1">
                  <a:lumMod val="90000"/>
                </a:schemeClr>
              </a:gs>
              <a:gs pos="100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 w="95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 sz="8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CA" sz="1400" dirty="0">
                <a:solidFill>
                  <a:schemeClr val="tx1"/>
                </a:solidFill>
              </a:rPr>
              <a:t>GW Database</a:t>
            </a:r>
          </a:p>
        </p:txBody>
      </p:sp>
      <p:sp>
        <p:nvSpPr>
          <p:cNvPr id="37" name="Flowchart: Document 36"/>
          <p:cNvSpPr/>
          <p:nvPr/>
        </p:nvSpPr>
        <p:spPr>
          <a:xfrm>
            <a:off x="2773363" y="3582988"/>
            <a:ext cx="1524000" cy="582612"/>
          </a:xfrm>
          <a:prstGeom prst="flowChartDocument">
            <a:avLst/>
          </a:prstGeom>
          <a:ln w="3175">
            <a:solidFill>
              <a:schemeClr val="tx2">
                <a:lumMod val="75000"/>
                <a:lumOff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sz="1400" dirty="0">
                <a:solidFill>
                  <a:schemeClr val="bg1"/>
                </a:solidFill>
              </a:rPr>
              <a:t>Web Service / API</a:t>
            </a:r>
          </a:p>
        </p:txBody>
      </p:sp>
      <p:cxnSp>
        <p:nvCxnSpPr>
          <p:cNvPr id="38" name="Straight Arrow Connector 37"/>
          <p:cNvCxnSpPr>
            <a:endCxn id="0" idx="1"/>
          </p:cNvCxnSpPr>
          <p:nvPr/>
        </p:nvCxnSpPr>
        <p:spPr>
          <a:xfrm>
            <a:off x="3459163" y="4165600"/>
            <a:ext cx="0" cy="560388"/>
          </a:xfrm>
          <a:prstGeom prst="straightConnector1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>
            <a:off x="3413822" y="2755630"/>
            <a:ext cx="808037" cy="827088"/>
          </a:xfrm>
          <a:prstGeom prst="straightConnector1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Flowchart: Magnetic Disk 39"/>
          <p:cNvSpPr/>
          <p:nvPr/>
        </p:nvSpPr>
        <p:spPr>
          <a:xfrm>
            <a:off x="5669657" y="4726529"/>
            <a:ext cx="1524001" cy="1676400"/>
          </a:xfrm>
          <a:prstGeom prst="flowChartMagneticDisk">
            <a:avLst/>
          </a:prstGeom>
          <a:gradFill flip="none" rotWithShape="1">
            <a:gsLst>
              <a:gs pos="0">
                <a:schemeClr val="accent1"/>
              </a:gs>
              <a:gs pos="67000">
                <a:schemeClr val="accent1">
                  <a:lumMod val="90000"/>
                </a:schemeClr>
              </a:gs>
              <a:gs pos="100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 w="95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 sz="8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CA" sz="1400" dirty="0">
                <a:solidFill>
                  <a:schemeClr val="tx1"/>
                </a:solidFill>
              </a:rPr>
              <a:t>GW Database</a:t>
            </a:r>
          </a:p>
        </p:txBody>
      </p:sp>
      <p:sp>
        <p:nvSpPr>
          <p:cNvPr id="41" name="Flowchart: Document 40"/>
          <p:cNvSpPr/>
          <p:nvPr/>
        </p:nvSpPr>
        <p:spPr>
          <a:xfrm>
            <a:off x="5745163" y="3581400"/>
            <a:ext cx="1524000" cy="582613"/>
          </a:xfrm>
          <a:prstGeom prst="flowChartDocument">
            <a:avLst/>
          </a:prstGeom>
          <a:ln w="3175">
            <a:solidFill>
              <a:schemeClr val="tx2">
                <a:lumMod val="75000"/>
                <a:lumOff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sz="1400" dirty="0">
                <a:solidFill>
                  <a:schemeClr val="bg1"/>
                </a:solidFill>
              </a:rPr>
              <a:t>Web Service / API</a:t>
            </a:r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6430963" y="4164013"/>
            <a:ext cx="0" cy="560387"/>
          </a:xfrm>
          <a:prstGeom prst="straightConnector1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5507062" y="2756424"/>
            <a:ext cx="896938" cy="825500"/>
          </a:xfrm>
          <a:prstGeom prst="straightConnector1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5838168" y="1305095"/>
            <a:ext cx="147447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CA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GWML2</a:t>
            </a:r>
          </a:p>
          <a:p>
            <a:pPr>
              <a:defRPr/>
            </a:pPr>
            <a:r>
              <a:rPr lang="en-CA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WaterML2</a:t>
            </a:r>
          </a:p>
          <a:p>
            <a:pPr>
              <a:defRPr/>
            </a:pPr>
            <a:r>
              <a:rPr lang="fr-CA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(WFS, SOS)</a:t>
            </a:r>
            <a:endParaRPr lang="en-CA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en-CA" sz="1800" dirty="0"/>
          </a:p>
        </p:txBody>
      </p:sp>
      <p:pic>
        <p:nvPicPr>
          <p:cNvPr id="12306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598" y="1469231"/>
            <a:ext cx="1266825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7" name="TextBox 7"/>
          <p:cNvSpPr txBox="1">
            <a:spLocks noChangeArrowheads="1"/>
          </p:cNvSpPr>
          <p:nvPr/>
        </p:nvSpPr>
        <p:spPr bwMode="auto">
          <a:xfrm>
            <a:off x="54456" y="1118719"/>
            <a:ext cx="4423117" cy="243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lr>
                <a:srgbClr val="6496C8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6496C8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496C8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496C8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496C8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496C8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496C8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496C8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496C8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lang="en-CA" altLang="en-US" sz="1800" b="1" dirty="0" smtClean="0">
                <a:solidFill>
                  <a:srgbClr val="33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Reengineered GIN</a:t>
            </a:r>
          </a:p>
          <a:p>
            <a:pPr>
              <a:spcBef>
                <a:spcPct val="0"/>
              </a:spcBef>
              <a:buClrTx/>
            </a:pPr>
            <a:r>
              <a:rPr lang="fr-CA" altLang="en-US" sz="1800" b="1" dirty="0" err="1" smtClean="0">
                <a:solidFill>
                  <a:srgbClr val="33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Addresses</a:t>
            </a:r>
            <a:r>
              <a:rPr lang="fr-CA" altLang="en-US" sz="1800" b="1" dirty="0" smtClean="0">
                <a:solidFill>
                  <a:srgbClr val="33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CA" altLang="en-US" sz="1800" b="1" dirty="0" err="1" smtClean="0">
                <a:solidFill>
                  <a:srgbClr val="33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technical</a:t>
            </a:r>
            <a:r>
              <a:rPr lang="fr-CA" altLang="en-US" sz="1800" b="1" dirty="0" smtClean="0">
                <a:solidFill>
                  <a:srgbClr val="33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issues </a:t>
            </a:r>
            <a:br>
              <a:rPr lang="fr-CA" altLang="en-US" sz="1800" b="1" dirty="0" smtClean="0">
                <a:solidFill>
                  <a:srgbClr val="33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fr-CA" altLang="en-US" sz="1800" b="1" dirty="0" smtClean="0">
                <a:solidFill>
                  <a:srgbClr val="33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original design</a:t>
            </a:r>
          </a:p>
          <a:p>
            <a:pPr lvl="1">
              <a:spcBef>
                <a:spcPct val="0"/>
              </a:spcBef>
              <a:buClrTx/>
            </a:pPr>
            <a:r>
              <a:rPr lang="fr-CA" altLang="en-US" sz="1400" b="1" dirty="0" smtClean="0">
                <a:solidFill>
                  <a:srgbClr val="33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Performance</a:t>
            </a:r>
          </a:p>
          <a:p>
            <a:pPr lvl="1">
              <a:spcBef>
                <a:spcPct val="0"/>
              </a:spcBef>
              <a:buClrTx/>
            </a:pPr>
            <a:r>
              <a:rPr lang="fr-CA" altLang="en-US" sz="1400" b="1" dirty="0" err="1" smtClean="0">
                <a:solidFill>
                  <a:srgbClr val="33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Complexity</a:t>
            </a:r>
            <a:endParaRPr lang="fr-CA" altLang="en-US" sz="1400" b="1" dirty="0" smtClean="0">
              <a:solidFill>
                <a:srgbClr val="33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spcBef>
                <a:spcPct val="0"/>
              </a:spcBef>
              <a:buClrTx/>
            </a:pPr>
            <a:r>
              <a:rPr lang="fr-CA" altLang="en-US" sz="1400" b="1" dirty="0" smtClean="0">
                <a:solidFill>
                  <a:srgbClr val="33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Data provider </a:t>
            </a:r>
            <a:r>
              <a:rPr lang="fr-CA" altLang="en-US" sz="1400" b="1" dirty="0" err="1" smtClean="0">
                <a:solidFill>
                  <a:srgbClr val="33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preferences</a:t>
            </a:r>
            <a:endParaRPr lang="fr-CA" altLang="en-US" sz="1400" b="1" dirty="0" smtClean="0">
              <a:solidFill>
                <a:srgbClr val="33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spcBef>
                <a:spcPct val="0"/>
              </a:spcBef>
              <a:buClrTx/>
            </a:pPr>
            <a:r>
              <a:rPr lang="fr-CA" altLang="en-US" sz="1400" b="1" dirty="0" err="1" smtClean="0">
                <a:solidFill>
                  <a:srgbClr val="33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Better</a:t>
            </a:r>
            <a:r>
              <a:rPr lang="fr-CA" altLang="en-US" sz="1400" b="1" dirty="0" smtClean="0">
                <a:solidFill>
                  <a:srgbClr val="33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support for </a:t>
            </a:r>
            <a:br>
              <a:rPr lang="fr-CA" altLang="en-US" sz="1400" b="1" dirty="0" smtClean="0">
                <a:solidFill>
                  <a:srgbClr val="33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fr-CA" altLang="en-US" sz="1400" b="1" dirty="0" smtClean="0">
                <a:solidFill>
                  <a:srgbClr val="33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multiple APIs</a:t>
            </a:r>
          </a:p>
          <a:p>
            <a:pPr lvl="1">
              <a:spcBef>
                <a:spcPct val="0"/>
              </a:spcBef>
              <a:buClrTx/>
            </a:pPr>
            <a:endParaRPr lang="en-CA" altLang="en-US" sz="1400" b="1" dirty="0" smtClean="0">
              <a:solidFill>
                <a:srgbClr val="33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spcBef>
                <a:spcPct val="0"/>
              </a:spcBef>
              <a:buClrTx/>
            </a:pPr>
            <a:endParaRPr lang="en-CA" altLang="en-US" sz="1400" b="1" dirty="0">
              <a:solidFill>
                <a:srgbClr val="33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860384" y="1723739"/>
            <a:ext cx="1843504" cy="10059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 smtClean="0">
                <a:solidFill>
                  <a:schemeClr val="tx1"/>
                </a:solidFill>
              </a:rPr>
              <a:t>Cache</a:t>
            </a:r>
            <a:endParaRPr lang="en-CA" dirty="0">
              <a:solidFill>
                <a:schemeClr val="tx1"/>
              </a:solidFill>
            </a:endParaRPr>
          </a:p>
        </p:txBody>
      </p:sp>
      <p:cxnSp>
        <p:nvCxnSpPr>
          <p:cNvPr id="19" name="Straight Arrow Connector 18"/>
          <p:cNvCxnSpPr>
            <a:stCxn id="2" idx="3"/>
            <a:endCxn id="12306" idx="1"/>
          </p:cNvCxnSpPr>
          <p:nvPr/>
        </p:nvCxnSpPr>
        <p:spPr>
          <a:xfrm flipV="1">
            <a:off x="5703888" y="2218531"/>
            <a:ext cx="1706710" cy="8184"/>
          </a:xfrm>
          <a:prstGeom prst="straightConnector1">
            <a:avLst/>
          </a:prstGeom>
          <a:ln w="317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194449" y="3982155"/>
            <a:ext cx="17145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CA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Periodic</a:t>
            </a:r>
            <a:r>
              <a:rPr lang="fr-CA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update </a:t>
            </a:r>
            <a:r>
              <a:rPr lang="fr-CA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</a:t>
            </a:r>
            <a:r>
              <a:rPr lang="fr-CA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CA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heterogenous</a:t>
            </a:r>
            <a:r>
              <a:rPr lang="fr-CA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sources</a:t>
            </a:r>
            <a:endParaRPr lang="en-CA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en-CA" sz="1800" dirty="0"/>
          </a:p>
        </p:txBody>
      </p:sp>
      <p:sp>
        <p:nvSpPr>
          <p:cNvPr id="24" name="TextBox 23"/>
          <p:cNvSpPr txBox="1"/>
          <p:nvPr/>
        </p:nvSpPr>
        <p:spPr>
          <a:xfrm>
            <a:off x="765903" y="3982541"/>
            <a:ext cx="17145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CA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Unidirectional</a:t>
            </a:r>
            <a:r>
              <a:rPr lang="fr-CA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CA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mediation</a:t>
            </a:r>
            <a:endParaRPr lang="en-CA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en-CA" sz="1800" dirty="0"/>
          </a:p>
        </p:txBody>
      </p:sp>
    </p:spTree>
    <p:extLst>
      <p:ext uri="{BB962C8B-B14F-4D97-AF65-F5344CB8AC3E}">
        <p14:creationId xmlns:p14="http://schemas.microsoft.com/office/powerpoint/2010/main" val="85756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58"/>
          <p:cNvSpPr>
            <a:spLocks noChangeArrowheads="1"/>
          </p:cNvSpPr>
          <p:nvPr/>
        </p:nvSpPr>
        <p:spPr bwMode="auto">
          <a:xfrm>
            <a:off x="0" y="971550"/>
            <a:ext cx="4502150" cy="5867400"/>
          </a:xfrm>
          <a:prstGeom prst="rect">
            <a:avLst/>
          </a:prstGeom>
          <a:solidFill>
            <a:schemeClr val="accent1">
              <a:alpha val="4196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6496C8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6496C8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496C8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496C8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496C8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496C8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496C8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496C8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496C8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CA" altLang="en-US" sz="1800">
              <a:latin typeface="Arial" panose="020B0604020202020204" pitchFamily="34" charset="0"/>
            </a:endParaRPr>
          </a:p>
        </p:txBody>
      </p:sp>
      <p:grpSp>
        <p:nvGrpSpPr>
          <p:cNvPr id="13315" name="Group 4"/>
          <p:cNvGrpSpPr>
            <a:grpSpLocks/>
          </p:cNvGrpSpPr>
          <p:nvPr/>
        </p:nvGrpSpPr>
        <p:grpSpPr bwMode="auto">
          <a:xfrm>
            <a:off x="4943475" y="1219200"/>
            <a:ext cx="3492500" cy="4457700"/>
            <a:chOff x="4724400" y="1981200"/>
            <a:chExt cx="3492566" cy="4457691"/>
          </a:xfrm>
        </p:grpSpPr>
        <p:pic>
          <p:nvPicPr>
            <p:cNvPr id="13322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4400" y="1981200"/>
              <a:ext cx="3492566" cy="4038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3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3000" y="6019801"/>
              <a:ext cx="3263966" cy="419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316" name="Rectangle 6"/>
          <p:cNvSpPr>
            <a:spLocks noChangeArrowheads="1"/>
          </p:cNvSpPr>
          <p:nvPr/>
        </p:nvSpPr>
        <p:spPr bwMode="auto">
          <a:xfrm>
            <a:off x="1828800" y="303213"/>
            <a:ext cx="7315200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rgbClr val="6496C8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6496C8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496C8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496C8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496C8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496C8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496C8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496C8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496C8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 b="1">
                <a:solidFill>
                  <a:srgbClr val="12547C"/>
                </a:solidFill>
                <a:latin typeface="Arial" panose="020B0604020202020204" pitchFamily="34" charset="0"/>
              </a:rPr>
              <a:t>Data standards</a:t>
            </a:r>
          </a:p>
        </p:txBody>
      </p:sp>
      <p:sp>
        <p:nvSpPr>
          <p:cNvPr id="2" name="Oval 1"/>
          <p:cNvSpPr/>
          <p:nvPr/>
        </p:nvSpPr>
        <p:spPr>
          <a:xfrm>
            <a:off x="4695825" y="4267200"/>
            <a:ext cx="3987800" cy="1600200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grpSp>
        <p:nvGrpSpPr>
          <p:cNvPr id="13318" name="Group 6"/>
          <p:cNvGrpSpPr>
            <a:grpSpLocks/>
          </p:cNvGrpSpPr>
          <p:nvPr/>
        </p:nvGrpSpPr>
        <p:grpSpPr bwMode="auto">
          <a:xfrm>
            <a:off x="301625" y="1600200"/>
            <a:ext cx="3898900" cy="4910138"/>
            <a:chOff x="301138" y="1600200"/>
            <a:chExt cx="3899873" cy="4909485"/>
          </a:xfrm>
        </p:grpSpPr>
        <p:pic>
          <p:nvPicPr>
            <p:cNvPr id="13320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138" y="1600200"/>
              <a:ext cx="3899873" cy="4909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1" name="TextBox 5"/>
            <p:cNvSpPr txBox="1">
              <a:spLocks noChangeArrowheads="1"/>
            </p:cNvSpPr>
            <p:nvPr/>
          </p:nvSpPr>
          <p:spPr bwMode="auto">
            <a:xfrm>
              <a:off x="1827904" y="5943600"/>
              <a:ext cx="1524896" cy="2769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6496C8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6496C8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6496C8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6496C8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6496C8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496C8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496C8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496C8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496C8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CA" altLang="en-US" sz="1200" b="1">
                  <a:solidFill>
                    <a:srgbClr val="FF0000"/>
                  </a:solidFill>
                  <a:latin typeface="Arial" panose="020B0604020202020204" pitchFamily="34" charset="0"/>
                </a:rPr>
                <a:t>GroundWaterML2</a:t>
              </a:r>
            </a:p>
          </p:txBody>
        </p:sp>
      </p:grpSp>
      <p:pic>
        <p:nvPicPr>
          <p:cNvPr id="13319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1271588"/>
            <a:ext cx="389890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586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1752600" y="361950"/>
            <a:ext cx="7391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rgbClr val="6496C8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6496C8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496C8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496C8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496C8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496C8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496C8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496C8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496C8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200" b="1">
                <a:solidFill>
                  <a:srgbClr val="12547C"/>
                </a:solidFill>
                <a:latin typeface="Arial" panose="020B0604020202020204" pitchFamily="34" charset="0"/>
              </a:rPr>
              <a:t>GW Interoperability: wells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1447800" y="1163638"/>
            <a:ext cx="74676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8925" indent="-288925">
              <a:spcBef>
                <a:spcPct val="20000"/>
              </a:spcBef>
              <a:buClr>
                <a:srgbClr val="6496C8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6496C8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496C8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496C8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496C8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496C8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496C8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496C8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496C8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25000"/>
              </a:spcBef>
              <a:buClrTx/>
            </a:pPr>
            <a:r>
              <a:rPr lang="en-CA" altLang="en-US" sz="1800" b="1">
                <a:solidFill>
                  <a:schemeClr val="accent2"/>
                </a:solidFill>
                <a:latin typeface="Arial" panose="020B0604020202020204" pitchFamily="34" charset="0"/>
              </a:rPr>
              <a:t>CAN:</a:t>
            </a:r>
            <a:r>
              <a:rPr lang="en-CA" altLang="en-US" sz="1800">
                <a:solidFill>
                  <a:schemeClr val="accent2"/>
                </a:solidFill>
                <a:latin typeface="Arial" panose="020B0604020202020204" pitchFamily="34" charset="0"/>
              </a:rPr>
              <a:t> water wells (9 provinces)</a:t>
            </a:r>
          </a:p>
          <a:p>
            <a:pPr>
              <a:spcBef>
                <a:spcPct val="25000"/>
              </a:spcBef>
              <a:buClrTx/>
            </a:pPr>
            <a:r>
              <a:rPr lang="en-CA" altLang="en-US" sz="1800" b="1">
                <a:solidFill>
                  <a:schemeClr val="accent2"/>
                </a:solidFill>
                <a:latin typeface="Arial" panose="020B0604020202020204" pitchFamily="34" charset="0"/>
              </a:rPr>
              <a:t>USA:</a:t>
            </a:r>
            <a:r>
              <a:rPr lang="en-CA" altLang="en-US" sz="1800">
                <a:solidFill>
                  <a:schemeClr val="accent2"/>
                </a:solidFill>
                <a:latin typeface="Arial" panose="020B0604020202020204" pitchFamily="34" charset="0"/>
              </a:rPr>
              <a:t> water wells (USGS, 50+ states)</a:t>
            </a:r>
          </a:p>
        </p:txBody>
      </p:sp>
      <p:pic>
        <p:nvPicPr>
          <p:cNvPr id="15364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013" y="1935163"/>
            <a:ext cx="6138862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 bwMode="auto">
          <a:xfrm>
            <a:off x="3930650" y="4252913"/>
            <a:ext cx="381000" cy="304800"/>
          </a:xfrm>
          <a:prstGeom prst="ellipse">
            <a:avLst/>
          </a:prstGeom>
          <a:solidFill>
            <a:schemeClr val="bg1">
              <a:lumMod val="95000"/>
              <a:alpha val="38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CA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304800" y="2220913"/>
            <a:ext cx="7818438" cy="4383087"/>
            <a:chOff x="328566" y="2286000"/>
            <a:chExt cx="7818318" cy="438274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701677" y="3276600"/>
              <a:ext cx="3445207" cy="3392141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8566" y="2286000"/>
              <a:ext cx="3419475" cy="3392141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</p:pic>
      </p:grpSp>
    </p:spTree>
    <p:extLst>
      <p:ext uri="{BB962C8B-B14F-4D97-AF65-F5344CB8AC3E}">
        <p14:creationId xmlns:p14="http://schemas.microsoft.com/office/powerpoint/2010/main" val="3665504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013" y="1935163"/>
            <a:ext cx="6138862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2"/>
          <p:cNvSpPr>
            <a:spLocks noChangeArrowheads="1"/>
          </p:cNvSpPr>
          <p:nvPr/>
        </p:nvSpPr>
        <p:spPr bwMode="auto">
          <a:xfrm>
            <a:off x="1752600" y="361950"/>
            <a:ext cx="7391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rgbClr val="6496C8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6496C8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496C8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496C8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496C8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496C8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496C8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496C8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496C8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200" b="1">
                <a:solidFill>
                  <a:srgbClr val="12547C"/>
                </a:solidFill>
                <a:latin typeface="Arial" panose="020B0604020202020204" pitchFamily="34" charset="0"/>
              </a:rPr>
              <a:t>GW Interoperability: monitoring data</a:t>
            </a:r>
            <a:endParaRPr lang="en-CA" altLang="en-US" sz="2000" b="1">
              <a:solidFill>
                <a:srgbClr val="12547C"/>
              </a:solidFill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3884613" y="4252913"/>
            <a:ext cx="381000" cy="304800"/>
          </a:xfrm>
          <a:prstGeom prst="ellipse">
            <a:avLst/>
          </a:prstGeom>
          <a:solidFill>
            <a:schemeClr val="bg1">
              <a:lumMod val="95000"/>
              <a:alpha val="38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CA"/>
          </a:p>
        </p:txBody>
      </p:sp>
      <p:sp>
        <p:nvSpPr>
          <p:cNvPr id="16389" name="Text Box 3"/>
          <p:cNvSpPr txBox="1">
            <a:spLocks noChangeArrowheads="1"/>
          </p:cNvSpPr>
          <p:nvPr/>
        </p:nvSpPr>
        <p:spPr bwMode="auto">
          <a:xfrm>
            <a:off x="1433513" y="1143000"/>
            <a:ext cx="6491287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8925" indent="-288925">
              <a:spcBef>
                <a:spcPct val="20000"/>
              </a:spcBef>
              <a:buClr>
                <a:srgbClr val="6496C8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6496C8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496C8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496C8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496C8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496C8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496C8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496C8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496C8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25000"/>
              </a:spcBef>
              <a:buClrTx/>
            </a:pPr>
            <a:r>
              <a:rPr lang="en-CA" altLang="en-US" sz="1800" b="1">
                <a:solidFill>
                  <a:schemeClr val="accent2"/>
                </a:solidFill>
                <a:latin typeface="Arial" panose="020B0604020202020204" pitchFamily="34" charset="0"/>
              </a:rPr>
              <a:t>CAN:</a:t>
            </a:r>
            <a:r>
              <a:rPr lang="en-CA" altLang="en-US" sz="1800">
                <a:solidFill>
                  <a:schemeClr val="accent2"/>
                </a:solidFill>
                <a:latin typeface="Arial" panose="020B0604020202020204" pitchFamily="34" charset="0"/>
              </a:rPr>
              <a:t> groundwater level (5 provinces)</a:t>
            </a:r>
          </a:p>
          <a:p>
            <a:pPr>
              <a:spcBef>
                <a:spcPct val="25000"/>
              </a:spcBef>
              <a:buClrTx/>
            </a:pPr>
            <a:r>
              <a:rPr lang="en-CA" altLang="en-US" sz="1800" b="1">
                <a:solidFill>
                  <a:schemeClr val="accent2"/>
                </a:solidFill>
                <a:latin typeface="Arial" panose="020B0604020202020204" pitchFamily="34" charset="0"/>
              </a:rPr>
              <a:t>USA:</a:t>
            </a:r>
            <a:r>
              <a:rPr lang="en-CA" altLang="en-US" sz="1800">
                <a:solidFill>
                  <a:schemeClr val="accent2"/>
                </a:solidFill>
                <a:latin typeface="Arial" panose="020B0604020202020204" pitchFamily="34" charset="0"/>
              </a:rPr>
              <a:t> groundwater level &amp; quality (USGS, 50+ states)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775" y="1915781"/>
            <a:ext cx="4572000" cy="2100649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9113" y="4522271"/>
            <a:ext cx="4572000" cy="209459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361545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1752600" y="361950"/>
            <a:ext cx="7391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rgbClr val="6496C8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6496C8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496C8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496C8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496C8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496C8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496C8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496C8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496C8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200" b="1">
                <a:solidFill>
                  <a:srgbClr val="12547C"/>
                </a:solidFill>
                <a:latin typeface="Arial" panose="020B0604020202020204" pitchFamily="34" charset="0"/>
              </a:rPr>
              <a:t>Interoperability: other, national</a:t>
            </a:r>
            <a:endParaRPr lang="en-CA" altLang="en-US" sz="2000" b="1">
              <a:solidFill>
                <a:srgbClr val="12547C"/>
              </a:solidFill>
            </a:endParaRPr>
          </a:p>
        </p:txBody>
      </p:sp>
      <p:sp>
        <p:nvSpPr>
          <p:cNvPr id="18436" name="Text Box 3"/>
          <p:cNvSpPr txBox="1">
            <a:spLocks noChangeArrowheads="1"/>
          </p:cNvSpPr>
          <p:nvPr/>
        </p:nvSpPr>
        <p:spPr bwMode="auto">
          <a:xfrm>
            <a:off x="127000" y="1173163"/>
            <a:ext cx="454660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8925" indent="-288925">
              <a:spcBef>
                <a:spcPct val="20000"/>
              </a:spcBef>
              <a:buClr>
                <a:srgbClr val="6496C8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6496C8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496C8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496C8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496C8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496C8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496C8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496C8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496C8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25000"/>
              </a:spcBef>
              <a:buClrTx/>
            </a:pPr>
            <a:r>
              <a:rPr lang="en-CA" altLang="en-US" sz="1800" b="1">
                <a:solidFill>
                  <a:schemeClr val="accent2"/>
                </a:solidFill>
                <a:latin typeface="Arial" panose="020B0604020202020204" pitchFamily="34" charset="0"/>
              </a:rPr>
              <a:t>FGP </a:t>
            </a:r>
            <a:r>
              <a:rPr lang="en-CA" altLang="en-US" sz="1800">
                <a:solidFill>
                  <a:schemeClr val="accent2"/>
                </a:solidFill>
                <a:latin typeface="Calibri" panose="020F0502020204030204" pitchFamily="34" charset="0"/>
              </a:rPr>
              <a:t>(Federal Geospatial Platform) </a:t>
            </a:r>
          </a:p>
        </p:txBody>
      </p:sp>
      <p:sp>
        <p:nvSpPr>
          <p:cNvPr id="16389" name="Text Box 3"/>
          <p:cNvSpPr txBox="1">
            <a:spLocks noChangeArrowheads="1"/>
          </p:cNvSpPr>
          <p:nvPr/>
        </p:nvSpPr>
        <p:spPr bwMode="auto">
          <a:xfrm>
            <a:off x="4664075" y="1174750"/>
            <a:ext cx="27178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8925" indent="-288925">
              <a:spcBef>
                <a:spcPct val="20000"/>
              </a:spcBef>
              <a:buClr>
                <a:srgbClr val="6496C8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6496C8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496C8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496C8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496C8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496C8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496C8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496C8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496C8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25000"/>
              </a:spcBef>
              <a:buClrTx/>
              <a:defRPr/>
            </a:pPr>
            <a:r>
              <a:rPr lang="en-CA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Open GOC Portal</a:t>
            </a:r>
            <a:endParaRPr lang="en-CA" altLang="en-US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354" y="1541021"/>
            <a:ext cx="3509246" cy="216441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cxnSp>
        <p:nvCxnSpPr>
          <p:cNvPr id="11" name="Straight Connector 10"/>
          <p:cNvCxnSpPr/>
          <p:nvPr/>
        </p:nvCxnSpPr>
        <p:spPr>
          <a:xfrm flipV="1">
            <a:off x="4572000" y="1011238"/>
            <a:ext cx="0" cy="5867400"/>
          </a:xfrm>
          <a:prstGeom prst="line">
            <a:avLst/>
          </a:prstGeom>
          <a:ln w="381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40" name="Text Box 3"/>
          <p:cNvSpPr txBox="1">
            <a:spLocks noChangeArrowheads="1"/>
          </p:cNvSpPr>
          <p:nvPr/>
        </p:nvSpPr>
        <p:spPr bwMode="auto">
          <a:xfrm>
            <a:off x="127000" y="3944938"/>
            <a:ext cx="454660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8925" indent="-288925">
              <a:spcBef>
                <a:spcPct val="20000"/>
              </a:spcBef>
              <a:buClr>
                <a:srgbClr val="6496C8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6496C8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496C8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496C8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496C8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496C8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496C8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496C8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496C8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25000"/>
              </a:spcBef>
              <a:buClrTx/>
            </a:pPr>
            <a:r>
              <a:rPr lang="en-CA" altLang="en-US" sz="1800" b="1">
                <a:solidFill>
                  <a:schemeClr val="accent2"/>
                </a:solidFill>
                <a:latin typeface="Arial" panose="020B0604020202020204" pitchFamily="34" charset="0"/>
              </a:rPr>
              <a:t>PIN </a:t>
            </a:r>
            <a:r>
              <a:rPr lang="en-CA" altLang="en-US" sz="1800">
                <a:solidFill>
                  <a:schemeClr val="accent2"/>
                </a:solidFill>
                <a:latin typeface="Calibri" panose="020F0502020204030204" pitchFamily="34" charset="0"/>
              </a:rPr>
              <a:t>(Permafrost </a:t>
            </a:r>
            <a:r>
              <a:rPr lang="en-CA" altLang="en-US" sz="1800">
                <a:solidFill>
                  <a:srgbClr val="333399"/>
                </a:solidFill>
                <a:latin typeface="Calibri" panose="020F0502020204030204" pitchFamily="34" charset="0"/>
              </a:rPr>
              <a:t>Info</a:t>
            </a:r>
            <a:r>
              <a:rPr lang="en-CA" altLang="en-US" sz="1800">
                <a:solidFill>
                  <a:schemeClr val="accent2"/>
                </a:solidFill>
                <a:latin typeface="Calibri" panose="020F0502020204030204" pitchFamily="34" charset="0"/>
              </a:rPr>
              <a:t> Network - CCGP) 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-12700" y="3811588"/>
            <a:ext cx="4572000" cy="0"/>
          </a:xfrm>
          <a:prstGeom prst="line">
            <a:avLst/>
          </a:prstGeom>
          <a:ln w="381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572000" y="3810000"/>
            <a:ext cx="4572000" cy="0"/>
          </a:xfrm>
          <a:prstGeom prst="line">
            <a:avLst/>
          </a:prstGeom>
          <a:ln w="381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4664075" y="3946525"/>
            <a:ext cx="447992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8925" indent="-288925">
              <a:spcBef>
                <a:spcPct val="20000"/>
              </a:spcBef>
              <a:buClr>
                <a:srgbClr val="6496C8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6496C8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496C8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496C8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496C8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496C8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496C8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496C8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496C8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25000"/>
              </a:spcBef>
              <a:buClrTx/>
              <a:defRPr/>
            </a:pPr>
            <a:r>
              <a:rPr lang="en-CA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surface water: hydrometric network</a:t>
            </a:r>
            <a:endParaRPr lang="en-CA" altLang="en-US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</a:endParaRPr>
          </a:p>
        </p:txBody>
      </p:sp>
      <p:grpSp>
        <p:nvGrpSpPr>
          <p:cNvPr id="18444" name="Group 12"/>
          <p:cNvGrpSpPr>
            <a:grpSpLocks/>
          </p:cNvGrpSpPr>
          <p:nvPr/>
        </p:nvGrpSpPr>
        <p:grpSpPr bwMode="auto">
          <a:xfrm>
            <a:off x="5256213" y="4314825"/>
            <a:ext cx="3230562" cy="2449513"/>
            <a:chOff x="2387" y="1104"/>
            <a:chExt cx="3373" cy="2298"/>
          </a:xfrm>
        </p:grpSpPr>
        <p:pic>
          <p:nvPicPr>
            <p:cNvPr id="18449" name="Picture 1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8" y="1104"/>
              <a:ext cx="3372" cy="22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DDDDDD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450" name="Rectangle 14"/>
            <p:cNvSpPr>
              <a:spLocks noChangeArrowheads="1"/>
            </p:cNvSpPr>
            <p:nvPr/>
          </p:nvSpPr>
          <p:spPr bwMode="auto">
            <a:xfrm>
              <a:off x="2387" y="3268"/>
              <a:ext cx="445" cy="1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6496C8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6496C8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6496C8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6496C8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6496C8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496C8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496C8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496C8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496C8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CA" altLang="en-US" sz="1800">
                  <a:latin typeface="Arial" panose="020B0604020202020204" pitchFamily="34" charset="0"/>
                </a:rPr>
                <a:t>  </a:t>
              </a:r>
            </a:p>
          </p:txBody>
        </p:sp>
      </p:grpSp>
      <p:sp>
        <p:nvSpPr>
          <p:cNvPr id="18445" name="Text Box 3"/>
          <p:cNvSpPr txBox="1">
            <a:spLocks noChangeArrowheads="1"/>
          </p:cNvSpPr>
          <p:nvPr/>
        </p:nvSpPr>
        <p:spPr bwMode="auto">
          <a:xfrm>
            <a:off x="2743200" y="6457950"/>
            <a:ext cx="1858963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6496C8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6496C8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496C8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496C8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496C8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496C8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496C8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496C8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496C8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25000"/>
              </a:spcBef>
              <a:buClrTx/>
              <a:buFont typeface="Wingdings" panose="05000000000000000000" pitchFamily="2" charset="2"/>
              <a:buNone/>
            </a:pPr>
            <a:r>
              <a:rPr lang="en-CA" altLang="en-US" sz="1600" i="1" dirty="0">
                <a:solidFill>
                  <a:srgbClr val="333399"/>
                </a:solidFill>
                <a:latin typeface="Calibri" panose="020F0502020204030204" pitchFamily="34" charset="0"/>
              </a:rPr>
              <a:t>…coming soon</a:t>
            </a:r>
          </a:p>
        </p:txBody>
      </p:sp>
      <p:pic>
        <p:nvPicPr>
          <p:cNvPr id="18446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850" y="1541463"/>
            <a:ext cx="3463925" cy="106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7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900" y="2670175"/>
            <a:ext cx="3444875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9354" y="4348256"/>
            <a:ext cx="3517097" cy="210969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240421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1752600" y="361950"/>
            <a:ext cx="7391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rgbClr val="6496C8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6496C8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496C8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496C8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496C8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496C8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496C8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496C8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496C8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200" b="1">
                <a:solidFill>
                  <a:srgbClr val="12547C"/>
                </a:solidFill>
                <a:latin typeface="Arial" panose="020B0604020202020204" pitchFamily="34" charset="0"/>
              </a:rPr>
              <a:t>Applications: international</a:t>
            </a:r>
            <a:endParaRPr lang="en-CA" altLang="en-US" sz="2000" b="1">
              <a:solidFill>
                <a:srgbClr val="12547C"/>
              </a:solidFill>
            </a:endParaRPr>
          </a:p>
        </p:txBody>
      </p:sp>
      <p:sp>
        <p:nvSpPr>
          <p:cNvPr id="19459" name="Rectangle 58"/>
          <p:cNvSpPr>
            <a:spLocks noChangeArrowheads="1"/>
          </p:cNvSpPr>
          <p:nvPr/>
        </p:nvSpPr>
        <p:spPr bwMode="auto">
          <a:xfrm>
            <a:off x="0" y="990600"/>
            <a:ext cx="4533900" cy="5867400"/>
          </a:xfrm>
          <a:prstGeom prst="rect">
            <a:avLst/>
          </a:prstGeom>
          <a:solidFill>
            <a:schemeClr val="accent1">
              <a:alpha val="4196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6496C8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6496C8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496C8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496C8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496C8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496C8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496C8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496C8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496C8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CA" altLang="en-US" sz="1800">
              <a:latin typeface="Arial" panose="020B06040202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-12700" y="3811588"/>
            <a:ext cx="4572000" cy="0"/>
          </a:xfrm>
          <a:prstGeom prst="line">
            <a:avLst/>
          </a:prstGeom>
          <a:ln w="381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572000" y="3810000"/>
            <a:ext cx="4572000" cy="0"/>
          </a:xfrm>
          <a:prstGeom prst="line">
            <a:avLst/>
          </a:prstGeom>
          <a:ln w="381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2" name="Content Placeholder 2"/>
          <p:cNvSpPr>
            <a:spLocks noGrp="1"/>
          </p:cNvSpPr>
          <p:nvPr/>
        </p:nvSpPr>
        <p:spPr bwMode="auto">
          <a:xfrm>
            <a:off x="80963" y="1143000"/>
            <a:ext cx="44100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6496C8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6496C8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496C8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496C8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496C8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496C8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496C8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496C8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496C8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ClrTx/>
            </a:pPr>
            <a:r>
              <a:rPr lang="en-US" altLang="en-US" b="1">
                <a:solidFill>
                  <a:schemeClr val="accent2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global groundwater modeling</a:t>
            </a:r>
          </a:p>
        </p:txBody>
      </p:sp>
      <p:sp>
        <p:nvSpPr>
          <p:cNvPr id="8" name="Content Placeholder 2"/>
          <p:cNvSpPr>
            <a:spLocks noGrp="1"/>
          </p:cNvSpPr>
          <p:nvPr/>
        </p:nvSpPr>
        <p:spPr bwMode="auto">
          <a:xfrm>
            <a:off x="4556125" y="1143000"/>
            <a:ext cx="4529138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6496C8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6496C8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496C8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496C8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496C8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496C8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496C8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496C8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496C8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ClrTx/>
              <a:defRPr/>
            </a:pPr>
            <a:r>
              <a:rPr lang="en-US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global groundwater monitoring</a:t>
            </a:r>
          </a:p>
        </p:txBody>
      </p:sp>
      <p:grpSp>
        <p:nvGrpSpPr>
          <p:cNvPr id="19464" name="Group 15"/>
          <p:cNvGrpSpPr>
            <a:grpSpLocks/>
          </p:cNvGrpSpPr>
          <p:nvPr/>
        </p:nvGrpSpPr>
        <p:grpSpPr bwMode="auto">
          <a:xfrm>
            <a:off x="533400" y="1600200"/>
            <a:ext cx="3657600" cy="2098675"/>
            <a:chOff x="1819275" y="1791195"/>
            <a:chExt cx="5581650" cy="2857004"/>
          </a:xfrm>
        </p:grpSpPr>
        <p:pic>
          <p:nvPicPr>
            <p:cNvPr id="19480" name="Picture 1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129"/>
            <a:stretch>
              <a:fillRect/>
            </a:stretch>
          </p:blipFill>
          <p:spPr bwMode="auto">
            <a:xfrm>
              <a:off x="3505200" y="1791195"/>
              <a:ext cx="3895725" cy="657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481" name="Picture 15" descr="http://www.sciencemag.org/content/339/6122/940/F3.large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4674" y="2591326"/>
              <a:ext cx="5264743" cy="20568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82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9275" y="1806673"/>
              <a:ext cx="1514475" cy="594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465" name="Group 10"/>
          <p:cNvGrpSpPr>
            <a:grpSpLocks/>
          </p:cNvGrpSpPr>
          <p:nvPr/>
        </p:nvGrpSpPr>
        <p:grpSpPr bwMode="auto">
          <a:xfrm>
            <a:off x="5024438" y="1636713"/>
            <a:ext cx="3519487" cy="2046287"/>
            <a:chOff x="2133600" y="3146425"/>
            <a:chExt cx="2362200" cy="2147216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3429000"/>
              <a:ext cx="2362200" cy="1864641"/>
            </a:xfrm>
            <a:prstGeom prst="rect">
              <a:avLst/>
            </a:prstGeom>
            <a:noFill/>
            <a:ln>
              <a:noFill/>
            </a:ln>
            <a:effectLst>
              <a:innerShdw blurRad="114300">
                <a:schemeClr val="bg1">
                  <a:lumMod val="50000"/>
                </a:schemeClr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9" name="Picture 1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3146425"/>
              <a:ext cx="2362200" cy="282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466" name="Content Placeholder 2"/>
          <p:cNvSpPr>
            <a:spLocks noGrp="1"/>
          </p:cNvSpPr>
          <p:nvPr/>
        </p:nvSpPr>
        <p:spPr bwMode="auto">
          <a:xfrm>
            <a:off x="80963" y="3924300"/>
            <a:ext cx="44100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6496C8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6496C8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496C8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496C8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496C8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496C8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496C8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496C8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496C8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ClrTx/>
            </a:pPr>
            <a:r>
              <a:rPr lang="en-US" altLang="en-US" b="1" dirty="0">
                <a:solidFill>
                  <a:schemeClr val="accent2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national water </a:t>
            </a:r>
            <a:r>
              <a:rPr lang="en-US" altLang="en-US" b="1" dirty="0" smtClean="0">
                <a:solidFill>
                  <a:schemeClr val="accent2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accounting</a:t>
            </a:r>
            <a:endParaRPr lang="en-US" altLang="en-US" b="1" dirty="0">
              <a:solidFill>
                <a:schemeClr val="accent2"/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9" name="Picture 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322" y="4449763"/>
            <a:ext cx="1622078" cy="2110277"/>
          </a:xfrm>
          <a:prstGeom prst="rect">
            <a:avLst/>
          </a:prstGeom>
          <a:noFill/>
          <a:ln>
            <a:noFill/>
          </a:ln>
          <a:effectLst>
            <a:innerShdw blurRad="114300">
              <a:schemeClr val="bg1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Straight Connector 19"/>
          <p:cNvCxnSpPr/>
          <p:nvPr/>
        </p:nvCxnSpPr>
        <p:spPr>
          <a:xfrm flipV="1">
            <a:off x="4533900" y="990600"/>
            <a:ext cx="0" cy="5867400"/>
          </a:xfrm>
          <a:prstGeom prst="line">
            <a:avLst/>
          </a:prstGeom>
          <a:ln w="381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ontent Placeholder 2"/>
          <p:cNvSpPr>
            <a:spLocks noGrp="1"/>
          </p:cNvSpPr>
          <p:nvPr/>
        </p:nvSpPr>
        <p:spPr bwMode="auto">
          <a:xfrm>
            <a:off x="4652963" y="3924300"/>
            <a:ext cx="45307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6496C8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6496C8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496C8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496C8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496C8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496C8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496C8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496C8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496C8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ClrTx/>
              <a:defRPr/>
            </a:pPr>
            <a:r>
              <a:rPr lang="en-US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en-US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nteroperability: international</a:t>
            </a:r>
          </a:p>
        </p:txBody>
      </p:sp>
      <p:grpSp>
        <p:nvGrpSpPr>
          <p:cNvPr id="19470" name="Group 3"/>
          <p:cNvGrpSpPr>
            <a:grpSpLocks/>
          </p:cNvGrpSpPr>
          <p:nvPr/>
        </p:nvGrpSpPr>
        <p:grpSpPr bwMode="auto">
          <a:xfrm>
            <a:off x="5114925" y="4478338"/>
            <a:ext cx="1617663" cy="2109787"/>
            <a:chOff x="838200" y="1447800"/>
            <a:chExt cx="1924182" cy="2552700"/>
          </a:xfrm>
        </p:grpSpPr>
        <p:pic>
          <p:nvPicPr>
            <p:cNvPr id="19476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1447800"/>
              <a:ext cx="1924182" cy="2552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3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8181" y="1488670"/>
              <a:ext cx="1767659" cy="649062"/>
            </a:xfrm>
            <a:prstGeom prst="rect">
              <a:avLst/>
            </a:prstGeom>
            <a:noFill/>
            <a:ln>
              <a:noFill/>
            </a:ln>
            <a:effectLst>
              <a:innerShdw blurRad="114300">
                <a:prstClr val="black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471" name="Group 30"/>
          <p:cNvGrpSpPr>
            <a:grpSpLocks/>
          </p:cNvGrpSpPr>
          <p:nvPr/>
        </p:nvGrpSpPr>
        <p:grpSpPr bwMode="auto">
          <a:xfrm>
            <a:off x="6918325" y="4449763"/>
            <a:ext cx="1625600" cy="2127250"/>
            <a:chOff x="4953000" y="1905000"/>
            <a:chExt cx="3033713" cy="3903663"/>
          </a:xfrm>
        </p:grpSpPr>
        <p:pic>
          <p:nvPicPr>
            <p:cNvPr id="19473" name="Picture 2" descr="Journal of Hydroinformatics: 19 (5)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3000" y="1905000"/>
              <a:ext cx="3033713" cy="3903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091926" y="2516690"/>
              <a:ext cx="2767232" cy="938990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086350" y="1980867"/>
              <a:ext cx="2772808" cy="533733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sp>
        <p:nvSpPr>
          <p:cNvPr id="19472" name="Text Box 3"/>
          <p:cNvSpPr txBox="1">
            <a:spLocks noChangeArrowheads="1"/>
          </p:cNvSpPr>
          <p:nvPr/>
        </p:nvSpPr>
        <p:spPr bwMode="auto">
          <a:xfrm>
            <a:off x="3070225" y="6457950"/>
            <a:ext cx="1531938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6496C8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6496C8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496C8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496C8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496C8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496C8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496C8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496C8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496C8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25000"/>
              </a:spcBef>
              <a:buClrTx/>
              <a:buFont typeface="Wingdings" panose="05000000000000000000" pitchFamily="2" charset="2"/>
              <a:buNone/>
            </a:pPr>
            <a:r>
              <a:rPr lang="en-CA" altLang="en-US" sz="1600" i="1" dirty="0">
                <a:solidFill>
                  <a:srgbClr val="333399"/>
                </a:solidFill>
                <a:latin typeface="Calibri" panose="020F0502020204030204" pitchFamily="34" charset="0"/>
              </a:rPr>
              <a:t>…coming soon</a:t>
            </a:r>
          </a:p>
        </p:txBody>
      </p:sp>
    </p:spTree>
    <p:extLst>
      <p:ext uri="{BB962C8B-B14F-4D97-AF65-F5344CB8AC3E}">
        <p14:creationId xmlns:p14="http://schemas.microsoft.com/office/powerpoint/2010/main" val="44206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2"/>
          <p:cNvSpPr txBox="1">
            <a:spLocks noChangeArrowheads="1"/>
          </p:cNvSpPr>
          <p:nvPr/>
        </p:nvSpPr>
        <p:spPr bwMode="auto">
          <a:xfrm>
            <a:off x="1758950" y="2209800"/>
            <a:ext cx="6553200" cy="2554545"/>
          </a:xfrm>
          <a:prstGeom prst="rect">
            <a:avLst/>
          </a:prstGeom>
          <a:solidFill>
            <a:schemeClr val="accent1">
              <a:alpha val="4196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6496C8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6496C8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496C8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496C8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496C8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496C8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496C8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496C8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496C8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CA" altLang="en-US" dirty="0">
                <a:latin typeface="Arial" panose="020B0604020202020204" pitchFamily="34" charset="0"/>
              </a:rPr>
              <a:t>“…effective land and water management requires a clear understanding of the </a:t>
            </a:r>
            <a:r>
              <a:rPr lang="en-CA" altLang="en-US" dirty="0">
                <a:solidFill>
                  <a:srgbClr val="FF0000"/>
                </a:solidFill>
                <a:latin typeface="Arial" panose="020B0604020202020204" pitchFamily="34" charset="0"/>
              </a:rPr>
              <a:t>linkages</a:t>
            </a:r>
            <a:r>
              <a:rPr lang="en-CA" altLang="en-US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r>
              <a:rPr lang="en-CA" altLang="en-US" dirty="0">
                <a:latin typeface="Arial" panose="020B0604020202020204" pitchFamily="34" charset="0"/>
              </a:rPr>
              <a:t>between ground water and surface water as it applies to any given hydrologic setting</a:t>
            </a:r>
            <a:r>
              <a:rPr lang="en-CA" altLang="en-US" dirty="0" smtClean="0">
                <a:latin typeface="Arial" panose="020B0604020202020204" pitchFamily="34" charset="0"/>
              </a:rPr>
              <a:t>.”</a:t>
            </a:r>
            <a:endParaRPr lang="en-CA" altLang="en-US" sz="2000" dirty="0">
              <a:solidFill>
                <a:srgbClr val="557D55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CA" altLang="en-US" sz="2000" dirty="0">
                <a:solidFill>
                  <a:srgbClr val="557D55"/>
                </a:solidFill>
                <a:latin typeface="Arial" panose="020B0604020202020204" pitchFamily="34" charset="0"/>
              </a:rPr>
              <a:t>Robert M. Hirsch, Chief Hydrologist, USGS</a:t>
            </a:r>
            <a:br>
              <a:rPr lang="en-CA" altLang="en-US" sz="2000" dirty="0">
                <a:solidFill>
                  <a:srgbClr val="557D55"/>
                </a:solidFill>
                <a:latin typeface="Arial" panose="020B0604020202020204" pitchFamily="34" charset="0"/>
              </a:rPr>
            </a:br>
            <a:r>
              <a:rPr lang="en-CA" altLang="en-US" sz="2000" dirty="0">
                <a:solidFill>
                  <a:srgbClr val="557D55"/>
                </a:solidFill>
                <a:latin typeface="Arial" panose="020B0604020202020204" pitchFamily="34" charset="0"/>
              </a:rPr>
              <a:t>From USGS Circular 1139</a:t>
            </a:r>
          </a:p>
        </p:txBody>
      </p:sp>
      <p:sp>
        <p:nvSpPr>
          <p:cNvPr id="20483" name="Rectangle 2"/>
          <p:cNvSpPr>
            <a:spLocks noChangeArrowheads="1"/>
          </p:cNvSpPr>
          <p:nvPr/>
        </p:nvSpPr>
        <p:spPr bwMode="auto">
          <a:xfrm>
            <a:off x="1752600" y="361950"/>
            <a:ext cx="7391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rgbClr val="6496C8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6496C8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496C8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496C8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496C8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496C8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496C8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496C8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496C8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200" b="1">
                <a:solidFill>
                  <a:srgbClr val="12547C"/>
                </a:solidFill>
                <a:latin typeface="Arial" panose="020B0604020202020204" pitchFamily="34" charset="0"/>
              </a:rPr>
              <a:t>Challenge: full water cycle support</a:t>
            </a:r>
            <a:endParaRPr lang="en-CA" altLang="en-US" sz="2000" b="1">
              <a:solidFill>
                <a:srgbClr val="1254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74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ChangeArrowheads="1"/>
          </p:cNvSpPr>
          <p:nvPr/>
        </p:nvSpPr>
        <p:spPr bwMode="auto">
          <a:xfrm>
            <a:off x="1752600" y="361950"/>
            <a:ext cx="7391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rgbClr val="6496C8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6496C8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496C8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496C8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496C8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496C8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496C8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496C8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496C8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200" b="1">
                <a:solidFill>
                  <a:srgbClr val="12547C"/>
                </a:solidFill>
                <a:latin typeface="Arial" panose="020B0604020202020204" pitchFamily="34" charset="0"/>
              </a:rPr>
              <a:t>Final Thoughts</a:t>
            </a:r>
            <a:endParaRPr lang="en-CA" altLang="en-US" sz="2000" b="1">
              <a:solidFill>
                <a:srgbClr val="12547C"/>
              </a:solidFill>
            </a:endParaRP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990600" y="1447800"/>
            <a:ext cx="7543800" cy="4953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6496C8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6496C8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496C8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496C8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496C8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496C8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496C8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496C8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496C8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lvl="1" eaLnBrk="1" hangingPunct="1">
              <a:spcBef>
                <a:spcPct val="50000"/>
              </a:spcBef>
              <a:buClr>
                <a:schemeClr val="accent2"/>
              </a:buClr>
              <a:defRPr/>
            </a:pPr>
            <a:r>
              <a:rPr lang="en-US" altLang="en-US" sz="2400" b="1" dirty="0" smtClean="0">
                <a:solidFill>
                  <a:schemeClr val="accent2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Canadian national </a:t>
            </a:r>
            <a:r>
              <a:rPr lang="en-US" altLang="en-US" sz="2400" b="1" dirty="0" smtClean="0">
                <a:latin typeface="Verdana" panose="020B0604030504040204" pitchFamily="34" charset="0"/>
                <a:cs typeface="Arial" panose="020B0604020202020204" pitchFamily="34" charset="0"/>
              </a:rPr>
              <a:t>Groundwater Info Network</a:t>
            </a:r>
            <a:r>
              <a:rPr lang="en-US" altLang="en-US" sz="2400" b="1" dirty="0" smtClean="0">
                <a:solidFill>
                  <a:schemeClr val="accent2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 is operational and thriving</a:t>
            </a:r>
          </a:p>
          <a:p>
            <a:pPr lvl="1" eaLnBrk="1" hangingPunct="1">
              <a:spcBef>
                <a:spcPct val="75000"/>
              </a:spcBef>
              <a:buClr>
                <a:schemeClr val="accent2"/>
              </a:buClr>
              <a:defRPr/>
            </a:pPr>
            <a:r>
              <a:rPr lang="en-US" altLang="en-US" sz="2400" b="1" dirty="0" smtClean="0">
                <a:latin typeface="Verdana" panose="020B0604030504040204" pitchFamily="34" charset="0"/>
                <a:cs typeface="Arial" panose="020B0604020202020204" pitchFamily="34" charset="0"/>
              </a:rPr>
              <a:t>Spatial Data Infrastructure </a:t>
            </a:r>
            <a:r>
              <a:rPr lang="en-US" altLang="en-US" sz="2400" b="1" dirty="0" smtClean="0">
                <a:solidFill>
                  <a:schemeClr val="accent2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+ </a:t>
            </a:r>
            <a:r>
              <a:rPr lang="en-US" altLang="en-US" sz="2400" b="1" dirty="0" smtClean="0">
                <a:latin typeface="Verdana" panose="020B0604030504040204" pitchFamily="34" charset="0"/>
                <a:cs typeface="Arial" panose="020B0604020202020204" pitchFamily="34" charset="0"/>
              </a:rPr>
              <a:t>Linked Data</a:t>
            </a:r>
            <a:r>
              <a:rPr lang="en-US" altLang="en-US" sz="2400" b="1" dirty="0" smtClean="0">
                <a:solidFill>
                  <a:schemeClr val="accent2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 technologies</a:t>
            </a:r>
          </a:p>
          <a:p>
            <a:pPr marL="457200" lvl="1" indent="0" eaLnBrk="1" hangingPunct="1">
              <a:spcBef>
                <a:spcPts val="10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/>
            </a:pPr>
            <a:r>
              <a:rPr lang="en-US" altLang="en-US" sz="2400" dirty="0" smtClean="0">
                <a:solidFill>
                  <a:schemeClr val="accent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   “</a:t>
            </a:r>
            <a:r>
              <a:rPr lang="en-US" altLang="en-US" sz="2400" dirty="0" smtClean="0">
                <a:latin typeface="Calibri" panose="020F0502020204030204" pitchFamily="34" charset="0"/>
                <a:cs typeface="Arial" panose="020B0604020202020204" pitchFamily="34" charset="0"/>
              </a:rPr>
              <a:t>Open Data</a:t>
            </a:r>
            <a:r>
              <a:rPr lang="en-US" altLang="en-US" sz="2400" dirty="0" smtClean="0">
                <a:solidFill>
                  <a:schemeClr val="accent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” and “</a:t>
            </a:r>
            <a:r>
              <a:rPr lang="en-US" altLang="en-US" sz="2400" dirty="0" smtClean="0">
                <a:latin typeface="Calibri" panose="020F0502020204030204" pitchFamily="34" charset="0"/>
                <a:cs typeface="Arial" panose="020B0604020202020204" pitchFamily="34" charset="0"/>
              </a:rPr>
              <a:t>Open Science</a:t>
            </a:r>
            <a:r>
              <a:rPr lang="en-US" altLang="en-US" sz="2400" dirty="0" smtClean="0">
                <a:solidFill>
                  <a:schemeClr val="accent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” foundations</a:t>
            </a:r>
          </a:p>
          <a:p>
            <a:pPr lvl="1" eaLnBrk="1" hangingPunct="1">
              <a:spcBef>
                <a:spcPct val="75000"/>
              </a:spcBef>
              <a:buClr>
                <a:schemeClr val="accent2"/>
              </a:buClr>
              <a:defRPr/>
            </a:pPr>
            <a:r>
              <a:rPr lang="en-US" altLang="en-US" sz="2400" b="1" dirty="0" smtClean="0">
                <a:solidFill>
                  <a:schemeClr val="accent2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Toward a </a:t>
            </a:r>
            <a:r>
              <a:rPr lang="en-US" altLang="en-US" sz="2400" b="1" dirty="0" smtClean="0">
                <a:latin typeface="Verdana" panose="020B0604030504040204" pitchFamily="34" charset="0"/>
                <a:cs typeface="Arial" panose="020B0604020202020204" pitchFamily="34" charset="0"/>
              </a:rPr>
              <a:t>North American </a:t>
            </a:r>
            <a:r>
              <a:rPr lang="en-US" altLang="en-US" sz="2400" b="1" dirty="0" smtClean="0">
                <a:solidFill>
                  <a:schemeClr val="accent2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groundwater data network</a:t>
            </a:r>
          </a:p>
          <a:p>
            <a:pPr lvl="1" eaLnBrk="1" hangingPunct="1">
              <a:spcBef>
                <a:spcPct val="75000"/>
              </a:spcBef>
              <a:buClr>
                <a:schemeClr val="accent2"/>
              </a:buClr>
              <a:defRPr/>
            </a:pPr>
            <a:r>
              <a:rPr lang="en-US" altLang="en-US" sz="2400" b="1" dirty="0" smtClean="0">
                <a:latin typeface="Verdana" panose="020B0604030504040204" pitchFamily="34" charset="0"/>
                <a:cs typeface="Arial" panose="020B0604020202020204" pitchFamily="34" charset="0"/>
              </a:rPr>
              <a:t>Best practice </a:t>
            </a:r>
            <a:r>
              <a:rPr lang="en-US" altLang="en-US" sz="2400" b="1" dirty="0" smtClean="0">
                <a:solidFill>
                  <a:schemeClr val="accent2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candidate for geoscience data management and distribution</a:t>
            </a:r>
          </a:p>
        </p:txBody>
      </p:sp>
    </p:spTree>
    <p:extLst>
      <p:ext uri="{BB962C8B-B14F-4D97-AF65-F5344CB8AC3E}">
        <p14:creationId xmlns:p14="http://schemas.microsoft.com/office/powerpoint/2010/main" val="85876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" descr="Gin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5" y="3119437"/>
            <a:ext cx="3962400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7"/>
          <p:cNvSpPr>
            <a:spLocks noChangeArrowheads="1"/>
          </p:cNvSpPr>
          <p:nvPr/>
        </p:nvSpPr>
        <p:spPr bwMode="auto">
          <a:xfrm>
            <a:off x="904875" y="1112837"/>
            <a:ext cx="84582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6496C8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6496C8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496C8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496C8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496C8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496C8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496C8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496C8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496C8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fr-CA" altLang="en-US" b="1" dirty="0" err="1" smtClean="0"/>
              <a:t>Thank</a:t>
            </a:r>
            <a:r>
              <a:rPr lang="fr-CA" altLang="en-US" b="1" dirty="0" smtClean="0"/>
              <a:t> </a:t>
            </a:r>
            <a:r>
              <a:rPr lang="fr-CA" altLang="en-US" b="1" dirty="0" err="1" smtClean="0"/>
              <a:t>you</a:t>
            </a:r>
            <a:r>
              <a:rPr lang="fr-CA" altLang="en-US" b="1" dirty="0" smtClean="0"/>
              <a:t> – Merci</a:t>
            </a:r>
            <a:br>
              <a:rPr lang="fr-CA" altLang="en-US" b="1" dirty="0" smtClean="0"/>
            </a:br>
            <a:r>
              <a:rPr lang="fr-CA" altLang="en-US" b="1" dirty="0" smtClean="0"/>
              <a:t/>
            </a:r>
            <a:br>
              <a:rPr lang="fr-CA" altLang="en-US" b="1" dirty="0" smtClean="0"/>
            </a:br>
            <a:r>
              <a:rPr lang="fr-CA" altLang="en-US" sz="2000" b="1" dirty="0" smtClean="0"/>
              <a:t>GIN: </a:t>
            </a:r>
            <a:r>
              <a:rPr lang="fr-CA" altLang="en-US" sz="2000" dirty="0" smtClean="0"/>
              <a:t>CAN </a:t>
            </a:r>
            <a:r>
              <a:rPr lang="fr-CA" altLang="en-US" sz="2000" dirty="0" err="1" smtClean="0"/>
              <a:t>Groundwater</a:t>
            </a:r>
            <a:r>
              <a:rPr lang="fr-CA" altLang="en-US" sz="2000" dirty="0" smtClean="0"/>
              <a:t> Information Network </a:t>
            </a:r>
            <a:endParaRPr lang="fr-CA" altLang="en-US" sz="1400" dirty="0" smtClean="0"/>
          </a:p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fr-CA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</a:t>
            </a:r>
            <a:r>
              <a:rPr lang="fr-CA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CA" altLang="en-US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Groundwater</a:t>
            </a:r>
            <a:r>
              <a:rPr lang="fr-CA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CA" altLang="en-US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Geoscience</a:t>
            </a:r>
            <a:r>
              <a:rPr lang="fr-CA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Program</a:t>
            </a:r>
          </a:p>
        </p:txBody>
      </p:sp>
      <p:sp>
        <p:nvSpPr>
          <p:cNvPr id="22532" name="Rectangle 8"/>
          <p:cNvSpPr>
            <a:spLocks noChangeArrowheads="1"/>
          </p:cNvSpPr>
          <p:nvPr/>
        </p:nvSpPr>
        <p:spPr bwMode="auto">
          <a:xfrm>
            <a:off x="904875" y="2451100"/>
            <a:ext cx="822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6496C8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6496C8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496C8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496C8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496C8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496C8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496C8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496C8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496C8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Clr>
                <a:schemeClr val="tx1"/>
              </a:buClr>
            </a:pPr>
            <a:r>
              <a:rPr lang="fr-CA" altLang="en-US">
                <a:hlinkClick r:id="rId3"/>
              </a:rPr>
              <a:t>http://gw-info.net</a:t>
            </a:r>
            <a:endParaRPr lang="fr-CA" altLang="en-US"/>
          </a:p>
        </p:txBody>
      </p:sp>
      <p:sp>
        <p:nvSpPr>
          <p:cNvPr id="22533" name="Rectangle 7"/>
          <p:cNvSpPr>
            <a:spLocks noChangeArrowheads="1"/>
          </p:cNvSpPr>
          <p:nvPr/>
        </p:nvSpPr>
        <p:spPr bwMode="auto">
          <a:xfrm>
            <a:off x="1003300" y="3733800"/>
            <a:ext cx="2557463" cy="290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6496C8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6496C8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496C8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496C8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496C8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496C8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496C8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496C8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496C8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CA" altLang="en-US" sz="2000" b="1" dirty="0"/>
              <a:t>GIN Team</a:t>
            </a:r>
            <a:r>
              <a:rPr lang="fr-CA" altLang="en-US" b="1" dirty="0"/>
              <a:t/>
            </a:r>
            <a:br>
              <a:rPr lang="fr-CA" altLang="en-US" b="1" dirty="0"/>
            </a:br>
            <a:r>
              <a:rPr lang="fr-CA" altLang="en-US" sz="2000" dirty="0">
                <a:latin typeface="Calibri" panose="020F0502020204030204" pitchFamily="34" charset="0"/>
              </a:rPr>
              <a:t>Eric Boisvert</a:t>
            </a:r>
          </a:p>
          <a:p>
            <a:pPr eaLnBrk="1" hangingPunct="1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fr-CA" altLang="en-US" sz="2000" dirty="0">
                <a:latin typeface="Calibri" panose="020F0502020204030204" pitchFamily="34" charset="0"/>
              </a:rPr>
              <a:t>Boyan Brodaric (Lead)</a:t>
            </a:r>
          </a:p>
          <a:p>
            <a:pPr eaLnBrk="1" hangingPunct="1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fr-CA" altLang="en-US" sz="2000" dirty="0" smtClean="0">
                <a:latin typeface="Calibri" panose="020F0502020204030204" pitchFamily="34" charset="0"/>
              </a:rPr>
              <a:t>Héryk </a:t>
            </a:r>
            <a:r>
              <a:rPr lang="fr-CA" altLang="en-US" sz="2000" dirty="0">
                <a:latin typeface="Calibri" panose="020F0502020204030204" pitchFamily="34" charset="0"/>
              </a:rPr>
              <a:t>Julien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CA" altLang="en-US" sz="2000" dirty="0">
                <a:latin typeface="Calibri" panose="020F0502020204030204" pitchFamily="34" charset="0"/>
              </a:rPr>
              <a:t>Francois </a:t>
            </a:r>
            <a:r>
              <a:rPr lang="fr-CA" altLang="en-US" sz="2000" dirty="0" smtClean="0">
                <a:latin typeface="Calibri" panose="020F0502020204030204" pitchFamily="34" charset="0"/>
              </a:rPr>
              <a:t>Létourneau</a:t>
            </a:r>
            <a:endParaRPr lang="fr-CA" altLang="en-US" sz="2000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CA" altLang="en-US" sz="2000" dirty="0">
                <a:latin typeface="Calibri" panose="020F0502020204030204" pitchFamily="34" charset="0"/>
              </a:rPr>
              <a:t>Charles Logan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CA" altLang="en-US" sz="2000" dirty="0">
                <a:latin typeface="Calibri" panose="020F0502020204030204" pitchFamily="34" charset="0"/>
              </a:rPr>
              <a:t>Alex Smirnoff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fr-CA" altLang="en-US" sz="2000" dirty="0">
              <a:latin typeface="Calibri" panose="020F0502020204030204" pitchFamily="34" charset="0"/>
            </a:endParaRPr>
          </a:p>
        </p:txBody>
      </p:sp>
      <p:sp>
        <p:nvSpPr>
          <p:cNvPr id="22534" name="Rectangle 7"/>
          <p:cNvSpPr>
            <a:spLocks noChangeArrowheads="1"/>
          </p:cNvSpPr>
          <p:nvPr/>
        </p:nvSpPr>
        <p:spPr bwMode="auto">
          <a:xfrm>
            <a:off x="3581400" y="3886200"/>
            <a:ext cx="4368800" cy="260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6496C8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6496C8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496C8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496C8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496C8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496C8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496C8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496C8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496C8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CA" altLang="en-US" sz="2000" b="1"/>
              <a:t>Notable Contributors</a:t>
            </a:r>
            <a:r>
              <a:rPr lang="fr-CA" altLang="en-US" b="1"/>
              <a:t/>
            </a:r>
            <a:br>
              <a:rPr lang="fr-CA" altLang="en-US" b="1"/>
            </a:br>
            <a:r>
              <a:rPr lang="fr-CA" altLang="en-US" sz="2000">
                <a:latin typeface="Calibri" panose="020F0502020204030204" pitchFamily="34" charset="0"/>
              </a:rPr>
              <a:t>Yves Michaud</a:t>
            </a:r>
          </a:p>
          <a:p>
            <a:pPr eaLnBrk="1" hangingPunct="1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fr-CA" altLang="en-US" sz="2000">
                <a:latin typeface="Calibri" panose="020F0502020204030204" pitchFamily="34" charset="0"/>
              </a:rPr>
              <a:t>Christine Rivard</a:t>
            </a:r>
          </a:p>
          <a:p>
            <a:pPr eaLnBrk="1" hangingPunct="1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fr-CA" altLang="en-US" sz="2000">
                <a:latin typeface="Calibri" panose="020F0502020204030204" pitchFamily="34" charset="0"/>
              </a:rPr>
              <a:t>Alfonso Rivera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CA" altLang="en-US" sz="2000">
                <a:latin typeface="Calibri" panose="020F0502020204030204" pitchFamily="34" charset="0"/>
              </a:rPr>
              <a:t>Hazen Russell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CA" altLang="en-US" sz="2000">
                <a:latin typeface="Calibri" panose="020F0502020204030204" pitchFamily="34" charset="0"/>
              </a:rPr>
              <a:t>David Sharpe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CA" altLang="en-US" sz="2000">
                <a:latin typeface="Calibri" panose="020F0502020204030204" pitchFamily="34" charset="0"/>
              </a:rPr>
              <a:t>GGP project leaders (past, present)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fr-CA" altLang="en-US" sz="20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34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1600200" y="377825"/>
            <a:ext cx="69342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rgbClr val="6496C8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6496C8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496C8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496C8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496C8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496C8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496C8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496C8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496C8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200" b="1">
                <a:solidFill>
                  <a:srgbClr val="12547C"/>
                </a:solidFill>
                <a:latin typeface="Arial" panose="020B0604020202020204" pitchFamily="34" charset="0"/>
              </a:rPr>
              <a:t>Groundwater in Canada</a:t>
            </a:r>
            <a:endParaRPr lang="en-CA" altLang="en-US" sz="2000" b="1">
              <a:solidFill>
                <a:srgbClr val="12547C"/>
              </a:solidFill>
            </a:endParaRPr>
          </a:p>
        </p:txBody>
      </p:sp>
      <p:grpSp>
        <p:nvGrpSpPr>
          <p:cNvPr id="5123" name="Group 10"/>
          <p:cNvGrpSpPr>
            <a:grpSpLocks/>
          </p:cNvGrpSpPr>
          <p:nvPr/>
        </p:nvGrpSpPr>
        <p:grpSpPr bwMode="auto">
          <a:xfrm>
            <a:off x="1581150" y="2601913"/>
            <a:ext cx="6426200" cy="3884612"/>
            <a:chOff x="0" y="858"/>
            <a:chExt cx="4380" cy="3512"/>
          </a:xfrm>
        </p:grpSpPr>
        <p:pic>
          <p:nvPicPr>
            <p:cNvPr id="5125" name="Picture 5" descr="Figure 16XX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58"/>
              <a:ext cx="4326" cy="3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6" name="Text Box 9"/>
            <p:cNvSpPr txBox="1">
              <a:spLocks noChangeArrowheads="1"/>
            </p:cNvSpPr>
            <p:nvPr/>
          </p:nvSpPr>
          <p:spPr bwMode="auto">
            <a:xfrm>
              <a:off x="3633" y="4158"/>
              <a:ext cx="74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6496C8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6496C8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6496C8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6496C8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6496C8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496C8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496C8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496C8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496C8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fr-CA" altLang="en-US" sz="1000" b="1">
                  <a:solidFill>
                    <a:srgbClr val="FFFF00"/>
                  </a:solidFill>
                  <a:cs typeface="Arial" panose="020B0604020202020204" pitchFamily="34" charset="0"/>
                </a:rPr>
                <a:t>(Rivera, 2009)</a:t>
              </a:r>
              <a:endParaRPr lang="fr-FR" altLang="en-US" sz="1000" b="1">
                <a:solidFill>
                  <a:srgbClr val="FFFF00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5124" name="Text Box 10"/>
          <p:cNvSpPr txBox="1">
            <a:spLocks noChangeArrowheads="1"/>
          </p:cNvSpPr>
          <p:nvPr/>
        </p:nvSpPr>
        <p:spPr bwMode="auto">
          <a:xfrm>
            <a:off x="1219200" y="1066800"/>
            <a:ext cx="7924800" cy="1354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88900" indent="-288925">
              <a:spcBef>
                <a:spcPct val="20000"/>
              </a:spcBef>
              <a:buClr>
                <a:srgbClr val="6496C8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6496C8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496C8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496C8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496C8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496C8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496C8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496C8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496C8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ts val="600"/>
              </a:spcBef>
              <a:buClrTx/>
            </a:pPr>
            <a:r>
              <a:rPr lang="en-CA" altLang="en-US" b="1">
                <a:solidFill>
                  <a:schemeClr val="accent2"/>
                </a:solidFill>
                <a:latin typeface="Verdana" panose="020B0604030504040204" pitchFamily="34" charset="0"/>
              </a:rPr>
              <a:t>~25% of Canadians rely on groundwater</a:t>
            </a:r>
          </a:p>
          <a:p>
            <a:pPr>
              <a:spcBef>
                <a:spcPts val="600"/>
              </a:spcBef>
              <a:buClrTx/>
            </a:pPr>
            <a:r>
              <a:rPr lang="en-CA" altLang="en-US" b="1">
                <a:solidFill>
                  <a:schemeClr val="accent2"/>
                </a:solidFill>
                <a:latin typeface="Verdana" panose="020B0604030504040204" pitchFamily="34" charset="0"/>
              </a:rPr>
              <a:t>population &gt; 20M affected near border</a:t>
            </a:r>
          </a:p>
          <a:p>
            <a:pPr>
              <a:spcBef>
                <a:spcPts val="600"/>
              </a:spcBef>
              <a:buClrTx/>
            </a:pPr>
            <a:r>
              <a:rPr lang="en-CA" altLang="en-US" b="1">
                <a:solidFill>
                  <a:schemeClr val="accent2"/>
                </a:solidFill>
                <a:latin typeface="Verdana" panose="020B0604030504040204" pitchFamily="34" charset="0"/>
              </a:rPr>
              <a:t>gaps in data</a:t>
            </a:r>
            <a:r>
              <a:rPr lang="en-CA" altLang="en-US" b="1">
                <a:solidFill>
                  <a:srgbClr val="002060"/>
                </a:solidFill>
                <a:latin typeface="Verdana" panose="020B0604030504040204" pitchFamily="34" charset="0"/>
              </a:rPr>
              <a:t> </a:t>
            </a:r>
            <a:r>
              <a:rPr lang="en-CA" altLang="en-US" b="1">
                <a:solidFill>
                  <a:schemeClr val="accent2"/>
                </a:solidFill>
                <a:latin typeface="Verdana" panose="020B0604030504040204" pitchFamily="34" charset="0"/>
              </a:rPr>
              <a:t>for key aquifers</a:t>
            </a:r>
            <a:endParaRPr lang="en-CA" altLang="en-US" b="1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653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5"/>
          <p:cNvSpPr txBox="1">
            <a:spLocks noChangeArrowheads="1"/>
          </p:cNvSpPr>
          <p:nvPr/>
        </p:nvSpPr>
        <p:spPr bwMode="auto">
          <a:xfrm>
            <a:off x="1371600" y="1219200"/>
            <a:ext cx="6934200" cy="5100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8925" indent="-288925">
              <a:spcBef>
                <a:spcPct val="20000"/>
              </a:spcBef>
              <a:buClr>
                <a:srgbClr val="6496C8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6496C8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496C8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496C8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496C8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496C8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496C8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496C8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496C8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75000"/>
              </a:spcBef>
              <a:buClrTx/>
            </a:pPr>
            <a:r>
              <a:rPr lang="en-CA" altLang="en-US" b="1" dirty="0">
                <a:latin typeface="Verdana" panose="020B0604030504040204" pitchFamily="34" charset="0"/>
              </a:rPr>
              <a:t>Distributed, Uncoordinated data</a:t>
            </a:r>
          </a:p>
          <a:p>
            <a:pPr>
              <a:spcBef>
                <a:spcPct val="25000"/>
              </a:spcBef>
              <a:buClrTx/>
              <a:buFont typeface="Wingdings" panose="05000000000000000000" pitchFamily="2" charset="2"/>
              <a:buNone/>
            </a:pPr>
            <a:r>
              <a:rPr lang="en-CA" altLang="en-US" sz="1800" dirty="0">
                <a:latin typeface="Arial" panose="020B0604020202020204" pitchFamily="34" charset="0"/>
              </a:rPr>
              <a:t>   	Feds (&lt; 10), </a:t>
            </a:r>
            <a:r>
              <a:rPr lang="en-CA" altLang="en-US" sz="1800" dirty="0" err="1">
                <a:latin typeface="Arial" panose="020B0604020202020204" pitchFamily="34" charset="0"/>
              </a:rPr>
              <a:t>provs</a:t>
            </a:r>
            <a:r>
              <a:rPr lang="en-CA" altLang="en-US" sz="1800" dirty="0">
                <a:latin typeface="Arial" panose="020B0604020202020204" pitchFamily="34" charset="0"/>
              </a:rPr>
              <a:t> &amp; </a:t>
            </a:r>
            <a:r>
              <a:rPr lang="en-CA" altLang="en-US" sz="1800" dirty="0" err="1">
                <a:latin typeface="Arial" panose="020B0604020202020204" pitchFamily="34" charset="0"/>
              </a:rPr>
              <a:t>terrs</a:t>
            </a:r>
            <a:r>
              <a:rPr lang="en-CA" altLang="en-US" sz="1800" dirty="0">
                <a:latin typeface="Arial" panose="020B0604020202020204" pitchFamily="34" charset="0"/>
              </a:rPr>
              <a:t> (&lt;50), municipalities (100s?), watershed authorities (100s?), academics (?)</a:t>
            </a:r>
          </a:p>
          <a:p>
            <a:pPr>
              <a:spcBef>
                <a:spcPct val="75000"/>
              </a:spcBef>
              <a:buClrTx/>
            </a:pPr>
            <a:r>
              <a:rPr lang="en-CA" altLang="en-US" b="1" dirty="0">
                <a:latin typeface="Verdana" panose="020B0604030504040204" pitchFamily="34" charset="0"/>
              </a:rPr>
              <a:t>Heterogeneous data</a:t>
            </a:r>
          </a:p>
          <a:p>
            <a:pPr>
              <a:spcBef>
                <a:spcPct val="25000"/>
              </a:spcBef>
              <a:buClrTx/>
              <a:buFont typeface="Wingdings" panose="05000000000000000000" pitchFamily="2" charset="2"/>
              <a:buNone/>
            </a:pPr>
            <a:r>
              <a:rPr lang="en-CA" altLang="en-US" sz="1800" dirty="0">
                <a:latin typeface="Arial" panose="020B0604020202020204" pitchFamily="34" charset="0"/>
              </a:rPr>
              <a:t>	Data use, content, structure, systems (databases, sensors)</a:t>
            </a:r>
          </a:p>
          <a:p>
            <a:pPr>
              <a:spcBef>
                <a:spcPct val="75000"/>
              </a:spcBef>
              <a:buClrTx/>
            </a:pPr>
            <a:r>
              <a:rPr lang="en-CA" altLang="en-US" b="1" dirty="0">
                <a:latin typeface="Verdana" panose="020B0604030504040204" pitchFamily="34" charset="0"/>
              </a:rPr>
              <a:t>Variable Volume</a:t>
            </a:r>
          </a:p>
          <a:p>
            <a:pPr>
              <a:spcBef>
                <a:spcPct val="25000"/>
              </a:spcBef>
              <a:buClrTx/>
              <a:buFont typeface="Wingdings" panose="05000000000000000000" pitchFamily="2" charset="2"/>
              <a:buNone/>
            </a:pPr>
            <a:r>
              <a:rPr lang="en-CA" altLang="en-US" sz="1800" dirty="0">
                <a:latin typeface="Arial" panose="020B0604020202020204" pitchFamily="34" charset="0"/>
              </a:rPr>
              <a:t>	Use (e.g. extraction, vulnerability):      </a:t>
            </a:r>
            <a:r>
              <a:rPr lang="en-CA" altLang="en-US" sz="1800" b="1" dirty="0">
                <a:latin typeface="Arial" panose="020B0604020202020204" pitchFamily="34" charset="0"/>
              </a:rPr>
              <a:t>?</a:t>
            </a:r>
          </a:p>
          <a:p>
            <a:pPr>
              <a:spcBef>
                <a:spcPct val="25000"/>
              </a:spcBef>
              <a:buClrTx/>
              <a:buFont typeface="Wingdings" panose="05000000000000000000" pitchFamily="2" charset="2"/>
              <a:buNone/>
            </a:pPr>
            <a:r>
              <a:rPr lang="en-CA" altLang="en-US" sz="1800" dirty="0">
                <a:latin typeface="Arial" panose="020B0604020202020204" pitchFamily="34" charset="0"/>
              </a:rPr>
              <a:t>	Budgets (e.g. regional recharge):        </a:t>
            </a:r>
            <a:r>
              <a:rPr lang="en-CA" altLang="en-US" sz="1800" b="1" dirty="0">
                <a:latin typeface="Arial" panose="020B0604020202020204" pitchFamily="34" charset="0"/>
              </a:rPr>
              <a:t>100s?</a:t>
            </a:r>
          </a:p>
          <a:p>
            <a:pPr>
              <a:spcBef>
                <a:spcPct val="25000"/>
              </a:spcBef>
              <a:buClrTx/>
              <a:buFont typeface="Wingdings" panose="05000000000000000000" pitchFamily="2" charset="2"/>
              <a:buNone/>
            </a:pPr>
            <a:r>
              <a:rPr lang="en-CA" altLang="en-US" sz="1800" dirty="0">
                <a:latin typeface="Arial" panose="020B0604020202020204" pitchFamily="34" charset="0"/>
              </a:rPr>
              <a:t>	Reservoirs (e.g. aquifers): 	       </a:t>
            </a:r>
            <a:r>
              <a:rPr lang="en-CA" altLang="en-US" sz="1800" b="1" dirty="0">
                <a:latin typeface="Arial" panose="020B0604020202020204" pitchFamily="34" charset="0"/>
              </a:rPr>
              <a:t>100s – 1000s</a:t>
            </a:r>
          </a:p>
          <a:p>
            <a:pPr>
              <a:spcBef>
                <a:spcPct val="25000"/>
              </a:spcBef>
              <a:buClrTx/>
              <a:buFont typeface="Wingdings" panose="05000000000000000000" pitchFamily="2" charset="2"/>
              <a:buNone/>
            </a:pPr>
            <a:r>
              <a:rPr lang="en-CA" altLang="en-US" sz="1800" dirty="0">
                <a:latin typeface="Arial" panose="020B0604020202020204" pitchFamily="34" charset="0"/>
              </a:rPr>
              <a:t>	Observations (e.g. wells, monitoring): </a:t>
            </a:r>
            <a:r>
              <a:rPr lang="en-CA" altLang="en-US" sz="1800" b="1" dirty="0">
                <a:latin typeface="Arial" panose="020B0604020202020204" pitchFamily="34" charset="0"/>
              </a:rPr>
              <a:t>1Ms – 10Ms – 1Bs?</a:t>
            </a:r>
          </a:p>
          <a:p>
            <a:pPr>
              <a:spcBef>
                <a:spcPct val="75000"/>
              </a:spcBef>
              <a:buClrTx/>
            </a:pPr>
            <a:r>
              <a:rPr lang="en-CA" altLang="en-US" b="1" dirty="0">
                <a:latin typeface="Verdana" panose="020B0604030504040204" pitchFamily="34" charset="0"/>
              </a:rPr>
              <a:t>Variable Quality</a:t>
            </a:r>
          </a:p>
          <a:p>
            <a:pPr>
              <a:spcBef>
                <a:spcPct val="25000"/>
              </a:spcBef>
              <a:buClrTx/>
              <a:buFont typeface="Wingdings" panose="05000000000000000000" pitchFamily="2" charset="2"/>
              <a:buNone/>
            </a:pPr>
            <a:r>
              <a:rPr lang="en-CA" altLang="en-US" sz="1800" dirty="0">
                <a:latin typeface="Arial" panose="020B0604020202020204" pitchFamily="34" charset="0"/>
              </a:rPr>
              <a:t>    Completeness, consistency, methods, positioning</a:t>
            </a:r>
          </a:p>
        </p:txBody>
      </p:sp>
      <p:sp>
        <p:nvSpPr>
          <p:cNvPr id="6147" name="Rectangle 12"/>
          <p:cNvSpPr>
            <a:spLocks noChangeArrowheads="1"/>
          </p:cNvSpPr>
          <p:nvPr/>
        </p:nvSpPr>
        <p:spPr bwMode="auto">
          <a:xfrm>
            <a:off x="1752600" y="365125"/>
            <a:ext cx="632460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rgbClr val="6496C8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6496C8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496C8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496C8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496C8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496C8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496C8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496C8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496C8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200" b="1">
                <a:solidFill>
                  <a:srgbClr val="12547C"/>
                </a:solidFill>
                <a:latin typeface="Arial" panose="020B0604020202020204" pitchFamily="34" charset="0"/>
              </a:rPr>
              <a:t>GW data in Canada</a:t>
            </a:r>
            <a:endParaRPr lang="en-CA" altLang="en-US" sz="2000" b="1">
              <a:solidFill>
                <a:srgbClr val="1254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15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ChangeArrowheads="1"/>
          </p:cNvSpPr>
          <p:nvPr/>
        </p:nvSpPr>
        <p:spPr bwMode="auto">
          <a:xfrm>
            <a:off x="1600200" y="361950"/>
            <a:ext cx="74676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rgbClr val="6496C8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6496C8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496C8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496C8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496C8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496C8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496C8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496C8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496C8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200" b="1">
                <a:solidFill>
                  <a:srgbClr val="12547C"/>
                </a:solidFill>
                <a:latin typeface="Arial" panose="020B0604020202020204" pitchFamily="34" charset="0"/>
              </a:rPr>
              <a:t>GW data in Canada: heterogeneity</a:t>
            </a:r>
            <a:endParaRPr lang="en-CA" altLang="en-US" sz="2000" b="1">
              <a:solidFill>
                <a:srgbClr val="12547C"/>
              </a:solidFill>
            </a:endParaRPr>
          </a:p>
        </p:txBody>
      </p:sp>
      <p:grpSp>
        <p:nvGrpSpPr>
          <p:cNvPr id="7171" name="Group 34"/>
          <p:cNvGrpSpPr>
            <a:grpSpLocks/>
          </p:cNvGrpSpPr>
          <p:nvPr/>
        </p:nvGrpSpPr>
        <p:grpSpPr bwMode="auto">
          <a:xfrm>
            <a:off x="5486400" y="1447800"/>
            <a:ext cx="3352800" cy="4443413"/>
            <a:chOff x="3456" y="912"/>
            <a:chExt cx="2112" cy="2799"/>
          </a:xfrm>
        </p:grpSpPr>
        <p:pic>
          <p:nvPicPr>
            <p:cNvPr id="7185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0" y="912"/>
              <a:ext cx="1728" cy="1293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7186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6" y="2400"/>
              <a:ext cx="1632" cy="1311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7187" name="Rectangle 9"/>
            <p:cNvSpPr>
              <a:spLocks noChangeArrowheads="1"/>
            </p:cNvSpPr>
            <p:nvPr/>
          </p:nvSpPr>
          <p:spPr bwMode="auto">
            <a:xfrm>
              <a:off x="4752" y="1968"/>
              <a:ext cx="96" cy="9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6496C8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6496C8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6496C8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6496C8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6496C8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496C8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496C8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496C8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496C8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CA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7188" name="Line 10"/>
            <p:cNvSpPr>
              <a:spLocks noChangeShapeType="1"/>
            </p:cNvSpPr>
            <p:nvPr/>
          </p:nvSpPr>
          <p:spPr bwMode="auto">
            <a:xfrm flipH="1">
              <a:off x="3456" y="2064"/>
              <a:ext cx="1296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189" name="Line 11"/>
            <p:cNvSpPr>
              <a:spLocks noChangeShapeType="1"/>
            </p:cNvSpPr>
            <p:nvPr/>
          </p:nvSpPr>
          <p:spPr bwMode="auto">
            <a:xfrm>
              <a:off x="4848" y="2064"/>
              <a:ext cx="24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190" name="Freeform 12"/>
            <p:cNvSpPr>
              <a:spLocks/>
            </p:cNvSpPr>
            <p:nvPr/>
          </p:nvSpPr>
          <p:spPr bwMode="auto">
            <a:xfrm>
              <a:off x="3456" y="2064"/>
              <a:ext cx="1632" cy="336"/>
            </a:xfrm>
            <a:custGeom>
              <a:avLst/>
              <a:gdLst>
                <a:gd name="T0" fmla="*/ 1296 w 1632"/>
                <a:gd name="T1" fmla="*/ 0 h 336"/>
                <a:gd name="T2" fmla="*/ 0 w 1632"/>
                <a:gd name="T3" fmla="*/ 336 h 336"/>
                <a:gd name="T4" fmla="*/ 1632 w 1632"/>
                <a:gd name="T5" fmla="*/ 336 h 336"/>
                <a:gd name="T6" fmla="*/ 1392 w 1632"/>
                <a:gd name="T7" fmla="*/ 0 h 336"/>
                <a:gd name="T8" fmla="*/ 1296 w 1632"/>
                <a:gd name="T9" fmla="*/ 0 h 3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32" h="336">
                  <a:moveTo>
                    <a:pt x="1296" y="0"/>
                  </a:moveTo>
                  <a:lnTo>
                    <a:pt x="0" y="336"/>
                  </a:lnTo>
                  <a:lnTo>
                    <a:pt x="1632" y="336"/>
                  </a:lnTo>
                  <a:lnTo>
                    <a:pt x="1392" y="0"/>
                  </a:lnTo>
                  <a:lnTo>
                    <a:pt x="1296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7172" name="Text Box 24"/>
          <p:cNvSpPr txBox="1">
            <a:spLocks noChangeArrowheads="1"/>
          </p:cNvSpPr>
          <p:nvPr/>
        </p:nvSpPr>
        <p:spPr bwMode="auto">
          <a:xfrm>
            <a:off x="381000" y="1524000"/>
            <a:ext cx="4572000" cy="1074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8925" indent="-288925">
              <a:spcBef>
                <a:spcPct val="20000"/>
              </a:spcBef>
              <a:buClr>
                <a:srgbClr val="6496C8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6496C8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496C8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496C8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496C8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496C8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496C8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496C8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496C8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75000"/>
              </a:spcBef>
              <a:buClrTx/>
            </a:pPr>
            <a:r>
              <a:rPr lang="en-CA" altLang="en-US" b="1" dirty="0">
                <a:latin typeface="Verdana" panose="020B0604030504040204" pitchFamily="34" charset="0"/>
              </a:rPr>
              <a:t>Ontario &amp; Quebec </a:t>
            </a:r>
          </a:p>
          <a:p>
            <a:pPr>
              <a:spcBef>
                <a:spcPct val="25000"/>
              </a:spcBef>
              <a:buClrTx/>
              <a:buFont typeface="Wingdings" panose="05000000000000000000" pitchFamily="2" charset="2"/>
              <a:buNone/>
            </a:pPr>
            <a:r>
              <a:rPr lang="en-CA" altLang="en-US" sz="1800" dirty="0">
                <a:latin typeface="Arial" panose="020B0604020202020204" pitchFamily="34" charset="0"/>
              </a:rPr>
              <a:t>   	syntactic, schematic, semantic heterogeneity in water-well data </a:t>
            </a:r>
          </a:p>
        </p:txBody>
      </p:sp>
      <p:grpSp>
        <p:nvGrpSpPr>
          <p:cNvPr id="7173" name="Group 35"/>
          <p:cNvGrpSpPr>
            <a:grpSpLocks/>
          </p:cNvGrpSpPr>
          <p:nvPr/>
        </p:nvGrpSpPr>
        <p:grpSpPr bwMode="auto">
          <a:xfrm>
            <a:off x="152400" y="3200400"/>
            <a:ext cx="6019800" cy="2790825"/>
            <a:chOff x="96" y="2016"/>
            <a:chExt cx="3792" cy="1758"/>
          </a:xfrm>
        </p:grpSpPr>
        <p:pic>
          <p:nvPicPr>
            <p:cNvPr id="7179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3168"/>
              <a:ext cx="3180" cy="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0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2016"/>
              <a:ext cx="3192" cy="690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81" name="Oval 19"/>
            <p:cNvSpPr>
              <a:spLocks noChangeArrowheads="1"/>
            </p:cNvSpPr>
            <p:nvPr/>
          </p:nvSpPr>
          <p:spPr bwMode="auto">
            <a:xfrm>
              <a:off x="3648" y="2976"/>
              <a:ext cx="240" cy="240"/>
            </a:xfrm>
            <a:prstGeom prst="ellipse">
              <a:avLst/>
            </a:prstGeom>
            <a:solidFill>
              <a:schemeClr val="bg1">
                <a:alpha val="34901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6496C8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6496C8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6496C8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6496C8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6496C8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496C8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496C8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496C8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496C8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CA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7182" name="Oval 20"/>
            <p:cNvSpPr>
              <a:spLocks noChangeArrowheads="1"/>
            </p:cNvSpPr>
            <p:nvPr/>
          </p:nvSpPr>
          <p:spPr bwMode="auto">
            <a:xfrm>
              <a:off x="3552" y="3216"/>
              <a:ext cx="240" cy="240"/>
            </a:xfrm>
            <a:prstGeom prst="ellipse">
              <a:avLst/>
            </a:prstGeom>
            <a:solidFill>
              <a:schemeClr val="bg1">
                <a:alpha val="34901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6496C8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6496C8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6496C8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6496C8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6496C8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496C8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496C8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496C8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496C8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CA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7183" name="Line 16"/>
            <p:cNvSpPr>
              <a:spLocks noChangeShapeType="1"/>
            </p:cNvSpPr>
            <p:nvPr/>
          </p:nvSpPr>
          <p:spPr bwMode="auto">
            <a:xfrm flipV="1">
              <a:off x="3264" y="3360"/>
              <a:ext cx="288" cy="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184" name="Line 18"/>
            <p:cNvSpPr>
              <a:spLocks noChangeShapeType="1"/>
            </p:cNvSpPr>
            <p:nvPr/>
          </p:nvSpPr>
          <p:spPr bwMode="auto">
            <a:xfrm>
              <a:off x="3282" y="2704"/>
              <a:ext cx="398" cy="31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7174" name="Group 36"/>
          <p:cNvGrpSpPr>
            <a:grpSpLocks/>
          </p:cNvGrpSpPr>
          <p:nvPr/>
        </p:nvGrpSpPr>
        <p:grpSpPr bwMode="auto">
          <a:xfrm>
            <a:off x="1371600" y="2819400"/>
            <a:ext cx="2286000" cy="3143250"/>
            <a:chOff x="864" y="1776"/>
            <a:chExt cx="1440" cy="1980"/>
          </a:xfrm>
        </p:grpSpPr>
        <p:sp>
          <p:nvSpPr>
            <p:cNvPr id="7175" name="Text Box 26"/>
            <p:cNvSpPr txBox="1">
              <a:spLocks noChangeArrowheads="1"/>
            </p:cNvSpPr>
            <p:nvPr/>
          </p:nvSpPr>
          <p:spPr bwMode="auto">
            <a:xfrm>
              <a:off x="1056" y="1776"/>
              <a:ext cx="124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6496C8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6496C8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6496C8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6496C8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6496C8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496C8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496C8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496C8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496C8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CA" altLang="en-US" sz="1600">
                  <a:solidFill>
                    <a:schemeClr val="accent2"/>
                  </a:solidFill>
                  <a:latin typeface="Arial" panose="020B0604020202020204" pitchFamily="34" charset="0"/>
                </a:rPr>
                <a:t>Quebec rock type</a:t>
              </a:r>
            </a:p>
          </p:txBody>
        </p:sp>
        <p:sp>
          <p:nvSpPr>
            <p:cNvPr id="7176" name="Text Box 27"/>
            <p:cNvSpPr txBox="1">
              <a:spLocks noChangeArrowheads="1"/>
            </p:cNvSpPr>
            <p:nvPr/>
          </p:nvSpPr>
          <p:spPr bwMode="auto">
            <a:xfrm>
              <a:off x="1056" y="2928"/>
              <a:ext cx="124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6496C8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6496C8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6496C8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6496C8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6496C8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496C8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496C8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496C8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496C8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CA" altLang="en-US" sz="1600">
                  <a:solidFill>
                    <a:schemeClr val="accent2"/>
                  </a:solidFill>
                  <a:latin typeface="Arial" panose="020B0604020202020204" pitchFamily="34" charset="0"/>
                </a:rPr>
                <a:t>Ontario rock type</a:t>
              </a:r>
            </a:p>
          </p:txBody>
        </p:sp>
        <p:sp>
          <p:nvSpPr>
            <p:cNvPr id="7177" name="Rectangle 21"/>
            <p:cNvSpPr>
              <a:spLocks noChangeArrowheads="1"/>
            </p:cNvSpPr>
            <p:nvPr/>
          </p:nvSpPr>
          <p:spPr bwMode="auto">
            <a:xfrm>
              <a:off x="864" y="3168"/>
              <a:ext cx="1440" cy="588"/>
            </a:xfrm>
            <a:prstGeom prst="rect">
              <a:avLst/>
            </a:prstGeom>
            <a:solidFill>
              <a:srgbClr val="99CCFF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6496C8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6496C8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6496C8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6496C8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6496C8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496C8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496C8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496C8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496C8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CA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7178" name="Rectangle 22"/>
            <p:cNvSpPr>
              <a:spLocks noChangeArrowheads="1"/>
            </p:cNvSpPr>
            <p:nvPr/>
          </p:nvSpPr>
          <p:spPr bwMode="auto">
            <a:xfrm>
              <a:off x="1344" y="2016"/>
              <a:ext cx="504" cy="690"/>
            </a:xfrm>
            <a:prstGeom prst="rect">
              <a:avLst/>
            </a:prstGeom>
            <a:solidFill>
              <a:srgbClr val="99CCFF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6496C8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6496C8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6496C8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6496C8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6496C8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496C8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496C8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496C8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496C8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CA" altLang="en-US" sz="1800"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90775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8"/>
          <p:cNvSpPr>
            <a:spLocks noChangeArrowheads="1"/>
          </p:cNvSpPr>
          <p:nvPr/>
        </p:nvSpPr>
        <p:spPr bwMode="auto">
          <a:xfrm>
            <a:off x="0" y="990600"/>
            <a:ext cx="3886200" cy="5867400"/>
          </a:xfrm>
          <a:prstGeom prst="rect">
            <a:avLst/>
          </a:prstGeom>
          <a:solidFill>
            <a:schemeClr val="accent1">
              <a:alpha val="4196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6496C8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6496C8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496C8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496C8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496C8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496C8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496C8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496C8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496C8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CA" altLang="en-US" sz="1800">
              <a:latin typeface="Arial" panose="020B0604020202020204" pitchFamily="34" charset="0"/>
            </a:endParaRPr>
          </a:p>
        </p:txBody>
      </p:sp>
      <p:pic>
        <p:nvPicPr>
          <p:cNvPr id="819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5" y="1292225"/>
            <a:ext cx="1719263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12938"/>
            <a:ext cx="1762125" cy="243840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3284538"/>
            <a:ext cx="1881188" cy="24384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4038600" y="1292225"/>
            <a:ext cx="5105400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8925" indent="-288925" eaLnBrk="0" hangingPunct="0">
              <a:spcBef>
                <a:spcPct val="20000"/>
              </a:spcBef>
              <a:buClr>
                <a:srgbClr val="6496C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6496C8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6496C8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496C8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6496C8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496C8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496C8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496C8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496C8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indent="0">
              <a:spcBef>
                <a:spcPct val="75000"/>
              </a:spcBef>
              <a:buClrTx/>
              <a:buFont typeface="Wingdings" pitchFamily="2" charset="2"/>
              <a:buNone/>
              <a:defRPr/>
            </a:pPr>
            <a:r>
              <a:rPr lang="en-CA" altLang="en-US" b="1" dirty="0" smtClean="0">
                <a:latin typeface="Verdana" pitchFamily="34" charset="0"/>
              </a:rPr>
              <a:t>Findings</a:t>
            </a:r>
            <a:endParaRPr lang="en-CA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ts val="1000"/>
              </a:spcBef>
              <a:buClrTx/>
              <a:buFont typeface="+mj-lt"/>
              <a:buAutoNum type="arabicPeriod"/>
              <a:defRPr/>
            </a:pPr>
            <a:r>
              <a:rPr lang="en-CA" altLang="en-US" b="1" dirty="0" smtClean="0">
                <a:solidFill>
                  <a:schemeClr val="accent2"/>
                </a:solidFill>
                <a:latin typeface="Verdana" pitchFamily="34" charset="0"/>
              </a:rPr>
              <a:t>Data is hard to find &amp; use</a:t>
            </a:r>
          </a:p>
          <a:p>
            <a:pPr marL="457200" indent="-457200">
              <a:spcBef>
                <a:spcPts val="1000"/>
              </a:spcBef>
              <a:buClrTx/>
              <a:buFont typeface="+mj-lt"/>
              <a:buAutoNum type="arabicPeriod"/>
              <a:defRPr/>
            </a:pPr>
            <a:r>
              <a:rPr lang="en-CA" altLang="en-US" b="1" dirty="0" smtClean="0">
                <a:solidFill>
                  <a:schemeClr val="accent2"/>
                </a:solidFill>
                <a:latin typeface="Verdana" pitchFamily="34" charset="0"/>
              </a:rPr>
              <a:t>Data gaps &amp; poor quality</a:t>
            </a:r>
          </a:p>
          <a:p>
            <a:pPr marL="0" indent="0">
              <a:spcBef>
                <a:spcPts val="3000"/>
              </a:spcBef>
              <a:buClrTx/>
              <a:buFont typeface="Wingdings" pitchFamily="2" charset="2"/>
              <a:buNone/>
              <a:defRPr/>
            </a:pPr>
            <a:r>
              <a:rPr lang="en-CA" altLang="en-US" b="1" dirty="0" smtClean="0">
                <a:latin typeface="Verdana" pitchFamily="34" charset="0"/>
              </a:rPr>
              <a:t>Recommendations</a:t>
            </a:r>
          </a:p>
          <a:p>
            <a:pPr marL="457200" indent="-457200">
              <a:spcBef>
                <a:spcPts val="1000"/>
              </a:spcBef>
              <a:buClrTx/>
              <a:buFont typeface="+mj-lt"/>
              <a:buAutoNum type="arabicPeriod"/>
              <a:defRPr/>
            </a:pPr>
            <a:r>
              <a:rPr lang="en-CA" altLang="en-US" b="1" dirty="0" smtClean="0">
                <a:solidFill>
                  <a:schemeClr val="accent2"/>
                </a:solidFill>
                <a:latin typeface="Verdana" pitchFamily="34" charset="0"/>
              </a:rPr>
              <a:t>More online access</a:t>
            </a:r>
          </a:p>
          <a:p>
            <a:pPr marL="454025" lvl="1" indent="0">
              <a:spcBef>
                <a:spcPts val="1000"/>
              </a:spcBef>
              <a:buClrTx/>
              <a:buFont typeface="Wingdings" pitchFamily="2" charset="2"/>
              <a:buNone/>
              <a:defRPr/>
            </a:pPr>
            <a:r>
              <a:rPr lang="en-CA" altLang="en-US" sz="2400" dirty="0" smtClean="0">
                <a:solidFill>
                  <a:schemeClr val="accent2"/>
                </a:solidFill>
                <a:latin typeface="Verdana" pitchFamily="34" charset="0"/>
              </a:rPr>
              <a:t>Consolidate data</a:t>
            </a:r>
          </a:p>
          <a:p>
            <a:pPr marL="457200" indent="-457200">
              <a:spcBef>
                <a:spcPts val="1000"/>
              </a:spcBef>
              <a:buClrTx/>
              <a:buFont typeface="+mj-lt"/>
              <a:buAutoNum type="arabicPeriod"/>
              <a:defRPr/>
            </a:pPr>
            <a:r>
              <a:rPr lang="en-CA" altLang="en-US" b="1" dirty="0" smtClean="0">
                <a:solidFill>
                  <a:schemeClr val="accent2"/>
                </a:solidFill>
                <a:latin typeface="Verdana" pitchFamily="34" charset="0"/>
              </a:rPr>
              <a:t>More data </a:t>
            </a:r>
            <a:r>
              <a:rPr lang="en-CA" altLang="en-US" dirty="0" smtClean="0">
                <a:solidFill>
                  <a:schemeClr val="accent2"/>
                </a:solidFill>
                <a:latin typeface="Arial" charset="0"/>
              </a:rPr>
              <a:t>(use, monitoring)</a:t>
            </a:r>
            <a:endParaRPr lang="en-CA" altLang="en-US" b="1" dirty="0" smtClean="0">
              <a:solidFill>
                <a:schemeClr val="accent2"/>
              </a:solidFill>
              <a:latin typeface="Verdana" pitchFamily="34" charset="0"/>
            </a:endParaRPr>
          </a:p>
          <a:p>
            <a:pPr marL="454025" lvl="1" indent="0">
              <a:spcBef>
                <a:spcPts val="1000"/>
              </a:spcBef>
              <a:buClrTx/>
              <a:buFont typeface="Wingdings" pitchFamily="2" charset="2"/>
              <a:buNone/>
              <a:defRPr/>
            </a:pPr>
            <a:r>
              <a:rPr lang="en-CA" altLang="en-US" sz="2400" dirty="0" smtClean="0">
                <a:solidFill>
                  <a:schemeClr val="accent2"/>
                </a:solidFill>
                <a:latin typeface="Verdana" pitchFamily="34" charset="0"/>
              </a:rPr>
              <a:t>Better data quality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9743" y="3810001"/>
            <a:ext cx="1894528" cy="2454275"/>
          </a:xfrm>
          <a:prstGeom prst="rect">
            <a:avLst/>
          </a:prstGeom>
          <a:noFill/>
          <a:ln>
            <a:noFill/>
          </a:ln>
          <a:effectLst>
            <a:innerShdw blurRad="63500" dist="101600" dir="2700000">
              <a:schemeClr val="bg1">
                <a:lumMod val="65000"/>
                <a:alpha val="50000"/>
              </a:scheme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Rectangle 6"/>
          <p:cNvSpPr>
            <a:spLocks noChangeArrowheads="1"/>
          </p:cNvSpPr>
          <p:nvPr/>
        </p:nvSpPr>
        <p:spPr bwMode="auto">
          <a:xfrm>
            <a:off x="1828800" y="303213"/>
            <a:ext cx="7315200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rgbClr val="6496C8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6496C8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496C8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496C8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496C8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496C8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496C8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496C8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496C8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 b="1">
                <a:solidFill>
                  <a:srgbClr val="12547C"/>
                </a:solidFill>
                <a:latin typeface="Arial" panose="020B0604020202020204" pitchFamily="34" charset="0"/>
              </a:rPr>
              <a:t>2003-2013: Recommendations</a:t>
            </a:r>
          </a:p>
        </p:txBody>
      </p:sp>
      <p:sp>
        <p:nvSpPr>
          <p:cNvPr id="9" name="Oval 8"/>
          <p:cNvSpPr/>
          <p:nvPr/>
        </p:nvSpPr>
        <p:spPr>
          <a:xfrm>
            <a:off x="3886200" y="3502025"/>
            <a:ext cx="4648200" cy="10699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2664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12"/>
          <p:cNvSpPr>
            <a:spLocks noChangeArrowheads="1"/>
          </p:cNvSpPr>
          <p:nvPr/>
        </p:nvSpPr>
        <p:spPr bwMode="auto">
          <a:xfrm>
            <a:off x="1752600" y="361950"/>
            <a:ext cx="63246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rgbClr val="6496C8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6496C8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496C8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496C8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496C8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496C8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496C8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496C8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496C8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200" b="1">
                <a:solidFill>
                  <a:srgbClr val="12547C"/>
                </a:solidFill>
                <a:latin typeface="Arial" panose="020B0604020202020204" pitchFamily="34" charset="0"/>
              </a:rPr>
              <a:t>GIN</a:t>
            </a:r>
            <a:endParaRPr lang="en-CA" altLang="en-US" sz="2000" b="1">
              <a:solidFill>
                <a:srgbClr val="12547C"/>
              </a:solidFill>
            </a:endParaRPr>
          </a:p>
        </p:txBody>
      </p:sp>
      <p:sp>
        <p:nvSpPr>
          <p:cNvPr id="9220" name="Text Box 5"/>
          <p:cNvSpPr txBox="1">
            <a:spLocks noChangeArrowheads="1"/>
          </p:cNvSpPr>
          <p:nvPr/>
        </p:nvSpPr>
        <p:spPr bwMode="auto">
          <a:xfrm>
            <a:off x="57150" y="1295400"/>
            <a:ext cx="4191000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8925" indent="-288925">
              <a:spcBef>
                <a:spcPct val="20000"/>
              </a:spcBef>
              <a:buClr>
                <a:srgbClr val="6496C8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6496C8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496C8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496C8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496C8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496C8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496C8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496C8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496C8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75000"/>
              </a:spcBef>
              <a:buClrTx/>
            </a:pPr>
            <a:r>
              <a:rPr lang="en-CA" altLang="en-US" b="1" dirty="0">
                <a:solidFill>
                  <a:schemeClr val="accent2"/>
                </a:solidFill>
                <a:latin typeface="Verdana" panose="020B0604030504040204" pitchFamily="34" charset="0"/>
              </a:rPr>
              <a:t>Groundwater Information Network</a:t>
            </a:r>
          </a:p>
          <a:p>
            <a:pPr>
              <a:spcBef>
                <a:spcPct val="25000"/>
              </a:spcBef>
              <a:buClrTx/>
              <a:buFont typeface="Wingdings" panose="05000000000000000000" pitchFamily="2" charset="2"/>
              <a:buNone/>
            </a:pPr>
            <a:r>
              <a:rPr lang="en-CA" altLang="en-US" sz="1800" dirty="0">
                <a:solidFill>
                  <a:schemeClr val="accent2"/>
                </a:solidFill>
                <a:latin typeface="Arial" panose="020B0604020202020204" pitchFamily="34" charset="0"/>
              </a:rPr>
              <a:t>   	Fed-</a:t>
            </a:r>
            <a:r>
              <a:rPr lang="en-CA" altLang="en-US" sz="1800" dirty="0" err="1">
                <a:solidFill>
                  <a:schemeClr val="accent2"/>
                </a:solidFill>
                <a:latin typeface="Arial" panose="020B0604020202020204" pitchFamily="34" charset="0"/>
              </a:rPr>
              <a:t>prov</a:t>
            </a:r>
            <a:r>
              <a:rPr lang="en-CA" altLang="en-US" sz="1800" dirty="0">
                <a:solidFill>
                  <a:schemeClr val="accent2"/>
                </a:solidFill>
                <a:latin typeface="Arial" panose="020B0604020202020204" pitchFamily="34" charset="0"/>
              </a:rPr>
              <a:t>-</a:t>
            </a:r>
            <a:r>
              <a:rPr lang="en-CA" altLang="en-US" sz="1800" dirty="0" err="1">
                <a:solidFill>
                  <a:schemeClr val="accent2"/>
                </a:solidFill>
                <a:latin typeface="Arial" panose="020B0604020202020204" pitchFamily="34" charset="0"/>
              </a:rPr>
              <a:t>terr</a:t>
            </a:r>
            <a:r>
              <a:rPr lang="en-CA" altLang="en-US" sz="1800" dirty="0">
                <a:solidFill>
                  <a:schemeClr val="accent2"/>
                </a:solidFill>
                <a:latin typeface="Arial" panose="020B0604020202020204" pitchFamily="34" charset="0"/>
              </a:rPr>
              <a:t>-int’l collaboration to disseminate </a:t>
            </a:r>
            <a:r>
              <a:rPr lang="en-CA" altLang="en-US" sz="1800" dirty="0">
                <a:latin typeface="Arial" panose="020B0604020202020204" pitchFamily="34" charset="0"/>
              </a:rPr>
              <a:t>groundwater data online</a:t>
            </a:r>
            <a:r>
              <a:rPr lang="en-CA" altLang="en-US" sz="1800" dirty="0">
                <a:solidFill>
                  <a:schemeClr val="accent2"/>
                </a:solidFill>
                <a:latin typeface="Arial" panose="020B0604020202020204" pitchFamily="34" charset="0"/>
              </a:rPr>
              <a:t>, through the use of international </a:t>
            </a:r>
            <a:r>
              <a:rPr lang="en-CA" altLang="en-US" sz="1800" dirty="0">
                <a:latin typeface="Arial" panose="020B0604020202020204" pitchFamily="34" charset="0"/>
              </a:rPr>
              <a:t>standards</a:t>
            </a:r>
            <a:r>
              <a:rPr lang="en-CA" altLang="en-US" sz="1800" dirty="0">
                <a:solidFill>
                  <a:schemeClr val="accent2"/>
                </a:solidFill>
                <a:latin typeface="Arial" panose="020B0604020202020204" pitchFamily="34" charset="0"/>
              </a:rPr>
              <a:t> and leading geospatial methods, aligned with GOC </a:t>
            </a:r>
            <a:r>
              <a:rPr lang="en-CA" altLang="en-US" sz="1800" dirty="0">
                <a:latin typeface="Arial" panose="020B0604020202020204" pitchFamily="34" charset="0"/>
              </a:rPr>
              <a:t>Open Data </a:t>
            </a:r>
            <a:r>
              <a:rPr lang="en-CA" altLang="en-US" sz="1800" dirty="0">
                <a:solidFill>
                  <a:schemeClr val="accent2"/>
                </a:solidFill>
                <a:latin typeface="Arial" panose="020B0604020202020204" pitchFamily="34" charset="0"/>
              </a:rPr>
              <a:t>and </a:t>
            </a:r>
            <a:r>
              <a:rPr lang="en-CA" altLang="en-US" sz="1800" dirty="0">
                <a:latin typeface="Arial" panose="020B0604020202020204" pitchFamily="34" charset="0"/>
              </a:rPr>
              <a:t>Open Science </a:t>
            </a:r>
            <a:r>
              <a:rPr lang="en-CA" altLang="en-US" sz="1800" dirty="0">
                <a:solidFill>
                  <a:schemeClr val="accent2"/>
                </a:solidFill>
                <a:latin typeface="Arial" panose="020B0604020202020204" pitchFamily="34" charset="0"/>
              </a:rPr>
              <a:t>initiatives.</a:t>
            </a:r>
          </a:p>
        </p:txBody>
      </p:sp>
      <p:pic>
        <p:nvPicPr>
          <p:cNvPr id="9221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28725"/>
            <a:ext cx="4335463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253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1752600" y="361950"/>
            <a:ext cx="7391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rgbClr val="6496C8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6496C8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496C8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496C8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496C8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496C8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496C8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496C8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496C8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200" b="1">
                <a:solidFill>
                  <a:srgbClr val="12547C"/>
                </a:solidFill>
                <a:latin typeface="Arial" panose="020B0604020202020204" pitchFamily="34" charset="0"/>
              </a:rPr>
              <a:t>Emerging Spatial Data Infrastructures</a:t>
            </a:r>
            <a:endParaRPr lang="en-CA" altLang="en-US" sz="2000" b="1">
              <a:solidFill>
                <a:srgbClr val="12547C"/>
              </a:solidFill>
            </a:endParaRPr>
          </a:p>
        </p:txBody>
      </p:sp>
      <p:grpSp>
        <p:nvGrpSpPr>
          <p:cNvPr id="10243" name="Group 65"/>
          <p:cNvGrpSpPr>
            <a:grpSpLocks/>
          </p:cNvGrpSpPr>
          <p:nvPr/>
        </p:nvGrpSpPr>
        <p:grpSpPr bwMode="auto">
          <a:xfrm>
            <a:off x="0" y="990600"/>
            <a:ext cx="2895600" cy="5867400"/>
            <a:chOff x="0" y="624"/>
            <a:chExt cx="1824" cy="3696"/>
          </a:xfrm>
        </p:grpSpPr>
        <p:sp>
          <p:nvSpPr>
            <p:cNvPr id="10261" name="Rectangle 58"/>
            <p:cNvSpPr>
              <a:spLocks noChangeArrowheads="1"/>
            </p:cNvSpPr>
            <p:nvPr/>
          </p:nvSpPr>
          <p:spPr bwMode="auto">
            <a:xfrm>
              <a:off x="0" y="624"/>
              <a:ext cx="1824" cy="3696"/>
            </a:xfrm>
            <a:prstGeom prst="rect">
              <a:avLst/>
            </a:prstGeom>
            <a:solidFill>
              <a:schemeClr val="accent1">
                <a:alpha val="4196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6496C8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6496C8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6496C8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6496C8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6496C8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496C8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496C8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496C8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496C8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CA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0262" name="Text Box 40"/>
            <p:cNvSpPr txBox="1">
              <a:spLocks noChangeArrowheads="1"/>
            </p:cNvSpPr>
            <p:nvPr/>
          </p:nvSpPr>
          <p:spPr bwMode="auto">
            <a:xfrm>
              <a:off x="192" y="816"/>
              <a:ext cx="1632" cy="9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6496C8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6496C8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6496C8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6496C8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6496C8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496C8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496C8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496C8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496C8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CA" altLang="en-US" b="1" dirty="0">
                  <a:latin typeface="Verdana" panose="020B0604030504040204" pitchFamily="34" charset="0"/>
                </a:rPr>
                <a:t>Canadian Groundwater Information Network</a:t>
              </a:r>
            </a:p>
          </p:txBody>
        </p:sp>
        <p:pic>
          <p:nvPicPr>
            <p:cNvPr id="10263" name="Picture 42" descr="puits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2112"/>
              <a:ext cx="1632" cy="1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3545" name="Text Box 57"/>
          <p:cNvSpPr txBox="1">
            <a:spLocks noChangeArrowheads="1"/>
          </p:cNvSpPr>
          <p:nvPr/>
        </p:nvSpPr>
        <p:spPr bwMode="auto">
          <a:xfrm>
            <a:off x="2936875" y="1447800"/>
            <a:ext cx="3082925" cy="372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 eaLnBrk="0" hangingPunct="0">
              <a:spcBef>
                <a:spcPct val="20000"/>
              </a:spcBef>
              <a:buClr>
                <a:srgbClr val="6496C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6496C8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6496C8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496C8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6496C8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496C8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496C8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496C8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496C8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100000"/>
              </a:spcBef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CA" altLang="en-US" sz="2000" b="1" dirty="0" smtClean="0">
                <a:solidFill>
                  <a:schemeClr val="accent2"/>
                </a:solidFill>
                <a:latin typeface="Arial" charset="0"/>
              </a:rPr>
              <a:t>Approach</a:t>
            </a:r>
          </a:p>
          <a:p>
            <a:pPr eaLnBrk="1" hangingPunct="1">
              <a:spcBef>
                <a:spcPct val="100000"/>
              </a:spcBef>
              <a:buClr>
                <a:schemeClr val="tx1"/>
              </a:buClr>
              <a:defRPr/>
            </a:pPr>
            <a:r>
              <a:rPr lang="en-CA" altLang="en-US" sz="1600" b="1" dirty="0" smtClean="0">
                <a:latin typeface="Arial" charset="0"/>
              </a:rPr>
              <a:t>Network-hybrid: </a:t>
            </a:r>
            <a:r>
              <a:rPr lang="en-CA" altLang="en-US" sz="1600" dirty="0" smtClean="0">
                <a:latin typeface="Arial" charset="0"/>
              </a:rPr>
              <a:t>part cache</a:t>
            </a:r>
          </a:p>
          <a:p>
            <a:pPr eaLnBrk="1" hangingPunct="1">
              <a:spcBef>
                <a:spcPts val="1000"/>
              </a:spcBef>
              <a:buClr>
                <a:schemeClr val="tx1"/>
              </a:buClr>
              <a:defRPr/>
            </a:pPr>
            <a:r>
              <a:rPr lang="en-CA" altLang="en-US" sz="1600" b="1" dirty="0">
                <a:latin typeface="Arial" charset="0"/>
              </a:rPr>
              <a:t>Standards: </a:t>
            </a:r>
            <a:r>
              <a:rPr lang="en-CA" altLang="en-US" sz="1600" dirty="0">
                <a:latin typeface="Arial" charset="0"/>
              </a:rPr>
              <a:t>OGC, </a:t>
            </a:r>
            <a:r>
              <a:rPr lang="en-CA" altLang="en-US" sz="1600" dirty="0" smtClean="0">
                <a:latin typeface="Arial" charset="0"/>
              </a:rPr>
              <a:t>WMO</a:t>
            </a:r>
          </a:p>
          <a:p>
            <a:pPr eaLnBrk="1" hangingPunct="1">
              <a:spcBef>
                <a:spcPts val="1000"/>
              </a:spcBef>
              <a:buClr>
                <a:schemeClr val="tx1"/>
              </a:buClr>
              <a:defRPr/>
            </a:pPr>
            <a:r>
              <a:rPr lang="en-CA" altLang="en-US" sz="1600" b="1" dirty="0" smtClean="0">
                <a:latin typeface="Arial" charset="0"/>
              </a:rPr>
              <a:t>Distributed: </a:t>
            </a:r>
            <a:r>
              <a:rPr lang="en-CA" altLang="en-US" sz="1600" dirty="0" smtClean="0">
                <a:latin typeface="Arial" charset="0"/>
              </a:rPr>
              <a:t>many sources</a:t>
            </a:r>
          </a:p>
          <a:p>
            <a:pPr eaLnBrk="1" hangingPunct="1">
              <a:spcBef>
                <a:spcPct val="50000"/>
              </a:spcBef>
              <a:buClr>
                <a:schemeClr val="tx1"/>
              </a:buClr>
              <a:defRPr/>
            </a:pPr>
            <a:r>
              <a:rPr lang="en-CA" altLang="en-US" sz="1600" b="1" dirty="0" smtClean="0">
                <a:latin typeface="Arial" charset="0"/>
              </a:rPr>
              <a:t>Seamless: </a:t>
            </a:r>
            <a:r>
              <a:rPr lang="en-CA" altLang="en-US" sz="1600" dirty="0" smtClean="0">
                <a:latin typeface="Arial" charset="0"/>
              </a:rPr>
              <a:t>transparent</a:t>
            </a:r>
          </a:p>
          <a:p>
            <a:pPr eaLnBrk="1" hangingPunct="1">
              <a:spcBef>
                <a:spcPct val="50000"/>
              </a:spcBef>
              <a:buClr>
                <a:schemeClr val="tx1"/>
              </a:buClr>
              <a:defRPr/>
            </a:pPr>
            <a:r>
              <a:rPr lang="en-CA" altLang="en-US" sz="1600" b="1" dirty="0" smtClean="0">
                <a:latin typeface="Arial" charset="0"/>
              </a:rPr>
              <a:t>Multi-access: </a:t>
            </a:r>
            <a:r>
              <a:rPr lang="en-CA" altLang="en-US" sz="1600" dirty="0" smtClean="0">
                <a:latin typeface="Arial" charset="0"/>
              </a:rPr>
              <a:t>many portals</a:t>
            </a:r>
          </a:p>
          <a:p>
            <a:pPr eaLnBrk="1" hangingPunct="1">
              <a:spcBef>
                <a:spcPct val="50000"/>
              </a:spcBef>
              <a:buClr>
                <a:schemeClr val="tx1"/>
              </a:buClr>
              <a:defRPr/>
            </a:pPr>
            <a:r>
              <a:rPr lang="en-CA" altLang="en-US" sz="1600" b="1" dirty="0" smtClean="0">
                <a:latin typeface="Arial" charset="0"/>
              </a:rPr>
              <a:t>Multi-data: </a:t>
            </a:r>
            <a:r>
              <a:rPr lang="en-CA" altLang="en-US" sz="1600" dirty="0" smtClean="0">
                <a:latin typeface="Arial" charset="0"/>
              </a:rPr>
              <a:t>wells, aquifers, monitoring, geology maps</a:t>
            </a:r>
          </a:p>
          <a:p>
            <a:pPr marL="0" indent="0" eaLnBrk="1" hangingPunct="1">
              <a:spcBef>
                <a:spcPct val="50000"/>
              </a:spcBef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CA" altLang="en-US" sz="1600" b="1" dirty="0" smtClean="0">
                <a:solidFill>
                  <a:srgbClr val="FF0000"/>
                </a:solidFill>
                <a:latin typeface="Arial" charset="0"/>
              </a:rPr>
              <a:t>= interoperability </a:t>
            </a:r>
            <a:r>
              <a:rPr lang="en-CA" altLang="en-US" sz="1600" b="1" dirty="0" smtClean="0">
                <a:solidFill>
                  <a:schemeClr val="accent2"/>
                </a:solidFill>
                <a:latin typeface="Arial" charset="0"/>
              </a:rPr>
              <a:t>within</a:t>
            </a:r>
            <a:r>
              <a:rPr lang="en-CA" altLang="en-US" sz="1600" b="1" dirty="0" smtClean="0">
                <a:solidFill>
                  <a:srgbClr val="FF0000"/>
                </a:solidFill>
                <a:latin typeface="Arial" charset="0"/>
              </a:rPr>
              <a:t> and</a:t>
            </a:r>
          </a:p>
          <a:p>
            <a:pPr marL="0" indent="0" eaLnBrk="1" hangingPunct="1">
              <a:spcBef>
                <a:spcPts val="0"/>
              </a:spcBef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CA" altLang="en-US" sz="1600" b="1" dirty="0" smtClean="0">
                <a:solidFill>
                  <a:srgbClr val="FF0000"/>
                </a:solidFill>
                <a:latin typeface="Arial" charset="0"/>
              </a:rPr>
              <a:t>   </a:t>
            </a:r>
            <a:r>
              <a:rPr lang="en-CA" altLang="en-US" sz="1600" b="1" dirty="0" smtClean="0">
                <a:solidFill>
                  <a:schemeClr val="accent2"/>
                </a:solidFill>
                <a:latin typeface="Arial" charset="0"/>
              </a:rPr>
              <a:t>between</a:t>
            </a:r>
            <a:r>
              <a:rPr lang="en-CA" altLang="en-US" sz="1600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CA" altLang="en-US" sz="1600" b="1" dirty="0" err="1" smtClean="0">
                <a:solidFill>
                  <a:srgbClr val="FF0000"/>
                </a:solidFill>
                <a:latin typeface="Arial" charset="0"/>
              </a:rPr>
              <a:t>nat’l</a:t>
            </a:r>
            <a:r>
              <a:rPr lang="en-CA" altLang="en-US" sz="1600" b="1" dirty="0" smtClean="0">
                <a:solidFill>
                  <a:srgbClr val="FF0000"/>
                </a:solidFill>
                <a:latin typeface="Arial" charset="0"/>
              </a:rPr>
              <a:t> data networks</a:t>
            </a:r>
          </a:p>
        </p:txBody>
      </p:sp>
      <p:grpSp>
        <p:nvGrpSpPr>
          <p:cNvPr id="10245" name="Group 63"/>
          <p:cNvGrpSpPr>
            <a:grpSpLocks/>
          </p:cNvGrpSpPr>
          <p:nvPr/>
        </p:nvGrpSpPr>
        <p:grpSpPr bwMode="auto">
          <a:xfrm>
            <a:off x="6019800" y="990600"/>
            <a:ext cx="3124200" cy="5867400"/>
            <a:chOff x="3792" y="624"/>
            <a:chExt cx="1968" cy="3696"/>
          </a:xfrm>
        </p:grpSpPr>
        <p:sp>
          <p:nvSpPr>
            <p:cNvPr id="10246" name="Rectangle 61"/>
            <p:cNvSpPr>
              <a:spLocks noChangeArrowheads="1"/>
            </p:cNvSpPr>
            <p:nvPr/>
          </p:nvSpPr>
          <p:spPr bwMode="auto">
            <a:xfrm>
              <a:off x="3792" y="624"/>
              <a:ext cx="1968" cy="3696"/>
            </a:xfrm>
            <a:prstGeom prst="rect">
              <a:avLst/>
            </a:prstGeom>
            <a:solidFill>
              <a:schemeClr val="accent1">
                <a:alpha val="4196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6496C8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6496C8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6496C8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6496C8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6496C8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496C8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496C8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496C8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496C8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CA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0247" name="Text Box 41"/>
            <p:cNvSpPr txBox="1">
              <a:spLocks noChangeArrowheads="1"/>
            </p:cNvSpPr>
            <p:nvPr/>
          </p:nvSpPr>
          <p:spPr bwMode="auto">
            <a:xfrm>
              <a:off x="3984" y="816"/>
              <a:ext cx="1680" cy="9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6496C8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6496C8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6496C8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6496C8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6496C8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496C8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496C8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496C8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496C8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CA" altLang="en-US" b="1" dirty="0">
                  <a:latin typeface="Verdana" panose="020B0604030504040204" pitchFamily="34" charset="0"/>
                </a:rPr>
                <a:t>US National Groundwater Monitoring Network</a:t>
              </a:r>
            </a:p>
          </p:txBody>
        </p:sp>
        <p:grpSp>
          <p:nvGrpSpPr>
            <p:cNvPr id="10248" name="Group 54"/>
            <p:cNvGrpSpPr>
              <a:grpSpLocks/>
            </p:cNvGrpSpPr>
            <p:nvPr/>
          </p:nvGrpSpPr>
          <p:grpSpPr bwMode="auto">
            <a:xfrm>
              <a:off x="4080" y="2016"/>
              <a:ext cx="1536" cy="1200"/>
              <a:chOff x="0" y="912"/>
              <a:chExt cx="5756" cy="3696"/>
            </a:xfrm>
          </p:grpSpPr>
          <p:pic>
            <p:nvPicPr>
              <p:cNvPr id="10250" name="Picture 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912"/>
                <a:ext cx="5756" cy="3696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107763" dir="2700000" algn="ctr" rotWithShape="0">
                  <a:srgbClr val="808080">
                    <a:alpha val="50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51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52" y="2928"/>
                <a:ext cx="2112" cy="1344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107763" dir="2700000" algn="ctr" rotWithShape="0">
                  <a:srgbClr val="808080">
                    <a:alpha val="50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52" name="Picture 4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52" y="1152"/>
                <a:ext cx="2060" cy="1296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107763" dir="2700000" algn="ctr" rotWithShape="0">
                  <a:srgbClr val="808080">
                    <a:alpha val="50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" name="Rectangle 9"/>
              <p:cNvSpPr>
                <a:spLocks noChangeArrowheads="1"/>
              </p:cNvSpPr>
              <p:nvPr/>
            </p:nvSpPr>
            <p:spPr bwMode="auto">
              <a:xfrm>
                <a:off x="1150" y="1152"/>
                <a:ext cx="2065" cy="1297"/>
              </a:xfrm>
              <a:prstGeom prst="rect">
                <a:avLst/>
              </a:prstGeom>
              <a:noFill/>
              <a:ln w="38100" algn="ctr">
                <a:solidFill>
                  <a:srgbClr val="234995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>
                    <a:alpha val="50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 eaLnBrk="1" hangingPunct="1">
                  <a:defRPr/>
                </a:pPr>
                <a:endParaRPr lang="en-US">
                  <a:solidFill>
                    <a:schemeClr val="lt1"/>
                  </a:solidFill>
                  <a:latin typeface="+mn-lt"/>
                </a:endParaRPr>
              </a:p>
            </p:txBody>
          </p:sp>
          <p:sp>
            <p:nvSpPr>
              <p:cNvPr id="14" name="Rectangle 13"/>
              <p:cNvSpPr>
                <a:spLocks noChangeArrowheads="1"/>
              </p:cNvSpPr>
              <p:nvPr/>
            </p:nvSpPr>
            <p:spPr bwMode="auto">
              <a:xfrm>
                <a:off x="1150" y="2929"/>
                <a:ext cx="2114" cy="1343"/>
              </a:xfrm>
              <a:prstGeom prst="rect">
                <a:avLst/>
              </a:prstGeom>
              <a:noFill/>
              <a:ln w="38100" algn="ctr">
                <a:solidFill>
                  <a:srgbClr val="234995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>
                    <a:alpha val="50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 eaLnBrk="1" hangingPunct="1">
                  <a:defRPr/>
                </a:pPr>
                <a:endParaRPr lang="en-US">
                  <a:solidFill>
                    <a:schemeClr val="lt1"/>
                  </a:solidFill>
                  <a:latin typeface="+mn-lt"/>
                </a:endParaRPr>
              </a:p>
            </p:txBody>
          </p:sp>
          <p:sp>
            <p:nvSpPr>
              <p:cNvPr id="15" name="Rectangle 14"/>
              <p:cNvSpPr>
                <a:spLocks noChangeArrowheads="1"/>
              </p:cNvSpPr>
              <p:nvPr/>
            </p:nvSpPr>
            <p:spPr bwMode="auto">
              <a:xfrm>
                <a:off x="3841" y="961"/>
                <a:ext cx="1870" cy="1152"/>
              </a:xfrm>
              <a:prstGeom prst="rect">
                <a:avLst/>
              </a:prstGeom>
              <a:noFill/>
              <a:ln w="38100" algn="ctr">
                <a:solidFill>
                  <a:srgbClr val="234995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>
                    <a:alpha val="50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 eaLnBrk="1" hangingPunct="1">
                  <a:defRPr/>
                </a:pPr>
                <a:endParaRPr lang="en-US">
                  <a:solidFill>
                    <a:schemeClr val="lt1"/>
                  </a:solidFill>
                  <a:latin typeface="+mn-lt"/>
                </a:endParaRPr>
              </a:p>
            </p:txBody>
          </p:sp>
          <p:cxnSp>
            <p:nvCxnSpPr>
              <p:cNvPr id="10256" name="Straight Arrow Connector 10"/>
              <p:cNvCxnSpPr>
                <a:cxnSpLocks noChangeShapeType="1"/>
              </p:cNvCxnSpPr>
              <p:nvPr/>
            </p:nvCxnSpPr>
            <p:spPr bwMode="auto">
              <a:xfrm flipV="1">
                <a:off x="2976" y="2880"/>
                <a:ext cx="720" cy="576"/>
              </a:xfrm>
              <a:prstGeom prst="straightConnector1">
                <a:avLst/>
              </a:prstGeom>
              <a:noFill/>
              <a:ln w="57150" algn="ctr">
                <a:solidFill>
                  <a:srgbClr val="C00000"/>
                </a:solidFill>
                <a:round/>
                <a:headEnd/>
                <a:tailEnd type="arrow" w="med" len="med"/>
              </a:ln>
              <a:effectLst>
                <a:outerShdw dist="107763" dir="2700000" algn="ctr" rotWithShape="0">
                  <a:srgbClr val="808080">
                    <a:alpha val="50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257" name="Straight Arrow Connector 8"/>
              <p:cNvCxnSpPr>
                <a:cxnSpLocks noChangeShapeType="1"/>
              </p:cNvCxnSpPr>
              <p:nvPr/>
            </p:nvCxnSpPr>
            <p:spPr bwMode="auto">
              <a:xfrm>
                <a:off x="2832" y="2208"/>
                <a:ext cx="720" cy="336"/>
              </a:xfrm>
              <a:prstGeom prst="straightConnector1">
                <a:avLst/>
              </a:prstGeom>
              <a:noFill/>
              <a:ln w="57150" algn="ctr">
                <a:solidFill>
                  <a:srgbClr val="C00000"/>
                </a:solidFill>
                <a:round/>
                <a:headEnd/>
                <a:tailEnd type="arrow" w="med" len="med"/>
              </a:ln>
              <a:effectLst>
                <a:outerShdw dist="107763" dir="2700000" algn="ctr" rotWithShape="0">
                  <a:srgbClr val="808080">
                    <a:alpha val="50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258" name="Straight Connector 15"/>
              <p:cNvCxnSpPr>
                <a:cxnSpLocks noChangeShapeType="1"/>
              </p:cNvCxnSpPr>
              <p:nvPr/>
            </p:nvCxnSpPr>
            <p:spPr bwMode="auto">
              <a:xfrm>
                <a:off x="3885" y="2063"/>
                <a:ext cx="0" cy="1938"/>
              </a:xfrm>
              <a:prstGeom prst="line">
                <a:avLst/>
              </a:prstGeom>
              <a:noFill/>
              <a:ln w="57150" algn="ctr">
                <a:solidFill>
                  <a:srgbClr val="000000"/>
                </a:solidFill>
                <a:round/>
                <a:headEnd/>
                <a:tailEnd/>
              </a:ln>
              <a:effectLst>
                <a:outerShdw dist="107763" dir="2700000" algn="ctr" rotWithShape="0">
                  <a:srgbClr val="808080">
                    <a:alpha val="50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pic>
            <p:nvPicPr>
              <p:cNvPr id="10259" name="Picture 3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6" y="960"/>
                <a:ext cx="1866" cy="1156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107763" dir="2700000" algn="ctr" rotWithShape="0">
                  <a:srgbClr val="808080">
                    <a:alpha val="50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10260" name="Straight Arrow Connector 11"/>
              <p:cNvCxnSpPr>
                <a:cxnSpLocks noChangeShapeType="1"/>
              </p:cNvCxnSpPr>
              <p:nvPr/>
            </p:nvCxnSpPr>
            <p:spPr bwMode="auto">
              <a:xfrm flipH="1">
                <a:off x="4032" y="1920"/>
                <a:ext cx="816" cy="912"/>
              </a:xfrm>
              <a:prstGeom prst="straightConnector1">
                <a:avLst/>
              </a:prstGeom>
              <a:noFill/>
              <a:ln w="57150" algn="ctr">
                <a:solidFill>
                  <a:srgbClr val="C00000"/>
                </a:solidFill>
                <a:round/>
                <a:headEnd/>
                <a:tailEnd type="arrow" w="med" len="med"/>
              </a:ln>
              <a:effectLst>
                <a:outerShdw dist="107763" dir="2700000" algn="ctr" rotWithShape="0">
                  <a:srgbClr val="808080">
                    <a:alpha val="50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pic>
          <p:nvPicPr>
            <p:cNvPr id="10249" name="Picture 5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2" y="2880"/>
              <a:ext cx="1200" cy="658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9314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Isosceles Triangle 7"/>
          <p:cNvSpPr>
            <a:spLocks noChangeArrowheads="1"/>
          </p:cNvSpPr>
          <p:nvPr/>
        </p:nvSpPr>
        <p:spPr bwMode="auto">
          <a:xfrm rot="10800000">
            <a:off x="14288" y="990600"/>
            <a:ext cx="9145587" cy="5562600"/>
          </a:xfrm>
          <a:prstGeom prst="triangle">
            <a:avLst>
              <a:gd name="adj" fmla="val 99944"/>
            </a:avLst>
          </a:prstGeom>
          <a:solidFill>
            <a:schemeClr val="accent1">
              <a:alpha val="4196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6496C8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6496C8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496C8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496C8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496C8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496C8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496C8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496C8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496C8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CA" altLang="en-US" sz="1800">
              <a:latin typeface="Arial" panose="020B0604020202020204" pitchFamily="34" charset="0"/>
            </a:endParaRPr>
          </a:p>
        </p:txBody>
      </p:sp>
      <p:sp>
        <p:nvSpPr>
          <p:cNvPr id="11267" name="Rectangle 6"/>
          <p:cNvSpPr>
            <a:spLocks noChangeArrowheads="1"/>
          </p:cNvSpPr>
          <p:nvPr/>
        </p:nvSpPr>
        <p:spPr bwMode="auto">
          <a:xfrm>
            <a:off x="1828800" y="303213"/>
            <a:ext cx="7315200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rgbClr val="6496C8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6496C8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496C8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496C8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496C8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496C8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496C8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496C8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496C8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 b="1">
                <a:solidFill>
                  <a:srgbClr val="12547C"/>
                </a:solidFill>
                <a:latin typeface="Arial" panose="020B0604020202020204" pitchFamily="34" charset="0"/>
              </a:rPr>
              <a:t>Solutions: central vs distributed</a:t>
            </a:r>
          </a:p>
        </p:txBody>
      </p:sp>
      <p:sp>
        <p:nvSpPr>
          <p:cNvPr id="3" name="Flowchart: Magnetic Disk 2"/>
          <p:cNvSpPr/>
          <p:nvPr/>
        </p:nvSpPr>
        <p:spPr>
          <a:xfrm>
            <a:off x="1143000" y="1531938"/>
            <a:ext cx="685800" cy="685800"/>
          </a:xfrm>
          <a:prstGeom prst="flowChartMagneticDisk">
            <a:avLst/>
          </a:prstGeom>
          <a:gradFill flip="none" rotWithShape="1">
            <a:gsLst>
              <a:gs pos="0">
                <a:schemeClr val="accent1"/>
              </a:gs>
              <a:gs pos="67000">
                <a:schemeClr val="accent1">
                  <a:lumMod val="90000"/>
                </a:schemeClr>
              </a:gs>
              <a:gs pos="100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 w="95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 sz="800">
              <a:solidFill>
                <a:schemeClr val="tx1"/>
              </a:solidFill>
            </a:endParaRPr>
          </a:p>
        </p:txBody>
      </p:sp>
      <p:sp>
        <p:nvSpPr>
          <p:cNvPr id="4" name="Flowchart: Magnetic Disk 3"/>
          <p:cNvSpPr/>
          <p:nvPr/>
        </p:nvSpPr>
        <p:spPr>
          <a:xfrm>
            <a:off x="1190625" y="2819400"/>
            <a:ext cx="685800" cy="685800"/>
          </a:xfrm>
          <a:prstGeom prst="flowChartMagneticDisk">
            <a:avLst/>
          </a:prstGeom>
          <a:gradFill flip="none" rotWithShape="1">
            <a:gsLst>
              <a:gs pos="0">
                <a:schemeClr val="accent1"/>
              </a:gs>
              <a:gs pos="67000">
                <a:schemeClr val="accent1">
                  <a:lumMod val="90000"/>
                </a:schemeClr>
              </a:gs>
              <a:gs pos="100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 w="95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 sz="800">
              <a:solidFill>
                <a:schemeClr val="tx1"/>
              </a:solidFill>
            </a:endParaRPr>
          </a:p>
        </p:txBody>
      </p:sp>
      <p:sp>
        <p:nvSpPr>
          <p:cNvPr id="5" name="Flowchart: Magnetic Disk 4"/>
          <p:cNvSpPr/>
          <p:nvPr/>
        </p:nvSpPr>
        <p:spPr>
          <a:xfrm>
            <a:off x="2398713" y="1905000"/>
            <a:ext cx="930275" cy="1066800"/>
          </a:xfrm>
          <a:prstGeom prst="flowChartMagneticDisk">
            <a:avLst/>
          </a:prstGeom>
          <a:gradFill flip="none" rotWithShape="1">
            <a:gsLst>
              <a:gs pos="0">
                <a:schemeClr val="accent1"/>
              </a:gs>
              <a:gs pos="67000">
                <a:schemeClr val="accent1">
                  <a:lumMod val="90000"/>
                </a:schemeClr>
              </a:gs>
              <a:gs pos="100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 w="95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 sz="7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CA" sz="1200" dirty="0">
                <a:solidFill>
                  <a:schemeClr val="tx1"/>
                </a:solidFill>
              </a:rPr>
              <a:t>Central Database</a:t>
            </a:r>
          </a:p>
        </p:txBody>
      </p:sp>
      <p:sp>
        <p:nvSpPr>
          <p:cNvPr id="6" name="Flowchart: Magnetic Disk 5"/>
          <p:cNvSpPr/>
          <p:nvPr/>
        </p:nvSpPr>
        <p:spPr>
          <a:xfrm>
            <a:off x="3736975" y="2971800"/>
            <a:ext cx="685800" cy="685800"/>
          </a:xfrm>
          <a:prstGeom prst="flowChartMagneticDisk">
            <a:avLst/>
          </a:prstGeom>
          <a:gradFill flip="none" rotWithShape="1">
            <a:gsLst>
              <a:gs pos="0">
                <a:schemeClr val="accent1"/>
              </a:gs>
              <a:gs pos="67000">
                <a:schemeClr val="accent1">
                  <a:lumMod val="90000"/>
                </a:schemeClr>
              </a:gs>
              <a:gs pos="100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 w="95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 sz="800">
              <a:solidFill>
                <a:schemeClr val="tx1"/>
              </a:solidFill>
            </a:endParaRPr>
          </a:p>
        </p:txBody>
      </p:sp>
      <p:sp>
        <p:nvSpPr>
          <p:cNvPr id="7" name="Flowchart: Magnetic Disk 6"/>
          <p:cNvSpPr/>
          <p:nvPr/>
        </p:nvSpPr>
        <p:spPr>
          <a:xfrm>
            <a:off x="3736975" y="1562100"/>
            <a:ext cx="685800" cy="685800"/>
          </a:xfrm>
          <a:prstGeom prst="flowChartMagneticDisk">
            <a:avLst/>
          </a:prstGeom>
          <a:gradFill flip="none" rotWithShape="1">
            <a:gsLst>
              <a:gs pos="0">
                <a:schemeClr val="accent1"/>
              </a:gs>
              <a:gs pos="67000">
                <a:schemeClr val="accent1">
                  <a:lumMod val="90000"/>
                </a:schemeClr>
              </a:gs>
              <a:gs pos="100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 w="95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 sz="800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981200" y="2057400"/>
            <a:ext cx="304800" cy="16033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1981200" y="2895600"/>
            <a:ext cx="304800" cy="18573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3411538" y="2138363"/>
            <a:ext cx="185737" cy="1397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3392488" y="2882900"/>
            <a:ext cx="204787" cy="1524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1266" idx="0"/>
            <a:endCxn id="11266" idx="2"/>
          </p:cNvCxnSpPr>
          <p:nvPr/>
        </p:nvCxnSpPr>
        <p:spPr>
          <a:xfrm flipV="1">
            <a:off x="19050" y="990600"/>
            <a:ext cx="9140825" cy="556260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lowchart: Magnetic Disk 20"/>
          <p:cNvSpPr/>
          <p:nvPr/>
        </p:nvSpPr>
        <p:spPr>
          <a:xfrm>
            <a:off x="4949825" y="3817938"/>
            <a:ext cx="685800" cy="685800"/>
          </a:xfrm>
          <a:prstGeom prst="flowChartMagneticDisk">
            <a:avLst/>
          </a:prstGeom>
          <a:gradFill flip="none" rotWithShape="1">
            <a:gsLst>
              <a:gs pos="0">
                <a:schemeClr val="accent1"/>
              </a:gs>
              <a:gs pos="67000">
                <a:schemeClr val="accent1">
                  <a:lumMod val="90000"/>
                </a:schemeClr>
              </a:gs>
              <a:gs pos="100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 w="95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 sz="800">
              <a:solidFill>
                <a:schemeClr val="tx1"/>
              </a:solidFill>
            </a:endParaRPr>
          </a:p>
        </p:txBody>
      </p:sp>
      <p:sp>
        <p:nvSpPr>
          <p:cNvPr id="22" name="Flowchart: Magnetic Disk 21"/>
          <p:cNvSpPr/>
          <p:nvPr/>
        </p:nvSpPr>
        <p:spPr>
          <a:xfrm>
            <a:off x="4997450" y="5105400"/>
            <a:ext cx="685800" cy="685800"/>
          </a:xfrm>
          <a:prstGeom prst="flowChartMagneticDisk">
            <a:avLst/>
          </a:prstGeom>
          <a:gradFill flip="none" rotWithShape="1">
            <a:gsLst>
              <a:gs pos="0">
                <a:schemeClr val="accent1"/>
              </a:gs>
              <a:gs pos="67000">
                <a:schemeClr val="accent1">
                  <a:lumMod val="90000"/>
                </a:schemeClr>
              </a:gs>
              <a:gs pos="100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 w="95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 sz="800">
              <a:solidFill>
                <a:schemeClr val="tx1"/>
              </a:solidFill>
            </a:endParaRPr>
          </a:p>
        </p:txBody>
      </p:sp>
      <p:sp>
        <p:nvSpPr>
          <p:cNvPr id="24" name="Flowchart: Magnetic Disk 23"/>
          <p:cNvSpPr/>
          <p:nvPr/>
        </p:nvSpPr>
        <p:spPr>
          <a:xfrm>
            <a:off x="7543800" y="5257800"/>
            <a:ext cx="685800" cy="685800"/>
          </a:xfrm>
          <a:prstGeom prst="flowChartMagneticDisk">
            <a:avLst/>
          </a:prstGeom>
          <a:gradFill flip="none" rotWithShape="1">
            <a:gsLst>
              <a:gs pos="0">
                <a:schemeClr val="accent1"/>
              </a:gs>
              <a:gs pos="67000">
                <a:schemeClr val="accent1">
                  <a:lumMod val="90000"/>
                </a:schemeClr>
              </a:gs>
              <a:gs pos="100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 w="95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 sz="800">
              <a:solidFill>
                <a:schemeClr val="tx1"/>
              </a:solidFill>
            </a:endParaRPr>
          </a:p>
        </p:txBody>
      </p:sp>
      <p:sp>
        <p:nvSpPr>
          <p:cNvPr id="25" name="Flowchart: Magnetic Disk 24"/>
          <p:cNvSpPr/>
          <p:nvPr/>
        </p:nvSpPr>
        <p:spPr>
          <a:xfrm>
            <a:off x="7543800" y="3848100"/>
            <a:ext cx="685800" cy="685800"/>
          </a:xfrm>
          <a:prstGeom prst="flowChartMagneticDisk">
            <a:avLst/>
          </a:prstGeom>
          <a:gradFill flip="none" rotWithShape="1">
            <a:gsLst>
              <a:gs pos="0">
                <a:schemeClr val="accent1"/>
              </a:gs>
              <a:gs pos="67000">
                <a:schemeClr val="accent1">
                  <a:lumMod val="90000"/>
                </a:schemeClr>
              </a:gs>
              <a:gs pos="100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 w="95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 sz="800">
              <a:solidFill>
                <a:schemeClr val="tx1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H="1" flipV="1">
            <a:off x="5791200" y="4343400"/>
            <a:ext cx="1612900" cy="97790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5791200" y="4219575"/>
            <a:ext cx="1638300" cy="122555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5856288" y="5600700"/>
            <a:ext cx="1514475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5840413" y="4114800"/>
            <a:ext cx="1514475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7886700" y="4648200"/>
            <a:ext cx="0" cy="45720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5346700" y="4589463"/>
            <a:ext cx="0" cy="45720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06" name="TextBox 38"/>
          <p:cNvSpPr txBox="1">
            <a:spLocks noChangeArrowheads="1"/>
          </p:cNvSpPr>
          <p:nvPr/>
        </p:nvSpPr>
        <p:spPr bwMode="auto">
          <a:xfrm>
            <a:off x="5683250" y="5662613"/>
            <a:ext cx="18605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6496C8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6496C8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496C8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496C8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496C8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496C8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496C8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496C8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496C8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en-CA" altLang="en-US" sz="1800">
                <a:latin typeface="Arial" panose="020B0604020202020204" pitchFamily="34" charset="0"/>
              </a:rPr>
              <a:t>Spatial Data Infrastructure</a:t>
            </a:r>
          </a:p>
        </p:txBody>
      </p:sp>
      <p:sp>
        <p:nvSpPr>
          <p:cNvPr id="2" name="Oval 1"/>
          <p:cNvSpPr/>
          <p:nvPr/>
        </p:nvSpPr>
        <p:spPr>
          <a:xfrm>
            <a:off x="4051919" y="3390900"/>
            <a:ext cx="1033812" cy="1013470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67000">
                <a:srgbClr val="FFC000">
                  <a:alpha val="90000"/>
                </a:srgbClr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Hybrid</a:t>
            </a:r>
            <a:endParaRPr lang="en-CA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8" name="Group 27"/>
          <p:cNvGrpSpPr>
            <a:grpSpLocks/>
          </p:cNvGrpSpPr>
          <p:nvPr/>
        </p:nvGrpSpPr>
        <p:grpSpPr bwMode="auto">
          <a:xfrm>
            <a:off x="5086350" y="3094038"/>
            <a:ext cx="3689350" cy="600075"/>
            <a:chOff x="5085753" y="3094038"/>
            <a:chExt cx="3690566" cy="600622"/>
          </a:xfrm>
        </p:grpSpPr>
        <p:sp>
          <p:nvSpPr>
            <p:cNvPr id="11312" name="TextBox 7"/>
            <p:cNvSpPr txBox="1">
              <a:spLocks noChangeArrowheads="1"/>
            </p:cNvSpPr>
            <p:nvPr/>
          </p:nvSpPr>
          <p:spPr bwMode="auto">
            <a:xfrm>
              <a:off x="6414119" y="3094038"/>
              <a:ext cx="23622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6496C8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6496C8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6496C8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6496C8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6496C8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496C8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496C8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496C8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496C8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CA" altLang="en-US" sz="1800" b="1">
                  <a:solidFill>
                    <a:srgbClr val="FF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GIN</a:t>
              </a:r>
            </a:p>
          </p:txBody>
        </p:sp>
        <p:cxnSp>
          <p:nvCxnSpPr>
            <p:cNvPr id="13" name="Straight Arrow Connector 12"/>
            <p:cNvCxnSpPr>
              <a:stCxn id="11312" idx="1"/>
            </p:cNvCxnSpPr>
            <p:nvPr/>
          </p:nvCxnSpPr>
          <p:spPr>
            <a:xfrm flipH="1">
              <a:off x="5085753" y="3278356"/>
              <a:ext cx="1327587" cy="416304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Oval 40"/>
          <p:cNvSpPr/>
          <p:nvPr/>
        </p:nvSpPr>
        <p:spPr>
          <a:xfrm rot="20747271">
            <a:off x="5883275" y="4540250"/>
            <a:ext cx="1404938" cy="554038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sz="1200" b="1" dirty="0"/>
              <a:t>standards</a:t>
            </a:r>
          </a:p>
        </p:txBody>
      </p:sp>
    </p:spTree>
    <p:extLst>
      <p:ext uri="{BB962C8B-B14F-4D97-AF65-F5344CB8AC3E}">
        <p14:creationId xmlns:p14="http://schemas.microsoft.com/office/powerpoint/2010/main" val="1059904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1752600" y="361950"/>
            <a:ext cx="7391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rgbClr val="6496C8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6496C8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496C8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496C8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496C8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496C8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496C8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496C8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496C8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200" b="1">
                <a:solidFill>
                  <a:srgbClr val="12547C"/>
                </a:solidFill>
                <a:latin typeface="Arial" panose="020B0604020202020204" pitchFamily="34" charset="0"/>
              </a:rPr>
              <a:t>Spatial Data Infrastructures</a:t>
            </a:r>
            <a:endParaRPr lang="en-CA" altLang="en-US" sz="2800">
              <a:solidFill>
                <a:srgbClr val="12547C"/>
              </a:solidFill>
            </a:endParaRPr>
          </a:p>
        </p:txBody>
      </p:sp>
      <p:sp>
        <p:nvSpPr>
          <p:cNvPr id="12291" name="Text Box 81"/>
          <p:cNvSpPr txBox="1">
            <a:spLocks noChangeArrowheads="1"/>
          </p:cNvSpPr>
          <p:nvPr/>
        </p:nvSpPr>
        <p:spPr bwMode="auto">
          <a:xfrm>
            <a:off x="6248400" y="4648200"/>
            <a:ext cx="1828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496C8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6496C8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496C8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496C8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496C8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496C8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496C8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496C8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496C8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CA" altLang="en-US" sz="1400">
              <a:latin typeface="Arial" panose="020B0604020202020204" pitchFamily="34" charset="0"/>
            </a:endParaRPr>
          </a:p>
        </p:txBody>
      </p:sp>
      <p:grpSp>
        <p:nvGrpSpPr>
          <p:cNvPr id="35" name="Group 34"/>
          <p:cNvGrpSpPr>
            <a:grpSpLocks/>
          </p:cNvGrpSpPr>
          <p:nvPr/>
        </p:nvGrpSpPr>
        <p:grpSpPr bwMode="auto">
          <a:xfrm>
            <a:off x="2133600" y="3155950"/>
            <a:ext cx="5715000" cy="1385888"/>
            <a:chOff x="2091785" y="2648681"/>
            <a:chExt cx="5715000" cy="1912888"/>
          </a:xfrm>
        </p:grpSpPr>
        <p:sp>
          <p:nvSpPr>
            <p:cNvPr id="12308" name="TextBox 27"/>
            <p:cNvSpPr txBox="1">
              <a:spLocks noChangeArrowheads="1"/>
            </p:cNvSpPr>
            <p:nvPr/>
          </p:nvSpPr>
          <p:spPr bwMode="auto">
            <a:xfrm>
              <a:off x="4333336" y="4100590"/>
              <a:ext cx="1981201" cy="369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6496C8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6496C8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6496C8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6496C8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6496C8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496C8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496C8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496C8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496C8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CA" altLang="en-US" sz="1800">
                  <a:solidFill>
                    <a:srgbClr val="FF0000"/>
                  </a:solidFill>
                  <a:latin typeface="Arial" panose="020B0604020202020204" pitchFamily="34" charset="0"/>
                </a:rPr>
                <a:t>Standards</a:t>
              </a:r>
            </a:p>
          </p:txBody>
        </p:sp>
        <p:sp>
          <p:nvSpPr>
            <p:cNvPr id="34" name="Oval 33"/>
            <p:cNvSpPr/>
            <p:nvPr/>
          </p:nvSpPr>
          <p:spPr>
            <a:xfrm>
              <a:off x="2091785" y="2648681"/>
              <a:ext cx="5715000" cy="191288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</p:grpSp>
      <p:sp>
        <p:nvSpPr>
          <p:cNvPr id="36" name="Flowchart: Magnetic Disk 35"/>
          <p:cNvSpPr/>
          <p:nvPr/>
        </p:nvSpPr>
        <p:spPr>
          <a:xfrm>
            <a:off x="2697858" y="4726529"/>
            <a:ext cx="1524001" cy="1676400"/>
          </a:xfrm>
          <a:prstGeom prst="flowChartMagneticDisk">
            <a:avLst/>
          </a:prstGeom>
          <a:gradFill flip="none" rotWithShape="1">
            <a:gsLst>
              <a:gs pos="0">
                <a:schemeClr val="accent1"/>
              </a:gs>
              <a:gs pos="67000">
                <a:schemeClr val="accent1">
                  <a:lumMod val="90000"/>
                </a:schemeClr>
              </a:gs>
              <a:gs pos="100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 w="95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 sz="8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CA" sz="1400" dirty="0">
                <a:solidFill>
                  <a:schemeClr val="tx1"/>
                </a:solidFill>
              </a:rPr>
              <a:t>GW Database</a:t>
            </a:r>
          </a:p>
        </p:txBody>
      </p:sp>
      <p:sp>
        <p:nvSpPr>
          <p:cNvPr id="37" name="Flowchart: Document 36"/>
          <p:cNvSpPr/>
          <p:nvPr/>
        </p:nvSpPr>
        <p:spPr>
          <a:xfrm>
            <a:off x="2773363" y="3582988"/>
            <a:ext cx="1524000" cy="582612"/>
          </a:xfrm>
          <a:prstGeom prst="flowChartDocument">
            <a:avLst/>
          </a:prstGeom>
          <a:ln w="3175">
            <a:solidFill>
              <a:schemeClr val="tx2">
                <a:lumMod val="75000"/>
                <a:lumOff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sz="1400" dirty="0">
                <a:solidFill>
                  <a:schemeClr val="bg1"/>
                </a:solidFill>
              </a:rPr>
              <a:t>Web Service / API</a:t>
            </a:r>
          </a:p>
        </p:txBody>
      </p:sp>
      <p:cxnSp>
        <p:nvCxnSpPr>
          <p:cNvPr id="38" name="Straight Arrow Connector 37"/>
          <p:cNvCxnSpPr>
            <a:endCxn id="0" idx="1"/>
          </p:cNvCxnSpPr>
          <p:nvPr/>
        </p:nvCxnSpPr>
        <p:spPr>
          <a:xfrm>
            <a:off x="3459163" y="4165600"/>
            <a:ext cx="0" cy="560388"/>
          </a:xfrm>
          <a:prstGeom prst="straightConnector1">
            <a:avLst/>
          </a:prstGeom>
          <a:ln w="317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>
            <a:off x="3459163" y="2717800"/>
            <a:ext cx="808037" cy="827088"/>
          </a:xfrm>
          <a:prstGeom prst="straightConnector1">
            <a:avLst/>
          </a:prstGeom>
          <a:ln w="317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Flowchart: Magnetic Disk 39"/>
          <p:cNvSpPr/>
          <p:nvPr/>
        </p:nvSpPr>
        <p:spPr>
          <a:xfrm>
            <a:off x="5669657" y="4726529"/>
            <a:ext cx="1524001" cy="1676400"/>
          </a:xfrm>
          <a:prstGeom prst="flowChartMagneticDisk">
            <a:avLst/>
          </a:prstGeom>
          <a:gradFill flip="none" rotWithShape="1">
            <a:gsLst>
              <a:gs pos="0">
                <a:schemeClr val="accent1"/>
              </a:gs>
              <a:gs pos="67000">
                <a:schemeClr val="accent1">
                  <a:lumMod val="90000"/>
                </a:schemeClr>
              </a:gs>
              <a:gs pos="100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 w="95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 sz="8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CA" sz="1400" dirty="0">
                <a:solidFill>
                  <a:schemeClr val="tx1"/>
                </a:solidFill>
              </a:rPr>
              <a:t>GW Database</a:t>
            </a:r>
          </a:p>
        </p:txBody>
      </p:sp>
      <p:sp>
        <p:nvSpPr>
          <p:cNvPr id="41" name="Flowchart: Document 40"/>
          <p:cNvSpPr/>
          <p:nvPr/>
        </p:nvSpPr>
        <p:spPr>
          <a:xfrm>
            <a:off x="5745163" y="3581400"/>
            <a:ext cx="1524000" cy="582613"/>
          </a:xfrm>
          <a:prstGeom prst="flowChartDocument">
            <a:avLst/>
          </a:prstGeom>
          <a:ln w="3175">
            <a:solidFill>
              <a:schemeClr val="tx2">
                <a:lumMod val="75000"/>
                <a:lumOff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sz="1400" dirty="0">
                <a:solidFill>
                  <a:schemeClr val="bg1"/>
                </a:solidFill>
              </a:rPr>
              <a:t>Web Service / API</a:t>
            </a:r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6430963" y="4164013"/>
            <a:ext cx="0" cy="560387"/>
          </a:xfrm>
          <a:prstGeom prst="straightConnector1">
            <a:avLst/>
          </a:prstGeom>
          <a:ln w="317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5534025" y="2717800"/>
            <a:ext cx="896938" cy="825500"/>
          </a:xfrm>
          <a:prstGeom prst="straightConnector1">
            <a:avLst/>
          </a:prstGeom>
          <a:ln w="317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4411663" y="3513138"/>
            <a:ext cx="1292225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CA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GWML2</a:t>
            </a:r>
          </a:p>
          <a:p>
            <a:pPr>
              <a:defRPr/>
            </a:pPr>
            <a:r>
              <a:rPr lang="en-CA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WaterML2</a:t>
            </a:r>
          </a:p>
          <a:p>
            <a:pPr>
              <a:defRPr/>
            </a:pPr>
            <a:endParaRPr lang="en-CA" sz="1600" dirty="0"/>
          </a:p>
        </p:txBody>
      </p:sp>
      <p:pic>
        <p:nvPicPr>
          <p:cNvPr id="12306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177925"/>
            <a:ext cx="1266825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7" name="TextBox 7"/>
          <p:cNvSpPr txBox="1">
            <a:spLocks noChangeArrowheads="1"/>
          </p:cNvSpPr>
          <p:nvPr/>
        </p:nvSpPr>
        <p:spPr bwMode="auto">
          <a:xfrm>
            <a:off x="434181" y="1198325"/>
            <a:ext cx="3429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lr>
                <a:srgbClr val="6496C8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6496C8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496C8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496C8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496C8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496C8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496C8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496C8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496C8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lang="en-CA" altLang="en-US" sz="1800" b="1" dirty="0">
                <a:solidFill>
                  <a:srgbClr val="33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Network </a:t>
            </a:r>
            <a:r>
              <a:rPr lang="en-CA" altLang="en-US" sz="1800" b="1" dirty="0" smtClean="0">
                <a:solidFill>
                  <a:srgbClr val="33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solution</a:t>
            </a:r>
          </a:p>
          <a:p>
            <a:pPr lvl="1">
              <a:spcBef>
                <a:spcPct val="0"/>
              </a:spcBef>
              <a:buClrTx/>
            </a:pPr>
            <a:r>
              <a:rPr lang="fr-CA" altLang="en-US" sz="1400" b="1" dirty="0" smtClean="0">
                <a:solidFill>
                  <a:srgbClr val="33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WMS, WFS, SOS</a:t>
            </a:r>
            <a:endParaRPr lang="en-CA" altLang="en-US" sz="1400" b="1" dirty="0">
              <a:solidFill>
                <a:srgbClr val="33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2972" y="3986823"/>
            <a:ext cx="201556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CA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Bi-directional mediation (queries and responses)</a:t>
            </a:r>
            <a:endParaRPr lang="en-CA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en-CA" sz="1800" dirty="0"/>
          </a:p>
        </p:txBody>
      </p:sp>
    </p:spTree>
    <p:extLst>
      <p:ext uri="{BB962C8B-B14F-4D97-AF65-F5344CB8AC3E}">
        <p14:creationId xmlns:p14="http://schemas.microsoft.com/office/powerpoint/2010/main" val="2293375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GC_PowerPoint_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GC_PowerPoint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rgbClr val="969696"/>
          </a:solidFill>
          <a:prstDash val="solid"/>
          <a:round/>
          <a:headEnd type="none" w="med" len="med"/>
          <a:tailEnd type="none" w="med" len="med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noFill/>
        <a:ln w="12700" cap="flat" cmpd="sng" algn="ctr">
          <a:solidFill>
            <a:srgbClr val="969696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noAutofit/>
      </a:bodyPr>
      <a:lstStyle>
        <a:defPPr>
          <a:defRPr dirty="0" err="1" smtClean="0"/>
        </a:defPPr>
      </a:lstStyle>
    </a:txDef>
  </a:objectDefaults>
  <a:extraClrSchemeLst>
    <a:extraClrScheme>
      <a:clrScheme name="OGC_PowerPoint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GC_PowerPoint_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GC_PowerPoint_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GC_PowerPoint_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GC_PowerPoint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GC_PowerPoint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GC_PowerPoint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1754</TotalTime>
  <Words>441</Words>
  <Application>Microsoft Office PowerPoint</Application>
  <PresentationFormat>On-screen Show (4:3)</PresentationFormat>
  <Paragraphs>135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MS PGothic</vt:lpstr>
      <vt:lpstr>Arial</vt:lpstr>
      <vt:lpstr>Arial Black</vt:lpstr>
      <vt:lpstr>Calibri</vt:lpstr>
      <vt:lpstr>CG Times</vt:lpstr>
      <vt:lpstr>Tahoma</vt:lpstr>
      <vt:lpstr>Times New Roman</vt:lpstr>
      <vt:lpstr>Verdana</vt:lpstr>
      <vt:lpstr>Wingdings</vt:lpstr>
      <vt:lpstr>OGC_PowerPoint_Template</vt:lpstr>
      <vt:lpstr>Groundwater Information Network Groundwater Geoscience Program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Volunteered Geographic Information (VGI) Workshop</dc:title>
  <dc:subject>OGC TC/PC</dc:subject>
  <dc:creator>Scott Simmons</dc:creator>
  <cp:lastModifiedBy>Boisvert, Eric</cp:lastModifiedBy>
  <cp:revision>71</cp:revision>
  <cp:lastPrinted>2003-02-03T21:59:32Z</cp:lastPrinted>
  <dcterms:created xsi:type="dcterms:W3CDTF">2015-09-08T23:47:11Z</dcterms:created>
  <dcterms:modified xsi:type="dcterms:W3CDTF">2018-09-17T18:53:26Z</dcterms:modified>
</cp:coreProperties>
</file>