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  <p:sldMasterId id="2147483712" r:id="rId5"/>
    <p:sldMasterId id="2147483748" r:id="rId6"/>
  </p:sldMasterIdLst>
  <p:notesMasterIdLst>
    <p:notesMasterId r:id="rId38"/>
  </p:notesMasterIdLst>
  <p:sldIdLst>
    <p:sldId id="256" r:id="rId7"/>
    <p:sldId id="309" r:id="rId8"/>
    <p:sldId id="318" r:id="rId9"/>
    <p:sldId id="310" r:id="rId10"/>
    <p:sldId id="257" r:id="rId11"/>
    <p:sldId id="287" r:id="rId12"/>
    <p:sldId id="303" r:id="rId13"/>
    <p:sldId id="305" r:id="rId14"/>
    <p:sldId id="269" r:id="rId15"/>
    <p:sldId id="298" r:id="rId16"/>
    <p:sldId id="297" r:id="rId17"/>
    <p:sldId id="291" r:id="rId18"/>
    <p:sldId id="286" r:id="rId19"/>
    <p:sldId id="293" r:id="rId20"/>
    <p:sldId id="321" r:id="rId21"/>
    <p:sldId id="301" r:id="rId22"/>
    <p:sldId id="296" r:id="rId23"/>
    <p:sldId id="308" r:id="rId24"/>
    <p:sldId id="299" r:id="rId25"/>
    <p:sldId id="312" r:id="rId26"/>
    <p:sldId id="313" r:id="rId27"/>
    <p:sldId id="314" r:id="rId28"/>
    <p:sldId id="316" r:id="rId29"/>
    <p:sldId id="315" r:id="rId30"/>
    <p:sldId id="317" r:id="rId31"/>
    <p:sldId id="292" r:id="rId32"/>
    <p:sldId id="288" r:id="rId33"/>
    <p:sldId id="272" r:id="rId34"/>
    <p:sldId id="268" r:id="rId35"/>
    <p:sldId id="320" r:id="rId36"/>
    <p:sldId id="304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9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26" y="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C9CF5-A403-4034-9F22-E35EACF203C7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C6BD8-1F04-4E63-947C-D368254A4A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32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C6BD8-1F04-4E63-947C-D368254A4A54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433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6C3A-D5C9-8E42-A956-A8CC464597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6C3A-D5C9-8E42-A956-A8CC464597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6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C6BD8-1F04-4E63-947C-D368254A4A54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229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C6BD8-1F04-4E63-947C-D368254A4A54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265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C6BD8-1F04-4E63-947C-D368254A4A54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064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H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0" y="1444230"/>
            <a:ext cx="6248400" cy="1651397"/>
          </a:xfrm>
          <a:custGeom>
            <a:avLst/>
            <a:gdLst>
              <a:gd name="T0" fmla="*/ 6350 w 3936"/>
              <a:gd name="T1" fmla="*/ 0 h 1387"/>
              <a:gd name="T2" fmla="*/ 0 w 3936"/>
              <a:gd name="T3" fmla="*/ 2189162 h 1387"/>
              <a:gd name="T4" fmla="*/ 6248400 w 3936"/>
              <a:gd name="T5" fmla="*/ 2201862 h 1387"/>
              <a:gd name="T6" fmla="*/ 6216650 w 3936"/>
              <a:gd name="T7" fmla="*/ 1501775 h 1387"/>
              <a:gd name="T8" fmla="*/ 6350 w 3936"/>
              <a:gd name="T9" fmla="*/ 0 h 1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6" h="1387">
                <a:moveTo>
                  <a:pt x="4" y="0"/>
                </a:moveTo>
                <a:cubicBezTo>
                  <a:pt x="4" y="379"/>
                  <a:pt x="0" y="1141"/>
                  <a:pt x="0" y="1379"/>
                </a:cubicBezTo>
                <a:cubicBezTo>
                  <a:pt x="256" y="1379"/>
                  <a:pt x="3160" y="1387"/>
                  <a:pt x="3936" y="1387"/>
                </a:cubicBezTo>
                <a:cubicBezTo>
                  <a:pt x="3936" y="1195"/>
                  <a:pt x="3920" y="1267"/>
                  <a:pt x="3916" y="946"/>
                </a:cubicBezTo>
                <a:cubicBezTo>
                  <a:pt x="2016" y="1339"/>
                  <a:pt x="536" y="931"/>
                  <a:pt x="4" y="0"/>
                </a:cubicBezTo>
                <a:close/>
              </a:path>
            </a:pathLst>
          </a:custGeom>
          <a:solidFill>
            <a:srgbClr val="3D658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5" y="1880000"/>
            <a:ext cx="9140825" cy="1831181"/>
          </a:xfrm>
          <a:custGeom>
            <a:avLst/>
            <a:gdLst>
              <a:gd name="T0" fmla="*/ 11114 w 5757"/>
              <a:gd name="T1" fmla="*/ 22225 h 1538"/>
              <a:gd name="T2" fmla="*/ 9136062 w 5757"/>
              <a:gd name="T3" fmla="*/ 0 h 1538"/>
              <a:gd name="T4" fmla="*/ 9136062 w 5757"/>
              <a:gd name="T5" fmla="*/ 2441575 h 1538"/>
              <a:gd name="T6" fmla="*/ 0 w 5757"/>
              <a:gd name="T7" fmla="*/ 2430463 h 1538"/>
              <a:gd name="T8" fmla="*/ 11114 w 5757"/>
              <a:gd name="T9" fmla="*/ 22225 h 1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57" h="1538">
                <a:moveTo>
                  <a:pt x="7" y="14"/>
                </a:moveTo>
                <a:cubicBezTo>
                  <a:pt x="1127" y="1485"/>
                  <a:pt x="4439" y="541"/>
                  <a:pt x="5754" y="0"/>
                </a:cubicBezTo>
                <a:cubicBezTo>
                  <a:pt x="5757" y="769"/>
                  <a:pt x="5754" y="1538"/>
                  <a:pt x="5754" y="1538"/>
                </a:cubicBezTo>
                <a:lnTo>
                  <a:pt x="0" y="1531"/>
                </a:lnTo>
                <a:cubicBezTo>
                  <a:pt x="0" y="1531"/>
                  <a:pt x="7" y="14"/>
                  <a:pt x="7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1971677"/>
            <a:ext cx="9150350" cy="3171825"/>
          </a:xfrm>
          <a:custGeom>
            <a:avLst/>
            <a:gdLst>
              <a:gd name="T0" fmla="*/ 0 w 5764"/>
              <a:gd name="T1" fmla="*/ 4229100 h 2664"/>
              <a:gd name="T2" fmla="*/ 9150350 w 5764"/>
              <a:gd name="T3" fmla="*/ 4229100 h 2664"/>
              <a:gd name="T4" fmla="*/ 9150350 w 5764"/>
              <a:gd name="T5" fmla="*/ 0 h 2664"/>
              <a:gd name="T6" fmla="*/ 3175 w 5764"/>
              <a:gd name="T7" fmla="*/ 390525 h 26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4" h="2664">
                <a:moveTo>
                  <a:pt x="0" y="2664"/>
                </a:moveTo>
                <a:cubicBezTo>
                  <a:pt x="960" y="2664"/>
                  <a:pt x="5542" y="2664"/>
                  <a:pt x="5764" y="2664"/>
                </a:cubicBezTo>
                <a:cubicBezTo>
                  <a:pt x="5764" y="2556"/>
                  <a:pt x="5764" y="158"/>
                  <a:pt x="5764" y="0"/>
                </a:cubicBezTo>
                <a:cubicBezTo>
                  <a:pt x="4496" y="456"/>
                  <a:pt x="1280" y="1496"/>
                  <a:pt x="2" y="246"/>
                </a:cubicBezTo>
              </a:path>
            </a:pathLst>
          </a:cu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00301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4" y="322662"/>
            <a:ext cx="9877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baseline="30000">
                <a:solidFill>
                  <a:srgbClr val="FFFFFF"/>
                </a:solidFill>
                <a:latin typeface="Myriad" charset="0"/>
              </a:rPr>
              <a:t>ABOUT US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60400" y="3333750"/>
            <a:ext cx="7772400" cy="381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676650"/>
            <a:ext cx="7696200" cy="97155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79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041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7188"/>
            <a:ext cx="1943100" cy="3543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7188"/>
            <a:ext cx="5676900" cy="354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038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85887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887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177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887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85887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491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059"/>
            <a:ext cx="9144000" cy="29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0" y="1464473"/>
            <a:ext cx="6248400" cy="1651397"/>
          </a:xfrm>
          <a:custGeom>
            <a:avLst/>
            <a:gdLst>
              <a:gd name="T0" fmla="*/ 6350 w 3936"/>
              <a:gd name="T1" fmla="*/ 0 h 1387"/>
              <a:gd name="T2" fmla="*/ 0 w 3936"/>
              <a:gd name="T3" fmla="*/ 2189163 h 1387"/>
              <a:gd name="T4" fmla="*/ 6248400 w 3936"/>
              <a:gd name="T5" fmla="*/ 2201863 h 1387"/>
              <a:gd name="T6" fmla="*/ 6216650 w 3936"/>
              <a:gd name="T7" fmla="*/ 1501775 h 1387"/>
              <a:gd name="T8" fmla="*/ 6350 w 3936"/>
              <a:gd name="T9" fmla="*/ 0 h 1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6" h="1387">
                <a:moveTo>
                  <a:pt x="4" y="0"/>
                </a:moveTo>
                <a:cubicBezTo>
                  <a:pt x="4" y="379"/>
                  <a:pt x="0" y="1141"/>
                  <a:pt x="0" y="1379"/>
                </a:cubicBezTo>
                <a:cubicBezTo>
                  <a:pt x="256" y="1379"/>
                  <a:pt x="3160" y="1387"/>
                  <a:pt x="3936" y="1387"/>
                </a:cubicBezTo>
                <a:cubicBezTo>
                  <a:pt x="3936" y="1195"/>
                  <a:pt x="3920" y="1267"/>
                  <a:pt x="3916" y="946"/>
                </a:cubicBezTo>
                <a:cubicBezTo>
                  <a:pt x="2016" y="1339"/>
                  <a:pt x="536" y="931"/>
                  <a:pt x="4" y="0"/>
                </a:cubicBezTo>
                <a:close/>
              </a:path>
            </a:pathLst>
          </a:custGeom>
          <a:solidFill>
            <a:srgbClr val="3D658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9" y="1900242"/>
            <a:ext cx="9140825" cy="1831181"/>
          </a:xfrm>
          <a:custGeom>
            <a:avLst/>
            <a:gdLst>
              <a:gd name="T0" fmla="*/ 11114 w 5757"/>
              <a:gd name="T1" fmla="*/ 22225 h 1538"/>
              <a:gd name="T2" fmla="*/ 9136062 w 5757"/>
              <a:gd name="T3" fmla="*/ 0 h 1538"/>
              <a:gd name="T4" fmla="*/ 9136062 w 5757"/>
              <a:gd name="T5" fmla="*/ 2441575 h 1538"/>
              <a:gd name="T6" fmla="*/ 0 w 5757"/>
              <a:gd name="T7" fmla="*/ 2430463 h 1538"/>
              <a:gd name="T8" fmla="*/ 11114 w 5757"/>
              <a:gd name="T9" fmla="*/ 22225 h 1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57" h="1538">
                <a:moveTo>
                  <a:pt x="7" y="14"/>
                </a:moveTo>
                <a:cubicBezTo>
                  <a:pt x="1127" y="1485"/>
                  <a:pt x="4439" y="541"/>
                  <a:pt x="5754" y="0"/>
                </a:cubicBezTo>
                <a:cubicBezTo>
                  <a:pt x="5757" y="769"/>
                  <a:pt x="5754" y="1538"/>
                  <a:pt x="5754" y="1538"/>
                </a:cubicBezTo>
                <a:lnTo>
                  <a:pt x="0" y="1531"/>
                </a:lnTo>
                <a:cubicBezTo>
                  <a:pt x="0" y="1531"/>
                  <a:pt x="7" y="14"/>
                  <a:pt x="7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1991918"/>
            <a:ext cx="9150350" cy="3171825"/>
          </a:xfrm>
          <a:custGeom>
            <a:avLst/>
            <a:gdLst>
              <a:gd name="T0" fmla="*/ 0 w 5764"/>
              <a:gd name="T1" fmla="*/ 4229100 h 2664"/>
              <a:gd name="T2" fmla="*/ 9150350 w 5764"/>
              <a:gd name="T3" fmla="*/ 4229100 h 2664"/>
              <a:gd name="T4" fmla="*/ 9150350 w 5764"/>
              <a:gd name="T5" fmla="*/ 0 h 2664"/>
              <a:gd name="T6" fmla="*/ 3175 w 5764"/>
              <a:gd name="T7" fmla="*/ 390525 h 26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4" h="2664">
                <a:moveTo>
                  <a:pt x="0" y="2664"/>
                </a:moveTo>
                <a:cubicBezTo>
                  <a:pt x="960" y="2664"/>
                  <a:pt x="5542" y="2664"/>
                  <a:pt x="5764" y="2664"/>
                </a:cubicBezTo>
                <a:cubicBezTo>
                  <a:pt x="5764" y="2556"/>
                  <a:pt x="5764" y="158"/>
                  <a:pt x="5764" y="0"/>
                </a:cubicBezTo>
                <a:cubicBezTo>
                  <a:pt x="4496" y="456"/>
                  <a:pt x="1280" y="1496"/>
                  <a:pt x="2" y="246"/>
                </a:cubicBezTo>
              </a:path>
            </a:pathLst>
          </a:cu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20542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8" y="342904"/>
            <a:ext cx="9877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baseline="30000">
                <a:solidFill>
                  <a:srgbClr val="FFFFFF"/>
                </a:solidFill>
                <a:latin typeface="Myriad" charset="0"/>
              </a:rPr>
              <a:t>ABOUT US</a:t>
            </a:r>
          </a:p>
        </p:txBody>
      </p:sp>
      <p:pic>
        <p:nvPicPr>
          <p:cNvPr id="10" name="Picture 10" descr="H29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0400" y="3353991"/>
            <a:ext cx="7772400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696891"/>
            <a:ext cx="7696200" cy="971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79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6722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63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366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5343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175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973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0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201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817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7700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9385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059"/>
            <a:ext cx="9144000" cy="29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0" y="1464471"/>
            <a:ext cx="6248400" cy="1651397"/>
          </a:xfrm>
          <a:custGeom>
            <a:avLst/>
            <a:gdLst>
              <a:gd name="T0" fmla="*/ 6350 w 3936"/>
              <a:gd name="T1" fmla="*/ 0 h 1387"/>
              <a:gd name="T2" fmla="*/ 0 w 3936"/>
              <a:gd name="T3" fmla="*/ 2189163 h 1387"/>
              <a:gd name="T4" fmla="*/ 6248400 w 3936"/>
              <a:gd name="T5" fmla="*/ 2201863 h 1387"/>
              <a:gd name="T6" fmla="*/ 6216650 w 3936"/>
              <a:gd name="T7" fmla="*/ 1501775 h 1387"/>
              <a:gd name="T8" fmla="*/ 6350 w 3936"/>
              <a:gd name="T9" fmla="*/ 0 h 1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6" h="1387">
                <a:moveTo>
                  <a:pt x="4" y="0"/>
                </a:moveTo>
                <a:cubicBezTo>
                  <a:pt x="4" y="379"/>
                  <a:pt x="0" y="1141"/>
                  <a:pt x="0" y="1379"/>
                </a:cubicBezTo>
                <a:cubicBezTo>
                  <a:pt x="256" y="1379"/>
                  <a:pt x="3160" y="1387"/>
                  <a:pt x="3936" y="1387"/>
                </a:cubicBezTo>
                <a:cubicBezTo>
                  <a:pt x="3936" y="1195"/>
                  <a:pt x="3920" y="1267"/>
                  <a:pt x="3916" y="946"/>
                </a:cubicBezTo>
                <a:cubicBezTo>
                  <a:pt x="2016" y="1339"/>
                  <a:pt x="536" y="931"/>
                  <a:pt x="4" y="0"/>
                </a:cubicBezTo>
                <a:close/>
              </a:path>
            </a:pathLst>
          </a:custGeom>
          <a:solidFill>
            <a:srgbClr val="3D658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5" y="1900240"/>
            <a:ext cx="9140825" cy="1831181"/>
          </a:xfrm>
          <a:custGeom>
            <a:avLst/>
            <a:gdLst>
              <a:gd name="T0" fmla="*/ 11114 w 5757"/>
              <a:gd name="T1" fmla="*/ 22225 h 1538"/>
              <a:gd name="T2" fmla="*/ 9136062 w 5757"/>
              <a:gd name="T3" fmla="*/ 0 h 1538"/>
              <a:gd name="T4" fmla="*/ 9136062 w 5757"/>
              <a:gd name="T5" fmla="*/ 2441575 h 1538"/>
              <a:gd name="T6" fmla="*/ 0 w 5757"/>
              <a:gd name="T7" fmla="*/ 2430463 h 1538"/>
              <a:gd name="T8" fmla="*/ 11114 w 5757"/>
              <a:gd name="T9" fmla="*/ 22225 h 1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57" h="1538">
                <a:moveTo>
                  <a:pt x="7" y="14"/>
                </a:moveTo>
                <a:cubicBezTo>
                  <a:pt x="1127" y="1485"/>
                  <a:pt x="4439" y="541"/>
                  <a:pt x="5754" y="0"/>
                </a:cubicBezTo>
                <a:cubicBezTo>
                  <a:pt x="5757" y="769"/>
                  <a:pt x="5754" y="1538"/>
                  <a:pt x="5754" y="1538"/>
                </a:cubicBezTo>
                <a:lnTo>
                  <a:pt x="0" y="1531"/>
                </a:lnTo>
                <a:cubicBezTo>
                  <a:pt x="0" y="1531"/>
                  <a:pt x="7" y="14"/>
                  <a:pt x="7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1991918"/>
            <a:ext cx="9150350" cy="3171825"/>
          </a:xfrm>
          <a:custGeom>
            <a:avLst/>
            <a:gdLst>
              <a:gd name="T0" fmla="*/ 0 w 5764"/>
              <a:gd name="T1" fmla="*/ 4229100 h 2664"/>
              <a:gd name="T2" fmla="*/ 9150350 w 5764"/>
              <a:gd name="T3" fmla="*/ 4229100 h 2664"/>
              <a:gd name="T4" fmla="*/ 9150350 w 5764"/>
              <a:gd name="T5" fmla="*/ 0 h 2664"/>
              <a:gd name="T6" fmla="*/ 3175 w 5764"/>
              <a:gd name="T7" fmla="*/ 390525 h 26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4" h="2664">
                <a:moveTo>
                  <a:pt x="0" y="2664"/>
                </a:moveTo>
                <a:cubicBezTo>
                  <a:pt x="960" y="2664"/>
                  <a:pt x="5542" y="2664"/>
                  <a:pt x="5764" y="2664"/>
                </a:cubicBezTo>
                <a:cubicBezTo>
                  <a:pt x="5764" y="2556"/>
                  <a:pt x="5764" y="158"/>
                  <a:pt x="5764" y="0"/>
                </a:cubicBezTo>
                <a:cubicBezTo>
                  <a:pt x="4496" y="456"/>
                  <a:pt x="1280" y="1496"/>
                  <a:pt x="2" y="246"/>
                </a:cubicBezTo>
              </a:path>
            </a:pathLst>
          </a:cu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20542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4" y="342902"/>
            <a:ext cx="9877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baseline="30000">
                <a:solidFill>
                  <a:srgbClr val="FFFFFF"/>
                </a:solidFill>
                <a:latin typeface="Myriad" charset="0"/>
              </a:rPr>
              <a:t>ABOUT US</a:t>
            </a:r>
          </a:p>
        </p:txBody>
      </p:sp>
      <p:pic>
        <p:nvPicPr>
          <p:cNvPr id="10" name="Picture 10" descr="H29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0400" y="3353991"/>
            <a:ext cx="7772400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696891"/>
            <a:ext cx="7696200" cy="971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79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6722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63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366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534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00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1752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06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201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817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7700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9385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03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0" y="1444229"/>
            <a:ext cx="6248400" cy="1651397"/>
          </a:xfrm>
          <a:custGeom>
            <a:avLst/>
            <a:gdLst>
              <a:gd name="T0" fmla="*/ 10080625 w 3936"/>
              <a:gd name="T1" fmla="*/ 0 h 1387"/>
              <a:gd name="T2" fmla="*/ 0 w 3936"/>
              <a:gd name="T3" fmla="*/ 2147483647 h 1387"/>
              <a:gd name="T4" fmla="*/ 2147483647 w 3936"/>
              <a:gd name="T5" fmla="*/ 2147483647 h 1387"/>
              <a:gd name="T6" fmla="*/ 2147483647 w 3936"/>
              <a:gd name="T7" fmla="*/ 2147483647 h 1387"/>
              <a:gd name="T8" fmla="*/ 10080625 w 3936"/>
              <a:gd name="T9" fmla="*/ 0 h 1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6" h="1387">
                <a:moveTo>
                  <a:pt x="4" y="0"/>
                </a:moveTo>
                <a:cubicBezTo>
                  <a:pt x="4" y="379"/>
                  <a:pt x="0" y="1141"/>
                  <a:pt x="0" y="1379"/>
                </a:cubicBezTo>
                <a:cubicBezTo>
                  <a:pt x="256" y="1379"/>
                  <a:pt x="3160" y="1387"/>
                  <a:pt x="3936" y="1387"/>
                </a:cubicBezTo>
                <a:cubicBezTo>
                  <a:pt x="3936" y="1195"/>
                  <a:pt x="3920" y="1267"/>
                  <a:pt x="3916" y="946"/>
                </a:cubicBezTo>
                <a:cubicBezTo>
                  <a:pt x="2016" y="1339"/>
                  <a:pt x="536" y="931"/>
                  <a:pt x="4" y="0"/>
                </a:cubicBezTo>
                <a:close/>
              </a:path>
            </a:pathLst>
          </a:custGeom>
          <a:solidFill>
            <a:srgbClr val="3D658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" y="1879999"/>
            <a:ext cx="9140825" cy="1831181"/>
          </a:xfrm>
          <a:custGeom>
            <a:avLst/>
            <a:gdLst>
              <a:gd name="T0" fmla="*/ 17646540 w 5757"/>
              <a:gd name="T1" fmla="*/ 35282188 h 1538"/>
              <a:gd name="T2" fmla="*/ 2147483647 w 5757"/>
              <a:gd name="T3" fmla="*/ 0 h 1538"/>
              <a:gd name="T4" fmla="*/ 2147483647 w 5757"/>
              <a:gd name="T5" fmla="*/ 2147483647 h 1538"/>
              <a:gd name="T6" fmla="*/ 0 w 5757"/>
              <a:gd name="T7" fmla="*/ 2147483647 h 1538"/>
              <a:gd name="T8" fmla="*/ 17646540 w 5757"/>
              <a:gd name="T9" fmla="*/ 35282188 h 1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57" h="1538">
                <a:moveTo>
                  <a:pt x="7" y="14"/>
                </a:moveTo>
                <a:cubicBezTo>
                  <a:pt x="1127" y="1485"/>
                  <a:pt x="4439" y="541"/>
                  <a:pt x="5754" y="0"/>
                </a:cubicBezTo>
                <a:cubicBezTo>
                  <a:pt x="5757" y="769"/>
                  <a:pt x="5754" y="1538"/>
                  <a:pt x="5754" y="1538"/>
                </a:cubicBezTo>
                <a:lnTo>
                  <a:pt x="0" y="1531"/>
                </a:lnTo>
                <a:cubicBezTo>
                  <a:pt x="0" y="1531"/>
                  <a:pt x="7" y="14"/>
                  <a:pt x="7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1971676"/>
            <a:ext cx="9150350" cy="3171825"/>
          </a:xfrm>
          <a:custGeom>
            <a:avLst/>
            <a:gdLst>
              <a:gd name="T0" fmla="*/ 0 w 5764"/>
              <a:gd name="T1" fmla="*/ 2147483647 h 2664"/>
              <a:gd name="T2" fmla="*/ 2147483647 w 5764"/>
              <a:gd name="T3" fmla="*/ 2147483647 h 2664"/>
              <a:gd name="T4" fmla="*/ 2147483647 w 5764"/>
              <a:gd name="T5" fmla="*/ 0 h 2664"/>
              <a:gd name="T6" fmla="*/ 5040313 w 5764"/>
              <a:gd name="T7" fmla="*/ 619958438 h 26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4" h="2664">
                <a:moveTo>
                  <a:pt x="0" y="2664"/>
                </a:moveTo>
                <a:cubicBezTo>
                  <a:pt x="960" y="2664"/>
                  <a:pt x="5542" y="2664"/>
                  <a:pt x="5764" y="2664"/>
                </a:cubicBezTo>
                <a:cubicBezTo>
                  <a:pt x="5764" y="2556"/>
                  <a:pt x="5764" y="158"/>
                  <a:pt x="5764" y="0"/>
                </a:cubicBezTo>
                <a:cubicBezTo>
                  <a:pt x="4496" y="456"/>
                  <a:pt x="1280" y="1496"/>
                  <a:pt x="2" y="246"/>
                </a:cubicBezTo>
              </a:path>
            </a:pathLst>
          </a:cu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00301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2" y="322661"/>
            <a:ext cx="9877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baseline="30000">
                <a:solidFill>
                  <a:srgbClr val="FFFFFF"/>
                </a:solidFill>
                <a:latin typeface="Myriad" charset="0"/>
              </a:rPr>
              <a:t>ABOUT US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60400" y="3333750"/>
            <a:ext cx="7772400" cy="381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676650"/>
            <a:ext cx="7696200" cy="97155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19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7341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263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887"/>
            <a:ext cx="38100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887"/>
            <a:ext cx="38100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174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887"/>
            <a:ext cx="38100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887"/>
            <a:ext cx="38100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6958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7707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4149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344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261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975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0498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7188"/>
            <a:ext cx="1943100" cy="3543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7188"/>
            <a:ext cx="5676900" cy="354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8072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85887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887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6528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887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85887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308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059"/>
            <a:ext cx="9144000" cy="29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0" y="1464472"/>
            <a:ext cx="6248400" cy="1651397"/>
          </a:xfrm>
          <a:custGeom>
            <a:avLst/>
            <a:gdLst>
              <a:gd name="T0" fmla="*/ 10080625 w 3936"/>
              <a:gd name="T1" fmla="*/ 0 h 1387"/>
              <a:gd name="T2" fmla="*/ 0 w 3936"/>
              <a:gd name="T3" fmla="*/ 2147483647 h 1387"/>
              <a:gd name="T4" fmla="*/ 2147483647 w 3936"/>
              <a:gd name="T5" fmla="*/ 2147483647 h 1387"/>
              <a:gd name="T6" fmla="*/ 2147483647 w 3936"/>
              <a:gd name="T7" fmla="*/ 2147483647 h 1387"/>
              <a:gd name="T8" fmla="*/ 10080625 w 3936"/>
              <a:gd name="T9" fmla="*/ 0 h 1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6" h="1387">
                <a:moveTo>
                  <a:pt x="4" y="0"/>
                </a:moveTo>
                <a:cubicBezTo>
                  <a:pt x="4" y="379"/>
                  <a:pt x="0" y="1141"/>
                  <a:pt x="0" y="1379"/>
                </a:cubicBezTo>
                <a:cubicBezTo>
                  <a:pt x="256" y="1379"/>
                  <a:pt x="3160" y="1387"/>
                  <a:pt x="3936" y="1387"/>
                </a:cubicBezTo>
                <a:cubicBezTo>
                  <a:pt x="3936" y="1195"/>
                  <a:pt x="3920" y="1267"/>
                  <a:pt x="3916" y="946"/>
                </a:cubicBezTo>
                <a:cubicBezTo>
                  <a:pt x="2016" y="1339"/>
                  <a:pt x="536" y="931"/>
                  <a:pt x="4" y="0"/>
                </a:cubicBezTo>
                <a:close/>
              </a:path>
            </a:pathLst>
          </a:custGeom>
          <a:solidFill>
            <a:srgbClr val="3D6588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" y="1900241"/>
            <a:ext cx="9140825" cy="1831181"/>
          </a:xfrm>
          <a:custGeom>
            <a:avLst/>
            <a:gdLst>
              <a:gd name="T0" fmla="*/ 17646540 w 5757"/>
              <a:gd name="T1" fmla="*/ 35282188 h 1538"/>
              <a:gd name="T2" fmla="*/ 2147483647 w 5757"/>
              <a:gd name="T3" fmla="*/ 0 h 1538"/>
              <a:gd name="T4" fmla="*/ 2147483647 w 5757"/>
              <a:gd name="T5" fmla="*/ 2147483647 h 1538"/>
              <a:gd name="T6" fmla="*/ 0 w 5757"/>
              <a:gd name="T7" fmla="*/ 2147483647 h 1538"/>
              <a:gd name="T8" fmla="*/ 17646540 w 5757"/>
              <a:gd name="T9" fmla="*/ 35282188 h 1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57" h="1538">
                <a:moveTo>
                  <a:pt x="7" y="14"/>
                </a:moveTo>
                <a:cubicBezTo>
                  <a:pt x="1127" y="1485"/>
                  <a:pt x="4439" y="541"/>
                  <a:pt x="5754" y="0"/>
                </a:cubicBezTo>
                <a:cubicBezTo>
                  <a:pt x="5757" y="769"/>
                  <a:pt x="5754" y="1538"/>
                  <a:pt x="5754" y="1538"/>
                </a:cubicBezTo>
                <a:lnTo>
                  <a:pt x="0" y="1531"/>
                </a:lnTo>
                <a:cubicBezTo>
                  <a:pt x="0" y="1531"/>
                  <a:pt x="7" y="14"/>
                  <a:pt x="7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1991918"/>
            <a:ext cx="9150350" cy="3171825"/>
          </a:xfrm>
          <a:custGeom>
            <a:avLst/>
            <a:gdLst>
              <a:gd name="T0" fmla="*/ 0 w 5764"/>
              <a:gd name="T1" fmla="*/ 2147483647 h 2664"/>
              <a:gd name="T2" fmla="*/ 2147483647 w 5764"/>
              <a:gd name="T3" fmla="*/ 2147483647 h 2664"/>
              <a:gd name="T4" fmla="*/ 2147483647 w 5764"/>
              <a:gd name="T5" fmla="*/ 0 h 2664"/>
              <a:gd name="T6" fmla="*/ 5040313 w 5764"/>
              <a:gd name="T7" fmla="*/ 619958438 h 26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4" h="2664">
                <a:moveTo>
                  <a:pt x="0" y="2664"/>
                </a:moveTo>
                <a:cubicBezTo>
                  <a:pt x="960" y="2664"/>
                  <a:pt x="5542" y="2664"/>
                  <a:pt x="5764" y="2664"/>
                </a:cubicBezTo>
                <a:cubicBezTo>
                  <a:pt x="5764" y="2556"/>
                  <a:pt x="5764" y="158"/>
                  <a:pt x="5764" y="0"/>
                </a:cubicBezTo>
                <a:cubicBezTo>
                  <a:pt x="4496" y="456"/>
                  <a:pt x="1280" y="1496"/>
                  <a:pt x="2" y="246"/>
                </a:cubicBezTo>
              </a:path>
            </a:pathLst>
          </a:cu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20542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6" y="342903"/>
            <a:ext cx="9877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baseline="30000">
                <a:solidFill>
                  <a:srgbClr val="FFFFFF"/>
                </a:solidFill>
                <a:latin typeface="Myriad" charset="0"/>
              </a:rPr>
              <a:t>ABOUT US</a:t>
            </a:r>
          </a:p>
        </p:txBody>
      </p:sp>
      <p:pic>
        <p:nvPicPr>
          <p:cNvPr id="10" name="Picture 10" descr="H29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0400" y="3353991"/>
            <a:ext cx="7772400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696891"/>
            <a:ext cx="7696200" cy="971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91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504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1228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54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8762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5458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9866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133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5052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37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8060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644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2024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0837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6666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1020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9798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98160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6243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3784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83632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69651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041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276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066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8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60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7" name="Freeform 15"/>
          <p:cNvSpPr>
            <a:spLocks/>
          </p:cNvSpPr>
          <p:nvPr/>
        </p:nvSpPr>
        <p:spPr bwMode="auto">
          <a:xfrm>
            <a:off x="-6350" y="3405189"/>
            <a:ext cx="6254750" cy="1662113"/>
          </a:xfrm>
          <a:custGeom>
            <a:avLst/>
            <a:gdLst>
              <a:gd name="T0" fmla="*/ 0 w 3940"/>
              <a:gd name="T1" fmla="*/ 0 h 1396"/>
              <a:gd name="T2" fmla="*/ 6350 w 3940"/>
              <a:gd name="T3" fmla="*/ 2203450 h 1396"/>
              <a:gd name="T4" fmla="*/ 6254750 w 3940"/>
              <a:gd name="T5" fmla="*/ 2216150 h 1396"/>
              <a:gd name="T6" fmla="*/ 6223000 w 3940"/>
              <a:gd name="T7" fmla="*/ 1516063 h 1396"/>
              <a:gd name="T8" fmla="*/ 0 w 3940"/>
              <a:gd name="T9" fmla="*/ 0 h 1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40" h="1396">
                <a:moveTo>
                  <a:pt x="0" y="0"/>
                </a:moveTo>
                <a:cubicBezTo>
                  <a:pt x="0" y="379"/>
                  <a:pt x="4" y="1150"/>
                  <a:pt x="4" y="1388"/>
                </a:cubicBezTo>
                <a:cubicBezTo>
                  <a:pt x="260" y="1388"/>
                  <a:pt x="3164" y="1396"/>
                  <a:pt x="3940" y="1396"/>
                </a:cubicBezTo>
                <a:cubicBezTo>
                  <a:pt x="3940" y="1204"/>
                  <a:pt x="3924" y="1276"/>
                  <a:pt x="3920" y="955"/>
                </a:cubicBezTo>
                <a:cubicBezTo>
                  <a:pt x="2020" y="1348"/>
                  <a:pt x="532" y="931"/>
                  <a:pt x="0" y="0"/>
                </a:cubicBez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028" name="Freeform 16"/>
          <p:cNvSpPr>
            <a:spLocks/>
          </p:cNvSpPr>
          <p:nvPr/>
        </p:nvSpPr>
        <p:spPr bwMode="auto">
          <a:xfrm>
            <a:off x="-3175" y="3852865"/>
            <a:ext cx="9147175" cy="1765697"/>
          </a:xfrm>
          <a:custGeom>
            <a:avLst/>
            <a:gdLst>
              <a:gd name="T0" fmla="*/ 3175 w 5762"/>
              <a:gd name="T1" fmla="*/ 19050 h 1483"/>
              <a:gd name="T2" fmla="*/ 9144000 w 5762"/>
              <a:gd name="T3" fmla="*/ 0 h 1483"/>
              <a:gd name="T4" fmla="*/ 9147175 w 5762"/>
              <a:gd name="T5" fmla="*/ 1720850 h 1483"/>
              <a:gd name="T6" fmla="*/ 4763 w 5762"/>
              <a:gd name="T7" fmla="*/ 1708150 h 1483"/>
              <a:gd name="T8" fmla="*/ 3175 w 5762"/>
              <a:gd name="T9" fmla="*/ 19050 h 14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2" h="1483">
                <a:moveTo>
                  <a:pt x="2" y="12"/>
                </a:moveTo>
                <a:cubicBezTo>
                  <a:pt x="1122" y="1483"/>
                  <a:pt x="4445" y="541"/>
                  <a:pt x="5760" y="0"/>
                </a:cubicBezTo>
                <a:cubicBezTo>
                  <a:pt x="5760" y="144"/>
                  <a:pt x="5761" y="732"/>
                  <a:pt x="5762" y="1084"/>
                </a:cubicBezTo>
                <a:cubicBezTo>
                  <a:pt x="5762" y="1084"/>
                  <a:pt x="2871" y="1076"/>
                  <a:pt x="3" y="1076"/>
                </a:cubicBezTo>
                <a:cubicBezTo>
                  <a:pt x="2" y="796"/>
                  <a:pt x="0" y="233"/>
                  <a:pt x="2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029" name="Freeform 17"/>
          <p:cNvSpPr>
            <a:spLocks/>
          </p:cNvSpPr>
          <p:nvPr/>
        </p:nvSpPr>
        <p:spPr bwMode="auto">
          <a:xfrm>
            <a:off x="-3175" y="3938590"/>
            <a:ext cx="9147175" cy="1769269"/>
          </a:xfrm>
          <a:custGeom>
            <a:avLst/>
            <a:gdLst>
              <a:gd name="T0" fmla="*/ 3175 w 5762"/>
              <a:gd name="T1" fmla="*/ 1606550 h 1486"/>
              <a:gd name="T2" fmla="*/ 9147175 w 5762"/>
              <a:gd name="T3" fmla="*/ 1606550 h 1486"/>
              <a:gd name="T4" fmla="*/ 9147175 w 5762"/>
              <a:gd name="T5" fmla="*/ 0 h 1486"/>
              <a:gd name="T6" fmla="*/ 0 w 5762"/>
              <a:gd name="T7" fmla="*/ 374650 h 14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2" h="1486">
                <a:moveTo>
                  <a:pt x="2" y="1012"/>
                </a:moveTo>
                <a:cubicBezTo>
                  <a:pt x="957" y="1012"/>
                  <a:pt x="5541" y="1012"/>
                  <a:pt x="5762" y="1012"/>
                </a:cubicBezTo>
                <a:cubicBezTo>
                  <a:pt x="5762" y="904"/>
                  <a:pt x="5762" y="158"/>
                  <a:pt x="5762" y="0"/>
                </a:cubicBezTo>
                <a:cubicBezTo>
                  <a:pt x="4501" y="456"/>
                  <a:pt x="1271" y="1486"/>
                  <a:pt x="0" y="236"/>
                </a:cubicBezTo>
              </a:path>
            </a:pathLst>
          </a:cu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pic>
        <p:nvPicPr>
          <p:cNvPr id="1030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1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718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85887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14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1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1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7" name="Freeform 15"/>
          <p:cNvSpPr>
            <a:spLocks/>
          </p:cNvSpPr>
          <p:nvPr/>
        </p:nvSpPr>
        <p:spPr bwMode="auto">
          <a:xfrm>
            <a:off x="-6350" y="3405188"/>
            <a:ext cx="6254750" cy="1662113"/>
          </a:xfrm>
          <a:custGeom>
            <a:avLst/>
            <a:gdLst>
              <a:gd name="T0" fmla="*/ 0 w 3940"/>
              <a:gd name="T1" fmla="*/ 0 h 1396"/>
              <a:gd name="T2" fmla="*/ 10080625 w 3940"/>
              <a:gd name="T3" fmla="*/ 2147483647 h 1396"/>
              <a:gd name="T4" fmla="*/ 2147483647 w 3940"/>
              <a:gd name="T5" fmla="*/ 2147483647 h 1396"/>
              <a:gd name="T6" fmla="*/ 2147483647 w 3940"/>
              <a:gd name="T7" fmla="*/ 2147483647 h 1396"/>
              <a:gd name="T8" fmla="*/ 0 w 3940"/>
              <a:gd name="T9" fmla="*/ 0 h 1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40" h="1396">
                <a:moveTo>
                  <a:pt x="0" y="0"/>
                </a:moveTo>
                <a:cubicBezTo>
                  <a:pt x="0" y="379"/>
                  <a:pt x="4" y="1150"/>
                  <a:pt x="4" y="1388"/>
                </a:cubicBezTo>
                <a:cubicBezTo>
                  <a:pt x="260" y="1388"/>
                  <a:pt x="3164" y="1396"/>
                  <a:pt x="3940" y="1396"/>
                </a:cubicBezTo>
                <a:cubicBezTo>
                  <a:pt x="3940" y="1204"/>
                  <a:pt x="3924" y="1276"/>
                  <a:pt x="3920" y="955"/>
                </a:cubicBezTo>
                <a:cubicBezTo>
                  <a:pt x="2020" y="1348"/>
                  <a:pt x="532" y="931"/>
                  <a:pt x="0" y="0"/>
                </a:cubicBez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028" name="Freeform 16"/>
          <p:cNvSpPr>
            <a:spLocks/>
          </p:cNvSpPr>
          <p:nvPr/>
        </p:nvSpPr>
        <p:spPr bwMode="auto">
          <a:xfrm>
            <a:off x="-3175" y="3852864"/>
            <a:ext cx="9147175" cy="1765697"/>
          </a:xfrm>
          <a:custGeom>
            <a:avLst/>
            <a:gdLst>
              <a:gd name="T0" fmla="*/ 5040313 w 5762"/>
              <a:gd name="T1" fmla="*/ 30241881 h 1483"/>
              <a:gd name="T2" fmla="*/ 2147483647 w 5762"/>
              <a:gd name="T3" fmla="*/ 0 h 1483"/>
              <a:gd name="T4" fmla="*/ 2147483647 w 5762"/>
              <a:gd name="T5" fmla="*/ 2147483647 h 1483"/>
              <a:gd name="T6" fmla="*/ 7561263 w 5762"/>
              <a:gd name="T7" fmla="*/ 2147483647 h 1483"/>
              <a:gd name="T8" fmla="*/ 5040313 w 5762"/>
              <a:gd name="T9" fmla="*/ 30241881 h 14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2" h="1483">
                <a:moveTo>
                  <a:pt x="2" y="12"/>
                </a:moveTo>
                <a:cubicBezTo>
                  <a:pt x="1122" y="1483"/>
                  <a:pt x="4445" y="541"/>
                  <a:pt x="5760" y="0"/>
                </a:cubicBezTo>
                <a:cubicBezTo>
                  <a:pt x="5760" y="144"/>
                  <a:pt x="5761" y="732"/>
                  <a:pt x="5762" y="1084"/>
                </a:cubicBezTo>
                <a:cubicBezTo>
                  <a:pt x="5762" y="1084"/>
                  <a:pt x="2871" y="1076"/>
                  <a:pt x="3" y="1076"/>
                </a:cubicBezTo>
                <a:cubicBezTo>
                  <a:pt x="2" y="796"/>
                  <a:pt x="0" y="233"/>
                  <a:pt x="2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029" name="Freeform 17"/>
          <p:cNvSpPr>
            <a:spLocks/>
          </p:cNvSpPr>
          <p:nvPr/>
        </p:nvSpPr>
        <p:spPr bwMode="auto">
          <a:xfrm>
            <a:off x="-3175" y="3938589"/>
            <a:ext cx="9147175" cy="1769269"/>
          </a:xfrm>
          <a:custGeom>
            <a:avLst/>
            <a:gdLst>
              <a:gd name="T0" fmla="*/ 5040313 w 5762"/>
              <a:gd name="T1" fmla="*/ 2147483647 h 1486"/>
              <a:gd name="T2" fmla="*/ 2147483647 w 5762"/>
              <a:gd name="T3" fmla="*/ 2147483647 h 1486"/>
              <a:gd name="T4" fmla="*/ 2147483647 w 5762"/>
              <a:gd name="T5" fmla="*/ 0 h 1486"/>
              <a:gd name="T6" fmla="*/ 0 w 5762"/>
              <a:gd name="T7" fmla="*/ 594756875 h 14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2" h="1486">
                <a:moveTo>
                  <a:pt x="2" y="1012"/>
                </a:moveTo>
                <a:cubicBezTo>
                  <a:pt x="957" y="1012"/>
                  <a:pt x="5541" y="1012"/>
                  <a:pt x="5762" y="1012"/>
                </a:cubicBezTo>
                <a:cubicBezTo>
                  <a:pt x="5762" y="904"/>
                  <a:pt x="5762" y="158"/>
                  <a:pt x="5762" y="0"/>
                </a:cubicBezTo>
                <a:cubicBezTo>
                  <a:pt x="4501" y="456"/>
                  <a:pt x="1271" y="1486"/>
                  <a:pt x="0" y="236"/>
                </a:cubicBezTo>
              </a:path>
            </a:pathLst>
          </a:cu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pic>
        <p:nvPicPr>
          <p:cNvPr id="1030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1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718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85887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14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D65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1"/>
            <a:ext cx="1398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EFC6-4C47-405D-A839-CD3DAFF229BB}" type="datetimeFigureOut">
              <a:rPr lang="en-NZ" smtClean="0"/>
              <a:t>18/09/2018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A64E-9A65-4EA4-BB7E-04E8DB00DB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31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6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wirrl.shinyapps.io/NZ_River_Flow/" TargetMode="Externa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jpeg"/><Relationship Id="rId3" Type="http://schemas.openxmlformats.org/officeDocument/2006/relationships/image" Target="../media/image29.jpeg"/><Relationship Id="rId7" Type="http://schemas.openxmlformats.org/officeDocument/2006/relationships/image" Target="../media/image1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jpeg"/><Relationship Id="rId15" Type="http://schemas.openxmlformats.org/officeDocument/2006/relationships/image" Target="../media/image21.jpe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20.pn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LAWA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Surface, groundwater, environmental data sharing in New Zealand</a:t>
            </a:r>
            <a:endParaRPr lang="en-NZ" dirty="0"/>
          </a:p>
        </p:txBody>
      </p:sp>
      <p:sp>
        <p:nvSpPr>
          <p:cNvPr id="5" name="TextBox 3"/>
          <p:cNvSpPr txBox="1"/>
          <p:nvPr/>
        </p:nvSpPr>
        <p:spPr>
          <a:xfrm>
            <a:off x="107504" y="4137923"/>
            <a:ext cx="2092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 smtClean="0"/>
              <a:t>Sean Hodges</a:t>
            </a:r>
          </a:p>
          <a:p>
            <a:r>
              <a:rPr lang="en-US" sz="1400" dirty="0" smtClean="0"/>
              <a:t>Brent Watson</a:t>
            </a:r>
            <a:endParaRPr lang="en-NZ" sz="1400" dirty="0" smtClean="0"/>
          </a:p>
          <a:p>
            <a:endParaRPr lang="en-NZ" sz="1600" dirty="0" smtClean="0"/>
          </a:p>
          <a:p>
            <a:r>
              <a:rPr lang="en-NZ" sz="1200" b="1" dirty="0" smtClean="0"/>
              <a:t>Horizons Regional Council, NZ</a:t>
            </a:r>
            <a:endParaRPr lang="en-NZ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3839" y="123478"/>
            <a:ext cx="3924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NZ" sz="1400" dirty="0" smtClean="0"/>
              <a:t>Ninth </a:t>
            </a:r>
            <a:r>
              <a:rPr lang="en-NZ" sz="1400" dirty="0"/>
              <a:t>Workshop of the WMO/OGC Hydrology </a:t>
            </a:r>
            <a:r>
              <a:rPr lang="en-NZ" sz="1400" dirty="0" smtClean="0"/>
              <a:t>DWG</a:t>
            </a:r>
            <a:r>
              <a:rPr lang="en-NZ" sz="1400" dirty="0"/>
              <a:t/>
            </a:r>
            <a:br>
              <a:rPr lang="en-NZ" sz="1400" dirty="0"/>
            </a:br>
            <a:r>
              <a:rPr lang="en-NZ" sz="1400" dirty="0" smtClean="0"/>
              <a:t>Geneva, 18 September 2016</a:t>
            </a:r>
            <a:endParaRPr lang="en-N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83656"/>
            <a:ext cx="1339154" cy="53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" y="160242"/>
            <a:ext cx="1313626" cy="8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6096" y="0"/>
            <a:ext cx="720080" cy="5143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4" name="Straight Connector 3"/>
          <p:cNvCxnSpPr/>
          <p:nvPr/>
        </p:nvCxnSpPr>
        <p:spPr>
          <a:xfrm>
            <a:off x="5436096" y="2283718"/>
            <a:ext cx="0" cy="2664296"/>
          </a:xfrm>
          <a:prstGeom prst="line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5486"/>
            <a:ext cx="856046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/>
              <a:t>Timeline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342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2017</a:t>
            </a:r>
            <a:endParaRPr lang="en-US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6096" y="0"/>
            <a:ext cx="1393088" cy="5143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4" name="Straight Connector 3"/>
          <p:cNvCxnSpPr/>
          <p:nvPr/>
        </p:nvCxnSpPr>
        <p:spPr>
          <a:xfrm>
            <a:off x="5436096" y="2283718"/>
            <a:ext cx="0" cy="2664296"/>
          </a:xfrm>
          <a:prstGeom prst="line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5486"/>
            <a:ext cx="856046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/>
              <a:t>Timeline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20" y="2019953"/>
            <a:ext cx="7380153" cy="610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342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2018</a:t>
            </a:r>
            <a:endParaRPr lang="en-US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" y="627534"/>
            <a:ext cx="903388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8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613" y="2411338"/>
            <a:ext cx="1240532" cy="1240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Products in use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Hilltop (13)</a:t>
            </a:r>
          </a:p>
          <a:p>
            <a:r>
              <a:rPr lang="en-NZ" dirty="0" err="1" smtClean="0"/>
              <a:t>Kisters</a:t>
            </a:r>
            <a:r>
              <a:rPr lang="en-NZ" dirty="0" smtClean="0"/>
              <a:t> (2)</a:t>
            </a:r>
          </a:p>
          <a:p>
            <a:r>
              <a:rPr lang="en-NZ" dirty="0" smtClean="0"/>
              <a:t>Aquatic Informatics / 52 North (1)</a:t>
            </a:r>
          </a:p>
          <a:p>
            <a:r>
              <a:rPr lang="en-NZ" dirty="0" smtClean="0"/>
              <a:t>ESRI (16)</a:t>
            </a:r>
          </a:p>
          <a:p>
            <a:r>
              <a:rPr lang="en-US" dirty="0" smtClean="0"/>
              <a:t>OGC Standards, notably </a:t>
            </a:r>
            <a:r>
              <a:rPr lang="en-US" dirty="0" err="1" smtClean="0"/>
              <a:t>WaterML</a:t>
            </a:r>
            <a:r>
              <a:rPr lang="en-US" dirty="0" smtClean="0"/>
              <a:t> 2.0</a:t>
            </a:r>
          </a:p>
          <a:p>
            <a:r>
              <a:rPr lang="en-US" dirty="0" smtClean="0"/>
              <a:t>Proprietary Restful API’s as required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7"/>
          <a:stretch/>
        </p:blipFill>
        <p:spPr bwMode="auto">
          <a:xfrm>
            <a:off x="7793097" y="267494"/>
            <a:ext cx="630378" cy="9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Aquatic Informa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8" y="2067694"/>
            <a:ext cx="1483615" cy="4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13" y="3435846"/>
            <a:ext cx="1149346" cy="5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http://www.kisters.net/images/KISTERS-LOGO_CLAIM_en_80mm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8" y="1347614"/>
            <a:ext cx="1483615" cy="4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277" y="4134584"/>
            <a:ext cx="1467816" cy="7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1864"/>
            <a:ext cx="7272932" cy="393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9016" y="300616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Client</a:t>
            </a:r>
            <a:endParaRPr lang="en-NZ" dirty="0"/>
          </a:p>
        </p:txBody>
      </p:sp>
      <p:sp>
        <p:nvSpPr>
          <p:cNvPr id="22" name="TextBox 21"/>
          <p:cNvSpPr txBox="1"/>
          <p:nvPr/>
        </p:nvSpPr>
        <p:spPr>
          <a:xfrm>
            <a:off x="1763688" y="1372856"/>
            <a:ext cx="1366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>
                <a:solidFill>
                  <a:srgbClr val="0070C0"/>
                </a:solidFill>
              </a:rPr>
              <a:t>Limitations here</a:t>
            </a:r>
            <a:endParaRPr lang="en-NZ" sz="1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8184" y="1732896"/>
            <a:ext cx="2519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>
                <a:solidFill>
                  <a:srgbClr val="0070C0"/>
                </a:solidFill>
              </a:rPr>
              <a:t>Constraints here – water quality</a:t>
            </a:r>
            <a:endParaRPr lang="en-N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7"/>
          <a:stretch/>
        </p:blipFill>
        <p:spPr bwMode="auto">
          <a:xfrm>
            <a:off x="8498714" y="4083918"/>
            <a:ext cx="630378" cy="9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468"/>
            <a:ext cx="7970907" cy="4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4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18" y="0"/>
            <a:ext cx="76619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6096" y="0"/>
            <a:ext cx="1393088" cy="5143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66" y="-27332"/>
            <a:ext cx="8591973" cy="4622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/>
              <a:t>Timeline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342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2018</a:t>
            </a:r>
            <a:endParaRPr lang="en-US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" y="627534"/>
            <a:ext cx="903388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51470"/>
            <a:ext cx="223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solidFill>
                  <a:srgbClr val="00B0F0"/>
                </a:solidFill>
              </a:rPr>
              <a:t>One destination</a:t>
            </a:r>
          </a:p>
        </p:txBody>
      </p:sp>
    </p:spTree>
    <p:extLst>
      <p:ext uri="{BB962C8B-B14F-4D97-AF65-F5344CB8AC3E}">
        <p14:creationId xmlns:p14="http://schemas.microsoft.com/office/powerpoint/2010/main" val="40748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17" y="161953"/>
            <a:ext cx="7032766" cy="48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87574"/>
            <a:ext cx="5632626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925081">
            <a:off x="478075" y="3928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</a:t>
            </a:r>
            <a:endParaRPr lang="en-US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4644" y="-281758"/>
            <a:ext cx="4654712" cy="582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72939"/>
            <a:ext cx="255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solidFill>
                  <a:srgbClr val="00B0F0"/>
                </a:solidFill>
              </a:rPr>
              <a:t>Many destinations</a:t>
            </a:r>
          </a:p>
        </p:txBody>
      </p:sp>
    </p:spTree>
    <p:extLst>
      <p:ext uri="{BB962C8B-B14F-4D97-AF65-F5344CB8AC3E}">
        <p14:creationId xmlns:p14="http://schemas.microsoft.com/office/powerpoint/2010/main" val="3177603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e</a:t>
            </a:r>
            <a:r>
              <a:rPr lang="en-NZ" b="1" dirty="0" smtClean="0"/>
              <a:t>-IDI</a:t>
            </a:r>
            <a:endParaRPr lang="en-NZ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48333" r="11420" b="-1"/>
          <a:stretch/>
        </p:blipFill>
        <p:spPr bwMode="auto">
          <a:xfrm>
            <a:off x="927846" y="2773455"/>
            <a:ext cx="5728448" cy="178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8990" y="3195639"/>
            <a:ext cx="14119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100" b="1" dirty="0">
                <a:solidFill>
                  <a:srgbClr val="00B0F0"/>
                </a:solidFill>
              </a:rPr>
              <a:t>CRI’s + </a:t>
            </a:r>
            <a:r>
              <a:rPr lang="en-NZ" sz="2100" b="1" dirty="0" err="1">
                <a:solidFill>
                  <a:srgbClr val="00B0F0"/>
                </a:solidFill>
              </a:rPr>
              <a:t>Govt</a:t>
            </a:r>
            <a:r>
              <a:rPr lang="en-NZ" sz="2100" b="1" dirty="0">
                <a:solidFill>
                  <a:srgbClr val="00B0F0"/>
                </a:solidFill>
              </a:rPr>
              <a:t> + Tertiary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7576" y="3296929"/>
            <a:ext cx="4134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0" b="1" dirty="0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927846" y="2571750"/>
            <a:ext cx="7755593" cy="20876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" name="TextBox 7"/>
          <p:cNvSpPr txBox="1"/>
          <p:nvPr/>
        </p:nvSpPr>
        <p:spPr>
          <a:xfrm>
            <a:off x="1697440" y="1563221"/>
            <a:ext cx="5794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solidFill>
                  <a:srgbClr val="00B0F0"/>
                </a:solidFill>
              </a:rPr>
              <a:t>Single point of access, irrespective of source</a:t>
            </a:r>
          </a:p>
        </p:txBody>
      </p:sp>
    </p:spTree>
    <p:extLst>
      <p:ext uri="{BB962C8B-B14F-4D97-AF65-F5344CB8AC3E}">
        <p14:creationId xmlns:p14="http://schemas.microsoft.com/office/powerpoint/2010/main" val="2011671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15141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 smtClean="0"/>
              <a:t>e-IDI</a:t>
            </a:r>
            <a:endParaRPr lang="en-NZ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-1956705" y="486209"/>
            <a:ext cx="1824137" cy="4667403"/>
            <a:chOff x="207675" y="1023549"/>
            <a:chExt cx="1824137" cy="4667403"/>
          </a:xfrm>
        </p:grpSpPr>
        <p:pic>
          <p:nvPicPr>
            <p:cNvPr id="6" name="Picture 16" descr="http://www.nzila.co.nz/media/9354/m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23" y="1023549"/>
              <a:ext cx="1768641" cy="910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541" y="2938441"/>
              <a:ext cx="1504405" cy="1069422"/>
            </a:xfrm>
            <a:prstGeom prst="rect">
              <a:avLst/>
            </a:prstGeom>
          </p:spPr>
        </p:pic>
        <p:pic>
          <p:nvPicPr>
            <p:cNvPr id="1034" name="Picture 10" descr="Image result for hawkes bay regional counci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15" y="4108550"/>
              <a:ext cx="1646457" cy="73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Environment Canterbury Regional Counci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75" y="4946713"/>
              <a:ext cx="1824137" cy="744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Waikato regional counci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59" y="2034283"/>
              <a:ext cx="1225968" cy="80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63" y="1215629"/>
            <a:ext cx="1466145" cy="3756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768" y="313531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00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07" y="324194"/>
            <a:ext cx="6344491" cy="44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58379"/>
            <a:ext cx="15141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 smtClean="0"/>
              <a:t>e-IDI</a:t>
            </a:r>
            <a:endParaRPr lang="en-NZ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-1956705" y="486209"/>
            <a:ext cx="1824137" cy="4667403"/>
            <a:chOff x="207675" y="1023549"/>
            <a:chExt cx="1824137" cy="4667403"/>
          </a:xfrm>
        </p:grpSpPr>
        <p:pic>
          <p:nvPicPr>
            <p:cNvPr id="6" name="Picture 16" descr="http://www.nzila.co.nz/media/9354/mf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23" y="1023549"/>
              <a:ext cx="1768641" cy="910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541" y="2938441"/>
              <a:ext cx="1504405" cy="1069422"/>
            </a:xfrm>
            <a:prstGeom prst="rect">
              <a:avLst/>
            </a:prstGeom>
          </p:spPr>
        </p:pic>
        <p:pic>
          <p:nvPicPr>
            <p:cNvPr id="1034" name="Picture 10" descr="Image result for hawkes bay regional counci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15" y="4108550"/>
              <a:ext cx="1646457" cy="73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Environment Canterbury Regional Counci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75" y="4946713"/>
              <a:ext cx="1824137" cy="744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Waikato regional counci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59" y="2034283"/>
              <a:ext cx="1225968" cy="80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763" y="1215629"/>
            <a:ext cx="1466145" cy="375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3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Example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06" y="469699"/>
            <a:ext cx="6686425" cy="42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358379"/>
            <a:ext cx="18722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 smtClean="0"/>
              <a:t>Example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1709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Phase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Operationalising</a:t>
            </a:r>
            <a:r>
              <a:rPr lang="en-US" dirty="0" smtClean="0"/>
              <a:t> the </a:t>
            </a:r>
            <a:r>
              <a:rPr lang="en-US" dirty="0" err="1" smtClean="0"/>
              <a:t>eIDI</a:t>
            </a:r>
            <a:r>
              <a:rPr lang="en-US" dirty="0" smtClean="0"/>
              <a:t> for the entire regional sector</a:t>
            </a:r>
          </a:p>
          <a:p>
            <a:r>
              <a:rPr lang="en-US" dirty="0" smtClean="0"/>
              <a:t>Single data-broker to supply multiple uses</a:t>
            </a:r>
          </a:p>
          <a:p>
            <a:r>
              <a:rPr lang="en-US" dirty="0" smtClean="0"/>
              <a:t>Underpinned by OGC standards</a:t>
            </a:r>
          </a:p>
          <a:p>
            <a:r>
              <a:rPr lang="en-US" dirty="0" smtClean="0"/>
              <a:t>Persistent URI’s may be step too far in NZ, as yet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6565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Outstanding issues (still)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Data delivery methodology for agencies</a:t>
            </a:r>
            <a:endParaRPr lang="en-NZ" dirty="0"/>
          </a:p>
          <a:p>
            <a:pPr lvl="1"/>
            <a:r>
              <a:rPr lang="en-NZ" dirty="0"/>
              <a:t>C</a:t>
            </a:r>
            <a:r>
              <a:rPr lang="en-NZ" dirty="0" smtClean="0"/>
              <a:t>onfusion within and between </a:t>
            </a:r>
            <a:r>
              <a:rPr lang="en-NZ" dirty="0"/>
              <a:t>different domain working groups</a:t>
            </a:r>
          </a:p>
          <a:p>
            <a:pPr lvl="1"/>
            <a:r>
              <a:rPr lang="en-NZ" dirty="0" smtClean="0"/>
              <a:t>Cross </a:t>
            </a:r>
            <a:r>
              <a:rPr lang="en-NZ" dirty="0"/>
              <a:t>pollination </a:t>
            </a:r>
            <a:r>
              <a:rPr lang="en-NZ" dirty="0" smtClean="0"/>
              <a:t>improving within </a:t>
            </a:r>
            <a:r>
              <a:rPr lang="en-NZ" dirty="0"/>
              <a:t>organisations</a:t>
            </a:r>
          </a:p>
          <a:p>
            <a:r>
              <a:rPr lang="en-NZ" dirty="0"/>
              <a:t>Still lacking consistency</a:t>
            </a:r>
          </a:p>
          <a:p>
            <a:pPr lvl="1"/>
            <a:r>
              <a:rPr lang="en-NZ" dirty="0"/>
              <a:t>No persistence</a:t>
            </a:r>
          </a:p>
          <a:p>
            <a:pPr lvl="1"/>
            <a:r>
              <a:rPr lang="en-NZ" dirty="0"/>
              <a:t>Lacking connectivity across domains</a:t>
            </a:r>
          </a:p>
          <a:p>
            <a:pPr lvl="1"/>
            <a:r>
              <a:rPr lang="en-NZ" dirty="0"/>
              <a:t>Naming conventions</a:t>
            </a:r>
          </a:p>
          <a:p>
            <a:r>
              <a:rPr lang="en-NZ" dirty="0"/>
              <a:t>No easy discoverability (failing </a:t>
            </a:r>
            <a:r>
              <a:rPr lang="en-NZ" dirty="0" smtClean="0"/>
              <a:t>NZ </a:t>
            </a:r>
            <a:r>
              <a:rPr lang="en-NZ" dirty="0" err="1" smtClean="0"/>
              <a:t>Inc</a:t>
            </a:r>
            <a:r>
              <a:rPr lang="en-NZ" dirty="0"/>
              <a:t>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76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Supporting sector goals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Reliance on:</a:t>
            </a:r>
          </a:p>
          <a:p>
            <a:pPr lvl="1"/>
            <a:r>
              <a:rPr lang="en-NZ" dirty="0" smtClean="0"/>
              <a:t>Governance model:</a:t>
            </a:r>
          </a:p>
          <a:p>
            <a:pPr lvl="2"/>
            <a:r>
              <a:rPr lang="en-NZ" dirty="0" smtClean="0"/>
              <a:t>Reporting (</a:t>
            </a:r>
            <a:r>
              <a:rPr lang="en-NZ" dirty="0" err="1" smtClean="0"/>
              <a:t>EMaR</a:t>
            </a:r>
            <a:r>
              <a:rPr lang="en-NZ" dirty="0" smtClean="0"/>
              <a:t>)</a:t>
            </a:r>
          </a:p>
          <a:p>
            <a:pPr lvl="2"/>
            <a:r>
              <a:rPr lang="en-NZ" dirty="0" smtClean="0"/>
              <a:t>Coms </a:t>
            </a:r>
            <a:r>
              <a:rPr lang="en-NZ" dirty="0"/>
              <a:t>of interest (SIGs – Domain Experts)</a:t>
            </a:r>
          </a:p>
          <a:p>
            <a:pPr lvl="1"/>
            <a:r>
              <a:rPr lang="en-NZ" dirty="0" smtClean="0"/>
              <a:t>Standards (NEMS):</a:t>
            </a:r>
          </a:p>
          <a:p>
            <a:pPr lvl="2"/>
            <a:r>
              <a:rPr lang="en-NZ" dirty="0" smtClean="0"/>
              <a:t>Promotion of interactions between the Governance model and the SIGs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830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Discovery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This is the next challenge!!!</a:t>
            </a:r>
          </a:p>
          <a:p>
            <a:r>
              <a:rPr lang="en-NZ" dirty="0" smtClean="0"/>
              <a:t>Profile O&amp;M, not fully implemented yet</a:t>
            </a:r>
          </a:p>
          <a:p>
            <a:r>
              <a:rPr lang="en-NZ" dirty="0" err="1" smtClean="0"/>
              <a:t>GetDataAvailablity</a:t>
            </a:r>
            <a:r>
              <a:rPr lang="en-NZ" dirty="0" smtClean="0"/>
              <a:t>.</a:t>
            </a:r>
          </a:p>
          <a:p>
            <a:r>
              <a:rPr lang="en-NZ" dirty="0" smtClean="0"/>
              <a:t>Stats rather than full, large volume </a:t>
            </a:r>
            <a:r>
              <a:rPr lang="en-NZ" dirty="0" err="1" smtClean="0"/>
              <a:t>timeseries</a:t>
            </a:r>
            <a:r>
              <a:rPr lang="en-NZ" dirty="0" smtClean="0"/>
              <a:t>.</a:t>
            </a:r>
          </a:p>
          <a:p>
            <a:pPr lvl="1"/>
            <a:r>
              <a:rPr lang="en-NZ" dirty="0" smtClean="0"/>
              <a:t>MORE Focus on PUBLIC CONSUMPTION</a:t>
            </a:r>
          </a:p>
          <a:p>
            <a:pPr lvl="2"/>
            <a:r>
              <a:rPr lang="en-NZ" dirty="0" smtClean="0"/>
              <a:t>&gt;90% users don’t/cant handle large datasets.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843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Ongoing challenges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Biological data</a:t>
            </a:r>
          </a:p>
          <a:p>
            <a:pPr lvl="1"/>
            <a:r>
              <a:rPr lang="en-NZ" dirty="0" smtClean="0"/>
              <a:t>Genus, species, counts, </a:t>
            </a:r>
            <a:r>
              <a:rPr lang="en-NZ" dirty="0" err="1" smtClean="0"/>
              <a:t>etc</a:t>
            </a:r>
            <a:r>
              <a:rPr lang="en-NZ" dirty="0" smtClean="0"/>
              <a:t> </a:t>
            </a:r>
          </a:p>
          <a:p>
            <a:r>
              <a:rPr lang="en-NZ" dirty="0" err="1" smtClean="0"/>
              <a:t>TimeseriesML</a:t>
            </a:r>
            <a:r>
              <a:rPr lang="en-NZ" dirty="0" smtClean="0"/>
              <a:t> partnered with other containers</a:t>
            </a:r>
          </a:p>
          <a:p>
            <a:r>
              <a:rPr lang="en-NZ" dirty="0" smtClean="0"/>
              <a:t>Linked data </a:t>
            </a:r>
          </a:p>
        </p:txBody>
      </p:sp>
    </p:spTree>
    <p:extLst>
      <p:ext uri="{BB962C8B-B14F-4D97-AF65-F5344CB8AC3E}">
        <p14:creationId xmlns:p14="http://schemas.microsoft.com/office/powerpoint/2010/main" val="299814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11" y="294252"/>
            <a:ext cx="7139177" cy="4797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" b="41548"/>
          <a:stretch/>
        </p:blipFill>
        <p:spPr>
          <a:xfrm>
            <a:off x="683568" y="51470"/>
            <a:ext cx="7776735" cy="1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11" y="294252"/>
            <a:ext cx="7139177" cy="4797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" b="41548"/>
          <a:stretch/>
        </p:blipFill>
        <p:spPr>
          <a:xfrm>
            <a:off x="683568" y="51470"/>
            <a:ext cx="7776735" cy="1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nzila.co.nz/media/9354/m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36" y="1713379"/>
            <a:ext cx="1768641" cy="9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Partners / Providers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38703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39" y="4401835"/>
            <a:ext cx="1728192" cy="3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Image result for niw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90" name="Picture 18" descr="https://upload.wikimedia.org/wikipedia/commons/thumb/4/44/National_Institute_of_Water_and_Atmospheric_Research_Logo.svg/2000px-National_Institute_of_Water_and_Atmospheric_Research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9942"/>
            <a:ext cx="1771052" cy="4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7"/>
          <a:stretch/>
        </p:blipFill>
        <p:spPr bwMode="auto">
          <a:xfrm>
            <a:off x="7793097" y="1059582"/>
            <a:ext cx="630378" cy="9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Aquatic Informati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8" y="2715221"/>
            <a:ext cx="1483615" cy="4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13" y="3199036"/>
            <a:ext cx="1149346" cy="5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52" y="4476382"/>
            <a:ext cx="1933266" cy="47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43" y="3684432"/>
            <a:ext cx="485486" cy="79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60705"/>
            <a:ext cx="2056003" cy="7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https://ps.org.nz/sites/all/files/u6/TTF%20logo%20print%20siz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36" y="3310791"/>
            <a:ext cx="1824137" cy="7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stoppress.co.nz/media/VERSIONS/masseylogonew_1200x1200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82" y="2571750"/>
            <a:ext cx="2063407" cy="5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kisters.net/images/KISTERS-LOGO_CLAIM_en_80mm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8" y="2119957"/>
            <a:ext cx="1483615" cy="4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NZ setting</a:t>
            </a:r>
          </a:p>
          <a:p>
            <a:r>
              <a:rPr lang="en-US" dirty="0" smtClean="0"/>
              <a:t>LAWA history and influences</a:t>
            </a:r>
          </a:p>
          <a:p>
            <a:r>
              <a:rPr lang="en-US" dirty="0" smtClean="0"/>
              <a:t>State of play 2018</a:t>
            </a:r>
            <a:endParaRPr lang="en-NZ" dirty="0" smtClean="0"/>
          </a:p>
          <a:p>
            <a:r>
              <a:rPr lang="en-US" dirty="0" smtClean="0"/>
              <a:t>Projects going forward</a:t>
            </a:r>
          </a:p>
        </p:txBody>
      </p:sp>
    </p:spTree>
    <p:extLst>
      <p:ext uri="{BB962C8B-B14F-4D97-AF65-F5344CB8AC3E}">
        <p14:creationId xmlns:p14="http://schemas.microsoft.com/office/powerpoint/2010/main" val="1499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NZ Local Government</a:t>
            </a:r>
            <a:endParaRPr lang="en-NZ" dirty="0"/>
          </a:p>
        </p:txBody>
      </p:sp>
      <p:pic>
        <p:nvPicPr>
          <p:cNvPr id="1028" name="Picture 4" descr="http://www.lgnz.co.nz/assets/North-Island-P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/>
          <a:stretch/>
        </p:blipFill>
        <p:spPr bwMode="auto">
          <a:xfrm>
            <a:off x="3059832" y="1175657"/>
            <a:ext cx="2448273" cy="34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/>
          <a:stretch/>
        </p:blipFill>
        <p:spPr bwMode="auto">
          <a:xfrm>
            <a:off x="5868144" y="1175657"/>
            <a:ext cx="2500887" cy="342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1" y="1157238"/>
            <a:ext cx="2379797" cy="343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Drivers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National Reporting</a:t>
            </a:r>
          </a:p>
          <a:p>
            <a:r>
              <a:rPr lang="en-NZ" dirty="0" smtClean="0"/>
              <a:t>Consistent data</a:t>
            </a:r>
          </a:p>
          <a:p>
            <a:r>
              <a:rPr lang="en-NZ" dirty="0" smtClean="0"/>
              <a:t>Reliability</a:t>
            </a:r>
          </a:p>
          <a:p>
            <a:r>
              <a:rPr lang="en-US" dirty="0" smtClean="0"/>
              <a:t>Public access to actionable information 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78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years ago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591780" y="1707654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One Chief Executive’s </a:t>
            </a:r>
          </a:p>
          <a:p>
            <a:pPr algn="ctr"/>
            <a:r>
              <a:rPr lang="en-US" sz="3200" dirty="0" smtClean="0"/>
              <a:t>“</a:t>
            </a:r>
            <a:r>
              <a:rPr lang="en-US" sz="3200" i="1" dirty="0" smtClean="0"/>
              <a:t>I have a dream</a:t>
            </a:r>
            <a:r>
              <a:rPr lang="en-US" sz="3200" dirty="0" smtClean="0"/>
              <a:t>” instruction</a:t>
            </a:r>
          </a:p>
          <a:p>
            <a:pPr algn="ctr"/>
            <a:r>
              <a:rPr lang="en-US" sz="3200" dirty="0" smtClean="0"/>
              <a:t>to four staff</a:t>
            </a:r>
            <a:endParaRPr lang="en-US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years ago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1" y="1131590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57400" y="474946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acknowledgements to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Dr’s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Arctur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Maidment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3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436096" y="2283718"/>
            <a:ext cx="0" cy="2664296"/>
          </a:xfrm>
          <a:prstGeom prst="line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5486"/>
            <a:ext cx="856046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/>
              <a:t>Timeline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3422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</a:t>
            </a:r>
            <a:endParaRPr lang="en-US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al Services">
  <a:themeElements>
    <a:clrScheme name="About 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out 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About 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gional Services2">
  <a:themeElements>
    <a:clrScheme name="About 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out 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About 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 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 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Regional Services</Template>
  <TotalTime>4265</TotalTime>
  <Words>332</Words>
  <Application>Microsoft Office PowerPoint</Application>
  <PresentationFormat>On-screen Show (16:9)</PresentationFormat>
  <Paragraphs>94</Paragraphs>
  <Slides>31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Myriad</vt:lpstr>
      <vt:lpstr>Regional Services</vt:lpstr>
      <vt:lpstr>Blank Presentation</vt:lpstr>
      <vt:lpstr>1_Blank Presentation</vt:lpstr>
      <vt:lpstr>Regional Services2</vt:lpstr>
      <vt:lpstr>2_Blank Presentation</vt:lpstr>
      <vt:lpstr>Office Theme</vt:lpstr>
      <vt:lpstr>LAWA</vt:lpstr>
      <vt:lpstr>PowerPoint Presentation</vt:lpstr>
      <vt:lpstr>PowerPoint Presentation</vt:lpstr>
      <vt:lpstr>Outline</vt:lpstr>
      <vt:lpstr>NZ Local Government</vt:lpstr>
      <vt:lpstr>Drivers</vt:lpstr>
      <vt:lpstr>9 years ago</vt:lpstr>
      <vt:lpstr>5 years ago</vt:lpstr>
      <vt:lpstr>Timeline</vt:lpstr>
      <vt:lpstr>Timeline</vt:lpstr>
      <vt:lpstr>Timeline</vt:lpstr>
      <vt:lpstr>PowerPoint Presentation</vt:lpstr>
      <vt:lpstr>Products in use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Goal</vt:lpstr>
      <vt:lpstr>e-IDI</vt:lpstr>
      <vt:lpstr>PowerPoint Presentation</vt:lpstr>
      <vt:lpstr>PowerPoint Presentation</vt:lpstr>
      <vt:lpstr>Example</vt:lpstr>
      <vt:lpstr>Next Phase</vt:lpstr>
      <vt:lpstr>Outstanding issues (still)</vt:lpstr>
      <vt:lpstr>Supporting sector goals </vt:lpstr>
      <vt:lpstr>Discovery</vt:lpstr>
      <vt:lpstr>Ongoing challenges</vt:lpstr>
      <vt:lpstr>PowerPoint Presentation</vt:lpstr>
      <vt:lpstr>Partners / Providers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data sharing</dc:title>
  <dc:creator>Sean Hodges</dc:creator>
  <cp:lastModifiedBy>Sean Hodges</cp:lastModifiedBy>
  <cp:revision>106</cp:revision>
  <dcterms:created xsi:type="dcterms:W3CDTF">2016-06-03T02:15:44Z</dcterms:created>
  <dcterms:modified xsi:type="dcterms:W3CDTF">2018-09-18T06:26:25Z</dcterms:modified>
</cp:coreProperties>
</file>