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4" r:id="rId1"/>
  </p:sldMasterIdLst>
  <p:notesMasterIdLst>
    <p:notesMasterId r:id="rId10"/>
  </p:notesMasterIdLst>
  <p:handoutMasterIdLst>
    <p:handoutMasterId r:id="rId11"/>
  </p:handoutMasterIdLst>
  <p:sldIdLst>
    <p:sldId id="256" r:id="rId2"/>
    <p:sldId id="278" r:id="rId3"/>
    <p:sldId id="258" r:id="rId4"/>
    <p:sldId id="269" r:id="rId5"/>
    <p:sldId id="260" r:id="rId6"/>
    <p:sldId id="280" r:id="rId7"/>
    <p:sldId id="279" r:id="rId8"/>
    <p:sldId id="281" r:id="rId9"/>
  </p:sldIdLst>
  <p:sldSz cx="9144000" cy="6858000" type="screen4x3"/>
  <p:notesSz cx="6904038" cy="9220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5pPr>
    <a:lvl6pPr marL="2286000" algn="l" defTabSz="914400" rtl="0" eaLnBrk="1" latinLnBrk="0" hangingPunct="1"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6pPr>
    <a:lvl7pPr marL="2743200" algn="l" defTabSz="914400" rtl="0" eaLnBrk="1" latinLnBrk="0" hangingPunct="1"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7pPr>
    <a:lvl8pPr marL="3200400" algn="l" defTabSz="914400" rtl="0" eaLnBrk="1" latinLnBrk="0" hangingPunct="1"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8pPr>
    <a:lvl9pPr marL="3657600" algn="l" defTabSz="914400" rtl="0" eaLnBrk="1" latinLnBrk="0" hangingPunct="1"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6600"/>
    <a:srgbClr val="000066"/>
    <a:srgbClr val="FFFF99"/>
    <a:srgbClr val="969696"/>
    <a:srgbClr val="CCFFFF"/>
    <a:srgbClr val="5C090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78686"/>
  </p:normalViewPr>
  <p:slideViewPr>
    <p:cSldViewPr>
      <p:cViewPr varScale="1">
        <p:scale>
          <a:sx n="74" d="100"/>
          <a:sy n="74" d="100"/>
        </p:scale>
        <p:origin x="2184" y="176"/>
      </p:cViewPr>
      <p:guideLst>
        <p:guide orient="horz" pos="211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defTabSz="92075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4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11600" y="0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4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9825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defTabSz="92075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4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11600" y="8759825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3D35F818-8F95-4D4B-8511-C68E4BFDA9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43349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defTabSz="92075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11600" y="0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7763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0750" y="4379913"/>
            <a:ext cx="5062538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9825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defTabSz="92075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11600" y="8759825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ED3BBFB6-EA16-814E-8BA7-170BD94223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02113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y.wmo.int/opac/doc_num.php?explnum_id=3645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library.wmo.int/doc_num.php?explnum_id=3404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E9A220-0DFC-4683-8829-77C89720CA4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497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dirty="0">
                <a:solidFill>
                  <a:srgbClr val="0F3277"/>
                </a:solidFill>
                <a:latin typeface="Arial" pitchFamily="34" charset="0"/>
              </a:rPr>
              <a:t>An </a:t>
            </a:r>
            <a:r>
              <a:rPr lang="en-AU" dirty="0">
                <a:solidFill>
                  <a:srgbClr val="FF0066"/>
                </a:solidFill>
                <a:latin typeface="Arial" pitchFamily="34" charset="0"/>
              </a:rPr>
              <a:t>Observation</a:t>
            </a:r>
            <a:r>
              <a:rPr lang="en-AU" dirty="0">
                <a:solidFill>
                  <a:srgbClr val="0F3277"/>
                </a:solidFill>
                <a:latin typeface="Arial" pitchFamily="34" charset="0"/>
              </a:rPr>
              <a:t> is an action whose </a:t>
            </a:r>
            <a:r>
              <a:rPr lang="en-AU" b="1" dirty="0">
                <a:solidFill>
                  <a:srgbClr val="006600"/>
                </a:solidFill>
                <a:latin typeface="Arial" pitchFamily="34" charset="0"/>
              </a:rPr>
              <a:t>result</a:t>
            </a:r>
            <a:r>
              <a:rPr lang="en-AU" dirty="0">
                <a:solidFill>
                  <a:srgbClr val="0F3277"/>
                </a:solidFill>
                <a:latin typeface="Arial" pitchFamily="34" charset="0"/>
              </a:rPr>
              <a:t> is an estimate of the value </a:t>
            </a:r>
            <a:br>
              <a:rPr lang="en-AU" dirty="0">
                <a:solidFill>
                  <a:srgbClr val="0F3277"/>
                </a:solidFill>
                <a:latin typeface="Arial" pitchFamily="34" charset="0"/>
              </a:rPr>
            </a:br>
            <a:r>
              <a:rPr lang="en-AU" dirty="0">
                <a:solidFill>
                  <a:srgbClr val="0F3277"/>
                </a:solidFill>
                <a:latin typeface="Arial" pitchFamily="34" charset="0"/>
              </a:rPr>
              <a:t>of some </a:t>
            </a:r>
            <a:r>
              <a:rPr lang="en-AU" b="0" dirty="0">
                <a:solidFill>
                  <a:srgbClr val="78BE20"/>
                </a:solidFill>
                <a:latin typeface="Arial" pitchFamily="34" charset="0"/>
              </a:rPr>
              <a:t>property</a:t>
            </a:r>
            <a:r>
              <a:rPr lang="en-AU" dirty="0">
                <a:solidFill>
                  <a:srgbClr val="0F3277"/>
                </a:solidFill>
                <a:latin typeface="Arial" pitchFamily="34" charset="0"/>
              </a:rPr>
              <a:t> of the </a:t>
            </a:r>
            <a:r>
              <a:rPr lang="en-AU" dirty="0">
                <a:solidFill>
                  <a:srgbClr val="FF9933"/>
                </a:solidFill>
                <a:latin typeface="Arial" pitchFamily="34" charset="0"/>
              </a:rPr>
              <a:t>feature-of-interest</a:t>
            </a:r>
            <a:r>
              <a:rPr lang="en-AU" dirty="0">
                <a:solidFill>
                  <a:srgbClr val="0F3277"/>
                </a:solidFill>
                <a:latin typeface="Arial" pitchFamily="34" charset="0"/>
              </a:rPr>
              <a:t>, obtained using a specified </a:t>
            </a:r>
            <a:r>
              <a:rPr lang="en-AU" dirty="0">
                <a:solidFill>
                  <a:srgbClr val="660066"/>
                </a:solidFill>
                <a:latin typeface="Arial" pitchFamily="34" charset="0"/>
              </a:rPr>
              <a:t>procedure.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dirty="0">
              <a:solidFill>
                <a:srgbClr val="660066"/>
              </a:solidFill>
              <a:latin typeface="Arial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dirty="0">
                <a:solidFill>
                  <a:srgbClr val="660066"/>
                </a:solidFill>
                <a:latin typeface="Arial" pitchFamily="34" charset="0"/>
              </a:rPr>
              <a:t>WaterML2: Part 1 focuses on hydrologic </a:t>
            </a:r>
            <a:r>
              <a:rPr lang="en-AU" dirty="0" err="1">
                <a:solidFill>
                  <a:srgbClr val="660066"/>
                </a:solidFill>
                <a:latin typeface="Arial" pitchFamily="34" charset="0"/>
              </a:rPr>
              <a:t>timeseries</a:t>
            </a:r>
            <a:r>
              <a:rPr lang="en-AU" dirty="0">
                <a:solidFill>
                  <a:srgbClr val="660066"/>
                </a:solidFill>
                <a:latin typeface="Arial" pitchFamily="34" charset="0"/>
              </a:rPr>
              <a:t> observations,</a:t>
            </a:r>
            <a:r>
              <a:rPr lang="en-AU" baseline="0" dirty="0">
                <a:solidFill>
                  <a:srgbClr val="660066"/>
                </a:solidFill>
                <a:latin typeface="Arial" pitchFamily="34" charset="0"/>
              </a:rPr>
              <a:t> which are </a:t>
            </a:r>
            <a:r>
              <a:rPr lang="en-AU" dirty="0">
                <a:solidFill>
                  <a:srgbClr val="660066"/>
                </a:solidFill>
                <a:latin typeface="Arial" pitchFamily="34" charset="0"/>
              </a:rPr>
              <a:t>the result of measurement of say water level or discharge at a stream gauging station on a river within a particular</a:t>
            </a:r>
            <a:r>
              <a:rPr lang="en-AU" baseline="0" dirty="0">
                <a:solidFill>
                  <a:srgbClr val="660066"/>
                </a:solidFill>
                <a:latin typeface="Arial" pitchFamily="34" charset="0"/>
              </a:rPr>
              <a:t> catchment</a:t>
            </a:r>
            <a:endParaRPr lang="en-AU" dirty="0">
              <a:solidFill>
                <a:srgbClr val="660066"/>
              </a:solidFill>
              <a:latin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3BBFB6-EA16-814E-8BA7-170BD9422392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461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EC-69: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Times New Roman" charset="0"/>
                <a:ea typeface="MS PGothic" pitchFamily="34" charset="-128"/>
                <a:cs typeface="MS PGothic" charset="0"/>
                <a:hlinkClick r:id="rId3"/>
              </a:rPr>
              <a:t>https://library.wmo.int/opac/doc_num.php?explnum_id=3645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charset="0"/>
                <a:ea typeface="MS PGothic" pitchFamily="34" charset="-128"/>
                <a:cs typeface="MS PGothic" charset="0"/>
              </a:rPr>
              <a:t> </a:t>
            </a:r>
            <a:endParaRPr lang="en-AU" sz="1200" kern="1200" dirty="0">
              <a:solidFill>
                <a:schemeClr val="tx1"/>
              </a:solidFill>
              <a:effectLst/>
              <a:latin typeface="Times New Roman" charset="0"/>
              <a:ea typeface="MS PGothic" pitchFamily="34" charset="-128"/>
              <a:cs typeface="MS PGothic" charset="0"/>
            </a:endParaRPr>
          </a:p>
          <a:p>
            <a:r>
              <a:rPr lang="en-US" dirty="0"/>
              <a:t>CHy-15: </a:t>
            </a:r>
            <a:r>
              <a:rPr lang="en-GB" sz="1200" u="sng" kern="1200" dirty="0">
                <a:solidFill>
                  <a:schemeClr val="tx1"/>
                </a:solidFill>
                <a:effectLst/>
                <a:latin typeface="Times New Roman" charset="0"/>
                <a:ea typeface="MS PGothic" pitchFamily="34" charset="-128"/>
                <a:cs typeface="MS PGothic" charset="0"/>
                <a:hlinkClick r:id="rId4"/>
              </a:rPr>
              <a:t>https://library.wmo.int/doc_num.php?explnum_id=3404</a:t>
            </a:r>
            <a:r>
              <a:rPr lang="en-AU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3BBFB6-EA16-814E-8BA7-170BD9422392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7405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8739188" y="214313"/>
            <a:ext cx="74612" cy="21431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r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9pPr>
          </a:lstStyle>
          <a:p>
            <a:pPr>
              <a:defRPr/>
            </a:pPr>
            <a:r>
              <a:rPr lang="en-US" altLang="en-US" sz="800">
                <a:solidFill>
                  <a:srgbClr val="FFFFFF"/>
                </a:solidFill>
                <a:latin typeface="Arial" charset="0"/>
              </a:rPr>
              <a:t>®</a:t>
            </a:r>
          </a:p>
        </p:txBody>
      </p:sp>
      <p:pic>
        <p:nvPicPr>
          <p:cNvPr id="5" name="Picture 10" descr="OGC header 2010122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Picture 7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6096000"/>
            <a:ext cx="13811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3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3276600"/>
            <a:ext cx="7772400" cy="1143000"/>
          </a:xfrm>
        </p:spPr>
        <p:txBody>
          <a:bodyPr/>
          <a:lstStyle>
            <a:lvl1pPr>
              <a:defRPr sz="3200">
                <a:latin typeface="Arial Black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638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572000"/>
            <a:ext cx="6400800" cy="1371600"/>
          </a:xfrm>
        </p:spPr>
        <p:txBody>
          <a:bodyPr/>
          <a:lstStyle>
            <a:lvl1pPr marL="0" indent="0" algn="ctr">
              <a:buFontTx/>
              <a:buNone/>
              <a:defRPr sz="1800">
                <a:solidFill>
                  <a:srgbClr val="092E5C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4" name="Picture 13" descr="wmologo.jpeg">
            <a:extLst>
              <a:ext uri="{FF2B5EF4-FFF2-40B4-BE49-F238E27FC236}">
                <a16:creationId xmlns:a16="http://schemas.microsoft.com/office/drawing/2014/main" id="{24D8539B-81A7-4A4C-A17B-C3801694FE2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78274" y="5949280"/>
            <a:ext cx="826527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936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2018 Open Geospatial Consortium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F5C08-9863-464B-8ADE-A89BC41090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4566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5288" y="136525"/>
            <a:ext cx="2170112" cy="60340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1775" y="136525"/>
            <a:ext cx="6361113" cy="60340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2018 Open Geospatial Consortium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3E5D2-22FF-DE40-BB45-5904AFD691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7656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 descr="wmologo.jpeg">
            <a:extLst>
              <a:ext uri="{FF2B5EF4-FFF2-40B4-BE49-F238E27FC236}">
                <a16:creationId xmlns:a16="http://schemas.microsoft.com/office/drawing/2014/main" id="{339DB870-604C-FB4B-87C5-C8674B9547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78274" y="5949280"/>
            <a:ext cx="826527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088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2018 Open Geospatial Consortium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96FCB-D23A-A24C-9D82-3F41F4AC5D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372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075" y="1279525"/>
            <a:ext cx="4152900" cy="4891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1279525"/>
            <a:ext cx="4152900" cy="4891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2018 Open Geospatial Consortium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66CF4-B06C-C644-947A-3193A300C1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6163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2018 Open Geospatial Consortium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6F97B-9CFF-B245-85B9-914B1C89C3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215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2018 Open Geospatial Consortium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45999-4989-CE46-9052-5F6CD8C2D6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904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2018 Open Geospatial Consortium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E257F-3AC2-0942-956E-433F540C01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4679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2018 Open Geospatial Consortium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5DC85-1E39-6F45-8D26-88CB57EE5C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7511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2018 Open Geospatial Consortium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941DA-054F-A74C-AF1A-5876988B7C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5985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125" y="776288"/>
            <a:ext cx="8455025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136525"/>
            <a:ext cx="86836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6075" y="1279525"/>
            <a:ext cx="8458200" cy="489108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3388" y="65532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900" b="0">
                <a:solidFill>
                  <a:srgbClr val="092E5C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 dirty="0"/>
              <a:t>Copyright © 2018 Open Geospatial Consortium</a:t>
            </a:r>
          </a:p>
        </p:txBody>
      </p:sp>
      <p:sp>
        <p:nvSpPr>
          <p:cNvPr id="4628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96100" y="65532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 b="0">
                <a:solidFill>
                  <a:srgbClr val="092E5C"/>
                </a:solidFill>
                <a:latin typeface="Arial" charset="0"/>
              </a:defRPr>
            </a:lvl1pPr>
          </a:lstStyle>
          <a:p>
            <a:pPr>
              <a:defRPr/>
            </a:pPr>
            <a:fld id="{27D0F9EB-4EAC-1044-9312-C01285DE51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Text Box 16"/>
          <p:cNvSpPr txBox="1">
            <a:spLocks noChangeArrowheads="1"/>
          </p:cNvSpPr>
          <p:nvPr/>
        </p:nvSpPr>
        <p:spPr bwMode="auto">
          <a:xfrm>
            <a:off x="333375" y="6219825"/>
            <a:ext cx="1157288" cy="6096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US" sz="4000">
                <a:solidFill>
                  <a:schemeClr val="tx2"/>
                </a:solidFill>
                <a:latin typeface="Times New Roman" charset="0"/>
              </a:rPr>
              <a:t>OGC</a:t>
            </a:r>
          </a:p>
        </p:txBody>
      </p:sp>
      <p:sp>
        <p:nvSpPr>
          <p:cNvPr id="1032" name="Text Box 20"/>
          <p:cNvSpPr txBox="1">
            <a:spLocks noChangeArrowheads="1"/>
          </p:cNvSpPr>
          <p:nvPr/>
        </p:nvSpPr>
        <p:spPr bwMode="auto">
          <a:xfrm>
            <a:off x="1498600" y="6270625"/>
            <a:ext cx="93663" cy="2444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r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9pPr>
          </a:lstStyle>
          <a:p>
            <a:pPr>
              <a:defRPr/>
            </a:pPr>
            <a:r>
              <a:rPr lang="en-US" altLang="en-US">
                <a:solidFill>
                  <a:schemeClr val="tx2"/>
                </a:solidFill>
                <a:latin typeface="Arial" charset="0"/>
              </a:rPr>
              <a:t>®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2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</p:sldLayoutIdLst>
  <p:hf sldNum="0" hd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itchFamily="34" charset="-128"/>
          <a:cs typeface="MS PGothic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itchFamily="34" charset="-128"/>
          <a:cs typeface="MS PGothic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itchFamily="34" charset="-128"/>
          <a:cs typeface="MS PGothic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233363" indent="-233363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•"/>
        <a:defRPr sz="24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1pPr>
      <a:lvl2pPr marL="569913" indent="-22225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–"/>
        <a:defRPr sz="20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2pPr>
      <a:lvl3pPr marL="9128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•"/>
        <a:defRPr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3pPr>
      <a:lvl4pPr marL="12557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–"/>
        <a:defRPr sz="16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4pPr>
      <a:lvl5pPr marL="15986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5pPr>
      <a:lvl6pPr marL="20558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chemeClr val="tx2"/>
          </a:solidFill>
          <a:latin typeface="+mn-lt"/>
        </a:defRPr>
      </a:lvl6pPr>
      <a:lvl7pPr marL="25130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chemeClr val="tx2"/>
          </a:solidFill>
          <a:latin typeface="+mn-lt"/>
        </a:defRPr>
      </a:lvl7pPr>
      <a:lvl8pPr marL="29702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chemeClr val="tx2"/>
          </a:solidFill>
          <a:latin typeface="+mn-lt"/>
        </a:defRPr>
      </a:lvl8pPr>
      <a:lvl9pPr marL="34274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xternal.opengis.org/twiki_public/bin/view/HydrologyDWG/WebHome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gdc.gov/standards/news/WaterML" TargetMode="External"/><Relationship Id="rId2" Type="http://schemas.openxmlformats.org/officeDocument/2006/relationships/hyperlink" Target="http://www.opengeospatial.org/pressroom/pressreleases/183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help.waterdata.usgs.gov/news/april-10-2014" TargetMode="External"/><Relationship Id="rId4" Type="http://schemas.openxmlformats.org/officeDocument/2006/relationships/hyperlink" Target="http://eur-lex.europa.eu/LexUriServ/LexUriServ.do?uri=OJ:L:2013:331:0001:0267:EN:PDF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WMO adoption of WaterML2 suite: status, timeframes, issues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800600"/>
            <a:ext cx="6400800" cy="1143000"/>
          </a:xfrm>
        </p:spPr>
        <p:txBody>
          <a:bodyPr/>
          <a:lstStyle/>
          <a:p>
            <a:r>
              <a:rPr lang="en-US" altLang="en-US" dirty="0">
                <a:ea typeface="MS PGothic" charset="-128"/>
              </a:rPr>
              <a:t>Ninth Hydrology DWG Workshop</a:t>
            </a:r>
          </a:p>
          <a:p>
            <a:r>
              <a:rPr lang="en-US" altLang="en-US" dirty="0">
                <a:ea typeface="MS PGothic" charset="-128"/>
              </a:rPr>
              <a:t>Geneva, Switzerland</a:t>
            </a:r>
          </a:p>
          <a:p>
            <a:r>
              <a:rPr lang="en-US" altLang="en-US" dirty="0">
                <a:ea typeface="MS PGothic" charset="-128"/>
              </a:rPr>
              <a:t>Tony Boston</a:t>
            </a:r>
          </a:p>
          <a:p>
            <a:r>
              <a:rPr lang="en-US" altLang="en-US" dirty="0">
                <a:ea typeface="MS PGothic" charset="-128"/>
              </a:rPr>
              <a:t>17 September 2018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24181" y="1253896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US" dirty="0" err="1"/>
          </a:p>
        </p:txBody>
      </p:sp>
      <p:pic>
        <p:nvPicPr>
          <p:cNvPr id="1026" name="Picture 2" descr="WMO headquarters in Geneva (Source DWD)">
            <a:extLst>
              <a:ext uri="{FF2B5EF4-FFF2-40B4-BE49-F238E27FC236}">
                <a16:creationId xmlns:a16="http://schemas.microsoft.com/office/drawing/2014/main" id="{599E768C-2424-D042-929A-B0B91ADEFB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0"/>
          <a:stretch/>
        </p:blipFill>
        <p:spPr bwMode="auto">
          <a:xfrm>
            <a:off x="3429000" y="1028700"/>
            <a:ext cx="2498271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921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 Standardization for Water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75" y="1279525"/>
            <a:ext cx="7106245" cy="1717427"/>
          </a:xfrm>
        </p:spPr>
        <p:txBody>
          <a:bodyPr/>
          <a:lstStyle/>
          <a:p>
            <a:pPr defTabSz="914144" eaLnBrk="1" fontAlgn="auto" hangingPunct="1">
              <a:spcBef>
                <a:spcPts val="0"/>
              </a:spcBef>
              <a:spcAft>
                <a:spcPts val="0"/>
              </a:spcAft>
              <a:buClrTx/>
              <a:defRPr/>
            </a:pPr>
            <a:r>
              <a:rPr lang="en-US" sz="2800" dirty="0">
                <a:solidFill>
                  <a:srgbClr val="FF0000"/>
                </a:solidFill>
              </a:rPr>
              <a:t>Hydrology Domain Working Group</a:t>
            </a:r>
          </a:p>
          <a:p>
            <a:pPr lvl="1" defTabSz="914144" eaLnBrk="1" fontAlgn="auto" hangingPunct="1">
              <a:spcBef>
                <a:spcPts val="0"/>
              </a:spcBef>
              <a:spcAft>
                <a:spcPts val="0"/>
              </a:spcAft>
              <a:buClrTx/>
              <a:defRPr/>
            </a:pPr>
            <a:r>
              <a:rPr lang="en-US" sz="2400" dirty="0">
                <a:solidFill>
                  <a:srgbClr val="000000"/>
                </a:solidFill>
              </a:rPr>
              <a:t>standards for water data: </a:t>
            </a:r>
            <a:r>
              <a:rPr lang="en-US" sz="2400" b="1" dirty="0" err="1">
                <a:solidFill>
                  <a:srgbClr val="000000"/>
                </a:solidFill>
              </a:rPr>
              <a:t>WaterML</a:t>
            </a:r>
            <a:r>
              <a:rPr lang="en-US" sz="2400" b="1" dirty="0">
                <a:solidFill>
                  <a:srgbClr val="000000"/>
                </a:solidFill>
              </a:rPr>
              <a:t> 2.0 suite</a:t>
            </a:r>
          </a:p>
          <a:p>
            <a:pPr lvl="1" defTabSz="914144" eaLnBrk="1" fontAlgn="auto" hangingPunct="1">
              <a:spcBef>
                <a:spcPts val="0"/>
              </a:spcBef>
              <a:spcAft>
                <a:spcPts val="0"/>
              </a:spcAft>
              <a:buClrTx/>
              <a:defRPr/>
            </a:pPr>
            <a:r>
              <a:rPr lang="en-US" sz="2400" dirty="0">
                <a:solidFill>
                  <a:srgbClr val="000000"/>
                </a:solidFill>
              </a:rPr>
              <a:t>organizing Interoperability Experiments (IEs)                 focused on different sub-domains of water</a:t>
            </a:r>
          </a:p>
          <a:p>
            <a:pPr marL="347663" lvl="1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dirty="0">
                <a:solidFill>
                  <a:srgbClr val="000000"/>
                </a:solidFill>
              </a:rPr>
              <a:t>Co-Chairs: </a:t>
            </a:r>
          </a:p>
          <a:p>
            <a:pPr lvl="1"/>
            <a:r>
              <a:rPr lang="en-US" dirty="0" err="1">
                <a:solidFill>
                  <a:srgbClr val="000000"/>
                </a:solidFill>
              </a:rPr>
              <a:t>Silvano</a:t>
            </a:r>
            <a:r>
              <a:rPr lang="en-US" dirty="0">
                <a:solidFill>
                  <a:srgbClr val="000000"/>
                </a:solidFill>
              </a:rPr>
              <a:t> Pecora (Italy) 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Tony Boston (Australia)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David Blodgett (USA)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>	</a:t>
            </a:r>
            <a:endParaRPr lang="en-US" sz="2400" b="1" dirty="0"/>
          </a:p>
        </p:txBody>
      </p:sp>
      <p:pic>
        <p:nvPicPr>
          <p:cNvPr id="5" name="Picture 4" descr="wmologo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8274" y="5949280"/>
            <a:ext cx="826527" cy="864096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4355976" y="3014896"/>
            <a:ext cx="4437952" cy="3294424"/>
            <a:chOff x="4598544" y="3327176"/>
            <a:chExt cx="4437952" cy="3294424"/>
          </a:xfrm>
        </p:grpSpPr>
        <p:sp>
          <p:nvSpPr>
            <p:cNvPr id="26" name="TextBox 9"/>
            <p:cNvSpPr txBox="1">
              <a:spLocks noChangeArrowheads="1"/>
            </p:cNvSpPr>
            <p:nvPr/>
          </p:nvSpPr>
          <p:spPr bwMode="auto">
            <a:xfrm>
              <a:off x="5593055" y="3327176"/>
              <a:ext cx="2747612" cy="399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313" tIns="45655" rIns="91313" bIns="45655">
              <a:spAutoFit/>
            </a:bodyPr>
            <a:lstStyle/>
            <a:p>
              <a:pPr algn="l" defTabSz="914144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defRPr/>
              </a:pPr>
              <a:r>
                <a:rPr lang="en-US" sz="2000" dirty="0">
                  <a:solidFill>
                    <a:srgbClr val="FF0000"/>
                  </a:solidFill>
                  <a:cs typeface="+mn-cs"/>
                </a:rPr>
                <a:t>Iterative Development</a:t>
              </a: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8544" y="3727146"/>
              <a:ext cx="4437952" cy="2894454"/>
            </a:xfrm>
            <a:prstGeom prst="rect">
              <a:avLst/>
            </a:prstGeom>
          </p:spPr>
        </p:pic>
      </p:grpSp>
      <p:sp>
        <p:nvSpPr>
          <p:cNvPr id="28" name="Rectangle 27"/>
          <p:cNvSpPr/>
          <p:nvPr/>
        </p:nvSpPr>
        <p:spPr>
          <a:xfrm>
            <a:off x="251520" y="3745254"/>
            <a:ext cx="3672408" cy="1988002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144" eaLnBrk="1" fontAlgn="auto" hangingPunct="1">
              <a:spcBef>
                <a:spcPts val="0"/>
              </a:spcBef>
              <a:spcAft>
                <a:spcPts val="0"/>
              </a:spcAft>
              <a:buClrTx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52141" y="6453336"/>
            <a:ext cx="6104235" cy="307645"/>
          </a:xfrm>
          <a:prstGeom prst="rect">
            <a:avLst/>
          </a:prstGeom>
          <a:noFill/>
        </p:spPr>
        <p:txBody>
          <a:bodyPr wrap="none" lIns="91313" tIns="45655" rIns="91313" bIns="45655">
            <a:spAutoFit/>
          </a:bodyPr>
          <a:lstStyle/>
          <a:p>
            <a:pPr algn="l" defTabSz="914144" eaLnBrk="1" fontAlgn="auto" hangingPunct="1">
              <a:spcBef>
                <a:spcPts val="0"/>
              </a:spcBef>
              <a:spcAft>
                <a:spcPts val="0"/>
              </a:spcAft>
              <a:buClrTx/>
              <a:defRPr/>
            </a:pPr>
            <a:r>
              <a:rPr lang="en-US" sz="1400" dirty="0">
                <a:solidFill>
                  <a:srgbClr val="000000"/>
                </a:solidFill>
                <a:cs typeface="+mn-cs"/>
                <a:hlinkClick r:id="rId5"/>
              </a:rPr>
              <a:t>http://external.opengis.org/twiki_public/bin/view/HydrologyDWG/WebHome</a:t>
            </a:r>
            <a:endParaRPr lang="en-US" sz="1400" dirty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4416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8D984-E595-DF40-A394-FC4BF66DF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WaterML2 standards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4CC01-6EBD-E94E-8B72-4775915F9E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Shape 154">
            <a:extLst>
              <a:ext uri="{FF2B5EF4-FFF2-40B4-BE49-F238E27FC236}">
                <a16:creationId xmlns:a16="http://schemas.microsoft.com/office/drawing/2014/main" id="{1BE5019A-7DB4-7448-8343-C2FD452BFA69}"/>
              </a:ext>
            </a:extLst>
          </p:cNvPr>
          <p:cNvGrpSpPr/>
          <p:nvPr/>
        </p:nvGrpSpPr>
        <p:grpSpPr>
          <a:xfrm>
            <a:off x="78392" y="1411186"/>
            <a:ext cx="8957608" cy="4528315"/>
            <a:chOff x="0" y="90095"/>
            <a:chExt cx="7966453" cy="3039138"/>
          </a:xfrm>
        </p:grpSpPr>
        <p:sp>
          <p:nvSpPr>
            <p:cNvPr id="5" name="Shape 155">
              <a:extLst>
                <a:ext uri="{FF2B5EF4-FFF2-40B4-BE49-F238E27FC236}">
                  <a16:creationId xmlns:a16="http://schemas.microsoft.com/office/drawing/2014/main" id="{E348E9DE-452D-1C4C-A4CF-99267D25BBC3}"/>
                </a:ext>
              </a:extLst>
            </p:cNvPr>
            <p:cNvSpPr/>
            <p:nvPr/>
          </p:nvSpPr>
          <p:spPr>
            <a:xfrm>
              <a:off x="0" y="90095"/>
              <a:ext cx="7966453" cy="1630177"/>
            </a:xfrm>
            <a:prstGeom prst="roundRect">
              <a:avLst>
                <a:gd name="adj" fmla="val 10000"/>
              </a:avLst>
            </a:prstGeom>
            <a:solidFill>
              <a:srgbClr val="CCD3EA">
                <a:alpha val="89803"/>
              </a:srgbClr>
            </a:solidFill>
            <a:ln w="12700" cap="flat" cmpd="sng">
              <a:solidFill>
                <a:srgbClr val="CCD3EA">
                  <a:alpha val="89803"/>
                </a:srgb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75" tIns="68575" rIns="68575" bIns="6857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400" b="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Shape 156">
              <a:extLst>
                <a:ext uri="{FF2B5EF4-FFF2-40B4-BE49-F238E27FC236}">
                  <a16:creationId xmlns:a16="http://schemas.microsoft.com/office/drawing/2014/main" id="{C040DDE3-7B52-F847-BD6A-37B5701E8243}"/>
                </a:ext>
              </a:extLst>
            </p:cNvPr>
            <p:cNvSpPr/>
            <p:nvPr/>
          </p:nvSpPr>
          <p:spPr>
            <a:xfrm>
              <a:off x="242650" y="487643"/>
              <a:ext cx="1360208" cy="1195463"/>
            </a:xfrm>
            <a:prstGeom prst="roundRect">
              <a:avLst>
                <a:gd name="adj" fmla="val 10000"/>
              </a:avLst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75" tIns="68575" rIns="68575" bIns="6857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400" b="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Shape 157">
              <a:extLst>
                <a:ext uri="{FF2B5EF4-FFF2-40B4-BE49-F238E27FC236}">
                  <a16:creationId xmlns:a16="http://schemas.microsoft.com/office/drawing/2014/main" id="{C7878F0E-BEE4-A748-9620-529DE85C9589}"/>
                </a:ext>
              </a:extLst>
            </p:cNvPr>
            <p:cNvSpPr/>
            <p:nvPr/>
          </p:nvSpPr>
          <p:spPr>
            <a:xfrm rot="10800000">
              <a:off x="199749" y="1857558"/>
              <a:ext cx="1360208" cy="1271674"/>
            </a:xfrm>
            <a:prstGeom prst="round2SameRect">
              <a:avLst>
                <a:gd name="adj1" fmla="val 10500"/>
                <a:gd name="adj2" fmla="val 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75" tIns="68575" rIns="68575" bIns="6857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400" b="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Shape 158">
              <a:extLst>
                <a:ext uri="{FF2B5EF4-FFF2-40B4-BE49-F238E27FC236}">
                  <a16:creationId xmlns:a16="http://schemas.microsoft.com/office/drawing/2014/main" id="{66053A91-24C4-F94C-91D2-45C1C112D7A3}"/>
                </a:ext>
              </a:extLst>
            </p:cNvPr>
            <p:cNvSpPr txBox="1"/>
            <p:nvPr/>
          </p:nvSpPr>
          <p:spPr>
            <a:xfrm>
              <a:off x="238857" y="1857558"/>
              <a:ext cx="1281900" cy="1232700"/>
            </a:xfrm>
            <a:prstGeom prst="rect">
              <a:avLst/>
            </a:prstGeom>
            <a:noFill/>
            <a:ln>
              <a:noFill/>
            </a:ln>
          </p:spPr>
          <p:txBody>
            <a:bodyPr lIns="80000" tIns="80000" rIns="80000" bIns="80000" anchor="t" anchorCtr="0">
              <a:noAutofit/>
            </a:bodyPr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</a:pPr>
              <a:r>
                <a:rPr lang="en" sz="1800" b="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Part 1 </a:t>
              </a:r>
              <a:r>
                <a:rPr lang="mr-IN" sz="1800" b="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–</a:t>
              </a:r>
              <a:r>
                <a:rPr lang="en" sz="1800" b="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" sz="1800" b="0" kern="0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Timeseries</a:t>
              </a:r>
              <a:endParaRPr lang="en-AU" sz="1800" b="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</a:pPr>
              <a:endParaRPr lang="en" sz="1800" b="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endParaRPr sz="1800" b="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Shape 159">
              <a:extLst>
                <a:ext uri="{FF2B5EF4-FFF2-40B4-BE49-F238E27FC236}">
                  <a16:creationId xmlns:a16="http://schemas.microsoft.com/office/drawing/2014/main" id="{255138E4-14E1-F34C-A913-C3C5303C27B2}"/>
                </a:ext>
              </a:extLst>
            </p:cNvPr>
            <p:cNvSpPr/>
            <p:nvPr/>
          </p:nvSpPr>
          <p:spPr>
            <a:xfrm>
              <a:off x="1806891" y="487643"/>
              <a:ext cx="1360208" cy="1195463"/>
            </a:xfrm>
            <a:prstGeom prst="roundRect">
              <a:avLst>
                <a:gd name="adj" fmla="val 10000"/>
              </a:avLst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75" tIns="68575" rIns="68575" bIns="6857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400" b="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Shape 160">
              <a:extLst>
                <a:ext uri="{FF2B5EF4-FFF2-40B4-BE49-F238E27FC236}">
                  <a16:creationId xmlns:a16="http://schemas.microsoft.com/office/drawing/2014/main" id="{7C9B001F-EA8E-0541-A05A-6EBE2AE029BD}"/>
                </a:ext>
              </a:extLst>
            </p:cNvPr>
            <p:cNvSpPr/>
            <p:nvPr/>
          </p:nvSpPr>
          <p:spPr>
            <a:xfrm rot="10800000">
              <a:off x="1695979" y="1857558"/>
              <a:ext cx="1496229" cy="1271674"/>
            </a:xfrm>
            <a:prstGeom prst="round2SameRect">
              <a:avLst>
                <a:gd name="adj1" fmla="val 10500"/>
                <a:gd name="adj2" fmla="val 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75" tIns="68575" rIns="68575" bIns="6857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400" b="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Shape 161">
              <a:extLst>
                <a:ext uri="{FF2B5EF4-FFF2-40B4-BE49-F238E27FC236}">
                  <a16:creationId xmlns:a16="http://schemas.microsoft.com/office/drawing/2014/main" id="{108B075B-4E6E-F344-A2AD-4A9D67C97E20}"/>
                </a:ext>
              </a:extLst>
            </p:cNvPr>
            <p:cNvSpPr txBox="1"/>
            <p:nvPr/>
          </p:nvSpPr>
          <p:spPr>
            <a:xfrm>
              <a:off x="1735086" y="1857558"/>
              <a:ext cx="1418100" cy="1232700"/>
            </a:xfrm>
            <a:prstGeom prst="rect">
              <a:avLst/>
            </a:prstGeom>
            <a:noFill/>
            <a:ln>
              <a:noFill/>
            </a:ln>
          </p:spPr>
          <p:txBody>
            <a:bodyPr lIns="80000" tIns="80000" rIns="80000" bIns="80000" anchor="t" anchorCtr="0">
              <a:noAutofit/>
            </a:bodyPr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</a:pPr>
              <a:r>
                <a:rPr lang="en" sz="1800" b="0"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Part 2 – Ratings, Gaugings and Sections</a:t>
              </a:r>
            </a:p>
          </p:txBody>
        </p:sp>
        <p:sp>
          <p:nvSpPr>
            <p:cNvPr id="12" name="Shape 162">
              <a:extLst>
                <a:ext uri="{FF2B5EF4-FFF2-40B4-BE49-F238E27FC236}">
                  <a16:creationId xmlns:a16="http://schemas.microsoft.com/office/drawing/2014/main" id="{7F670B4C-E99F-0940-80D1-C1ABBFEC08B8}"/>
                </a:ext>
              </a:extLst>
            </p:cNvPr>
            <p:cNvSpPr/>
            <p:nvPr/>
          </p:nvSpPr>
          <p:spPr>
            <a:xfrm>
              <a:off x="6320695" y="487627"/>
              <a:ext cx="1360200" cy="1195500"/>
            </a:xfrm>
            <a:prstGeom prst="roundRect">
              <a:avLst>
                <a:gd name="adj" fmla="val 10000"/>
              </a:avLst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75" tIns="68575" rIns="68575" bIns="6857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400" b="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Shape 163">
              <a:extLst>
                <a:ext uri="{FF2B5EF4-FFF2-40B4-BE49-F238E27FC236}">
                  <a16:creationId xmlns:a16="http://schemas.microsoft.com/office/drawing/2014/main" id="{B480501F-D664-474F-8B19-F75D172C869A}"/>
                </a:ext>
              </a:extLst>
            </p:cNvPr>
            <p:cNvSpPr/>
            <p:nvPr/>
          </p:nvSpPr>
          <p:spPr>
            <a:xfrm rot="10800000">
              <a:off x="3328230" y="1857558"/>
              <a:ext cx="1360208" cy="1271674"/>
            </a:xfrm>
            <a:prstGeom prst="round2SameRect">
              <a:avLst>
                <a:gd name="adj1" fmla="val 10500"/>
                <a:gd name="adj2" fmla="val 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75" tIns="68575" rIns="68575" bIns="6857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400" b="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Shape 164">
              <a:extLst>
                <a:ext uri="{FF2B5EF4-FFF2-40B4-BE49-F238E27FC236}">
                  <a16:creationId xmlns:a16="http://schemas.microsoft.com/office/drawing/2014/main" id="{02DA4FED-6C1C-3946-A181-439DD81918C9}"/>
                </a:ext>
              </a:extLst>
            </p:cNvPr>
            <p:cNvSpPr txBox="1"/>
            <p:nvPr/>
          </p:nvSpPr>
          <p:spPr>
            <a:xfrm>
              <a:off x="3367339" y="1857558"/>
              <a:ext cx="1281900" cy="1232700"/>
            </a:xfrm>
            <a:prstGeom prst="rect">
              <a:avLst/>
            </a:prstGeom>
            <a:noFill/>
            <a:ln>
              <a:noFill/>
            </a:ln>
          </p:spPr>
          <p:txBody>
            <a:bodyPr lIns="80000" tIns="80000" rIns="80000" bIns="80000" anchor="t" anchorCtr="0">
              <a:noAutofit/>
            </a:bodyPr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</a:pPr>
              <a:r>
                <a:rPr lang="en" sz="1800" b="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Part 3 – Surface </a:t>
              </a:r>
              <a:r>
                <a:rPr lang="en-AU" sz="1800" b="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Hydrology</a:t>
              </a:r>
            </a:p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</a:pPr>
              <a:r>
                <a:rPr lang="en-AU" sz="1800" b="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F</a:t>
              </a:r>
              <a:r>
                <a:rPr lang="en" sz="1800" b="0" kern="0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eatures</a:t>
              </a:r>
              <a:endParaRPr lang="en" sz="1800" b="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Shape 165">
              <a:extLst>
                <a:ext uri="{FF2B5EF4-FFF2-40B4-BE49-F238E27FC236}">
                  <a16:creationId xmlns:a16="http://schemas.microsoft.com/office/drawing/2014/main" id="{F09BF1FE-9EB7-2343-99C8-9BC4968CAFE5}"/>
                </a:ext>
              </a:extLst>
            </p:cNvPr>
            <p:cNvSpPr/>
            <p:nvPr/>
          </p:nvSpPr>
          <p:spPr>
            <a:xfrm>
              <a:off x="4867362" y="487643"/>
              <a:ext cx="1360208" cy="1195463"/>
            </a:xfrm>
            <a:prstGeom prst="roundRect">
              <a:avLst>
                <a:gd name="adj" fmla="val 10000"/>
              </a:avLst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75" tIns="68575" rIns="68575" bIns="6857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400" b="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Shape 166">
              <a:extLst>
                <a:ext uri="{FF2B5EF4-FFF2-40B4-BE49-F238E27FC236}">
                  <a16:creationId xmlns:a16="http://schemas.microsoft.com/office/drawing/2014/main" id="{66BFE206-33BC-1241-9CD8-CC9CBA54AA7C}"/>
                </a:ext>
              </a:extLst>
            </p:cNvPr>
            <p:cNvSpPr/>
            <p:nvPr/>
          </p:nvSpPr>
          <p:spPr>
            <a:xfrm rot="10800000">
              <a:off x="4824460" y="1857558"/>
              <a:ext cx="1360208" cy="1271674"/>
            </a:xfrm>
            <a:prstGeom prst="round2SameRect">
              <a:avLst>
                <a:gd name="adj1" fmla="val 10500"/>
                <a:gd name="adj2" fmla="val 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75" tIns="68575" rIns="68575" bIns="6857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400" b="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Shape 167">
              <a:extLst>
                <a:ext uri="{FF2B5EF4-FFF2-40B4-BE49-F238E27FC236}">
                  <a16:creationId xmlns:a16="http://schemas.microsoft.com/office/drawing/2014/main" id="{D87C4812-1299-C445-8C1C-56E56BE7EBF1}"/>
                </a:ext>
              </a:extLst>
            </p:cNvPr>
            <p:cNvSpPr txBox="1"/>
            <p:nvPr/>
          </p:nvSpPr>
          <p:spPr>
            <a:xfrm>
              <a:off x="4863569" y="1857558"/>
              <a:ext cx="1281993" cy="1232567"/>
            </a:xfrm>
            <a:prstGeom prst="rect">
              <a:avLst/>
            </a:prstGeom>
            <a:noFill/>
            <a:ln>
              <a:noFill/>
            </a:ln>
          </p:spPr>
          <p:txBody>
            <a:bodyPr lIns="80000" tIns="80000" rIns="80000" bIns="80000" anchor="t" anchorCtr="0">
              <a:noAutofit/>
            </a:bodyPr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</a:pPr>
              <a:r>
                <a:rPr lang="en" sz="1800" b="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Part 4 – Groundwater</a:t>
              </a:r>
              <a:endParaRPr lang="en-AU" sz="1800" b="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</a:pPr>
              <a:r>
                <a:rPr lang="en-AU" sz="1800" b="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Features</a:t>
              </a:r>
              <a:endParaRPr lang="en" sz="1800" b="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Shape 168">
              <a:extLst>
                <a:ext uri="{FF2B5EF4-FFF2-40B4-BE49-F238E27FC236}">
                  <a16:creationId xmlns:a16="http://schemas.microsoft.com/office/drawing/2014/main" id="{21B8108A-2BCE-8549-9769-D4C775F498F8}"/>
                </a:ext>
              </a:extLst>
            </p:cNvPr>
            <p:cNvSpPr/>
            <p:nvPr/>
          </p:nvSpPr>
          <p:spPr>
            <a:xfrm>
              <a:off x="3337120" y="487643"/>
              <a:ext cx="1360200" cy="1195500"/>
            </a:xfrm>
            <a:prstGeom prst="roundRect">
              <a:avLst>
                <a:gd name="adj" fmla="val 10000"/>
              </a:avLst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75" tIns="68575" rIns="68575" bIns="6857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400" b="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Shape 169">
              <a:extLst>
                <a:ext uri="{FF2B5EF4-FFF2-40B4-BE49-F238E27FC236}">
                  <a16:creationId xmlns:a16="http://schemas.microsoft.com/office/drawing/2014/main" id="{77DE37B4-EBAE-2E4B-BB0B-68095E1D60E6}"/>
                </a:ext>
              </a:extLst>
            </p:cNvPr>
            <p:cNvSpPr/>
            <p:nvPr/>
          </p:nvSpPr>
          <p:spPr>
            <a:xfrm rot="10800000">
              <a:off x="6320691" y="1857558"/>
              <a:ext cx="1360208" cy="1271674"/>
            </a:xfrm>
            <a:prstGeom prst="round2SameRect">
              <a:avLst>
                <a:gd name="adj1" fmla="val 10500"/>
                <a:gd name="adj2" fmla="val 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75" tIns="68575" rIns="68575" bIns="6857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400" b="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Shape 170">
              <a:extLst>
                <a:ext uri="{FF2B5EF4-FFF2-40B4-BE49-F238E27FC236}">
                  <a16:creationId xmlns:a16="http://schemas.microsoft.com/office/drawing/2014/main" id="{1191AB0E-5392-E745-B235-A761FFD33983}"/>
                </a:ext>
              </a:extLst>
            </p:cNvPr>
            <p:cNvSpPr txBox="1"/>
            <p:nvPr/>
          </p:nvSpPr>
          <p:spPr>
            <a:xfrm>
              <a:off x="6359800" y="1857558"/>
              <a:ext cx="1281993" cy="1232567"/>
            </a:xfrm>
            <a:prstGeom prst="rect">
              <a:avLst/>
            </a:prstGeom>
            <a:noFill/>
            <a:ln>
              <a:noFill/>
            </a:ln>
          </p:spPr>
          <p:txBody>
            <a:bodyPr lIns="80000" tIns="80000" rIns="80000" bIns="80000" anchor="t" anchorCtr="0">
              <a:noAutofit/>
            </a:bodyPr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</a:pPr>
              <a:r>
                <a:rPr lang="en" sz="1800" b="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Part 5 – </a:t>
              </a:r>
            </a:p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</a:pPr>
              <a:r>
                <a:rPr lang="en" sz="1800" b="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Water </a:t>
              </a:r>
              <a:r>
                <a:rPr lang="en-AU" sz="1800" b="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Q</a:t>
              </a:r>
              <a:r>
                <a:rPr lang="en" sz="1800" b="0" kern="0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uality</a:t>
              </a:r>
              <a:r>
                <a:rPr lang="en" sz="1800" b="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AU" sz="1800" b="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Observation </a:t>
              </a:r>
              <a:r>
                <a:rPr lang="en" sz="1800" b="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(best practice)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6082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WaterML2: Part 1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err="1"/>
              <a:t>Timeseries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Profile of O&amp;M, reusing ISO </a:t>
            </a:r>
          </a:p>
          <a:p>
            <a:pPr marL="0" indent="0">
              <a:buNone/>
            </a:pPr>
            <a:r>
              <a:rPr lang="en-US" altLang="en-US" dirty="0"/>
              <a:t>and OGC standards</a:t>
            </a:r>
            <a:endParaRPr lang="en-US" dirty="0"/>
          </a:p>
          <a:p>
            <a:r>
              <a:rPr lang="en-US" dirty="0"/>
              <a:t>UML model </a:t>
            </a:r>
          </a:p>
          <a:p>
            <a:r>
              <a:rPr lang="en-US" dirty="0"/>
              <a:t>XML Schema (GML compliant)</a:t>
            </a:r>
          </a:p>
          <a:p>
            <a:r>
              <a:rPr lang="en-US" dirty="0"/>
              <a:t>Specification document</a:t>
            </a:r>
          </a:p>
          <a:p>
            <a:pPr lvl="1"/>
            <a:r>
              <a:rPr lang="en-US" dirty="0"/>
              <a:t>Requirements</a:t>
            </a:r>
          </a:p>
          <a:p>
            <a:pPr lvl="1"/>
            <a:r>
              <a:rPr lang="en-US" dirty="0"/>
              <a:t>Conformance classes</a:t>
            </a:r>
          </a:p>
          <a:p>
            <a:pPr lvl="1"/>
            <a:r>
              <a:rPr lang="en-US" dirty="0"/>
              <a:t>Conformance tests</a:t>
            </a:r>
          </a:p>
          <a:p>
            <a:r>
              <a:rPr lang="en-US" dirty="0"/>
              <a:t>XML </a:t>
            </a:r>
            <a:r>
              <a:rPr lang="en-US" dirty="0" err="1"/>
              <a:t>Schematron</a:t>
            </a:r>
            <a:r>
              <a:rPr lang="en-US" dirty="0"/>
              <a:t> rules</a:t>
            </a:r>
          </a:p>
          <a:p>
            <a:r>
              <a:rPr lang="en-US" dirty="0"/>
              <a:t>Vocabulary definitions</a:t>
            </a:r>
          </a:p>
          <a:p>
            <a:pPr lvl="1"/>
            <a:r>
              <a:rPr lang="en-US" dirty="0"/>
              <a:t>Only a subset relating to time series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8918" y="1302772"/>
            <a:ext cx="4175082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550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CC6B5-CAA4-F841-A0F2-A0924D3B9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Adoption of WaterML2: Part1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34733-A12B-3842-8813-DA0586425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WaterML2 announcement regarding US national strategy for civil earth observations: </a:t>
            </a:r>
          </a:p>
          <a:p>
            <a:pPr lvl="1"/>
            <a:r>
              <a:rPr lang="en-US" altLang="en-US" dirty="0">
                <a:hlinkClick r:id="rId2"/>
              </a:rPr>
              <a:t>http://www.opengeospatial.org/pressroom/pressreleases/1831</a:t>
            </a:r>
          </a:p>
          <a:p>
            <a:r>
              <a:rPr lang="en-US" altLang="en-US" dirty="0"/>
              <a:t>US Federal Geographic Data Committee (FGDC) endorses WaterML2: </a:t>
            </a:r>
          </a:p>
          <a:p>
            <a:pPr lvl="1"/>
            <a:r>
              <a:rPr lang="en-US" altLang="en-US" u="sng" dirty="0">
                <a:hlinkClick r:id="rId3"/>
              </a:rPr>
              <a:t>http://www.fgdc.gov/standards/news/WaterML</a:t>
            </a:r>
          </a:p>
          <a:p>
            <a:r>
              <a:rPr lang="en-US" altLang="en-US" dirty="0"/>
              <a:t>WaterML2 recommended in EU legislation on data sharing (page 5): </a:t>
            </a:r>
          </a:p>
          <a:p>
            <a:pPr lvl="1"/>
            <a:r>
              <a:rPr lang="en-US" altLang="en-US" sz="1500" u="sng" dirty="0">
                <a:hlinkClick r:id="rId4"/>
              </a:rPr>
              <a:t>http://eur-lex.europa.eu/LexUriServ/LexUriServ.do?uri=OJ:L:2013:331:0001:0267:EN:PDF</a:t>
            </a:r>
          </a:p>
          <a:p>
            <a:r>
              <a:rPr lang="en-US" altLang="en-US" dirty="0"/>
              <a:t>USGS implements WaterML2 in national water information system: </a:t>
            </a:r>
          </a:p>
          <a:p>
            <a:pPr lvl="1"/>
            <a:r>
              <a:rPr lang="en-US" altLang="en-US" dirty="0">
                <a:hlinkClick r:id="rId5"/>
              </a:rPr>
              <a:t>http://help.waterdata.usgs.gov/news/april-10-2014</a:t>
            </a: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438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0489B-3294-BD48-8AAE-AC5C50BB2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WaterML2 in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AF228-D3E9-3846-83ED-ABBC326857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WMO Hydrological Observing System will use WaterML2 standards for encoding and exchange of hydrological data between countries around the world</a:t>
            </a:r>
          </a:p>
          <a:p>
            <a:r>
              <a:rPr lang="en-US" dirty="0"/>
              <a:t>Government agencies in North America, Europe, Australia, New Zealand... have adopted WaterML2 standards</a:t>
            </a:r>
          </a:p>
          <a:p>
            <a:r>
              <a:rPr lang="en-US" dirty="0"/>
              <a:t>Major vendors of Hydrologic Information Systems are supporting WaterML2 standards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747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2CDD5-CE0A-9744-95B0-BE8B49495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Adoption by WMO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5F113-7D86-6B4D-B892-6F382332F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WMO Executive Council 69th session meeting in May 2017 formally adopted WaterML2 Part 1 &amp; 2 standards (</a:t>
            </a:r>
            <a:r>
              <a:rPr lang="en-US" sz="2000" dirty="0"/>
              <a:t>p.133-134</a:t>
            </a:r>
            <a:r>
              <a:rPr lang="en-US" dirty="0"/>
              <a:t>)</a:t>
            </a:r>
          </a:p>
          <a:p>
            <a:r>
              <a:rPr lang="en-US" dirty="0"/>
              <a:t>Decides:</a:t>
            </a:r>
          </a:p>
          <a:p>
            <a:pPr marL="804863" lvl="1" indent="-457200">
              <a:buFont typeface="+mj-lt"/>
              <a:buAutoNum type="arabicPeriod"/>
            </a:pPr>
            <a:r>
              <a:rPr lang="en-AU" sz="1800" dirty="0"/>
              <a:t>To amend the Manual on Codes, Volume I.3 to introduce WaterML2 Parts 1 and 2 as data representations that are suitable for the exchange of hydrological information, as specified in Annex 1 of the Annex to Recommendation 12 (CBS-16); </a:t>
            </a:r>
          </a:p>
          <a:p>
            <a:pPr marL="804863" lvl="1" indent="-457200">
              <a:buFont typeface="+mj-lt"/>
              <a:buAutoNum type="arabicPeriod"/>
            </a:pPr>
            <a:r>
              <a:rPr lang="en-AU" sz="1800" dirty="0"/>
              <a:t>To amend the Guide to Hydrological Practices, Volume I as specified in Annex 2 of the Annex to Recommendation 1 (CHy-15);</a:t>
            </a:r>
            <a:endParaRPr lang="en-US" sz="1800" dirty="0"/>
          </a:p>
          <a:p>
            <a:r>
              <a:rPr lang="en-US" dirty="0"/>
              <a:t>Requests:</a:t>
            </a:r>
          </a:p>
          <a:p>
            <a:pPr lvl="1"/>
            <a:r>
              <a:rPr lang="en-AU" sz="1800" dirty="0"/>
              <a:t>WMO representatives to the Hydrology Domain Working Group of the OGC to work with that group to revise the non-normative (informative) material in the WaterML2 standards to address concerns of </a:t>
            </a:r>
            <a:r>
              <a:rPr lang="en-AU" sz="1800" dirty="0" err="1"/>
              <a:t>CHy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786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3AF4C-FEE5-E54F-9C4C-24BA3DE81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Adoption by WMO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4D3C7-1661-CD43-BD33-DAD42167E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new standards developed through the Hydrology Domain Working Group get adopted by WMO?</a:t>
            </a:r>
          </a:p>
          <a:p>
            <a:pPr lvl="1"/>
            <a:r>
              <a:rPr lang="en-US" dirty="0"/>
              <a:t>Part 3, 4, 5…</a:t>
            </a:r>
          </a:p>
          <a:p>
            <a:pPr lvl="1"/>
            <a:r>
              <a:rPr lang="en-US" dirty="0"/>
              <a:t>What is the need?</a:t>
            </a:r>
          </a:p>
          <a:p>
            <a:pPr lvl="1"/>
            <a:r>
              <a:rPr lang="en-US" dirty="0"/>
              <a:t>Priority, timeframe, issues?</a:t>
            </a:r>
          </a:p>
          <a:p>
            <a:r>
              <a:rPr lang="en-US" dirty="0"/>
              <a:t>Do new standards need to go to CBS and </a:t>
            </a:r>
            <a:r>
              <a:rPr lang="en-US" dirty="0" err="1"/>
              <a:t>CHy</a:t>
            </a:r>
            <a:r>
              <a:rPr lang="en-US" dirty="0"/>
              <a:t> session meetings and then to </a:t>
            </a:r>
            <a:r>
              <a:rPr lang="en-US"/>
              <a:t>Congress or EC, </a:t>
            </a:r>
            <a:r>
              <a:rPr lang="en-US" dirty="0"/>
              <a:t>or can they be added ‘out of session’ to the Manual on Codes?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503723"/>
      </p:ext>
    </p:extLst>
  </p:cSld>
  <p:clrMapOvr>
    <a:masterClrMapping/>
  </p:clrMapOvr>
</p:sld>
</file>

<file path=ppt/theme/theme1.xml><?xml version="1.0" encoding="utf-8"?>
<a:theme xmlns:a="http://schemas.openxmlformats.org/drawingml/2006/main" name="OGC_PowerPoint_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GC_PowerPoin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rgbClr val="969696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12700" cap="flat" cmpd="sng" algn="ctr">
          <a:solidFill>
            <a:srgbClr val="969696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noAutofit/>
      </a:bodyPr>
      <a:lstStyle>
        <a:defPPr>
          <a:defRPr dirty="0" err="1" smtClean="0"/>
        </a:defPPr>
      </a:lstStyle>
    </a:txDef>
  </a:objectDefaults>
  <a:extraClrSchemeLst>
    <a:extraClrScheme>
      <a:clrScheme name="OGC_PowerPoin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C_PowerPoint_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GC_PowerPoint_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C_PowerPoint_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C_PowerPoint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C_PowerPoint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C_PowerPoint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2327</TotalTime>
  <Words>528</Words>
  <Application>Microsoft Macintosh PowerPoint</Application>
  <PresentationFormat>On-screen Show (4:3)</PresentationFormat>
  <Paragraphs>73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MS PGothic</vt:lpstr>
      <vt:lpstr>Arial</vt:lpstr>
      <vt:lpstr>Arial Black</vt:lpstr>
      <vt:lpstr>Calibri</vt:lpstr>
      <vt:lpstr>CG Times</vt:lpstr>
      <vt:lpstr>Times New Roman</vt:lpstr>
      <vt:lpstr>OGC_PowerPoint_Template</vt:lpstr>
      <vt:lpstr>WMO adoption of WaterML2 suite: status, timeframes, issues</vt:lpstr>
      <vt:lpstr>International Standardization for Water Data</vt:lpstr>
      <vt:lpstr>WaterML2 standards</vt:lpstr>
      <vt:lpstr>WaterML2: Part 1 – Timeseries</vt:lpstr>
      <vt:lpstr>Adoption of WaterML2: Part1</vt:lpstr>
      <vt:lpstr>WaterML2 in use</vt:lpstr>
      <vt:lpstr>Adoption by WMO</vt:lpstr>
      <vt:lpstr>Adoption by WMO (2)</vt:lpstr>
    </vt:vector>
  </TitlesOfParts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Volunteered Geographic Information (VGI) Workshop</dc:title>
  <dc:subject>OGC TC/PC</dc:subject>
  <dc:creator>Scott Simmons</dc:creator>
  <cp:lastModifiedBy>Tony Boston</cp:lastModifiedBy>
  <cp:revision>93</cp:revision>
  <cp:lastPrinted>2003-02-03T21:59:32Z</cp:lastPrinted>
  <dcterms:created xsi:type="dcterms:W3CDTF">2015-09-08T23:47:11Z</dcterms:created>
  <dcterms:modified xsi:type="dcterms:W3CDTF">2018-09-18T09:36:55Z</dcterms:modified>
</cp:coreProperties>
</file>