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442" r:id="rId2"/>
    <p:sldId id="652" r:id="rId3"/>
    <p:sldId id="653" r:id="rId4"/>
    <p:sldId id="654" r:id="rId5"/>
    <p:sldId id="651" r:id="rId6"/>
    <p:sldId id="655" r:id="rId7"/>
    <p:sldId id="657" r:id="rId8"/>
    <p:sldId id="656" r:id="rId9"/>
    <p:sldId id="423" r:id="rId10"/>
  </p:sldIdLst>
  <p:sldSz cx="9144000" cy="6858000" type="screen4x3"/>
  <p:notesSz cx="7099300" cy="102346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DIN-MediumAlternate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68192C0-F095-4D3A-B242-62CA2D003D2A}">
          <p14:sldIdLst>
            <p14:sldId id="442"/>
            <p14:sldId id="652"/>
            <p14:sldId id="653"/>
            <p14:sldId id="654"/>
            <p14:sldId id="651"/>
            <p14:sldId id="655"/>
            <p14:sldId id="657"/>
            <p14:sldId id="656"/>
            <p14:sldId id="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FF"/>
    <a:srgbClr val="FF0066"/>
    <a:srgbClr val="626250"/>
    <a:srgbClr val="A4FED7"/>
    <a:srgbClr val="969696"/>
    <a:srgbClr val="6699CC"/>
    <a:srgbClr val="A50021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86410" autoAdjust="0"/>
  </p:normalViewPr>
  <p:slideViewPr>
    <p:cSldViewPr snapToGrid="0">
      <p:cViewPr varScale="1">
        <p:scale>
          <a:sx n="100" d="100"/>
          <a:sy n="100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86" y="-6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80" y="1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56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80" y="9720756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fld id="{23F11A8F-1264-49E4-993B-EDE00D37C1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82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669" y="1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49" y="4862016"/>
            <a:ext cx="5206604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394"/>
            <a:ext cx="307563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669" y="9722394"/>
            <a:ext cx="307563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1" tIns="47740" rIns="95481" bIns="4774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fld id="{F911B020-BB93-43E7-A525-5E8D0B371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62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Just links and some pictures.</a:t>
            </a:r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DIN-MediumAlternate" pitchFamily="34" charset="0"/>
              </a:defRPr>
            </a:lvl1pPr>
            <a:lvl2pPr marL="775783" indent="-298378">
              <a:defRPr sz="2500">
                <a:solidFill>
                  <a:schemeClr val="tx1"/>
                </a:solidFill>
                <a:latin typeface="DIN-MediumAlternate" pitchFamily="34" charset="0"/>
              </a:defRPr>
            </a:lvl2pPr>
            <a:lvl3pPr marL="1193513" indent="-238702">
              <a:defRPr sz="2500">
                <a:solidFill>
                  <a:schemeClr val="tx1"/>
                </a:solidFill>
                <a:latin typeface="DIN-MediumAlternate" pitchFamily="34" charset="0"/>
              </a:defRPr>
            </a:lvl3pPr>
            <a:lvl4pPr marL="1670919" indent="-238702">
              <a:defRPr sz="2500">
                <a:solidFill>
                  <a:schemeClr val="tx1"/>
                </a:solidFill>
                <a:latin typeface="DIN-MediumAlternate" pitchFamily="34" charset="0"/>
              </a:defRPr>
            </a:lvl4pPr>
            <a:lvl5pPr marL="2148324" indent="-238702">
              <a:defRPr sz="2500">
                <a:solidFill>
                  <a:schemeClr val="tx1"/>
                </a:solidFill>
                <a:latin typeface="DIN-MediumAlternate" pitchFamily="34" charset="0"/>
              </a:defRPr>
            </a:lvl5pPr>
            <a:lvl6pPr marL="2625727" indent="-238702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DIN-MediumAlternate" pitchFamily="34" charset="0"/>
              </a:defRPr>
            </a:lvl6pPr>
            <a:lvl7pPr marL="3103133" indent="-238702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DIN-MediumAlternate" pitchFamily="34" charset="0"/>
              </a:defRPr>
            </a:lvl7pPr>
            <a:lvl8pPr marL="3580538" indent="-238702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DIN-MediumAlternate" pitchFamily="34" charset="0"/>
              </a:defRPr>
            </a:lvl8pPr>
            <a:lvl9pPr marL="4057943" indent="-238702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DIN-MediumAlternate" pitchFamily="34" charset="0"/>
              </a:defRPr>
            </a:lvl9pPr>
          </a:lstStyle>
          <a:p>
            <a:fld id="{8239592C-0717-4DE4-AC98-C5615648568D}" type="slidenum">
              <a:rPr lang="de-DE" sz="1100">
                <a:latin typeface="Times" pitchFamily="18" charset="0"/>
              </a:rPr>
              <a:pPr/>
              <a:t>1</a:t>
            </a:fld>
            <a:endParaRPr lang="de-DE" sz="11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5572" y="2327564"/>
            <a:ext cx="6255462" cy="209005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3" name="Picture 2" descr="logo52ncla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034" y="718242"/>
            <a:ext cx="1643062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87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5325" y="1377537"/>
            <a:ext cx="7772400" cy="4999511"/>
          </a:xfrm>
        </p:spPr>
        <p:txBody>
          <a:bodyPr/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4447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25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252248" y="110359"/>
            <a:ext cx="8655270" cy="1828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IN-MediumAlternate" pitchFamily="34" charset="0"/>
            </a:endParaRPr>
          </a:p>
        </p:txBody>
      </p:sp>
      <p:pic>
        <p:nvPicPr>
          <p:cNvPr id="4" name="Picture 2" descr="logo52nclai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034" y="718242"/>
            <a:ext cx="1643062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04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400844" y="354714"/>
            <a:ext cx="8342313" cy="838200"/>
          </a:xfrm>
          <a:prstGeom prst="roundRect">
            <a:avLst>
              <a:gd name="adj" fmla="val 16667"/>
            </a:avLst>
          </a:prstGeom>
          <a:solidFill>
            <a:srgbClr val="E6F4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20231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Mastertitelformat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403131"/>
            <a:ext cx="7772400" cy="493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Mastertextformat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30" name="AutoShape 6"/>
          <p:cNvSpPr>
            <a:spLocks noChangeArrowheads="1"/>
          </p:cNvSpPr>
          <p:nvPr userDrawn="1"/>
        </p:nvSpPr>
        <p:spPr bwMode="auto">
          <a:xfrm>
            <a:off x="419100" y="6477000"/>
            <a:ext cx="8305800" cy="268288"/>
          </a:xfrm>
          <a:prstGeom prst="roundRect">
            <a:avLst>
              <a:gd name="adj" fmla="val 16667"/>
            </a:avLst>
          </a:prstGeom>
          <a:solidFill>
            <a:srgbClr val="E6F4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716351" y="6459538"/>
            <a:ext cx="5697538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DIN-MediumAlternat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DIN-MediumAlternat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DIN-MediumAlternat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DIN-MediumAlternat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DIN-MediumAlternat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1200" b="1" dirty="0" smtClean="0"/>
              <a:t>SOS 2.0 Hydrology Profile (Further Development)</a:t>
            </a:r>
            <a:endParaRPr lang="en-GB" sz="1200" b="1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</p:txBody>
      </p:sp>
      <p:pic>
        <p:nvPicPr>
          <p:cNvPr id="2" name="Picture 2" descr="C:\Users\Daniel\Pictures\52N-pics\52n-layar-icon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993" y="509373"/>
            <a:ext cx="528882" cy="52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7918333" y="6470044"/>
            <a:ext cx="57140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DIN-MediumAlternate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DIN-MediumAlternate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DIN-MediumAlternate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DIN-MediumAlternate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DIN-MediumAlternate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MediumAlternate" pitchFamily="34" charset="0"/>
              </a:defRPr>
            </a:lvl9pPr>
          </a:lstStyle>
          <a:p>
            <a:pPr algn="l" rtl="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8893240F-48E5-4972-B84D-77F9B7FD0255}" type="slidenum">
              <a:rPr lang="en-GB" sz="1200" b="1" kern="1200" smtClean="0">
                <a:solidFill>
                  <a:schemeClr val="tx1"/>
                </a:solidFill>
                <a:latin typeface="Trebuchet MS" pitchFamily="34" charset="0"/>
                <a:ea typeface="+mj-ea"/>
                <a:cs typeface="+mj-cs"/>
              </a:rPr>
              <a:pPr algn="l" rtl="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en-GB" sz="1200" b="1" kern="1200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01" r:id="rId2"/>
    <p:sldLayoutId id="2147484305" r:id="rId3"/>
    <p:sldLayoutId id="2147484306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66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66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66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66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Trebuchet M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ebuchet M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ebuchet M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rebuchet M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9" r="8647" b="76033"/>
          <a:stretch>
            <a:fillRect/>
          </a:stretch>
        </p:blipFill>
        <p:spPr bwMode="auto">
          <a:xfrm>
            <a:off x="5848350" y="0"/>
            <a:ext cx="329565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8"/>
          <p:cNvSpPr>
            <a:spLocks noGrp="1" noChangeArrowheads="1"/>
          </p:cNvSpPr>
          <p:nvPr>
            <p:ph type="ctrTitle"/>
          </p:nvPr>
        </p:nvSpPr>
        <p:spPr>
          <a:xfrm>
            <a:off x="835572" y="2327564"/>
            <a:ext cx="7430604" cy="2402932"/>
          </a:xfrm>
        </p:spPr>
        <p:txBody>
          <a:bodyPr anchor="t"/>
          <a:lstStyle/>
          <a:p>
            <a:pPr eaLnBrk="1" hangingPunct="1"/>
            <a:r>
              <a:rPr lang="en-US" sz="3200" b="1" dirty="0"/>
              <a:t>SOS 2.0 Hydrology Profile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(Further Development</a:t>
            </a:r>
            <a:r>
              <a:rPr lang="en-US" sz="3200" b="1" dirty="0"/>
              <a:t>)</a:t>
            </a:r>
            <a:r>
              <a:rPr lang="en-GB" sz="2400" noProof="0" dirty="0" smtClean="0"/>
              <a:t/>
            </a:r>
            <a:br>
              <a:rPr lang="en-GB" sz="2400" noProof="0" dirty="0" smtClean="0"/>
            </a:br>
            <a:r>
              <a:rPr lang="en-GB" sz="2400" noProof="0" dirty="0" smtClean="0"/>
              <a:t/>
            </a:r>
            <a:br>
              <a:rPr lang="en-GB" sz="2400" noProof="0" dirty="0" smtClean="0"/>
            </a:br>
            <a:r>
              <a:rPr lang="en-GB" sz="2400" b="1" noProof="0" dirty="0" smtClean="0"/>
              <a:t>OGC Hydrology Domain Working Group Meeting</a:t>
            </a:r>
            <a:r>
              <a:rPr lang="en-GB" sz="1600" b="1" noProof="0" dirty="0" smtClean="0"/>
              <a:t/>
            </a:r>
            <a:br>
              <a:rPr lang="en-GB" sz="1600" b="1" noProof="0" dirty="0" smtClean="0"/>
            </a:br>
            <a:r>
              <a:rPr lang="en-GB" sz="1600" b="1" noProof="0" dirty="0" smtClean="0"/>
              <a:t/>
            </a:r>
            <a:br>
              <a:rPr lang="en-GB" sz="1600" b="1" noProof="0" dirty="0" smtClean="0"/>
            </a:br>
            <a:r>
              <a:rPr lang="en-GB" sz="1600" b="1" noProof="0" dirty="0" smtClean="0"/>
              <a:t/>
            </a:r>
            <a:br>
              <a:rPr lang="en-GB" sz="1600" b="1" noProof="0" dirty="0" smtClean="0"/>
            </a:br>
            <a:r>
              <a:rPr lang="en-GB" sz="1600" b="1" noProof="0" dirty="0" smtClean="0"/>
              <a:t>Koblenz (Germany), 14</a:t>
            </a:r>
            <a:r>
              <a:rPr lang="en-GB" sz="1600" b="1" baseline="30000" noProof="0" dirty="0" smtClean="0"/>
              <a:t>th</a:t>
            </a:r>
            <a:r>
              <a:rPr lang="en-GB" sz="1600" b="1" noProof="0" dirty="0" smtClean="0"/>
              <a:t> </a:t>
            </a:r>
            <a:r>
              <a:rPr lang="en-GB" sz="1600" b="1" noProof="0" dirty="0" smtClean="0"/>
              <a:t>June 2016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noProof="0" dirty="0" smtClean="0"/>
              <a:t/>
            </a:r>
            <a:br>
              <a:rPr lang="en-GB" sz="2000" noProof="0" dirty="0" smtClean="0"/>
            </a:br>
            <a:r>
              <a:rPr lang="en-GB" sz="2000" noProof="0" dirty="0" smtClean="0"/>
              <a:t/>
            </a:r>
            <a:br>
              <a:rPr lang="en-GB" sz="2000" noProof="0" dirty="0" smtClean="0"/>
            </a:br>
            <a:r>
              <a:rPr lang="en-GB" sz="1600" b="1" noProof="0" dirty="0" smtClean="0"/>
              <a:t>Simon </a:t>
            </a:r>
            <a:r>
              <a:rPr lang="en-GB" sz="1600" b="1" noProof="0" dirty="0" smtClean="0"/>
              <a:t>Jirka, 52°North GmbH, </a:t>
            </a:r>
            <a:r>
              <a:rPr lang="en-GB" sz="1600" b="1" dirty="0" smtClean="0"/>
              <a:t>jirka@52north.org</a:t>
            </a:r>
            <a:endParaRPr lang="en-GB" sz="1600" b="1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/>
              <a:t>Background and Objectives</a:t>
            </a:r>
            <a:endParaRPr lang="en-US" sz="3200" b="1" dirty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Need for technically and semantically interoperable web services for hydrological data</a:t>
            </a:r>
          </a:p>
          <a:p>
            <a:r>
              <a:rPr lang="en-US" altLang="en-US" sz="2400" dirty="0"/>
              <a:t>Create a fully interoperable SOS 2.0 profile for hydrological data</a:t>
            </a:r>
          </a:p>
          <a:p>
            <a:r>
              <a:rPr lang="en-US" altLang="en-US" sz="2400" dirty="0"/>
              <a:t>Rely on WaterML 2.0 as the model/encoding for time series </a:t>
            </a:r>
            <a:r>
              <a:rPr lang="en-US" altLang="en-US" sz="2400" dirty="0" smtClean="0"/>
              <a:t>data</a:t>
            </a:r>
            <a:endParaRPr lang="en-US" altLang="en-US" sz="2400" dirty="0"/>
          </a:p>
          <a:p>
            <a:r>
              <a:rPr lang="en-US" altLang="en-US" sz="2400" dirty="0"/>
              <a:t>Developed within the GEOWOW </a:t>
            </a:r>
            <a:r>
              <a:rPr lang="en-US" altLang="en-US" sz="2400" dirty="0" smtClean="0"/>
              <a:t>project</a:t>
            </a:r>
          </a:p>
          <a:p>
            <a:r>
              <a:rPr lang="en-US" altLang="en-US" sz="2400" dirty="0" smtClean="0"/>
              <a:t>Implementations by KISTERS and 52°North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69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/>
              <a:t>Profile Structure</a:t>
            </a:r>
            <a:endParaRPr lang="en-US" sz="3200" b="1" dirty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e-DE" sz="2400" dirty="0" smtClean="0"/>
              <a:t>“Terms </a:t>
            </a:r>
            <a:r>
              <a:rPr lang="en-US" altLang="de-DE" sz="2400" dirty="0"/>
              <a:t>and </a:t>
            </a:r>
            <a:r>
              <a:rPr lang="en-US" altLang="de-DE" sz="2400" dirty="0" smtClean="0"/>
              <a:t>Definitions” </a:t>
            </a:r>
            <a:r>
              <a:rPr lang="en-US" altLang="de-DE" sz="2400" dirty="0"/>
              <a:t>covers all entity related topics</a:t>
            </a:r>
          </a:p>
          <a:p>
            <a:r>
              <a:rPr lang="en-US" altLang="de-DE" sz="2400" dirty="0" smtClean="0"/>
              <a:t>“Requests </a:t>
            </a:r>
            <a:r>
              <a:rPr lang="en-US" altLang="de-DE" sz="2400" dirty="0"/>
              <a:t>and </a:t>
            </a:r>
            <a:r>
              <a:rPr lang="en-US" altLang="de-DE" sz="2400" dirty="0" smtClean="0"/>
              <a:t>Responses” </a:t>
            </a:r>
            <a:r>
              <a:rPr lang="en-US" altLang="de-DE" sz="2400" dirty="0"/>
              <a:t>covers </a:t>
            </a:r>
            <a:r>
              <a:rPr lang="en-US" altLang="de-DE" sz="2400" dirty="0"/>
              <a:t>all topics related to querying and retrieving data with the available requests</a:t>
            </a:r>
          </a:p>
          <a:p>
            <a:r>
              <a:rPr lang="en-US" altLang="de-DE" sz="2400" dirty="0" smtClean="0"/>
              <a:t>“Technical Issues” </a:t>
            </a:r>
            <a:r>
              <a:rPr lang="en-US" altLang="de-DE" sz="2400" dirty="0"/>
              <a:t>covers </a:t>
            </a:r>
            <a:r>
              <a:rPr lang="en-US" altLang="de-DE" sz="2400" dirty="0" smtClean="0"/>
              <a:t>technical </a:t>
            </a:r>
            <a:r>
              <a:rPr lang="en-US" altLang="de-DE" sz="2400" dirty="0"/>
              <a:t>topics like what to respond if e.g. </a:t>
            </a:r>
            <a:r>
              <a:rPr lang="en-US" altLang="de-DE" sz="2400" dirty="0"/>
              <a:t>a client requests half the database content</a:t>
            </a:r>
          </a:p>
          <a:p>
            <a:r>
              <a:rPr lang="en-US" altLang="de-DE" sz="2400" dirty="0"/>
              <a:t>Where possible, definitions are expressed through e.g. extensions or schemas</a:t>
            </a:r>
          </a:p>
        </p:txBody>
      </p:sp>
    </p:spTree>
    <p:extLst>
      <p:ext uri="{BB962C8B-B14F-4D97-AF65-F5344CB8AC3E}">
        <p14:creationId xmlns:p14="http://schemas.microsoft.com/office/powerpoint/2010/main" val="3305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/>
              <a:t>Profile Summary</a:t>
            </a:r>
            <a:endParaRPr lang="en-US" sz="3200" b="1" dirty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Defines usage and encoding of entities like </a:t>
            </a:r>
            <a:r>
              <a:rPr lang="en-US" altLang="de-DE" sz="2400" dirty="0"/>
              <a:t>FeatureOfInterest, ObservedProperty and Procedure</a:t>
            </a:r>
          </a:p>
          <a:p>
            <a:r>
              <a:rPr lang="en-US" altLang="en-US" sz="2400" dirty="0"/>
              <a:t>Defines identification and labeling of entities</a:t>
            </a:r>
          </a:p>
          <a:p>
            <a:r>
              <a:rPr lang="en-US" altLang="en-US" sz="2400" dirty="0"/>
              <a:t>Defines a common discovery process from sampling features down to the time series data level</a:t>
            </a:r>
          </a:p>
          <a:p>
            <a:r>
              <a:rPr lang="en-US" altLang="en-US" sz="2400" dirty="0"/>
              <a:t>Prevents unintended and intended bulk data requests that normally are possible through SOS 2.0 specification</a:t>
            </a:r>
          </a:p>
          <a:p>
            <a:r>
              <a:rPr lang="en-US" altLang="en-US" sz="2400" dirty="0"/>
              <a:t>Additional GetDataAvailability operation</a:t>
            </a:r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900" b="0" smtClean="0">
                <a:solidFill>
                  <a:srgbClr val="092E5C"/>
                </a:solidFill>
                <a:latin typeface="Arial" panose="020B0604020202020204" pitchFamily="34" charset="0"/>
              </a:rPr>
              <a:t>Copyright © 2014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12484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Current Status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Successful OGC e-vote</a:t>
            </a:r>
          </a:p>
          <a:p>
            <a:r>
              <a:rPr lang="en-US" sz="2800" dirty="0" smtClean="0"/>
              <a:t>Published as OGC Best Practice Paper in 2014</a:t>
            </a:r>
          </a:p>
          <a:p>
            <a:r>
              <a:rPr lang="en-US" sz="2800" dirty="0"/>
              <a:t>http://</a:t>
            </a:r>
            <a:r>
              <a:rPr lang="en-US" sz="2800" dirty="0" smtClean="0"/>
              <a:t>docs.opengeospatial.org/bp/14-004r1/14-004r1.html</a:t>
            </a:r>
          </a:p>
          <a:p>
            <a:r>
              <a:rPr lang="en-US" sz="2800" dirty="0" smtClean="0"/>
              <a:t>Now:</a:t>
            </a:r>
          </a:p>
          <a:p>
            <a:pPr lvl="1"/>
            <a:r>
              <a:rPr lang="en-US" sz="2400" dirty="0" smtClean="0"/>
              <a:t>Check experiences with profile</a:t>
            </a:r>
          </a:p>
          <a:p>
            <a:pPr lvl="1"/>
            <a:r>
              <a:rPr lang="en-US" sz="2400" dirty="0" smtClean="0"/>
              <a:t>Need for optimization?</a:t>
            </a:r>
          </a:p>
          <a:p>
            <a:pPr lvl="1"/>
            <a:r>
              <a:rPr lang="en-US" sz="2400" dirty="0" smtClean="0"/>
              <a:t>GetDataAvailability operation</a:t>
            </a:r>
          </a:p>
          <a:p>
            <a:pPr lvl="2"/>
            <a:r>
              <a:rPr lang="en-US" sz="2200" dirty="0"/>
              <a:t>N</a:t>
            </a:r>
            <a:r>
              <a:rPr lang="en-US" sz="2200" dirty="0" smtClean="0"/>
              <a:t>ot yet published as part of a standard</a:t>
            </a:r>
          </a:p>
          <a:p>
            <a:pPr lvl="2"/>
            <a:r>
              <a:rPr lang="en-US" sz="2200" dirty="0" smtClean="0"/>
              <a:t>High relevance beyond hydrology (e.g. INSPIRE; may describe observing capabilities)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009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GetDataAvailability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filters and outputs</a:t>
            </a:r>
          </a:p>
          <a:p>
            <a:pPr lvl="1"/>
            <a:r>
              <a:rPr lang="en-US" sz="1800" dirty="0" smtClean="0"/>
              <a:t>Procedure</a:t>
            </a:r>
          </a:p>
          <a:p>
            <a:pPr lvl="1"/>
            <a:r>
              <a:rPr lang="en-US" sz="1800" dirty="0" smtClean="0"/>
              <a:t>Observed Property</a:t>
            </a:r>
          </a:p>
          <a:p>
            <a:pPr lvl="1"/>
            <a:r>
              <a:rPr lang="en-US" sz="1800" dirty="0" smtClean="0"/>
              <a:t>Feature of Interest</a:t>
            </a:r>
          </a:p>
          <a:p>
            <a:pPr lvl="1"/>
            <a:r>
              <a:rPr lang="en-US" sz="1800" dirty="0" smtClean="0"/>
              <a:t>Offering (only filter)</a:t>
            </a:r>
          </a:p>
          <a:p>
            <a:pPr lvl="1"/>
            <a:r>
              <a:rPr lang="en-US" sz="1800" dirty="0" smtClean="0"/>
              <a:t>Phenomenon Time (only output)</a:t>
            </a:r>
          </a:p>
          <a:p>
            <a:pPr lvl="1"/>
            <a:r>
              <a:rPr lang="en-US" sz="1800" dirty="0" smtClean="0"/>
              <a:t>Count (only output)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640589"/>
            <a:ext cx="4076700" cy="365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GetDataAvailability</a:t>
            </a:r>
            <a:endParaRPr lang="en-US" sz="32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90" y="1345314"/>
            <a:ext cx="8048795" cy="485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GetDataAvailability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5325" y="1377537"/>
            <a:ext cx="8039100" cy="4999511"/>
          </a:xfrm>
        </p:spPr>
        <p:txBody>
          <a:bodyPr/>
          <a:lstStyle/>
          <a:p>
            <a:r>
              <a:rPr lang="en-US" sz="2800" dirty="0" smtClean="0"/>
              <a:t>Suggestions from other projects</a:t>
            </a:r>
            <a:endParaRPr lang="en-US" sz="1800" dirty="0"/>
          </a:p>
          <a:p>
            <a:pPr lvl="1"/>
            <a:r>
              <a:rPr lang="en-US" sz="2400" dirty="0" smtClean="0"/>
              <a:t>Further filters</a:t>
            </a:r>
          </a:p>
          <a:p>
            <a:pPr lvl="2"/>
            <a:r>
              <a:rPr lang="en-US" sz="2200" dirty="0" err="1" smtClean="0"/>
              <a:t>ResponseFormat</a:t>
            </a:r>
            <a:endParaRPr lang="en-US" sz="2200" dirty="0" smtClean="0"/>
          </a:p>
          <a:p>
            <a:pPr lvl="1"/>
            <a:r>
              <a:rPr lang="en-US" sz="2400" dirty="0"/>
              <a:t>Further outputs</a:t>
            </a:r>
          </a:p>
          <a:p>
            <a:pPr lvl="2"/>
            <a:r>
              <a:rPr lang="en-US" sz="2200" dirty="0" smtClean="0"/>
              <a:t>Offering</a:t>
            </a:r>
          </a:p>
          <a:p>
            <a:pPr lvl="2"/>
            <a:r>
              <a:rPr lang="en-US" sz="2200" dirty="0" smtClean="0"/>
              <a:t>Format Descriptor for each GDA member</a:t>
            </a:r>
          </a:p>
          <a:p>
            <a:pPr lvl="3"/>
            <a:r>
              <a:rPr lang="en-US" sz="1800" dirty="0" err="1" smtClean="0"/>
              <a:t>ProcedureFormat</a:t>
            </a:r>
            <a:endParaRPr lang="en-US" sz="1800" dirty="0" smtClean="0"/>
          </a:p>
          <a:p>
            <a:pPr lvl="3"/>
            <a:r>
              <a:rPr lang="en-US" sz="1800" dirty="0" err="1" smtClean="0"/>
              <a:t>ObservationFormat</a:t>
            </a:r>
            <a:r>
              <a:rPr lang="en-US" sz="1800" dirty="0" smtClean="0"/>
              <a:t> (</a:t>
            </a:r>
            <a:r>
              <a:rPr lang="en-US" sz="1800" dirty="0" err="1" smtClean="0"/>
              <a:t>ResponseFormat</a:t>
            </a:r>
            <a:r>
              <a:rPr lang="en-US" sz="1800" dirty="0" smtClean="0"/>
              <a:t> and </a:t>
            </a:r>
            <a:r>
              <a:rPr lang="en-US" sz="1800" dirty="0" err="1" smtClean="0"/>
              <a:t>ObservationType</a:t>
            </a:r>
            <a:r>
              <a:rPr lang="en-US" sz="1800" dirty="0" smtClean="0"/>
              <a:t>)</a:t>
            </a:r>
          </a:p>
          <a:p>
            <a:pPr lvl="2"/>
            <a:r>
              <a:rPr lang="en-US" sz="2200" dirty="0" smtClean="0"/>
              <a:t>INSPIRE Extension</a:t>
            </a:r>
            <a:r>
              <a:rPr lang="en-US" sz="2200" dirty="0"/>
              <a:t>: </a:t>
            </a:r>
            <a:r>
              <a:rPr lang="en-US" sz="2200" dirty="0" err="1"/>
              <a:t>resultNature</a:t>
            </a:r>
            <a:endParaRPr lang="en-US" sz="2200" dirty="0" smtClean="0"/>
          </a:p>
          <a:p>
            <a:pPr lvl="3"/>
            <a:endParaRPr lang="en-US" sz="1800" dirty="0" smtClean="0"/>
          </a:p>
          <a:p>
            <a:pPr lvl="3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93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Inhaltsplatzhalter 2"/>
          <p:cNvSpPr>
            <a:spLocks noGrp="1"/>
          </p:cNvSpPr>
          <p:nvPr>
            <p:ph idx="1"/>
          </p:nvPr>
        </p:nvSpPr>
        <p:spPr>
          <a:xfrm>
            <a:off x="695325" y="1781175"/>
            <a:ext cx="7850188" cy="4225925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b="1" noProof="0" dirty="0" smtClean="0"/>
              <a:t>Further Information:</a:t>
            </a:r>
          </a:p>
          <a:p>
            <a:pPr>
              <a:buFontTx/>
              <a:buNone/>
            </a:pPr>
            <a:endParaRPr lang="en-GB" sz="2800" noProof="0" dirty="0" smtClean="0"/>
          </a:p>
          <a:p>
            <a:pPr lvl="1">
              <a:buFontTx/>
              <a:buNone/>
            </a:pPr>
            <a:r>
              <a:rPr lang="en-GB" sz="2400" noProof="0" dirty="0" smtClean="0"/>
              <a:t>http://52north.org/</a:t>
            </a:r>
            <a:endParaRPr lang="en-GB" sz="2400" dirty="0" smtClean="0"/>
          </a:p>
          <a:p>
            <a:pPr lvl="1">
              <a:buFontTx/>
              <a:buNone/>
            </a:pPr>
            <a:endParaRPr lang="en-GB" sz="2400" dirty="0" smtClean="0"/>
          </a:p>
          <a:p>
            <a:pPr lvl="1">
              <a:buFontTx/>
              <a:buNone/>
            </a:pPr>
            <a:r>
              <a:rPr lang="en-GB" sz="2400" noProof="0" dirty="0" smtClean="0"/>
              <a:t>jirka@52north.org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MediumAlternat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MediumAlternate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298</Words>
  <Application>Microsoft Office PowerPoint</Application>
  <PresentationFormat>Bildschirmpräsentation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MS PGothic</vt:lpstr>
      <vt:lpstr>Arial</vt:lpstr>
      <vt:lpstr>DIN-MediumAlternate</vt:lpstr>
      <vt:lpstr>Times</vt:lpstr>
      <vt:lpstr>Trebuchet MS</vt:lpstr>
      <vt:lpstr>Standarddesign</vt:lpstr>
      <vt:lpstr>SOS 2.0 Hydrology Profile  (Further Development)  OGC Hydrology Domain Working Group Meeting   Koblenz (Germany), 14th June 2016   Simon Jirka, 52°North GmbH, jirka@52north.org</vt:lpstr>
      <vt:lpstr>Background and Objectives</vt:lpstr>
      <vt:lpstr>Profile Structure</vt:lpstr>
      <vt:lpstr>Profile Summary</vt:lpstr>
      <vt:lpstr>Current Status</vt:lpstr>
      <vt:lpstr>GetDataAvailability</vt:lpstr>
      <vt:lpstr>GetDataAvailability</vt:lpstr>
      <vt:lpstr>GetDataAvailability</vt:lpstr>
      <vt:lpstr>Thank You for Your Attention!</vt:lpstr>
    </vt:vector>
  </TitlesOfParts>
  <Manager>Daniel Nüst; Simon Jirka</Manager>
  <Company>52°North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52N</dc:title>
  <dc:subject>Sensor Web</dc:subject>
  <dc:creator>Simon Jirka;Daniel Nüst;Ingo Simonis</dc:creator>
  <cp:lastModifiedBy>Simon Jirka</cp:lastModifiedBy>
  <cp:revision>824</cp:revision>
  <cp:lastPrinted>2015-11-22T17:54:43Z</cp:lastPrinted>
  <dcterms:created xsi:type="dcterms:W3CDTF">2004-06-22T09:01:43Z</dcterms:created>
  <dcterms:modified xsi:type="dcterms:W3CDTF">2016-06-14T06:22:36Z</dcterms:modified>
</cp:coreProperties>
</file>