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414" r:id="rId2"/>
    <p:sldId id="408" r:id="rId3"/>
    <p:sldId id="415" r:id="rId4"/>
    <p:sldId id="410" r:id="rId5"/>
    <p:sldId id="411" r:id="rId6"/>
    <p:sldId id="412" r:id="rId7"/>
    <p:sldId id="413" r:id="rId8"/>
    <p:sldId id="439" r:id="rId9"/>
    <p:sldId id="440" r:id="rId10"/>
    <p:sldId id="441" r:id="rId11"/>
    <p:sldId id="442" r:id="rId12"/>
    <p:sldId id="448" r:id="rId13"/>
    <p:sldId id="449" r:id="rId14"/>
    <p:sldId id="450" r:id="rId15"/>
    <p:sldId id="451" r:id="rId16"/>
    <p:sldId id="452" r:id="rId17"/>
    <p:sldId id="416" r:id="rId18"/>
    <p:sldId id="417" r:id="rId19"/>
    <p:sldId id="418" r:id="rId20"/>
    <p:sldId id="419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3" r:id="rId33"/>
    <p:sldId id="467" r:id="rId34"/>
    <p:sldId id="468" r:id="rId35"/>
    <p:sldId id="469" r:id="rId36"/>
    <p:sldId id="470" r:id="rId37"/>
    <p:sldId id="465" r:id="rId38"/>
    <p:sldId id="466" r:id="rId39"/>
    <p:sldId id="471" r:id="rId40"/>
    <p:sldId id="435" r:id="rId41"/>
    <p:sldId id="436" r:id="rId42"/>
    <p:sldId id="437" r:id="rId43"/>
    <p:sldId id="378" r:id="rId44"/>
    <p:sldId id="43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17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1" Type="http://schemas.openxmlformats.org/officeDocument/2006/relationships/image" Target="../media/image77.wmf"/><Relationship Id="rId2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51FC9-AFCF-49EB-A244-BC807F184F05}" type="datetimeFigureOut">
              <a:rPr lang="en-US" smtClean="0"/>
              <a:pPr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321C3-9685-46B5-915C-1C4C4FEE7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http://wateroffice.ec.gc.ca/index_e.html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7CB4F-95A1-D04C-BDAD-A36BCB04A3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35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0946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/>
            <a:fld id="{542D30C1-C519-46EF-949F-35A75EF166F5}" type="slidenum">
              <a:rPr lang="it-IT" sz="1200"/>
              <a:pPr algn="r"/>
              <a:t>27</a:t>
            </a:fld>
            <a:endParaRPr lang="it-IT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0946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/>
            <a:fld id="{CDFDE890-66C6-42F5-B1FA-8E76708DAC42}" type="slidenum">
              <a:rPr lang="it-IT" sz="1200"/>
              <a:pPr algn="r"/>
              <a:t>29</a:t>
            </a:fld>
            <a:endParaRPr lang="it-IT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0946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/>
            <a:fld id="{CDFDE890-66C6-42F5-B1FA-8E76708DAC42}" type="slidenum">
              <a:rPr lang="it-IT" sz="1200"/>
              <a:pPr algn="r"/>
              <a:t>30</a:t>
            </a:fld>
            <a:endParaRPr lang="it-IT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0946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/>
            <a:fld id="{CDFDE890-66C6-42F5-B1FA-8E76708DAC42}" type="slidenum">
              <a:rPr lang="it-IT" sz="1200"/>
              <a:pPr algn="r"/>
              <a:t>31</a:t>
            </a:fld>
            <a:endParaRPr lang="it-IT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644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7CB4F-95A1-D04C-BDAD-A36BCB04A3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35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7CB4F-95A1-D04C-BDAD-A36BCB04A3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35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 smtClean="0">
              <a:ea typeface="MS PGothic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017890-9FF8-4956-B3B9-BE6C350FFE7B}" type="slidenum">
              <a:rPr lang="en-ZA" altLang="ja-JP" sz="1200" b="0" u="non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ZA" altLang="ja-JP" sz="1200" b="0" u="none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0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8714-0123-4697-BB9E-E797D37FF92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8714-0123-4697-BB9E-E797D37FF92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016F9-CE24-4E5C-871E-3BDA4C18453A}" type="slidenum">
              <a:rPr lang="en-US"/>
              <a:pPr/>
              <a:t>20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7CB4F-95A1-D04C-BDAD-A36BCB04A3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35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5453" y="8686288"/>
            <a:ext cx="2970946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/>
            <a:fld id="{542D30C1-C519-46EF-949F-35A75EF166F5}" type="slidenum">
              <a:rPr lang="it-IT" sz="1200"/>
              <a:pPr algn="r"/>
              <a:t>26</a:t>
            </a:fld>
            <a:endParaRPr lang="it-IT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CD9D8-4C11-4D56-84AC-F9003AC5D8FC}" type="slidenum">
              <a:rPr lang="en-US" smtClean="0"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1018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1" y="2867800"/>
            <a:ext cx="8520599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pPr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260648"/>
            <a:ext cx="7461250" cy="576064"/>
          </a:xfrm>
          <a:prstGeom prst="rect">
            <a:avLst/>
          </a:prstGeom>
          <a:noFill/>
        </p:spPr>
        <p:txBody>
          <a:bodyPr/>
          <a:lstStyle>
            <a:lvl1pPr>
              <a:defRPr sz="3200"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 hasCustomPrompt="1"/>
          </p:nvPr>
        </p:nvSpPr>
        <p:spPr>
          <a:xfrm>
            <a:off x="1285876" y="1412777"/>
            <a:ext cx="7472363" cy="4608512"/>
          </a:xfrm>
          <a:prstGeom prst="rect">
            <a:avLst/>
          </a:prstGeom>
          <a:noFill/>
          <a:ln/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 i="1"/>
            </a:lvl3pPr>
          </a:lstStyle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</a:t>
            </a:r>
            <a:r>
              <a:rPr lang="de-CH" dirty="0" smtClean="0"/>
              <a:t>2</a:t>
            </a:r>
          </a:p>
          <a:p>
            <a:pPr lvl="2"/>
            <a:r>
              <a:rPr lang="de-CH" dirty="0" smtClean="0"/>
              <a:t>Lore </a:t>
            </a:r>
            <a:r>
              <a:rPr lang="de-CH" dirty="0" err="1" smtClean="0"/>
              <a:t>ipsum</a:t>
            </a:r>
            <a:endParaRPr lang="de-CH" dirty="0"/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:p14="http://schemas.microsoft.com/office/powerpoint/2010/main" val="95798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jpe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wmf"/><Relationship Id="rId12" Type="http://schemas.openxmlformats.org/officeDocument/2006/relationships/image" Target="../media/image80.jpeg"/><Relationship Id="rId13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77.w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78.wmf"/><Relationship Id="rId10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hyperlink" Target="https://www.wmo.int/pages/prog/www/wigos/documents/Cg-17/WIGOS_Metadata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2766568"/>
            <a:ext cx="914400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 defTabSz="457200" eaLnBrk="1" fontAlgn="auto" hangingPunct="1">
              <a:spcBef>
                <a:spcPct val="0"/>
              </a:spcBef>
              <a:spcAft>
                <a:spcPts val="0"/>
              </a:spcAft>
              <a:buClrTx/>
            </a:pPr>
            <a:r>
              <a:rPr lang="en-US" sz="2800" b="1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rPr>
              <a:t>STANDARDS IN OPERATIONAL HYDROLOGY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+mj-lt"/>
              <a:ea typeface="+mj-ea"/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5" b="5273"/>
          <a:stretch>
            <a:fillRect/>
          </a:stretch>
        </p:blipFill>
        <p:spPr bwMode="auto">
          <a:xfrm>
            <a:off x="467544" y="620688"/>
            <a:ext cx="8280921" cy="599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41512" y="129648"/>
            <a:ext cx="7312991" cy="4846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2400" b="1" dirty="0" smtClean="0">
                <a:solidFill>
                  <a:srgbClr val="007AC2"/>
                </a:solidFill>
              </a:rPr>
              <a:t>HIS in</a:t>
            </a:r>
            <a:r>
              <a:rPr lang="en-US" altLang="en-US" sz="2400" b="1" dirty="0" smtClean="0">
                <a:solidFill>
                  <a:srgbClr val="007AC2"/>
                </a:solidFill>
              </a:rPr>
              <a:t> La</a:t>
            </a:r>
            <a:r>
              <a:rPr lang="it-IT" altLang="en-US" sz="2400" b="1" dirty="0" smtClean="0">
                <a:solidFill>
                  <a:srgbClr val="007AC2"/>
                </a:solidFill>
              </a:rPr>
              <a:t> </a:t>
            </a:r>
            <a:r>
              <a:rPr lang="it-IT" altLang="en-US" sz="2400" b="1" dirty="0" err="1" smtClean="0">
                <a:solidFill>
                  <a:srgbClr val="007AC2"/>
                </a:solidFill>
              </a:rPr>
              <a:t>Plata</a:t>
            </a:r>
            <a:r>
              <a:rPr lang="it-IT" altLang="en-US" sz="2400" b="1" dirty="0" smtClean="0">
                <a:solidFill>
                  <a:srgbClr val="007AC2"/>
                </a:solidFill>
              </a:rPr>
              <a:t> </a:t>
            </a:r>
            <a:r>
              <a:rPr lang="it-IT" altLang="en-US" sz="2400" b="1" dirty="0" err="1" smtClean="0">
                <a:solidFill>
                  <a:srgbClr val="007AC2"/>
                </a:solidFill>
              </a:rPr>
              <a:t>Basin</a:t>
            </a:r>
            <a:endParaRPr lang="en-US" altLang="en-US" sz="2400" b="1" dirty="0">
              <a:solidFill>
                <a:srgbClr val="007AC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5"/>
          <a:stretch>
            <a:fillRect/>
          </a:stretch>
        </p:blipFill>
        <p:spPr bwMode="auto">
          <a:xfrm>
            <a:off x="0" y="0"/>
            <a:ext cx="9144000" cy="698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5"/>
          <a:stretch>
            <a:fillRect/>
          </a:stretch>
        </p:blipFill>
        <p:spPr bwMode="auto">
          <a:xfrm>
            <a:off x="-47030" y="0"/>
            <a:ext cx="9343430" cy="714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292892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0"/>
          <a:stretch>
            <a:fillRect/>
          </a:stretch>
        </p:blipFill>
        <p:spPr bwMode="auto">
          <a:xfrm>
            <a:off x="0" y="0"/>
            <a:ext cx="9448800" cy="72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285992"/>
            <a:ext cx="60674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8"/>
          <a:stretch>
            <a:fillRect/>
          </a:stretch>
        </p:blipFill>
        <p:spPr bwMode="auto">
          <a:xfrm>
            <a:off x="2571736" y="2143116"/>
            <a:ext cx="5882598" cy="452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2766568"/>
            <a:ext cx="914400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 defTabSz="457200" eaLnBrk="1" fontAlgn="auto" hangingPunct="1">
              <a:spcBef>
                <a:spcPct val="0"/>
              </a:spcBef>
              <a:spcAft>
                <a:spcPts val="0"/>
              </a:spcAft>
              <a:buClrTx/>
            </a:pPr>
            <a:r>
              <a:rPr lang="en-US" sz="2800" b="1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rPr>
              <a:t>HYDROLOGICAL CENTERS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+mj-lt"/>
              <a:ea typeface="+mj-ea"/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7729"/>
            <a:ext cx="9143999" cy="573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924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88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924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2766568"/>
            <a:ext cx="914400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 defTabSz="457200" eaLnBrk="1" fontAlgn="auto" hangingPunct="1">
              <a:spcBef>
                <a:spcPct val="0"/>
              </a:spcBef>
              <a:spcAft>
                <a:spcPts val="0"/>
              </a:spcAft>
              <a:buClrTx/>
            </a:pPr>
            <a:r>
              <a:rPr lang="en-US" sz="2800" b="1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rPr>
              <a:t>THE ARCHITECTURE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+mj-lt"/>
              <a:ea typeface="+mj-ea"/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476672"/>
            <a:ext cx="8820472" cy="484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AC2"/>
                </a:solidFill>
                <a:cs typeface="Avenir LT Std 85 Heavy"/>
              </a:rPr>
              <a:t>The Road Further Ahead in Hydrology</a:t>
            </a:r>
            <a:endParaRPr lang="en-US" dirty="0">
              <a:solidFill>
                <a:srgbClr val="007AC2"/>
              </a:solidFill>
              <a:cs typeface="Avenir LT Std 85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/>
              <a:t>HydroCatalog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/>
              <a:t>HydroProvider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err="1" smtClean="0"/>
              <a:t>HydroClient</a:t>
            </a:r>
            <a:endParaRPr lang="en-US" sz="2600" dirty="0"/>
          </a:p>
        </p:txBody>
      </p:sp>
      <p:grpSp>
        <p:nvGrpSpPr>
          <p:cNvPr id="3" name="Group 7"/>
          <p:cNvGrpSpPr/>
          <p:nvPr/>
        </p:nvGrpSpPr>
        <p:grpSpPr>
          <a:xfrm>
            <a:off x="3346263" y="4495800"/>
            <a:ext cx="2223109" cy="1815882"/>
            <a:chOff x="3346263" y="4495800"/>
            <a:chExt cx="2223109" cy="1815882"/>
          </a:xfrm>
        </p:grpSpPr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>
            <a:xfrm>
              <a:off x="3506788" y="4967288"/>
              <a:ext cx="20320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3346263" y="4495800"/>
              <a:ext cx="2223109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/>
                <a:t>WFS</a:t>
              </a:r>
            </a:p>
            <a:p>
              <a:pPr algn="ctr"/>
              <a:r>
                <a:rPr lang="en-US" sz="2800" b="1" dirty="0" smtClean="0"/>
                <a:t>SOS2</a:t>
              </a:r>
            </a:p>
            <a:p>
              <a:pPr algn="ctr"/>
              <a:r>
                <a:rPr lang="en-US" sz="2800" b="1" dirty="0" smtClean="0"/>
                <a:t>(WaterML 2)</a:t>
              </a:r>
              <a:endParaRPr lang="en-US" sz="2800" b="1" dirty="0"/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4471988" y="2771775"/>
            <a:ext cx="2221706" cy="1800225"/>
            <a:chOff x="4471988" y="2771775"/>
            <a:chExt cx="2221706" cy="1800225"/>
          </a:xfrm>
        </p:grpSpPr>
        <p:cxnSp>
          <p:nvCxnSpPr>
            <p:cNvPr id="12" name="Straight Arrow Connector 11"/>
            <p:cNvCxnSpPr>
              <a:endCxn id="7" idx="0"/>
            </p:cNvCxnSpPr>
            <p:nvPr/>
          </p:nvCxnSpPr>
          <p:spPr>
            <a:xfrm>
              <a:off x="4471988" y="2771775"/>
              <a:ext cx="2221706" cy="1800225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 rot="2301016">
              <a:off x="5353035" y="3381677"/>
              <a:ext cx="86812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CSW</a:t>
              </a:r>
              <a:endParaRPr lang="en-US" sz="2800" b="1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2351089" y="2771775"/>
            <a:ext cx="2120900" cy="1800225"/>
            <a:chOff x="2351089" y="2771775"/>
            <a:chExt cx="2120900" cy="1800225"/>
          </a:xfrm>
        </p:grpSpPr>
        <p:cxnSp>
          <p:nvCxnSpPr>
            <p:cNvPr id="15" name="Straight Arrow Connector 14"/>
            <p:cNvCxnSpPr>
              <a:stCxn id="6" idx="0"/>
              <a:endCxn id="5" idx="2"/>
            </p:cNvCxnSpPr>
            <p:nvPr/>
          </p:nvCxnSpPr>
          <p:spPr>
            <a:xfrm rot="5400000" flipH="1" flipV="1">
              <a:off x="2511426" y="2611438"/>
              <a:ext cx="1800225" cy="212090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 rot="19189103">
              <a:off x="2358073" y="3384721"/>
              <a:ext cx="154119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(register)</a:t>
              </a:r>
              <a:endParaRPr lang="en-US" sz="2800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428860" y="1214422"/>
            <a:ext cx="4717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Using WMO and OGC Standards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404664"/>
            <a:ext cx="6516216" cy="484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AC2"/>
                </a:solidFill>
                <a:cs typeface="Avenir LT Std 85 Heavy"/>
              </a:rPr>
              <a:t>WHOS Architecture Overview</a:t>
            </a:r>
            <a:endParaRPr lang="en-US" dirty="0">
              <a:solidFill>
                <a:srgbClr val="007AC2"/>
              </a:solidFill>
              <a:cs typeface="Avenir LT Std 85 Heavy"/>
            </a:endParaRPr>
          </a:p>
        </p:txBody>
      </p:sp>
      <p:grpSp>
        <p:nvGrpSpPr>
          <p:cNvPr id="3" name="Group 52"/>
          <p:cNvGrpSpPr/>
          <p:nvPr/>
        </p:nvGrpSpPr>
        <p:grpSpPr>
          <a:xfrm>
            <a:off x="3950516" y="4995186"/>
            <a:ext cx="2819400" cy="1455501"/>
            <a:chOff x="4724400" y="5528586"/>
            <a:chExt cx="2819400" cy="1455501"/>
          </a:xfrm>
        </p:grpSpPr>
        <p:pic>
          <p:nvPicPr>
            <p:cNvPr id="54" name="Picture 5" descr="C:\Program Files\Microsoft Office\MEDIA\CAGCAT10\j0195384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528586"/>
              <a:ext cx="555624" cy="567414"/>
            </a:xfrm>
            <a:prstGeom prst="rect">
              <a:avLst/>
            </a:prstGeom>
            <a:noFill/>
          </p:spPr>
        </p:pic>
        <p:pic>
          <p:nvPicPr>
            <p:cNvPr id="55" name="Picture 5" descr="C:\Program Files\Microsoft Office\MEDIA\CAGCAT10\j0195384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424" y="5528586"/>
              <a:ext cx="555624" cy="567414"/>
            </a:xfrm>
            <a:prstGeom prst="rect">
              <a:avLst/>
            </a:prstGeom>
            <a:noFill/>
          </p:spPr>
        </p:pic>
        <p:pic>
          <p:nvPicPr>
            <p:cNvPr id="56" name="Picture 5" descr="C:\Program Files\Microsoft Office\MEDIA\CAGCAT10\j0195384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176" y="5528586"/>
              <a:ext cx="555624" cy="567414"/>
            </a:xfrm>
            <a:prstGeom prst="rect">
              <a:avLst/>
            </a:prstGeom>
            <a:noFill/>
          </p:spPr>
        </p:pic>
        <p:sp>
          <p:nvSpPr>
            <p:cNvPr id="57" name="TextBox 56"/>
            <p:cNvSpPr txBox="1"/>
            <p:nvPr/>
          </p:nvSpPr>
          <p:spPr>
            <a:xfrm>
              <a:off x="4787664" y="6029980"/>
              <a:ext cx="26813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Users</a:t>
              </a:r>
              <a:br>
                <a:rPr lang="en-US" sz="2800" dirty="0" smtClean="0"/>
              </a:br>
              <a:r>
                <a:rPr lang="en-US" sz="2800" dirty="0" smtClean="0"/>
                <a:t>(Web &amp; Desktop)</a:t>
              </a:r>
              <a:endParaRPr lang="en-US" sz="2800" dirty="0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 rot="5400000">
            <a:off x="5677297" y="4304903"/>
            <a:ext cx="1143000" cy="794"/>
          </a:xfrm>
          <a:prstGeom prst="straightConnector1">
            <a:avLst/>
          </a:prstGeom>
          <a:ln w="762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264716" y="2819400"/>
            <a:ext cx="1828800" cy="1588"/>
          </a:xfrm>
          <a:prstGeom prst="straightConnector1">
            <a:avLst/>
          </a:prstGeom>
          <a:ln w="762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64478" y="1524000"/>
            <a:ext cx="1371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428153" y="1600200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NHS</a:t>
            </a:r>
            <a:endParaRPr lang="en-US" sz="1800" dirty="0"/>
          </a:p>
        </p:txBody>
      </p:sp>
      <p:grpSp>
        <p:nvGrpSpPr>
          <p:cNvPr id="4" name="Group 73"/>
          <p:cNvGrpSpPr/>
          <p:nvPr/>
        </p:nvGrpSpPr>
        <p:grpSpPr>
          <a:xfrm>
            <a:off x="1359716" y="2971800"/>
            <a:ext cx="1519242" cy="1066800"/>
            <a:chOff x="995362" y="1371600"/>
            <a:chExt cx="1519242" cy="1066800"/>
          </a:xfrm>
        </p:grpSpPr>
        <p:sp>
          <p:nvSpPr>
            <p:cNvPr id="75" name="Rectangle 74"/>
            <p:cNvSpPr/>
            <p:nvPr/>
          </p:nvSpPr>
          <p:spPr>
            <a:xfrm>
              <a:off x="995362" y="1371600"/>
              <a:ext cx="1371600" cy="1066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29"/>
            <p:cNvGrpSpPr/>
            <p:nvPr/>
          </p:nvGrpSpPr>
          <p:grpSpPr>
            <a:xfrm flipH="1">
              <a:off x="1681168" y="1905000"/>
              <a:ext cx="833436" cy="357827"/>
              <a:chOff x="5491162" y="4419600"/>
              <a:chExt cx="2662238" cy="1143000"/>
            </a:xfrm>
          </p:grpSpPr>
          <p:sp>
            <p:nvSpPr>
              <p:cNvPr id="79" name="Rectangle 8"/>
              <p:cNvSpPr>
                <a:spLocks noChangeArrowheads="1"/>
              </p:cNvSpPr>
              <p:nvPr/>
            </p:nvSpPr>
            <p:spPr bwMode="auto">
              <a:xfrm>
                <a:off x="5867400" y="4419600"/>
                <a:ext cx="2286000" cy="11430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0" name="Line 9"/>
              <p:cNvSpPr>
                <a:spLocks noChangeShapeType="1"/>
              </p:cNvSpPr>
              <p:nvPr/>
            </p:nvSpPr>
            <p:spPr bwMode="auto">
              <a:xfrm>
                <a:off x="5562600" y="4572000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1" name="Line 10"/>
              <p:cNvSpPr>
                <a:spLocks noChangeShapeType="1"/>
              </p:cNvSpPr>
              <p:nvPr/>
            </p:nvSpPr>
            <p:spPr bwMode="auto">
              <a:xfrm>
                <a:off x="5562600" y="4830763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2" name="Line 11"/>
              <p:cNvSpPr>
                <a:spLocks noChangeShapeType="1"/>
              </p:cNvSpPr>
              <p:nvPr/>
            </p:nvSpPr>
            <p:spPr bwMode="auto">
              <a:xfrm>
                <a:off x="5572125" y="5089525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3" name="Oval 13"/>
              <p:cNvSpPr>
                <a:spLocks noChangeArrowheads="1"/>
              </p:cNvSpPr>
              <p:nvPr/>
            </p:nvSpPr>
            <p:spPr bwMode="auto">
              <a:xfrm>
                <a:off x="5491162" y="4495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4" name="Oval 14"/>
              <p:cNvSpPr>
                <a:spLocks noChangeArrowheads="1"/>
              </p:cNvSpPr>
              <p:nvPr/>
            </p:nvSpPr>
            <p:spPr bwMode="auto">
              <a:xfrm>
                <a:off x="5491162" y="4754563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5" name="Oval 15"/>
              <p:cNvSpPr>
                <a:spLocks noChangeArrowheads="1"/>
              </p:cNvSpPr>
              <p:nvPr/>
            </p:nvSpPr>
            <p:spPr bwMode="auto">
              <a:xfrm>
                <a:off x="5491162" y="5013325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6" name="AutoShape 30"/>
              <p:cNvSpPr>
                <a:spLocks noChangeArrowheads="1"/>
              </p:cNvSpPr>
              <p:nvPr/>
            </p:nvSpPr>
            <p:spPr bwMode="auto">
              <a:xfrm>
                <a:off x="6400800" y="4572000"/>
                <a:ext cx="1219200" cy="838200"/>
              </a:xfrm>
              <a:prstGeom prst="foldedCorner">
                <a:avLst>
                  <a:gd name="adj" fmla="val 12500"/>
                </a:avLst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7" name="Oval 31"/>
              <p:cNvSpPr>
                <a:spLocks noChangeArrowheads="1"/>
              </p:cNvSpPr>
              <p:nvPr/>
            </p:nvSpPr>
            <p:spPr bwMode="auto">
              <a:xfrm>
                <a:off x="7772400" y="4800600"/>
                <a:ext cx="304800" cy="3048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88" name="Line 11"/>
              <p:cNvSpPr>
                <a:spLocks noChangeShapeType="1"/>
              </p:cNvSpPr>
              <p:nvPr/>
            </p:nvSpPr>
            <p:spPr bwMode="auto">
              <a:xfrm>
                <a:off x="5562600" y="5334000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9" name="Oval 15"/>
              <p:cNvSpPr>
                <a:spLocks noChangeArrowheads="1"/>
              </p:cNvSpPr>
              <p:nvPr/>
            </p:nvSpPr>
            <p:spPr bwMode="auto">
              <a:xfrm>
                <a:off x="5491162" y="5257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1077689" y="1447800"/>
              <a:ext cx="5838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/>
                <a:t>NHS</a:t>
              </a:r>
              <a:endParaRPr lang="en-US" sz="1800" dirty="0"/>
            </a:p>
          </p:txBody>
        </p:sp>
        <p:sp>
          <p:nvSpPr>
            <p:cNvPr id="78" name="Flowchart: Magnetic Disk 77"/>
            <p:cNvSpPr/>
            <p:nvPr/>
          </p:nvSpPr>
          <p:spPr>
            <a:xfrm>
              <a:off x="1071562" y="1828800"/>
              <a:ext cx="533400" cy="533400"/>
            </a:xfrm>
            <a:prstGeom prst="flowChartMagneticDisk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Data</a:t>
              </a:r>
              <a:endParaRPr lang="en-US" sz="12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944147" y="4114800"/>
            <a:ext cx="23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Data Providers</a:t>
            </a:r>
            <a:endParaRPr lang="en-US" sz="2800" dirty="0"/>
          </a:p>
        </p:txBody>
      </p:sp>
      <p:cxnSp>
        <p:nvCxnSpPr>
          <p:cNvPr id="99" name="Straight Arrow Connector 98"/>
          <p:cNvCxnSpPr/>
          <p:nvPr/>
        </p:nvCxnSpPr>
        <p:spPr>
          <a:xfrm rot="16200000" flipH="1">
            <a:off x="3264716" y="3429000"/>
            <a:ext cx="1447800" cy="1295400"/>
          </a:xfrm>
          <a:prstGeom prst="straightConnector1">
            <a:avLst/>
          </a:prstGeom>
          <a:ln w="762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185884" y="39624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Data Discovery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50516" y="3810000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Data Access</a:t>
            </a:r>
            <a:endParaRPr lang="en-US" sz="1800" dirty="0"/>
          </a:p>
        </p:txBody>
      </p:sp>
      <p:sp>
        <p:nvSpPr>
          <p:cNvPr id="103" name="Flowchart: Magnetic Disk 102"/>
          <p:cNvSpPr/>
          <p:nvPr/>
        </p:nvSpPr>
        <p:spPr>
          <a:xfrm>
            <a:off x="1435916" y="1981200"/>
            <a:ext cx="533400" cy="5334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4" name="Flowchart: Magnetic Disk 103"/>
          <p:cNvSpPr/>
          <p:nvPr/>
        </p:nvSpPr>
        <p:spPr>
          <a:xfrm>
            <a:off x="1440678" y="1981200"/>
            <a:ext cx="533400" cy="5334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785977" y="1944469"/>
            <a:ext cx="9541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Web</a:t>
            </a:r>
          </a:p>
          <a:p>
            <a:pPr algn="ctr"/>
            <a:r>
              <a:rPr lang="en-US" sz="1800" dirty="0" smtClean="0"/>
              <a:t>Service</a:t>
            </a:r>
            <a:endParaRPr lang="en-US" sz="1800" dirty="0"/>
          </a:p>
        </p:txBody>
      </p:sp>
      <p:grpSp>
        <p:nvGrpSpPr>
          <p:cNvPr id="6" name="Group 29"/>
          <p:cNvGrpSpPr/>
          <p:nvPr/>
        </p:nvGrpSpPr>
        <p:grpSpPr>
          <a:xfrm flipH="1">
            <a:off x="2050278" y="2057400"/>
            <a:ext cx="833438" cy="357827"/>
            <a:chOff x="5491162" y="4419600"/>
            <a:chExt cx="2662238" cy="1143000"/>
          </a:xfrm>
        </p:grpSpPr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>
              <a:off x="5867400" y="4419600"/>
              <a:ext cx="2286000" cy="1143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3" name="Line 9"/>
            <p:cNvSpPr>
              <a:spLocks noChangeShapeType="1"/>
            </p:cNvSpPr>
            <p:nvPr/>
          </p:nvSpPr>
          <p:spPr bwMode="auto">
            <a:xfrm>
              <a:off x="5562600" y="45720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" name="Line 10"/>
            <p:cNvSpPr>
              <a:spLocks noChangeShapeType="1"/>
            </p:cNvSpPr>
            <p:nvPr/>
          </p:nvSpPr>
          <p:spPr bwMode="auto">
            <a:xfrm>
              <a:off x="5562600" y="4830763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>
              <a:off x="5572125" y="5089525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6" name="Oval 13"/>
            <p:cNvSpPr>
              <a:spLocks noChangeArrowheads="1"/>
            </p:cNvSpPr>
            <p:nvPr/>
          </p:nvSpPr>
          <p:spPr bwMode="auto">
            <a:xfrm>
              <a:off x="5491162" y="4495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7" name="Oval 14"/>
            <p:cNvSpPr>
              <a:spLocks noChangeArrowheads="1"/>
            </p:cNvSpPr>
            <p:nvPr/>
          </p:nvSpPr>
          <p:spPr bwMode="auto">
            <a:xfrm>
              <a:off x="5491162" y="475456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8" name="Oval 15"/>
            <p:cNvSpPr>
              <a:spLocks noChangeArrowheads="1"/>
            </p:cNvSpPr>
            <p:nvPr/>
          </p:nvSpPr>
          <p:spPr bwMode="auto">
            <a:xfrm>
              <a:off x="5491162" y="501332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9" name="AutoShape 30"/>
            <p:cNvSpPr>
              <a:spLocks noChangeArrowheads="1"/>
            </p:cNvSpPr>
            <p:nvPr/>
          </p:nvSpPr>
          <p:spPr bwMode="auto">
            <a:xfrm>
              <a:off x="6400800" y="4572000"/>
              <a:ext cx="1219200" cy="838200"/>
            </a:xfrm>
            <a:prstGeom prst="foldedCorner">
              <a:avLst>
                <a:gd name="adj" fmla="val 125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70" name="Oval 31"/>
            <p:cNvSpPr>
              <a:spLocks noChangeArrowheads="1"/>
            </p:cNvSpPr>
            <p:nvPr/>
          </p:nvSpPr>
          <p:spPr bwMode="auto">
            <a:xfrm>
              <a:off x="7772400" y="4800600"/>
              <a:ext cx="304800" cy="3048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>
              <a:off x="5562600" y="53340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2" name="Oval 15"/>
            <p:cNvSpPr>
              <a:spLocks noChangeArrowheads="1"/>
            </p:cNvSpPr>
            <p:nvPr/>
          </p:nvSpPr>
          <p:spPr bwMode="auto">
            <a:xfrm>
              <a:off x="5491162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7" name="Group 75"/>
          <p:cNvGrpSpPr/>
          <p:nvPr/>
        </p:nvGrpSpPr>
        <p:grpSpPr>
          <a:xfrm>
            <a:off x="5181600" y="1600200"/>
            <a:ext cx="3200400" cy="2057400"/>
            <a:chOff x="5181600" y="1600200"/>
            <a:chExt cx="3200400" cy="2057400"/>
          </a:xfrm>
        </p:grpSpPr>
        <p:sp>
          <p:nvSpPr>
            <p:cNvPr id="91" name="Rectangle 90"/>
            <p:cNvSpPr/>
            <p:nvPr/>
          </p:nvSpPr>
          <p:spPr>
            <a:xfrm>
              <a:off x="5181600" y="1600200"/>
              <a:ext cx="3200400" cy="2057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538" y="2819400"/>
              <a:ext cx="1262062" cy="58822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5" name="Flowchart: Magnetic Disk 94"/>
            <p:cNvSpPr/>
            <p:nvPr/>
          </p:nvSpPr>
          <p:spPr>
            <a:xfrm>
              <a:off x="7162800" y="1676400"/>
              <a:ext cx="1066800" cy="6096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Metadata</a:t>
              </a:r>
            </a:p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Catalog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6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751" y="2438400"/>
              <a:ext cx="1414849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7" name="Rounded Rectangle 96"/>
            <p:cNvSpPr/>
            <p:nvPr/>
          </p:nvSpPr>
          <p:spPr>
            <a:xfrm>
              <a:off x="5366951" y="2286000"/>
              <a:ext cx="1295400" cy="609600"/>
            </a:xfrm>
            <a:prstGeom prst="roundRect">
              <a:avLst/>
            </a:prstGeom>
            <a:solidFill>
              <a:srgbClr val="92D050">
                <a:alpha val="6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Registry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417649" y="1686753"/>
              <a:ext cx="1130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WHOS</a:t>
              </a:r>
              <a:endParaRPr lang="en-US" sz="2800" dirty="0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934200" y="2361156"/>
              <a:ext cx="1295400" cy="609600"/>
            </a:xfrm>
            <a:prstGeom prst="roundRect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Hydrologic Ontology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493316" y="2477869"/>
            <a:ext cx="14157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Data </a:t>
            </a:r>
          </a:p>
          <a:p>
            <a:pPr algn="ctr"/>
            <a:r>
              <a:rPr lang="en-US" sz="1800" dirty="0" smtClean="0"/>
              <a:t>Registration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0" grpId="0"/>
      <p:bldP spid="101" grpId="0"/>
      <p:bldP spid="104" grpId="0" animBg="1"/>
      <p:bldP spid="107" grpId="0"/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6"/>
          <a:stretch>
            <a:fillRect/>
          </a:stretch>
        </p:blipFill>
        <p:spPr bwMode="auto">
          <a:xfrm>
            <a:off x="94965" y="548680"/>
            <a:ext cx="896054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090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1524000"/>
            <a:ext cx="2568575" cy="2008188"/>
            <a:chOff x="1351" y="912"/>
            <a:chExt cx="1618" cy="1265"/>
          </a:xfrm>
        </p:grpSpPr>
        <p:sp>
          <p:nvSpPr>
            <p:cNvPr id="449539" name="Freeform 3"/>
            <p:cNvSpPr>
              <a:spLocks/>
            </p:cNvSpPr>
            <p:nvPr/>
          </p:nvSpPr>
          <p:spPr bwMode="auto">
            <a:xfrm>
              <a:off x="1351" y="912"/>
              <a:ext cx="1618" cy="1265"/>
            </a:xfrm>
            <a:custGeom>
              <a:avLst/>
              <a:gdLst/>
              <a:ahLst/>
              <a:cxnLst>
                <a:cxn ang="0">
                  <a:pos x="16" y="702"/>
                </a:cxn>
                <a:cxn ang="0">
                  <a:pos x="29" y="474"/>
                </a:cxn>
                <a:cxn ang="0">
                  <a:pos x="301" y="367"/>
                </a:cxn>
                <a:cxn ang="0">
                  <a:pos x="377" y="303"/>
                </a:cxn>
                <a:cxn ang="0">
                  <a:pos x="447" y="208"/>
                </a:cxn>
                <a:cxn ang="0">
                  <a:pos x="529" y="164"/>
                </a:cxn>
                <a:cxn ang="0">
                  <a:pos x="693" y="183"/>
                </a:cxn>
                <a:cxn ang="0">
                  <a:pos x="738" y="177"/>
                </a:cxn>
                <a:cxn ang="0">
                  <a:pos x="814" y="82"/>
                </a:cxn>
                <a:cxn ang="0">
                  <a:pos x="959" y="6"/>
                </a:cxn>
                <a:cxn ang="0">
                  <a:pos x="1143" y="25"/>
                </a:cxn>
                <a:cxn ang="0">
                  <a:pos x="1156" y="69"/>
                </a:cxn>
                <a:cxn ang="0">
                  <a:pos x="1244" y="120"/>
                </a:cxn>
                <a:cxn ang="0">
                  <a:pos x="1314" y="151"/>
                </a:cxn>
                <a:cxn ang="0">
                  <a:pos x="1409" y="177"/>
                </a:cxn>
                <a:cxn ang="0">
                  <a:pos x="1472" y="208"/>
                </a:cxn>
                <a:cxn ang="0">
                  <a:pos x="1542" y="240"/>
                </a:cxn>
                <a:cxn ang="0">
                  <a:pos x="1535" y="405"/>
                </a:cxn>
                <a:cxn ang="0">
                  <a:pos x="1586" y="525"/>
                </a:cxn>
                <a:cxn ang="0">
                  <a:pos x="1618" y="582"/>
                </a:cxn>
                <a:cxn ang="0">
                  <a:pos x="1580" y="651"/>
                </a:cxn>
                <a:cxn ang="0">
                  <a:pos x="1573" y="670"/>
                </a:cxn>
                <a:cxn ang="0">
                  <a:pos x="1554" y="683"/>
                </a:cxn>
                <a:cxn ang="0">
                  <a:pos x="1542" y="721"/>
                </a:cxn>
                <a:cxn ang="0">
                  <a:pos x="1580" y="886"/>
                </a:cxn>
                <a:cxn ang="0">
                  <a:pos x="1573" y="993"/>
                </a:cxn>
                <a:cxn ang="0">
                  <a:pos x="1504" y="1076"/>
                </a:cxn>
                <a:cxn ang="0">
                  <a:pos x="1409" y="1151"/>
                </a:cxn>
                <a:cxn ang="0">
                  <a:pos x="1333" y="1177"/>
                </a:cxn>
                <a:cxn ang="0">
                  <a:pos x="1200" y="1177"/>
                </a:cxn>
                <a:cxn ang="0">
                  <a:pos x="1149" y="1227"/>
                </a:cxn>
                <a:cxn ang="0">
                  <a:pos x="1111" y="1253"/>
                </a:cxn>
                <a:cxn ang="0">
                  <a:pos x="1073" y="1265"/>
                </a:cxn>
                <a:cxn ang="0">
                  <a:pos x="940" y="1246"/>
                </a:cxn>
                <a:cxn ang="0">
                  <a:pos x="845" y="1189"/>
                </a:cxn>
                <a:cxn ang="0">
                  <a:pos x="535" y="1183"/>
                </a:cxn>
                <a:cxn ang="0">
                  <a:pos x="402" y="1088"/>
                </a:cxn>
                <a:cxn ang="0">
                  <a:pos x="231" y="1069"/>
                </a:cxn>
                <a:cxn ang="0">
                  <a:pos x="174" y="1038"/>
                </a:cxn>
                <a:cxn ang="0">
                  <a:pos x="136" y="1012"/>
                </a:cxn>
                <a:cxn ang="0">
                  <a:pos x="130" y="974"/>
                </a:cxn>
                <a:cxn ang="0">
                  <a:pos x="111" y="962"/>
                </a:cxn>
                <a:cxn ang="0">
                  <a:pos x="98" y="943"/>
                </a:cxn>
                <a:cxn ang="0">
                  <a:pos x="61" y="924"/>
                </a:cxn>
                <a:cxn ang="0">
                  <a:pos x="23" y="784"/>
                </a:cxn>
                <a:cxn ang="0">
                  <a:pos x="16" y="702"/>
                </a:cxn>
              </a:cxnLst>
              <a:rect l="0" t="0" r="r" b="b"/>
              <a:pathLst>
                <a:path w="1618" h="1265">
                  <a:moveTo>
                    <a:pt x="16" y="702"/>
                  </a:moveTo>
                  <a:cubicBezTo>
                    <a:pt x="38" y="601"/>
                    <a:pt x="16" y="713"/>
                    <a:pt x="29" y="474"/>
                  </a:cubicBezTo>
                  <a:cubicBezTo>
                    <a:pt x="36" y="350"/>
                    <a:pt x="238" y="370"/>
                    <a:pt x="301" y="367"/>
                  </a:cubicBezTo>
                  <a:cubicBezTo>
                    <a:pt x="328" y="349"/>
                    <a:pt x="359" y="331"/>
                    <a:pt x="377" y="303"/>
                  </a:cubicBezTo>
                  <a:cubicBezTo>
                    <a:pt x="398" y="272"/>
                    <a:pt x="420" y="234"/>
                    <a:pt x="447" y="208"/>
                  </a:cubicBezTo>
                  <a:cubicBezTo>
                    <a:pt x="468" y="188"/>
                    <a:pt x="504" y="181"/>
                    <a:pt x="529" y="164"/>
                  </a:cubicBezTo>
                  <a:cubicBezTo>
                    <a:pt x="614" y="168"/>
                    <a:pt x="628" y="170"/>
                    <a:pt x="693" y="183"/>
                  </a:cubicBezTo>
                  <a:cubicBezTo>
                    <a:pt x="708" y="181"/>
                    <a:pt x="723" y="181"/>
                    <a:pt x="738" y="177"/>
                  </a:cubicBezTo>
                  <a:cubicBezTo>
                    <a:pt x="770" y="167"/>
                    <a:pt x="794" y="108"/>
                    <a:pt x="814" y="82"/>
                  </a:cubicBezTo>
                  <a:cubicBezTo>
                    <a:pt x="847" y="38"/>
                    <a:pt x="916" y="33"/>
                    <a:pt x="959" y="6"/>
                  </a:cubicBezTo>
                  <a:cubicBezTo>
                    <a:pt x="1060" y="10"/>
                    <a:pt x="1076" y="0"/>
                    <a:pt x="1143" y="25"/>
                  </a:cubicBezTo>
                  <a:cubicBezTo>
                    <a:pt x="1148" y="40"/>
                    <a:pt x="1148" y="56"/>
                    <a:pt x="1156" y="69"/>
                  </a:cubicBezTo>
                  <a:cubicBezTo>
                    <a:pt x="1173" y="99"/>
                    <a:pt x="1214" y="111"/>
                    <a:pt x="1244" y="120"/>
                  </a:cubicBezTo>
                  <a:cubicBezTo>
                    <a:pt x="1269" y="127"/>
                    <a:pt x="1290" y="141"/>
                    <a:pt x="1314" y="151"/>
                  </a:cubicBezTo>
                  <a:cubicBezTo>
                    <a:pt x="1344" y="164"/>
                    <a:pt x="1379" y="166"/>
                    <a:pt x="1409" y="177"/>
                  </a:cubicBezTo>
                  <a:cubicBezTo>
                    <a:pt x="1432" y="186"/>
                    <a:pt x="1449" y="201"/>
                    <a:pt x="1472" y="208"/>
                  </a:cubicBezTo>
                  <a:cubicBezTo>
                    <a:pt x="1494" y="223"/>
                    <a:pt x="1518" y="228"/>
                    <a:pt x="1542" y="240"/>
                  </a:cubicBezTo>
                  <a:cubicBezTo>
                    <a:pt x="1573" y="288"/>
                    <a:pt x="1554" y="354"/>
                    <a:pt x="1535" y="405"/>
                  </a:cubicBezTo>
                  <a:cubicBezTo>
                    <a:pt x="1541" y="455"/>
                    <a:pt x="1543" y="496"/>
                    <a:pt x="1586" y="525"/>
                  </a:cubicBezTo>
                  <a:cubicBezTo>
                    <a:pt x="1599" y="544"/>
                    <a:pt x="1605" y="563"/>
                    <a:pt x="1618" y="582"/>
                  </a:cubicBezTo>
                  <a:cubicBezTo>
                    <a:pt x="1610" y="616"/>
                    <a:pt x="1604" y="627"/>
                    <a:pt x="1580" y="651"/>
                  </a:cubicBezTo>
                  <a:cubicBezTo>
                    <a:pt x="1578" y="657"/>
                    <a:pt x="1577" y="665"/>
                    <a:pt x="1573" y="670"/>
                  </a:cubicBezTo>
                  <a:cubicBezTo>
                    <a:pt x="1568" y="676"/>
                    <a:pt x="1558" y="676"/>
                    <a:pt x="1554" y="683"/>
                  </a:cubicBezTo>
                  <a:cubicBezTo>
                    <a:pt x="1547" y="694"/>
                    <a:pt x="1542" y="721"/>
                    <a:pt x="1542" y="721"/>
                  </a:cubicBezTo>
                  <a:cubicBezTo>
                    <a:pt x="1547" y="779"/>
                    <a:pt x="1560" y="832"/>
                    <a:pt x="1580" y="886"/>
                  </a:cubicBezTo>
                  <a:cubicBezTo>
                    <a:pt x="1578" y="922"/>
                    <a:pt x="1578" y="958"/>
                    <a:pt x="1573" y="993"/>
                  </a:cubicBezTo>
                  <a:cubicBezTo>
                    <a:pt x="1568" y="1028"/>
                    <a:pt x="1528" y="1055"/>
                    <a:pt x="1504" y="1076"/>
                  </a:cubicBezTo>
                  <a:cubicBezTo>
                    <a:pt x="1477" y="1099"/>
                    <a:pt x="1442" y="1135"/>
                    <a:pt x="1409" y="1151"/>
                  </a:cubicBezTo>
                  <a:cubicBezTo>
                    <a:pt x="1385" y="1163"/>
                    <a:pt x="1358" y="1168"/>
                    <a:pt x="1333" y="1177"/>
                  </a:cubicBezTo>
                  <a:cubicBezTo>
                    <a:pt x="1275" y="1170"/>
                    <a:pt x="1263" y="1164"/>
                    <a:pt x="1200" y="1177"/>
                  </a:cubicBezTo>
                  <a:cubicBezTo>
                    <a:pt x="1175" y="1182"/>
                    <a:pt x="1166" y="1212"/>
                    <a:pt x="1149" y="1227"/>
                  </a:cubicBezTo>
                  <a:cubicBezTo>
                    <a:pt x="1137" y="1237"/>
                    <a:pt x="1126" y="1248"/>
                    <a:pt x="1111" y="1253"/>
                  </a:cubicBezTo>
                  <a:cubicBezTo>
                    <a:pt x="1098" y="1257"/>
                    <a:pt x="1073" y="1265"/>
                    <a:pt x="1073" y="1265"/>
                  </a:cubicBezTo>
                  <a:cubicBezTo>
                    <a:pt x="1007" y="1261"/>
                    <a:pt x="989" y="1264"/>
                    <a:pt x="940" y="1246"/>
                  </a:cubicBezTo>
                  <a:cubicBezTo>
                    <a:pt x="916" y="1208"/>
                    <a:pt x="885" y="1200"/>
                    <a:pt x="845" y="1189"/>
                  </a:cubicBezTo>
                  <a:cubicBezTo>
                    <a:pt x="743" y="1196"/>
                    <a:pt x="635" y="1210"/>
                    <a:pt x="535" y="1183"/>
                  </a:cubicBezTo>
                  <a:cubicBezTo>
                    <a:pt x="477" y="1168"/>
                    <a:pt x="449" y="1119"/>
                    <a:pt x="402" y="1088"/>
                  </a:cubicBezTo>
                  <a:cubicBezTo>
                    <a:pt x="354" y="1056"/>
                    <a:pt x="288" y="1072"/>
                    <a:pt x="231" y="1069"/>
                  </a:cubicBezTo>
                  <a:cubicBezTo>
                    <a:pt x="166" y="1048"/>
                    <a:pt x="215" y="1070"/>
                    <a:pt x="174" y="1038"/>
                  </a:cubicBezTo>
                  <a:cubicBezTo>
                    <a:pt x="162" y="1028"/>
                    <a:pt x="136" y="1012"/>
                    <a:pt x="136" y="1012"/>
                  </a:cubicBezTo>
                  <a:cubicBezTo>
                    <a:pt x="134" y="999"/>
                    <a:pt x="136" y="985"/>
                    <a:pt x="130" y="974"/>
                  </a:cubicBezTo>
                  <a:cubicBezTo>
                    <a:pt x="127" y="967"/>
                    <a:pt x="116" y="967"/>
                    <a:pt x="111" y="962"/>
                  </a:cubicBezTo>
                  <a:cubicBezTo>
                    <a:pt x="105" y="957"/>
                    <a:pt x="104" y="948"/>
                    <a:pt x="98" y="943"/>
                  </a:cubicBezTo>
                  <a:cubicBezTo>
                    <a:pt x="87" y="934"/>
                    <a:pt x="73" y="931"/>
                    <a:pt x="61" y="924"/>
                  </a:cubicBezTo>
                  <a:cubicBezTo>
                    <a:pt x="42" y="873"/>
                    <a:pt x="66" y="814"/>
                    <a:pt x="23" y="784"/>
                  </a:cubicBezTo>
                  <a:cubicBezTo>
                    <a:pt x="3" y="754"/>
                    <a:pt x="0" y="736"/>
                    <a:pt x="16" y="70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9540" name="Text Box 4"/>
            <p:cNvSpPr txBox="1">
              <a:spLocks noChangeArrowheads="1"/>
            </p:cNvSpPr>
            <p:nvPr/>
          </p:nvSpPr>
          <p:spPr bwMode="auto">
            <a:xfrm>
              <a:off x="1920" y="1152"/>
              <a:ext cx="73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 smtClean="0"/>
                <a:t>Locations</a:t>
              </a:r>
              <a:endParaRPr lang="en-US" sz="1800" dirty="0"/>
            </a:p>
          </p:txBody>
        </p:sp>
        <p:sp>
          <p:nvSpPr>
            <p:cNvPr id="449541" name="Text Box 5"/>
            <p:cNvSpPr txBox="1">
              <a:spLocks noChangeArrowheads="1"/>
            </p:cNvSpPr>
            <p:nvPr/>
          </p:nvSpPr>
          <p:spPr bwMode="auto">
            <a:xfrm>
              <a:off x="1609" y="1440"/>
              <a:ext cx="7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 smtClean="0"/>
                <a:t>Variables</a:t>
              </a:r>
              <a:endParaRPr lang="en-US" sz="1800" dirty="0"/>
            </a:p>
          </p:txBody>
        </p:sp>
        <p:sp>
          <p:nvSpPr>
            <p:cNvPr id="449542" name="Text Box 6"/>
            <p:cNvSpPr txBox="1">
              <a:spLocks noChangeArrowheads="1"/>
            </p:cNvSpPr>
            <p:nvPr/>
          </p:nvSpPr>
          <p:spPr bwMode="auto">
            <a:xfrm>
              <a:off x="1835" y="1737"/>
              <a:ext cx="9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800" dirty="0"/>
                <a:t>Date Ranges</a:t>
              </a:r>
            </a:p>
          </p:txBody>
        </p:sp>
      </p:grpSp>
      <p:sp>
        <p:nvSpPr>
          <p:cNvPr id="4495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AC2"/>
                </a:solidFill>
                <a:cs typeface="Avenir LT Std 85 Heavy"/>
              </a:rPr>
              <a:t>WaterML2 </a:t>
            </a:r>
            <a:r>
              <a:rPr lang="en-US" sz="4000" dirty="0">
                <a:solidFill>
                  <a:srgbClr val="007AC2"/>
                </a:solidFill>
                <a:cs typeface="Avenir LT Std 85 Heavy"/>
              </a:rPr>
              <a:t>and </a:t>
            </a:r>
            <a:r>
              <a:rPr lang="en-US" sz="4000" dirty="0" smtClean="0">
                <a:solidFill>
                  <a:srgbClr val="007AC2"/>
                </a:solidFill>
                <a:cs typeface="Avenir LT Std 85 Heavy"/>
              </a:rPr>
              <a:t>SOS2</a:t>
            </a:r>
            <a:endParaRPr lang="en-US" sz="4000" dirty="0">
              <a:solidFill>
                <a:srgbClr val="007AC2"/>
              </a:solidFill>
              <a:cs typeface="Avenir LT Std 85 Heavy"/>
            </a:endParaRPr>
          </a:p>
        </p:txBody>
      </p:sp>
      <p:sp>
        <p:nvSpPr>
          <p:cNvPr id="449544" name="Rectangle 8"/>
          <p:cNvSpPr>
            <a:spLocks noChangeArrowheads="1"/>
          </p:cNvSpPr>
          <p:nvPr/>
        </p:nvSpPr>
        <p:spPr bwMode="auto">
          <a:xfrm>
            <a:off x="4191000" y="1828800"/>
            <a:ext cx="2286000" cy="2895600"/>
          </a:xfrm>
          <a:prstGeom prst="rect">
            <a:avLst/>
          </a:prstGeom>
          <a:solidFill>
            <a:srgbClr val="DEFE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45" name="Line 9"/>
          <p:cNvSpPr>
            <a:spLocks noChangeShapeType="1"/>
          </p:cNvSpPr>
          <p:nvPr/>
        </p:nvSpPr>
        <p:spPr bwMode="auto">
          <a:xfrm>
            <a:off x="3886200" y="211861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9546" name="Line 10"/>
          <p:cNvSpPr>
            <a:spLocks noChangeShapeType="1"/>
          </p:cNvSpPr>
          <p:nvPr/>
        </p:nvSpPr>
        <p:spPr bwMode="auto">
          <a:xfrm>
            <a:off x="3886200" y="239009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9547" name="Line 11"/>
          <p:cNvSpPr>
            <a:spLocks noChangeShapeType="1"/>
          </p:cNvSpPr>
          <p:nvPr/>
        </p:nvSpPr>
        <p:spPr bwMode="auto">
          <a:xfrm>
            <a:off x="3886200" y="2661586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9548" name="Text Box 12"/>
          <p:cNvSpPr txBox="1">
            <a:spLocks noChangeArrowheads="1"/>
          </p:cNvSpPr>
          <p:nvPr/>
        </p:nvSpPr>
        <p:spPr bwMode="auto">
          <a:xfrm>
            <a:off x="4552950" y="1923871"/>
            <a:ext cx="17705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solidFill>
                  <a:srgbClr val="0066FF"/>
                </a:solidFill>
              </a:rPr>
              <a:t>GetSites</a:t>
            </a:r>
          </a:p>
          <a:p>
            <a:pPr algn="l">
              <a:spcBef>
                <a:spcPts val="0"/>
              </a:spcBef>
            </a:pPr>
            <a:r>
              <a:rPr lang="en-US" sz="1800" dirty="0" err="1" smtClean="0">
                <a:solidFill>
                  <a:srgbClr val="0066FF"/>
                </a:solidFill>
              </a:rPr>
              <a:t>GetSiteInfo</a:t>
            </a:r>
            <a:endParaRPr lang="en-US" sz="1800" dirty="0">
              <a:solidFill>
                <a:srgbClr val="0066F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dirty="0" err="1">
                <a:solidFill>
                  <a:srgbClr val="0066FF"/>
                </a:solidFill>
              </a:rPr>
              <a:t>GetVariableInfo</a:t>
            </a:r>
            <a:endParaRPr lang="en-US" sz="1800" dirty="0">
              <a:solidFill>
                <a:srgbClr val="0066F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dirty="0">
                <a:solidFill>
                  <a:srgbClr val="0066FF"/>
                </a:solidFill>
              </a:rPr>
              <a:t>GetValues</a:t>
            </a:r>
          </a:p>
        </p:txBody>
      </p:sp>
      <p:sp>
        <p:nvSpPr>
          <p:cNvPr id="449549" name="Oval 13"/>
          <p:cNvSpPr>
            <a:spLocks noChangeArrowheads="1"/>
          </p:cNvSpPr>
          <p:nvPr/>
        </p:nvSpPr>
        <p:spPr bwMode="auto">
          <a:xfrm>
            <a:off x="3810000" y="2042410"/>
            <a:ext cx="152400" cy="152400"/>
          </a:xfrm>
          <a:prstGeom prst="ellipse">
            <a:avLst/>
          </a:prstGeom>
          <a:solidFill>
            <a:srgbClr val="DEFEE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50" name="Oval 14"/>
          <p:cNvSpPr>
            <a:spLocks noChangeArrowheads="1"/>
          </p:cNvSpPr>
          <p:nvPr/>
        </p:nvSpPr>
        <p:spPr bwMode="auto">
          <a:xfrm>
            <a:off x="3810000" y="2313898"/>
            <a:ext cx="152400" cy="152400"/>
          </a:xfrm>
          <a:prstGeom prst="ellipse">
            <a:avLst/>
          </a:prstGeom>
          <a:solidFill>
            <a:srgbClr val="DEFEE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51" name="Oval 15"/>
          <p:cNvSpPr>
            <a:spLocks noChangeArrowheads="1"/>
          </p:cNvSpPr>
          <p:nvPr/>
        </p:nvSpPr>
        <p:spPr bwMode="auto">
          <a:xfrm>
            <a:off x="3810000" y="2585386"/>
            <a:ext cx="152400" cy="152400"/>
          </a:xfrm>
          <a:prstGeom prst="ellipse">
            <a:avLst/>
          </a:prstGeom>
          <a:solidFill>
            <a:srgbClr val="DEFEE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52" name="Text Box 16"/>
          <p:cNvSpPr txBox="1">
            <a:spLocks noChangeArrowheads="1"/>
          </p:cNvSpPr>
          <p:nvPr/>
        </p:nvSpPr>
        <p:spPr bwMode="auto">
          <a:xfrm>
            <a:off x="4573572" y="4022725"/>
            <a:ext cx="150021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1" dirty="0" smtClean="0"/>
              <a:t>SOS2</a:t>
            </a:r>
            <a:endParaRPr lang="en-US" sz="1800" b="1" dirty="0"/>
          </a:p>
          <a:p>
            <a:pPr algn="ctr">
              <a:spcBef>
                <a:spcPts val="0"/>
              </a:spcBef>
            </a:pPr>
            <a:r>
              <a:rPr lang="en-US" sz="2000" b="1" dirty="0"/>
              <a:t>Web Service</a:t>
            </a:r>
          </a:p>
        </p:txBody>
      </p:sp>
      <p:pic>
        <p:nvPicPr>
          <p:cNvPr id="449553" name="Picture 17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54375"/>
            <a:ext cx="1824038" cy="1120775"/>
          </a:xfrm>
          <a:prstGeom prst="rect">
            <a:avLst/>
          </a:prstGeom>
          <a:noFill/>
        </p:spPr>
      </p:pic>
      <p:sp>
        <p:nvSpPr>
          <p:cNvPr id="449554" name="Text Box 18"/>
          <p:cNvSpPr txBox="1">
            <a:spLocks noChangeArrowheads="1"/>
          </p:cNvSpPr>
          <p:nvPr/>
        </p:nvSpPr>
        <p:spPr bwMode="auto">
          <a:xfrm>
            <a:off x="669925" y="4332288"/>
            <a:ext cx="88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 dirty="0"/>
              <a:t>Client</a:t>
            </a:r>
          </a:p>
        </p:txBody>
      </p:sp>
      <p:sp>
        <p:nvSpPr>
          <p:cNvPr id="449555" name="AutoShape 19"/>
          <p:cNvSpPr>
            <a:spLocks noChangeArrowheads="1"/>
          </p:cNvSpPr>
          <p:nvPr/>
        </p:nvSpPr>
        <p:spPr bwMode="auto">
          <a:xfrm>
            <a:off x="7696200" y="1752600"/>
            <a:ext cx="533400" cy="685800"/>
          </a:xfrm>
          <a:prstGeom prst="can">
            <a:avLst>
              <a:gd name="adj" fmla="val 32143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 smtClean="0"/>
              <a:t>EPA</a:t>
            </a:r>
            <a:endParaRPr lang="en-US" sz="1800" dirty="0"/>
          </a:p>
        </p:txBody>
      </p:sp>
      <p:sp>
        <p:nvSpPr>
          <p:cNvPr id="449556" name="AutoShape 20"/>
          <p:cNvSpPr>
            <a:spLocks noChangeArrowheads="1"/>
          </p:cNvSpPr>
          <p:nvPr/>
        </p:nvSpPr>
        <p:spPr bwMode="auto">
          <a:xfrm>
            <a:off x="7924800" y="2667000"/>
            <a:ext cx="533400" cy="685800"/>
          </a:xfrm>
          <a:prstGeom prst="can">
            <a:avLst>
              <a:gd name="adj" fmla="val 32143"/>
            </a:avLst>
          </a:prstGeom>
          <a:solidFill>
            <a:srgbClr val="F06F2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 smtClean="0"/>
              <a:t>UT</a:t>
            </a:r>
            <a:endParaRPr lang="en-US" sz="1800" dirty="0"/>
          </a:p>
        </p:txBody>
      </p:sp>
      <p:sp>
        <p:nvSpPr>
          <p:cNvPr id="449557" name="AutoShape 21"/>
          <p:cNvSpPr>
            <a:spLocks noChangeArrowheads="1"/>
          </p:cNvSpPr>
          <p:nvPr/>
        </p:nvSpPr>
        <p:spPr bwMode="auto">
          <a:xfrm>
            <a:off x="7162800" y="2819400"/>
            <a:ext cx="533400" cy="685800"/>
          </a:xfrm>
          <a:prstGeom prst="can">
            <a:avLst>
              <a:gd name="adj" fmla="val 32143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 smtClean="0"/>
              <a:t>USGS</a:t>
            </a:r>
            <a:endParaRPr lang="en-US" sz="1800" dirty="0"/>
          </a:p>
        </p:txBody>
      </p:sp>
      <p:sp>
        <p:nvSpPr>
          <p:cNvPr id="449558" name="Text Box 22"/>
          <p:cNvSpPr txBox="1">
            <a:spLocks noChangeArrowheads="1"/>
          </p:cNvSpPr>
          <p:nvPr/>
        </p:nvSpPr>
        <p:spPr bwMode="auto">
          <a:xfrm>
            <a:off x="6934200" y="3733800"/>
            <a:ext cx="172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Data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Repositories</a:t>
            </a:r>
          </a:p>
        </p:txBody>
      </p:sp>
      <p:sp>
        <p:nvSpPr>
          <p:cNvPr id="449559" name="Line 23"/>
          <p:cNvSpPr>
            <a:spLocks noChangeShapeType="1"/>
          </p:cNvSpPr>
          <p:nvPr/>
        </p:nvSpPr>
        <p:spPr bwMode="auto">
          <a:xfrm>
            <a:off x="2286000" y="25146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9560" name="AutoShape 24"/>
          <p:cNvSpPr>
            <a:spLocks noChangeArrowheads="1"/>
          </p:cNvSpPr>
          <p:nvPr/>
        </p:nvSpPr>
        <p:spPr bwMode="auto">
          <a:xfrm>
            <a:off x="7391400" y="1828800"/>
            <a:ext cx="609600" cy="533400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/>
              <a:t>Data</a:t>
            </a:r>
          </a:p>
        </p:txBody>
      </p:sp>
      <p:sp>
        <p:nvSpPr>
          <p:cNvPr id="449561" name="AutoShape 25"/>
          <p:cNvSpPr>
            <a:spLocks noChangeArrowheads="1"/>
          </p:cNvSpPr>
          <p:nvPr/>
        </p:nvSpPr>
        <p:spPr bwMode="auto">
          <a:xfrm>
            <a:off x="8001000" y="2743200"/>
            <a:ext cx="609600" cy="533400"/>
          </a:xfrm>
          <a:prstGeom prst="foldedCorner">
            <a:avLst>
              <a:gd name="adj" fmla="val 12500"/>
            </a:avLst>
          </a:prstGeom>
          <a:solidFill>
            <a:srgbClr val="F06F2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Algerian" pitchFamily="82" charset="0"/>
              </a:rPr>
              <a:t>Data</a:t>
            </a:r>
          </a:p>
        </p:txBody>
      </p:sp>
      <p:sp>
        <p:nvSpPr>
          <p:cNvPr id="449562" name="AutoShape 26"/>
          <p:cNvSpPr>
            <a:spLocks noChangeArrowheads="1"/>
          </p:cNvSpPr>
          <p:nvPr/>
        </p:nvSpPr>
        <p:spPr bwMode="auto">
          <a:xfrm>
            <a:off x="7086600" y="2895600"/>
            <a:ext cx="609600" cy="533400"/>
          </a:xfrm>
          <a:prstGeom prst="foldedCorner">
            <a:avLst>
              <a:gd name="adj" fmla="val 12500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i="1" dirty="0">
                <a:latin typeface="Comic Sans MS" pitchFamily="66" charset="0"/>
              </a:rPr>
              <a:t>Data</a:t>
            </a:r>
          </a:p>
        </p:txBody>
      </p:sp>
      <p:sp>
        <p:nvSpPr>
          <p:cNvPr id="449563" name="Text Box 27"/>
          <p:cNvSpPr txBox="1">
            <a:spLocks noChangeArrowheads="1"/>
          </p:cNvSpPr>
          <p:nvPr/>
        </p:nvSpPr>
        <p:spPr bwMode="auto">
          <a:xfrm>
            <a:off x="6918325" y="4684713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EXTRACT</a:t>
            </a:r>
          </a:p>
        </p:txBody>
      </p:sp>
      <p:sp>
        <p:nvSpPr>
          <p:cNvPr id="449564" name="Text Box 28"/>
          <p:cNvSpPr txBox="1">
            <a:spLocks noChangeArrowheads="1"/>
          </p:cNvSpPr>
          <p:nvPr/>
        </p:nvSpPr>
        <p:spPr bwMode="auto">
          <a:xfrm>
            <a:off x="4527550" y="472440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</a:rPr>
              <a:t>TRANSFORM</a:t>
            </a:r>
          </a:p>
        </p:txBody>
      </p:sp>
      <p:sp>
        <p:nvSpPr>
          <p:cNvPr id="449565" name="Text Box 29"/>
          <p:cNvSpPr txBox="1">
            <a:spLocks noChangeArrowheads="1"/>
          </p:cNvSpPr>
          <p:nvPr/>
        </p:nvSpPr>
        <p:spPr bwMode="auto">
          <a:xfrm>
            <a:off x="762000" y="48768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</a:rPr>
              <a:t>LOAD</a:t>
            </a:r>
          </a:p>
        </p:txBody>
      </p:sp>
      <p:sp>
        <p:nvSpPr>
          <p:cNvPr id="449566" name="AutoShape 30"/>
          <p:cNvSpPr>
            <a:spLocks noChangeArrowheads="1"/>
          </p:cNvSpPr>
          <p:nvPr/>
        </p:nvSpPr>
        <p:spPr bwMode="auto">
          <a:xfrm>
            <a:off x="4724400" y="3200400"/>
            <a:ext cx="1219200" cy="838200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</a:rPr>
              <a:t>WaterML2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49567" name="Oval 31"/>
          <p:cNvSpPr>
            <a:spLocks noChangeArrowheads="1"/>
          </p:cNvSpPr>
          <p:nvPr/>
        </p:nvSpPr>
        <p:spPr bwMode="auto">
          <a:xfrm>
            <a:off x="6096000" y="3429000"/>
            <a:ext cx="304800" cy="3048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68" name="Rectangle 32"/>
          <p:cNvSpPr>
            <a:spLocks noChangeArrowheads="1"/>
          </p:cNvSpPr>
          <p:nvPr/>
        </p:nvSpPr>
        <p:spPr bwMode="auto">
          <a:xfrm>
            <a:off x="152400" y="1295400"/>
            <a:ext cx="4191000" cy="4038600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3886200" y="29330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3810000" y="2856875"/>
            <a:ext cx="152400" cy="152400"/>
          </a:xfrm>
          <a:prstGeom prst="ellipse">
            <a:avLst/>
          </a:prstGeom>
          <a:solidFill>
            <a:srgbClr val="DEFEE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933082" y="5417403"/>
            <a:ext cx="573855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SOS2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dirty="0" smtClean="0"/>
              <a:t>how you ask for data</a:t>
            </a:r>
          </a:p>
          <a:p>
            <a:pPr algn="ctr">
              <a:spcBef>
                <a:spcPts val="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WaterML2</a:t>
            </a:r>
            <a:r>
              <a:rPr lang="en-US" sz="2400" dirty="0" smtClean="0"/>
              <a:t> </a:t>
            </a:r>
            <a:r>
              <a:rPr lang="en-US" sz="2400" dirty="0"/>
              <a:t>is </a:t>
            </a:r>
            <a:r>
              <a:rPr lang="en-US" sz="2400" dirty="0" smtClean="0"/>
              <a:t>the format of what comes back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125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495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495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495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495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95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9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579 C 0.03819 -0.04329 0.08212 -0.08056 0.11094 -0.1169 C 0.13976 -0.15347 0.15312 -0.23449 0.16701 -0.22431 C 0.1809 -0.21366 0.20208 -0.09144 0.19444 -0.0537 C 0.1868 -0.01574 0.1533 -0.00509 0.12083 0.00393 C 0.08837 0.01319 0.02014 0.00069 1.11111E-6 3.7037E-7 " pathEditMode="relative" rAng="0" ptsTypes="aaaaaA">
                                      <p:cBhvr>
                                        <p:cTn id="37" dur="5000" fill="hold"/>
                                        <p:tgtEl>
                                          <p:spTgt spid="449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11022E-16 -1.11111E-6 L -0.29757 0.19838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33333E-6 -0.00555 L -0.325 0.0888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49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3.33333E-6 -1.11111E-6 L -0.196 0.1018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49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9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9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9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449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449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449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49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0833 0.0444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49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2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49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9" grpId="0" animBg="1"/>
      <p:bldP spid="449550" grpId="0" animBg="1"/>
      <p:bldP spid="449551" grpId="0" animBg="1"/>
      <p:bldP spid="449559" grpId="0" animBg="1"/>
      <p:bldP spid="449559" grpId="1" animBg="1"/>
      <p:bldP spid="449560" grpId="0" animBg="1"/>
      <p:bldP spid="449560" grpId="1" animBg="1"/>
      <p:bldP spid="449560" grpId="2" animBg="1"/>
      <p:bldP spid="449561" grpId="0" animBg="1"/>
      <p:bldP spid="449561" grpId="1" animBg="1"/>
      <p:bldP spid="449561" grpId="2" animBg="1"/>
      <p:bldP spid="449562" grpId="0" animBg="1"/>
      <p:bldP spid="449562" grpId="1" animBg="1"/>
      <p:bldP spid="449562" grpId="2" animBg="1"/>
      <p:bldP spid="449563" grpId="0"/>
      <p:bldP spid="449563" grpId="1"/>
      <p:bldP spid="449564" grpId="0"/>
      <p:bldP spid="449564" grpId="1"/>
      <p:bldP spid="449565" grpId="0"/>
      <p:bldP spid="449565" grpId="1"/>
      <p:bldP spid="449566" grpId="0" animBg="1"/>
      <p:bldP spid="449566" grpId="1" animBg="1"/>
      <p:bldP spid="449567" grpId="0" animBg="1"/>
      <p:bldP spid="449567" grpId="1" animBg="1"/>
      <p:bldP spid="449567" grpId="2" animBg="1"/>
      <p:bldP spid="449568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o 6"/>
          <p:cNvSpPr/>
          <p:nvPr/>
        </p:nvSpPr>
        <p:spPr>
          <a:xfrm flipH="1">
            <a:off x="3027293" y="2427413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o 7"/>
          <p:cNvSpPr/>
          <p:nvPr/>
        </p:nvSpPr>
        <p:spPr>
          <a:xfrm>
            <a:off x="4935320" y="2427414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142" y="5527608"/>
            <a:ext cx="2524125" cy="1428750"/>
          </a:xfrm>
          <a:prstGeom prst="rect">
            <a:avLst/>
          </a:prstGeom>
        </p:spPr>
      </p:pic>
      <p:grpSp>
        <p:nvGrpSpPr>
          <p:cNvPr id="2" name="Gruppo 9"/>
          <p:cNvGrpSpPr/>
          <p:nvPr/>
        </p:nvGrpSpPr>
        <p:grpSpPr>
          <a:xfrm>
            <a:off x="2065870" y="4284495"/>
            <a:ext cx="2233016" cy="2033986"/>
            <a:chOff x="2065870" y="4020335"/>
            <a:chExt cx="2233016" cy="203398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4158" y="4020335"/>
              <a:ext cx="974728" cy="1303867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870" y="4816369"/>
              <a:ext cx="1525990" cy="1237952"/>
            </a:xfrm>
            <a:prstGeom prst="rect">
              <a:avLst/>
            </a:prstGeom>
          </p:spPr>
        </p:pic>
      </p:grpSp>
      <p:grpSp>
        <p:nvGrpSpPr>
          <p:cNvPr id="3" name="Gruppo 12"/>
          <p:cNvGrpSpPr/>
          <p:nvPr/>
        </p:nvGrpSpPr>
        <p:grpSpPr>
          <a:xfrm>
            <a:off x="1702807" y="2981478"/>
            <a:ext cx="1841441" cy="1558130"/>
            <a:chOff x="1702807" y="2717318"/>
            <a:chExt cx="1841441" cy="155813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2938" y="2717318"/>
              <a:ext cx="1011310" cy="1290954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702807" y="3118953"/>
              <a:ext cx="1197876" cy="1156495"/>
            </a:xfrm>
            <a:prstGeom prst="rect">
              <a:avLst/>
            </a:prstGeom>
          </p:spPr>
        </p:pic>
      </p:grpSp>
      <p:grpSp>
        <p:nvGrpSpPr>
          <p:cNvPr id="5" name="Gruppo 15"/>
          <p:cNvGrpSpPr/>
          <p:nvPr/>
        </p:nvGrpSpPr>
        <p:grpSpPr>
          <a:xfrm>
            <a:off x="5672066" y="4272432"/>
            <a:ext cx="1304205" cy="1454392"/>
            <a:chOff x="5672066" y="4008272"/>
            <a:chExt cx="1304205" cy="145439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066" y="4008272"/>
              <a:ext cx="965200" cy="1312334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193" y="4801586"/>
              <a:ext cx="661078" cy="661078"/>
            </a:xfrm>
            <a:prstGeom prst="rect">
              <a:avLst/>
            </a:prstGeom>
          </p:spPr>
        </p:pic>
      </p:grpSp>
      <p:grpSp>
        <p:nvGrpSpPr>
          <p:cNvPr id="6" name="Gruppo 18"/>
          <p:cNvGrpSpPr/>
          <p:nvPr/>
        </p:nvGrpSpPr>
        <p:grpSpPr>
          <a:xfrm>
            <a:off x="5672066" y="1441852"/>
            <a:ext cx="1366729" cy="1323535"/>
            <a:chOff x="5672066" y="1177692"/>
            <a:chExt cx="1366729" cy="1323535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066" y="1177692"/>
              <a:ext cx="973666" cy="1320801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7717" y="1840149"/>
              <a:ext cx="661078" cy="661078"/>
            </a:xfrm>
            <a:prstGeom prst="rect">
              <a:avLst/>
            </a:prstGeom>
          </p:spPr>
        </p:pic>
      </p:grpSp>
      <p:grpSp>
        <p:nvGrpSpPr>
          <p:cNvPr id="10" name="Gruppo 21"/>
          <p:cNvGrpSpPr/>
          <p:nvPr/>
        </p:nvGrpSpPr>
        <p:grpSpPr>
          <a:xfrm>
            <a:off x="6548648" y="3022079"/>
            <a:ext cx="1287635" cy="1542891"/>
            <a:chOff x="6548648" y="2757919"/>
            <a:chExt cx="1287635" cy="1542891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81"/>
            <a:stretch/>
          </p:blipFill>
          <p:spPr>
            <a:xfrm>
              <a:off x="6548648" y="2757919"/>
              <a:ext cx="998006" cy="1380066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1413" y="3655940"/>
              <a:ext cx="644870" cy="644870"/>
            </a:xfrm>
            <a:prstGeom prst="rect">
              <a:avLst/>
            </a:prstGeom>
          </p:spPr>
        </p:pic>
      </p:grpSp>
      <p:grpSp>
        <p:nvGrpSpPr>
          <p:cNvPr id="13" name="Gruppo 24"/>
          <p:cNvGrpSpPr/>
          <p:nvPr/>
        </p:nvGrpSpPr>
        <p:grpSpPr>
          <a:xfrm>
            <a:off x="2111906" y="1428951"/>
            <a:ext cx="2472410" cy="1331651"/>
            <a:chOff x="2111906" y="1164791"/>
            <a:chExt cx="2472410" cy="1331651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7860" y="1164791"/>
              <a:ext cx="1016456" cy="1331651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906" y="1265888"/>
              <a:ext cx="1577553" cy="1187734"/>
            </a:xfrm>
            <a:prstGeom prst="rect">
              <a:avLst/>
            </a:prstGeom>
          </p:spPr>
        </p:pic>
      </p:grpSp>
      <p:sp>
        <p:nvSpPr>
          <p:cNvPr id="28" name="CasellaDiTesto 27"/>
          <p:cNvSpPr txBox="1"/>
          <p:nvPr/>
        </p:nvSpPr>
        <p:spPr>
          <a:xfrm rot="16200000">
            <a:off x="5401815" y="2694164"/>
            <a:ext cx="5354283" cy="106331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319546"/>
              </a:avLst>
            </a:prstTxWarp>
            <a:spAutoFit/>
          </a:bodyPr>
          <a:lstStyle/>
          <a:p>
            <a:r>
              <a:rPr lang="en-US" sz="4400" dirty="0">
                <a:solidFill>
                  <a:srgbClr val="E64823">
                    <a:lumMod val="75000"/>
                  </a:srgbClr>
                </a:solidFill>
              </a:rPr>
              <a:t>Data  Infrastructures</a:t>
            </a: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-891264" y="2817059"/>
            <a:ext cx="4879993" cy="10633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Data  Applications</a:t>
            </a:r>
          </a:p>
        </p:txBody>
      </p:sp>
      <p:cxnSp>
        <p:nvCxnSpPr>
          <p:cNvPr id="30" name="Connettore 1 29"/>
          <p:cNvCxnSpPr>
            <a:stCxn id="57" idx="6"/>
            <a:endCxn id="52" idx="1"/>
          </p:cNvCxnSpPr>
          <p:nvPr/>
        </p:nvCxnSpPr>
        <p:spPr>
          <a:xfrm>
            <a:off x="4243638" y="2777211"/>
            <a:ext cx="2179991" cy="84223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stCxn id="55" idx="6"/>
            <a:endCxn id="52" idx="2"/>
          </p:cNvCxnSpPr>
          <p:nvPr/>
        </p:nvCxnSpPr>
        <p:spPr>
          <a:xfrm>
            <a:off x="3734657" y="3619125"/>
            <a:ext cx="2656984" cy="7840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>
            <a:stCxn id="56" idx="7"/>
            <a:endCxn id="54" idx="3"/>
          </p:cNvCxnSpPr>
          <p:nvPr/>
        </p:nvCxnSpPr>
        <p:spPr>
          <a:xfrm flipV="1">
            <a:off x="4412695" y="2861369"/>
            <a:ext cx="1655945" cy="1951225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55" idx="5"/>
            <a:endCxn id="53" idx="2"/>
          </p:cNvCxnSpPr>
          <p:nvPr/>
        </p:nvCxnSpPr>
        <p:spPr>
          <a:xfrm>
            <a:off x="3702669" y="3697202"/>
            <a:ext cx="1856853" cy="120975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57" idx="5"/>
            <a:endCxn id="53" idx="1"/>
          </p:cNvCxnSpPr>
          <p:nvPr/>
        </p:nvCxnSpPr>
        <p:spPr>
          <a:xfrm>
            <a:off x="4211650" y="2855288"/>
            <a:ext cx="1379860" cy="1973594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>
            <a:stCxn id="57" idx="6"/>
            <a:endCxn id="54" idx="2"/>
          </p:cNvCxnSpPr>
          <p:nvPr/>
        </p:nvCxnSpPr>
        <p:spPr>
          <a:xfrm>
            <a:off x="4243638" y="2777211"/>
            <a:ext cx="1793014" cy="6081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>
            <a:endCxn id="53" idx="2"/>
          </p:cNvCxnSpPr>
          <p:nvPr/>
        </p:nvCxnSpPr>
        <p:spPr>
          <a:xfrm flipV="1">
            <a:off x="4444683" y="4906959"/>
            <a:ext cx="1114839" cy="1701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>
            <a:stCxn id="56" idx="6"/>
            <a:endCxn id="52" idx="3"/>
          </p:cNvCxnSpPr>
          <p:nvPr/>
        </p:nvCxnSpPr>
        <p:spPr>
          <a:xfrm flipV="1">
            <a:off x="4444683" y="3775602"/>
            <a:ext cx="1978946" cy="1115069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>
            <a:stCxn id="55" idx="7"/>
            <a:endCxn id="54" idx="2"/>
          </p:cNvCxnSpPr>
          <p:nvPr/>
        </p:nvCxnSpPr>
        <p:spPr>
          <a:xfrm flipV="1">
            <a:off x="3702669" y="2783292"/>
            <a:ext cx="2333983" cy="757756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3528498" y="3815314"/>
            <a:ext cx="770388" cy="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5786287" y="3815314"/>
            <a:ext cx="762361" cy="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3997993" y="2794472"/>
            <a:ext cx="506115" cy="48382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H="1">
            <a:off x="4193004" y="4242535"/>
            <a:ext cx="397476" cy="367052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>
            <a:off x="5456124" y="2791965"/>
            <a:ext cx="452290" cy="486327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5456124" y="4274202"/>
            <a:ext cx="377455" cy="334648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605453" y="3489189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6" name="CasellaDiTesto 45"/>
          <p:cNvSpPr txBox="1"/>
          <p:nvPr/>
        </p:nvSpPr>
        <p:spPr>
          <a:xfrm rot="18814794">
            <a:off x="5071653" y="2707584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7" name="CasellaDiTesto 46"/>
          <p:cNvSpPr txBox="1"/>
          <p:nvPr/>
        </p:nvSpPr>
        <p:spPr>
          <a:xfrm rot="2541384">
            <a:off x="5144070" y="4500856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8" name="CasellaDiTesto 47"/>
          <p:cNvSpPr txBox="1"/>
          <p:nvPr/>
        </p:nvSpPr>
        <p:spPr>
          <a:xfrm rot="18814794">
            <a:off x="3867594" y="4482202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3311506" y="3467895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994" y="3114923"/>
            <a:ext cx="1426859" cy="1383052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 rot="2612663">
            <a:off x="3842909" y="2715354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sp>
        <p:nvSpPr>
          <p:cNvPr id="52" name="Ovale 51"/>
          <p:cNvSpPr/>
          <p:nvPr/>
        </p:nvSpPr>
        <p:spPr>
          <a:xfrm>
            <a:off x="6391641" y="35871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e 52"/>
          <p:cNvSpPr/>
          <p:nvPr/>
        </p:nvSpPr>
        <p:spPr>
          <a:xfrm>
            <a:off x="5559522" y="4796542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6036652" y="2672875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e 54"/>
          <p:cNvSpPr/>
          <p:nvPr/>
        </p:nvSpPr>
        <p:spPr>
          <a:xfrm>
            <a:off x="3516231" y="35087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4226257" y="478025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025212" y="266679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Immagine 6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949" y="1188054"/>
            <a:ext cx="7067298" cy="49673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9" name="CasellaDiTesto 58"/>
          <p:cNvSpPr txBox="1"/>
          <p:nvPr/>
        </p:nvSpPr>
        <p:spPr>
          <a:xfrm>
            <a:off x="1670591" y="2642028"/>
            <a:ext cx="553998" cy="23711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Service Users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7167990" y="2180302"/>
            <a:ext cx="553998" cy="28328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Service Providers</a:t>
            </a:r>
          </a:p>
        </p:txBody>
      </p:sp>
      <p:grpSp>
        <p:nvGrpSpPr>
          <p:cNvPr id="16" name="Gruppo 2"/>
          <p:cNvGrpSpPr/>
          <p:nvPr/>
        </p:nvGrpSpPr>
        <p:grpSpPr>
          <a:xfrm>
            <a:off x="580482" y="3594921"/>
            <a:ext cx="6244374" cy="3067319"/>
            <a:chOff x="1222987" y="3749765"/>
            <a:chExt cx="6244374" cy="3067319"/>
          </a:xfrm>
        </p:grpSpPr>
        <p:grpSp>
          <p:nvGrpSpPr>
            <p:cNvPr id="19" name="Gruppo 61"/>
            <p:cNvGrpSpPr/>
            <p:nvPr/>
          </p:nvGrpSpPr>
          <p:grpSpPr>
            <a:xfrm>
              <a:off x="1222987" y="3749765"/>
              <a:ext cx="6244374" cy="3067319"/>
              <a:chOff x="1302280" y="2896460"/>
              <a:chExt cx="5790553" cy="2570313"/>
            </a:xfrm>
          </p:grpSpPr>
          <p:sp>
            <p:nvSpPr>
              <p:cNvPr id="63" name="Onda 1 62"/>
              <p:cNvSpPr/>
              <p:nvPr/>
            </p:nvSpPr>
            <p:spPr>
              <a:xfrm>
                <a:off x="1302280" y="2896460"/>
                <a:ext cx="5790553" cy="2570313"/>
              </a:xfrm>
              <a:prstGeom prst="wave">
                <a:avLst>
                  <a:gd name="adj1" fmla="val 11709"/>
                  <a:gd name="adj2" fmla="val 0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prstTxWarp prst="textWave1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64" name="Rettangolo 63"/>
              <p:cNvSpPr/>
              <p:nvPr/>
            </p:nvSpPr>
            <p:spPr>
              <a:xfrm>
                <a:off x="1573303" y="3453192"/>
                <a:ext cx="5305907" cy="1437479"/>
              </a:xfrm>
              <a:prstGeom prst="rect">
                <a:avLst/>
              </a:prstGeom>
            </p:spPr>
            <p:txBody>
              <a:bodyPr>
                <a:prstTxWarp prst="textWave1">
                  <a:avLst>
                    <a:gd name="adj1" fmla="val 12500"/>
                    <a:gd name="adj2" fmla="val -201"/>
                  </a:avLst>
                </a:prstTxWarp>
                <a:spAutoFit/>
              </a:bodyPr>
              <a:lstStyle/>
              <a:p>
                <a:pPr algn="ctr"/>
                <a:r>
                  <a:rPr lang="en-US" sz="2000" b="1" dirty="0" smtClean="0"/>
                  <a:t>Collaborative-Acknowledged </a:t>
                </a:r>
                <a:br>
                  <a:rPr lang="en-US" sz="2000" b="1" dirty="0" smtClean="0"/>
                </a:br>
                <a:r>
                  <a:rPr lang="en-US" sz="2000" b="1" dirty="0" smtClean="0"/>
                  <a:t>Management approach </a:t>
                </a:r>
                <a:endParaRPr lang="en-US" sz="2000" b="1" dirty="0"/>
              </a:p>
            </p:txBody>
          </p:sp>
        </p:grpSp>
        <p:sp>
          <p:nvSpPr>
            <p:cNvPr id="58" name="CasellaDiTesto 57"/>
            <p:cNvSpPr txBox="1"/>
            <p:nvPr/>
          </p:nvSpPr>
          <p:spPr>
            <a:xfrm rot="21086907">
              <a:off x="5615007" y="6331624"/>
              <a:ext cx="1760888" cy="381867"/>
            </a:xfrm>
            <a:prstGeom prst="rect">
              <a:avLst/>
            </a:prstGeom>
            <a:noFill/>
          </p:spPr>
          <p:txBody>
            <a:bodyPr wrap="none" rtlCol="0">
              <a:prstTxWarp prst="textTriangleInverted">
                <a:avLst/>
              </a:prstTxWarp>
              <a:spAutoFit/>
            </a:bodyPr>
            <a:lstStyle/>
            <a:p>
              <a:r>
                <a:rPr lang="en-US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[Governance]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86279" y="3547129"/>
            <a:ext cx="4851610" cy="1801717"/>
          </a:xfrm>
          <a:prstGeom prst="rect">
            <a:avLst/>
          </a:prstGeom>
        </p:spPr>
      </p:pic>
      <p:sp>
        <p:nvSpPr>
          <p:cNvPr id="65" name="Titolo 5"/>
          <p:cNvSpPr txBox="1">
            <a:spLocks/>
          </p:cNvSpPr>
          <p:nvPr/>
        </p:nvSpPr>
        <p:spPr>
          <a:xfrm>
            <a:off x="579438" y="119063"/>
            <a:ext cx="8564562" cy="973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  <a:t>Broker Approach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18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5" grpId="0"/>
      <p:bldP spid="46" grpId="0"/>
      <p:bldP spid="47" grpId="0"/>
      <p:bldP spid="48" grpId="0"/>
      <p:bldP spid="49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457200" y="1663700"/>
            <a:ext cx="8407400" cy="43942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89231"/>
            <a:ext cx="9144000" cy="485775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STANDARDIZED DATA EXCHANGE IN HYDROLOGY</a:t>
            </a:r>
            <a:endParaRPr lang="en-US" sz="2400" dirty="0"/>
          </a:p>
        </p:txBody>
      </p:sp>
      <p:pic>
        <p:nvPicPr>
          <p:cNvPr id="8" name="Immagine 7" descr="eart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763" y="2211283"/>
            <a:ext cx="3153729" cy="3039953"/>
          </a:xfrm>
          <a:prstGeom prst="rect">
            <a:avLst/>
          </a:prstGeom>
        </p:spPr>
      </p:pic>
      <p:pic>
        <p:nvPicPr>
          <p:cNvPr id="6" name="Immagine 5" descr="Niger4Ma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760" y="4398498"/>
            <a:ext cx="2857522" cy="219456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492" y="2585720"/>
            <a:ext cx="31115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 descr="China4Ma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91319" y="566420"/>
            <a:ext cx="2857522" cy="2194560"/>
          </a:xfrm>
          <a:prstGeom prst="rect">
            <a:avLst/>
          </a:prstGeom>
        </p:spPr>
      </p:pic>
      <p:pic>
        <p:nvPicPr>
          <p:cNvPr id="7" name="Immagine 6" descr="NZ4Map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3719" y="4398498"/>
            <a:ext cx="2857522" cy="2194560"/>
          </a:xfrm>
          <a:prstGeom prst="rect">
            <a:avLst/>
          </a:prstGeom>
        </p:spPr>
      </p:pic>
      <p:pic>
        <p:nvPicPr>
          <p:cNvPr id="9" name="Immagine 8" descr="Sadc4Map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6197" y="4663440"/>
            <a:ext cx="2857522" cy="2194560"/>
          </a:xfrm>
          <a:prstGeom prst="rect">
            <a:avLst/>
          </a:prstGeom>
        </p:spPr>
      </p:pic>
      <p:pic>
        <p:nvPicPr>
          <p:cNvPr id="10" name="Immagine 9" descr="05_RAIV_Obs_Map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934720"/>
            <a:ext cx="2857522" cy="2194560"/>
          </a:xfrm>
          <a:prstGeom prst="rect">
            <a:avLst/>
          </a:prstGeom>
        </p:spPr>
      </p:pic>
      <p:pic>
        <p:nvPicPr>
          <p:cNvPr id="11" name="Immagine 10" descr="Arctic4Map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0763" y="566420"/>
            <a:ext cx="2857522" cy="2194560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60" y="2643188"/>
            <a:ext cx="2687003" cy="20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57577"/>
            <a:ext cx="9158781" cy="592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090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66568"/>
            <a:ext cx="9144000" cy="484632"/>
          </a:xfrm>
        </p:spPr>
        <p:txBody>
          <a:bodyPr>
            <a:noAutofit/>
          </a:bodyPr>
          <a:lstStyle/>
          <a:p>
            <a:pPr algn="ctr"/>
            <a:r>
              <a:rPr lang="it-IT" sz="2800" b="1" smtClean="0">
                <a:solidFill>
                  <a:srgbClr val="007AC2"/>
                </a:solidFill>
                <a:cs typeface="Avenir LT Std 85 Heavy"/>
              </a:rPr>
              <a:t>HYDROLOGICAL APPLICATIONS</a:t>
            </a:r>
            <a:endParaRPr lang="en-US" sz="2800" b="1" dirty="0">
              <a:solidFill>
                <a:srgbClr val="007AC2"/>
              </a:solidFill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8388350" cy="6094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844" y="376610"/>
            <a:ext cx="9001156" cy="8286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srgbClr val="007AC2"/>
                </a:solidFill>
              </a:rPr>
              <a:t>Import data from a WaterML2 </a:t>
            </a:r>
            <a:r>
              <a:rPr lang="en-US" altLang="en-US" b="1" dirty="0" err="1" smtClean="0">
                <a:solidFill>
                  <a:srgbClr val="007AC2"/>
                </a:solidFill>
              </a:rPr>
              <a:t>webserver</a:t>
            </a:r>
            <a:endParaRPr lang="en-US" altLang="en-US" b="1" dirty="0">
              <a:solidFill>
                <a:srgbClr val="007AC2"/>
              </a:solidFill>
            </a:endParaRP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59853"/>
            <a:ext cx="86201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1027663"/>
            <a:ext cx="84582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2844" y="316650"/>
            <a:ext cx="9001156" cy="82866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altLang="en-US" b="1" dirty="0" smtClean="0">
                <a:solidFill>
                  <a:srgbClr val="007AC2"/>
                </a:solidFill>
              </a:rPr>
              <a:t>Import WaterML2 data from a directory</a:t>
            </a:r>
            <a:endParaRPr lang="en-US" altLang="en-US" b="1" dirty="0">
              <a:solidFill>
                <a:srgbClr val="007AC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5720" y="428604"/>
            <a:ext cx="7000892" cy="484188"/>
          </a:xfrm>
        </p:spPr>
        <p:txBody>
          <a:bodyPr/>
          <a:lstStyle/>
          <a:p>
            <a:pPr algn="l"/>
            <a:r>
              <a:rPr lang="en-US" altLang="en-US" sz="2400" dirty="0" smtClean="0">
                <a:solidFill>
                  <a:srgbClr val="007AC2"/>
                </a:solidFill>
                <a:latin typeface="Arial" charset="0"/>
                <a:ea typeface="+mn-ea"/>
                <a:cs typeface="+mn-cs"/>
              </a:rPr>
              <a:t>Archive use case analysis</a:t>
            </a:r>
            <a:endParaRPr lang="en-GB" altLang="en-US" sz="2400" dirty="0">
              <a:solidFill>
                <a:srgbClr val="007AC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lowchart: Document 3"/>
          <p:cNvSpPr/>
          <p:nvPr/>
        </p:nvSpPr>
        <p:spPr>
          <a:xfrm>
            <a:off x="2407700" y="3482726"/>
            <a:ext cx="964860" cy="527709"/>
          </a:xfrm>
          <a:prstGeom prst="flowChartDocumen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Rating Curves</a:t>
            </a:r>
          </a:p>
        </p:txBody>
      </p:sp>
      <p:sp>
        <p:nvSpPr>
          <p:cNvPr id="5" name="Flowchart: Document 4"/>
          <p:cNvSpPr/>
          <p:nvPr/>
        </p:nvSpPr>
        <p:spPr>
          <a:xfrm>
            <a:off x="7284280" y="2474614"/>
            <a:ext cx="964860" cy="527709"/>
          </a:xfrm>
          <a:prstGeom prst="flowChartDocument">
            <a:avLst/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Forecast Products</a:t>
            </a:r>
          </a:p>
        </p:txBody>
      </p:sp>
      <p:sp>
        <p:nvSpPr>
          <p:cNvPr id="6" name="Flowchart: Document 5"/>
          <p:cNvSpPr/>
          <p:nvPr/>
        </p:nvSpPr>
        <p:spPr>
          <a:xfrm>
            <a:off x="3549755" y="3482726"/>
            <a:ext cx="1318081" cy="52770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1815355" y="2402606"/>
            <a:ext cx="1147278" cy="52770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Simulation results</a:t>
            </a:r>
          </a:p>
        </p:txBody>
      </p:sp>
      <p:sp>
        <p:nvSpPr>
          <p:cNvPr id="8" name="Flowchart: Document 7"/>
          <p:cNvSpPr/>
          <p:nvPr/>
        </p:nvSpPr>
        <p:spPr>
          <a:xfrm>
            <a:off x="1211606" y="3482726"/>
            <a:ext cx="1045265" cy="52770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NWP forecasts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5344580" y="3194694"/>
            <a:ext cx="1298267" cy="527709"/>
          </a:xfrm>
          <a:prstGeom prst="flowChartDocumen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Initial model state</a:t>
            </a:r>
          </a:p>
        </p:txBody>
      </p:sp>
      <p:sp>
        <p:nvSpPr>
          <p:cNvPr id="10" name="Flowchart: Document 9"/>
          <p:cNvSpPr/>
          <p:nvPr/>
        </p:nvSpPr>
        <p:spPr>
          <a:xfrm>
            <a:off x="4047565" y="2402606"/>
            <a:ext cx="1219760" cy="527709"/>
          </a:xfrm>
          <a:prstGeom prst="flowChartDocument">
            <a:avLst/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Post event reports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5404496" y="2546622"/>
            <a:ext cx="1601421" cy="527709"/>
          </a:xfrm>
          <a:prstGeom prst="flowChartDocument">
            <a:avLst/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Communication notes</a:t>
            </a:r>
          </a:p>
        </p:txBody>
      </p:sp>
      <p:sp>
        <p:nvSpPr>
          <p:cNvPr id="12" name="Flowchart: Document 11"/>
          <p:cNvSpPr/>
          <p:nvPr/>
        </p:nvSpPr>
        <p:spPr>
          <a:xfrm>
            <a:off x="6146471" y="3806326"/>
            <a:ext cx="964860" cy="527709"/>
          </a:xfrm>
          <a:prstGeom prst="flowChartDocumen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Model setup</a:t>
            </a:r>
          </a:p>
        </p:txBody>
      </p:sp>
      <p:sp>
        <p:nvSpPr>
          <p:cNvPr id="13" name="Flowchart: Document 12"/>
          <p:cNvSpPr/>
          <p:nvPr/>
        </p:nvSpPr>
        <p:spPr>
          <a:xfrm>
            <a:off x="7221052" y="3194694"/>
            <a:ext cx="1116124" cy="527709"/>
          </a:xfrm>
          <a:prstGeom prst="flowChartDocumen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Model run settings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6036447" y="829393"/>
            <a:ext cx="2945628" cy="1573213"/>
            <a:chOff x="6108455" y="688800"/>
            <a:chExt cx="2945628" cy="1573213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4994811"/>
                </p:ext>
              </p:extLst>
            </p:nvPr>
          </p:nvGraphicFramePr>
          <p:xfrm>
            <a:off x="6108455" y="688800"/>
            <a:ext cx="1108075" cy="157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96" name="Visio" r:id="rId3" imgW="1108710" imgH="1572260" progId="">
                    <p:embed/>
                  </p:oleObj>
                </mc:Choice>
                <mc:Fallback>
                  <p:oleObj name="Visio" r:id="rId3" imgW="1108710" imgH="157226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8455" y="688800"/>
                          <a:ext cx="1108075" cy="1573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7216530" y="1057697"/>
              <a:ext cx="183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n-lt"/>
                </a:rPr>
                <a:t>Event review/ inquiry</a:t>
              </a:r>
              <a:endParaRPr lang="en-GB" sz="1400" b="1" dirty="0">
                <a:latin typeface="+mn-lt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3395489" y="4608562"/>
            <a:ext cx="1224136" cy="1423030"/>
            <a:chOff x="3635896" y="5085184"/>
            <a:chExt cx="1224136" cy="142303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9240641"/>
                </p:ext>
              </p:extLst>
            </p:nvPr>
          </p:nvGraphicFramePr>
          <p:xfrm>
            <a:off x="3783621" y="5085184"/>
            <a:ext cx="928687" cy="121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97" name="Visio" r:id="rId5" imgW="0" imgH="0" progId="">
                    <p:embed/>
                  </p:oleObj>
                </mc:Choice>
                <mc:Fallback>
                  <p:oleObj name="Visio" r:id="rId5" imgW="0" imgH="0" progId="">
                    <p:embed/>
                    <p:pic>
                      <p:nvPicPr>
                        <p:cNvPr id="0" name="AutoShap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3621" y="5085184"/>
                          <a:ext cx="928687" cy="1212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3635896" y="5877272"/>
              <a:ext cx="122413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n-lt"/>
                </a:rPr>
                <a:t>Model </a:t>
              </a:r>
            </a:p>
            <a:p>
              <a:pPr algn="ctr"/>
              <a:r>
                <a:rPr lang="en-US" sz="1400" b="1" dirty="0" smtClean="0">
                  <a:latin typeface="+mn-lt"/>
                </a:rPr>
                <a:t>calibration</a:t>
              </a:r>
              <a:endParaRPr lang="en-GB" sz="1400" b="1" dirty="0">
                <a:latin typeface="+mn-lt"/>
              </a:endParaRPr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6347817" y="4342651"/>
            <a:ext cx="1872208" cy="1855078"/>
            <a:chOff x="6372200" y="4365104"/>
            <a:chExt cx="1872208" cy="1855078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8258583"/>
                </p:ext>
              </p:extLst>
            </p:nvPr>
          </p:nvGraphicFramePr>
          <p:xfrm>
            <a:off x="6804248" y="4365104"/>
            <a:ext cx="928688" cy="175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98" name="Visio" r:id="rId6" imgW="0" imgH="0" progId="">
                    <p:embed/>
                  </p:oleObj>
                </mc:Choice>
                <mc:Fallback>
                  <p:oleObj name="Visio" r:id="rId6" imgW="0" imgH="0" progId="">
                    <p:embed/>
                    <p:pic>
                      <p:nvPicPr>
                        <p:cNvPr id="0" name="AutoShap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4248" y="4365104"/>
                          <a:ext cx="928688" cy="175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6372200" y="5589240"/>
              <a:ext cx="187220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n-lt"/>
                </a:rPr>
                <a:t>Training </a:t>
              </a:r>
            </a:p>
            <a:p>
              <a:pPr algn="ctr"/>
              <a:r>
                <a:rPr lang="en-US" sz="1400" b="1" dirty="0" smtClean="0">
                  <a:latin typeface="+mn-lt"/>
                </a:rPr>
                <a:t>materials</a:t>
              </a:r>
              <a:endParaRPr lang="en-GB" sz="1400" b="1" dirty="0">
                <a:latin typeface="+mn-lt"/>
              </a:endParaRPr>
            </a:p>
          </p:txBody>
        </p:sp>
      </p:grpSp>
      <p:grpSp>
        <p:nvGrpSpPr>
          <p:cNvPr id="20" name="Group 22"/>
          <p:cNvGrpSpPr/>
          <p:nvPr/>
        </p:nvGrpSpPr>
        <p:grpSpPr>
          <a:xfrm>
            <a:off x="2862858" y="938064"/>
            <a:ext cx="1813917" cy="1212850"/>
            <a:chOff x="2843808" y="404664"/>
            <a:chExt cx="1813917" cy="1212850"/>
          </a:xfrm>
        </p:grpSpPr>
        <p:sp>
          <p:nvSpPr>
            <p:cNvPr id="24" name="TextBox 23"/>
            <p:cNvSpPr txBox="1"/>
            <p:nvPr/>
          </p:nvSpPr>
          <p:spPr>
            <a:xfrm>
              <a:off x="3670201" y="474390"/>
              <a:ext cx="987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Event analysis</a:t>
              </a:r>
              <a:endParaRPr lang="en-GB" sz="1400" b="1" dirty="0">
                <a:latin typeface="+mn-lt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3124758"/>
                </p:ext>
              </p:extLst>
            </p:nvPr>
          </p:nvGraphicFramePr>
          <p:xfrm>
            <a:off x="2843808" y="404664"/>
            <a:ext cx="928688" cy="121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99" name="Visio" r:id="rId7" imgW="0" imgH="0" progId="">
                    <p:embed/>
                  </p:oleObj>
                </mc:Choice>
                <mc:Fallback>
                  <p:oleObj name="Visio" r:id="rId7" imgW="0" imgH="0" progId="">
                    <p:embed/>
                    <p:pic>
                      <p:nvPicPr>
                        <p:cNvPr id="0" name="AutoShap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808" y="404664"/>
                          <a:ext cx="928688" cy="1212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5"/>
          <p:cNvGrpSpPr/>
          <p:nvPr/>
        </p:nvGrpSpPr>
        <p:grpSpPr>
          <a:xfrm>
            <a:off x="4979665" y="4608562"/>
            <a:ext cx="1440160" cy="1351022"/>
            <a:chOff x="4932040" y="4437112"/>
            <a:chExt cx="1440160" cy="1351022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6664081"/>
                </p:ext>
              </p:extLst>
            </p:nvPr>
          </p:nvGraphicFramePr>
          <p:xfrm>
            <a:off x="5148064" y="4437112"/>
            <a:ext cx="928688" cy="121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700" name="Visio" r:id="rId8" imgW="928370" imgH="1212850" progId="">
                    <p:embed/>
                  </p:oleObj>
                </mc:Choice>
                <mc:Fallback>
                  <p:oleObj name="Visio" r:id="rId8" imgW="928370" imgH="1212850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064" y="4437112"/>
                          <a:ext cx="928688" cy="1212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4932040" y="5157192"/>
              <a:ext cx="14401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n-lt"/>
                </a:rPr>
                <a:t>Informative </a:t>
              </a:r>
            </a:p>
            <a:p>
              <a:pPr algn="ctr"/>
              <a:r>
                <a:rPr lang="en-US" sz="1400" b="1" dirty="0" smtClean="0">
                  <a:latin typeface="+mn-lt"/>
                </a:rPr>
                <a:t>event</a:t>
              </a:r>
              <a:endParaRPr lang="en-GB" sz="1400" b="1" dirty="0">
                <a:latin typeface="+mn-lt"/>
              </a:endParaRPr>
            </a:p>
          </p:txBody>
        </p:sp>
      </p:grpSp>
      <p:grpSp>
        <p:nvGrpSpPr>
          <p:cNvPr id="26" name="Group 28"/>
          <p:cNvGrpSpPr/>
          <p:nvPr/>
        </p:nvGrpSpPr>
        <p:grpSpPr>
          <a:xfrm>
            <a:off x="1883321" y="4536554"/>
            <a:ext cx="1296144" cy="1423030"/>
            <a:chOff x="1835696" y="5013176"/>
            <a:chExt cx="1296144" cy="1423030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1697201"/>
                </p:ext>
              </p:extLst>
            </p:nvPr>
          </p:nvGraphicFramePr>
          <p:xfrm>
            <a:off x="1979712" y="5013176"/>
            <a:ext cx="928688" cy="1212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701" name="Visio" r:id="rId10" imgW="928370" imgH="1212850" progId="">
                    <p:embed/>
                  </p:oleObj>
                </mc:Choice>
                <mc:Fallback>
                  <p:oleObj name="Visio" r:id="rId10" imgW="928370" imgH="121285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9712" y="5013176"/>
                          <a:ext cx="928688" cy="1212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1835696" y="5805264"/>
              <a:ext cx="129614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n-lt"/>
                </a:rPr>
                <a:t>Model </a:t>
              </a:r>
            </a:p>
            <a:p>
              <a:pPr algn="ctr"/>
              <a:r>
                <a:rPr lang="en-US" sz="1400" b="1" dirty="0" smtClean="0">
                  <a:latin typeface="+mn-lt"/>
                </a:rPr>
                <a:t>verification</a:t>
              </a:r>
              <a:endParaRPr lang="en-GB" sz="1400" b="1" dirty="0">
                <a:latin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941293" y="2210965"/>
            <a:ext cx="7705165" cy="226690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/>
          </a:p>
        </p:txBody>
      </p:sp>
      <p:cxnSp>
        <p:nvCxnSpPr>
          <p:cNvPr id="33" name="Straight Connector 32"/>
          <p:cNvCxnSpPr>
            <a:stCxn id="6" idx="2"/>
          </p:cNvCxnSpPr>
          <p:nvPr/>
        </p:nvCxnSpPr>
        <p:spPr>
          <a:xfrm flipH="1">
            <a:off x="4085108" y="3975548"/>
            <a:ext cx="123688" cy="70122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" idx="2"/>
          </p:cNvCxnSpPr>
          <p:nvPr/>
        </p:nvCxnSpPr>
        <p:spPr>
          <a:xfrm>
            <a:off x="2890130" y="3975548"/>
            <a:ext cx="713683" cy="75837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2"/>
          </p:cNvCxnSpPr>
          <p:nvPr/>
        </p:nvCxnSpPr>
        <p:spPr>
          <a:xfrm>
            <a:off x="1734239" y="3975548"/>
            <a:ext cx="304673" cy="66312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" idx="2"/>
          </p:cNvCxnSpPr>
          <p:nvPr/>
        </p:nvCxnSpPr>
        <p:spPr>
          <a:xfrm flipH="1">
            <a:off x="2546540" y="3975548"/>
            <a:ext cx="343590" cy="66312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2"/>
          </p:cNvCxnSpPr>
          <p:nvPr/>
        </p:nvCxnSpPr>
        <p:spPr>
          <a:xfrm flipH="1">
            <a:off x="2808758" y="3975548"/>
            <a:ext cx="1400038" cy="80600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6" idx="0"/>
          </p:cNvCxnSpPr>
          <p:nvPr/>
        </p:nvCxnSpPr>
        <p:spPr>
          <a:xfrm>
            <a:off x="3376460" y="1754535"/>
            <a:ext cx="832336" cy="172819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7" idx="0"/>
          </p:cNvCxnSpPr>
          <p:nvPr/>
        </p:nvCxnSpPr>
        <p:spPr>
          <a:xfrm flipH="1">
            <a:off x="2388994" y="1682527"/>
            <a:ext cx="573638" cy="7200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10" idx="0"/>
          </p:cNvCxnSpPr>
          <p:nvPr/>
        </p:nvCxnSpPr>
        <p:spPr>
          <a:xfrm>
            <a:off x="3726954" y="1682527"/>
            <a:ext cx="930491" cy="7200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6" idx="2"/>
          </p:cNvCxnSpPr>
          <p:nvPr/>
        </p:nvCxnSpPr>
        <p:spPr>
          <a:xfrm>
            <a:off x="4208796" y="3975548"/>
            <a:ext cx="962159" cy="82505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153891" y="2028850"/>
            <a:ext cx="2" cy="61566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70787" y="3955157"/>
            <a:ext cx="0" cy="72008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owchart: Document 43"/>
          <p:cNvSpPr/>
          <p:nvPr/>
        </p:nvSpPr>
        <p:spPr>
          <a:xfrm>
            <a:off x="1619672" y="6118412"/>
            <a:ext cx="936104" cy="556281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Time series</a:t>
            </a:r>
          </a:p>
        </p:txBody>
      </p:sp>
      <p:sp>
        <p:nvSpPr>
          <p:cNvPr id="45" name="Flowchart: Document 44"/>
          <p:cNvSpPr/>
          <p:nvPr/>
        </p:nvSpPr>
        <p:spPr>
          <a:xfrm>
            <a:off x="2843807" y="6118412"/>
            <a:ext cx="1176863" cy="556281"/>
          </a:xfrm>
          <a:prstGeom prst="flowChartDocumen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Model 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(native)</a:t>
            </a:r>
          </a:p>
        </p:txBody>
      </p:sp>
      <p:sp>
        <p:nvSpPr>
          <p:cNvPr id="46" name="Flowchart: Document 45"/>
          <p:cNvSpPr/>
          <p:nvPr/>
        </p:nvSpPr>
        <p:spPr>
          <a:xfrm>
            <a:off x="4202413" y="6118412"/>
            <a:ext cx="1378115" cy="556281"/>
          </a:xfrm>
          <a:prstGeom prst="flowChartDocument">
            <a:avLst/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Documents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&amp; images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1291" y="6121622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Data types:</a:t>
            </a:r>
            <a:endParaRPr lang="en-GB" sz="1400" b="1" dirty="0">
              <a:latin typeface="+mn-lt"/>
            </a:endParaRPr>
          </a:p>
        </p:txBody>
      </p:sp>
      <p:pic>
        <p:nvPicPr>
          <p:cNvPr id="48" name="Picture 2" descr="D:\grijze\Documents\code review\coder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7896" y="905297"/>
            <a:ext cx="12636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697201"/>
              </p:ext>
            </p:extLst>
          </p:nvPr>
        </p:nvGraphicFramePr>
        <p:xfrm>
          <a:off x="3395489" y="4608562"/>
          <a:ext cx="928688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2" name="Visio" r:id="rId13" imgW="928370" imgH="1212850" progId="">
                  <p:embed/>
                </p:oleObj>
              </mc:Choice>
              <mc:Fallback>
                <p:oleObj name="Visio" r:id="rId13" imgW="928370" imgH="121285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489" y="4608562"/>
                        <a:ext cx="928688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Flowchart: Multidocument 17"/>
          <p:cNvSpPr/>
          <p:nvPr/>
        </p:nvSpPr>
        <p:spPr>
          <a:xfrm>
            <a:off x="6874262" y="4800600"/>
            <a:ext cx="994729" cy="766187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docs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768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 animBg="1"/>
      <p:bldP spid="44" grpId="0" animBg="1"/>
      <p:bldP spid="45" grpId="0" animBg="1"/>
      <p:bldP spid="46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844" y="357166"/>
            <a:ext cx="9001156" cy="82866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altLang="en-US" b="1" dirty="0" smtClean="0">
                <a:solidFill>
                  <a:srgbClr val="007AC2"/>
                </a:solidFill>
              </a:rPr>
              <a:t>DEWETRA and the Po river basin</a:t>
            </a:r>
            <a:endParaRPr lang="en-US" altLang="en-US" b="1" dirty="0">
              <a:solidFill>
                <a:srgbClr val="007AC2"/>
              </a:solidFill>
            </a:endParaRPr>
          </a:p>
        </p:txBody>
      </p:sp>
      <p:pic>
        <p:nvPicPr>
          <p:cNvPr id="3" name="Immagine 2" descr="fews_sectio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886"/>
            <a:ext cx="9144000" cy="48128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51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arrotondato 2"/>
          <p:cNvSpPr/>
          <p:nvPr/>
        </p:nvSpPr>
        <p:spPr>
          <a:xfrm>
            <a:off x="2086377" y="2923504"/>
            <a:ext cx="6748530" cy="68258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ews_sections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2684"/>
            <a:ext cx="9144000" cy="4812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ews_sections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568"/>
            <a:ext cx="9144000" cy="51488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2766568"/>
            <a:ext cx="914400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 defTabSz="457200" eaLnBrk="1" fontAlgn="auto" hangingPunct="1">
              <a:spcBef>
                <a:spcPct val="0"/>
              </a:spcBef>
              <a:spcAft>
                <a:spcPts val="0"/>
              </a:spcAft>
              <a:buClrTx/>
            </a:pPr>
            <a:r>
              <a:rPr lang="en-US" sz="2800" b="1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rPr>
              <a:t>WHOS</a:t>
            </a:r>
          </a:p>
          <a:p>
            <a:pPr lvl="0" algn="ctr" defTabSz="457200" eaLnBrk="1" fontAlgn="auto" hangingPunct="1">
              <a:spcBef>
                <a:spcPct val="0"/>
              </a:spcBef>
              <a:spcAft>
                <a:spcPts val="0"/>
              </a:spcAft>
              <a:buClrTx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+mj-lt"/>
                <a:ea typeface="+mj-ea"/>
                <a:cs typeface="Avenir LT Std 85 Heavy"/>
              </a:rPr>
              <a:t>current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+mj-lt"/>
                <a:ea typeface="+mj-ea"/>
                <a:cs typeface="Avenir LT Std 85 Heavy"/>
              </a:rPr>
              <a:t> developments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+mj-lt"/>
              <a:ea typeface="+mj-ea"/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128" y="0"/>
            <a:ext cx="4875384" cy="6309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3923928" cy="792162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WIGOS Metadata Standard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3000" dirty="0" smtClean="0"/>
              <a:t>Approved at Cg-17 June 2015</a:t>
            </a:r>
            <a:endParaRPr lang="en-US" sz="3000" dirty="0"/>
          </a:p>
        </p:txBody>
      </p:sp>
      <p:sp>
        <p:nvSpPr>
          <p:cNvPr id="9" name="TextBox 4"/>
          <p:cNvSpPr txBox="1"/>
          <p:nvPr/>
        </p:nvSpPr>
        <p:spPr>
          <a:xfrm>
            <a:off x="0" y="4797152"/>
            <a:ext cx="429446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</a:t>
            </a:r>
            <a:r>
              <a:rPr lang="en-US" sz="1300" dirty="0" smtClean="0"/>
              <a:t>ource:     </a:t>
            </a:r>
            <a:r>
              <a:rPr lang="en-US" sz="1300" dirty="0">
                <a:hlinkClick r:id="rId4"/>
              </a:rPr>
              <a:t>https://</a:t>
            </a:r>
            <a:r>
              <a:rPr lang="en-US" sz="1300" dirty="0" err="1">
                <a:hlinkClick r:id="rId4"/>
              </a:rPr>
              <a:t>www.wmo.int</a:t>
            </a:r>
            <a:r>
              <a:rPr lang="en-US" sz="1300" dirty="0">
                <a:hlinkClick r:id="rId4"/>
              </a:rPr>
              <a:t>/pages/</a:t>
            </a:r>
            <a:r>
              <a:rPr lang="en-US" sz="1300" dirty="0" err="1">
                <a:hlinkClick r:id="rId4"/>
              </a:rPr>
              <a:t>prog</a:t>
            </a:r>
            <a:r>
              <a:rPr lang="en-US" sz="1300" dirty="0">
                <a:hlinkClick r:id="rId4"/>
              </a:rPr>
              <a:t>/www/</a:t>
            </a:r>
            <a:r>
              <a:rPr lang="en-US" sz="1300" dirty="0" err="1">
                <a:hlinkClick r:id="rId4"/>
              </a:rPr>
              <a:t>wigos</a:t>
            </a:r>
            <a:r>
              <a:rPr lang="en-US" sz="1300" dirty="0">
                <a:hlinkClick r:id="rId4"/>
              </a:rPr>
              <a:t>/documents/Cg-17/</a:t>
            </a:r>
            <a:r>
              <a:rPr lang="en-US" sz="1300" dirty="0" err="1">
                <a:hlinkClick r:id="rId4"/>
              </a:rPr>
              <a:t>WIGOS_Metadata.pdf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41035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OSCAR quick </a:t>
            </a:r>
            <a:r>
              <a:rPr lang="de-CH" dirty="0" err="1" smtClean="0"/>
              <a:t>access</a:t>
            </a:r>
            <a:r>
              <a:rPr lang="de-CH" dirty="0" smtClean="0"/>
              <a:t> &amp; </a:t>
            </a:r>
            <a:r>
              <a:rPr lang="de-CH" dirty="0" err="1" smtClean="0"/>
              <a:t>reports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5" y="2861196"/>
            <a:ext cx="3228657" cy="2648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146494" cy="395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391531"/>
            <a:ext cx="1789648" cy="10506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532" y="2861197"/>
            <a:ext cx="1975624" cy="30390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 bwMode="auto">
          <a:xfrm>
            <a:off x="1403921" y="1124744"/>
            <a:ext cx="1943945" cy="968864"/>
          </a:xfrm>
          <a:prstGeom prst="wedgeEllipseCallout">
            <a:avLst>
              <a:gd name="adj1" fmla="val -35870"/>
              <a:gd name="adj2" fmla="val 155173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Quick </a:t>
            </a:r>
            <a:r>
              <a:rPr kumimoji="0" lang="de-CH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access</a:t>
            </a:r>
            <a:endParaRPr kumimoji="0" lang="de-CH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400" b="1" dirty="0" smtClean="0">
                <a:solidFill>
                  <a:srgbClr val="FF0000"/>
                </a:solidFill>
              </a:rPr>
              <a:t>&amp;</a:t>
            </a:r>
            <a:endParaRPr lang="de-CH" sz="1400" b="1" dirty="0">
              <a:solidFill>
                <a:srgbClr val="FF0000"/>
              </a:solidFill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400" b="1" dirty="0" err="1" smtClean="0">
                <a:solidFill>
                  <a:srgbClr val="FF0000"/>
                </a:solidFill>
              </a:rPr>
              <a:t>Map</a:t>
            </a:r>
            <a:r>
              <a:rPr lang="de-CH" sz="1400" b="1" dirty="0" smtClean="0">
                <a:solidFill>
                  <a:srgbClr val="FF0000"/>
                </a:solidFill>
              </a:rPr>
              <a:t> </a:t>
            </a:r>
            <a:r>
              <a:rPr lang="de-CH" sz="1400" b="1" dirty="0" err="1" smtClean="0">
                <a:solidFill>
                  <a:srgbClr val="FF0000"/>
                </a:solidFill>
              </a:rPr>
              <a:t>filter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4828589" y="5157192"/>
            <a:ext cx="1943945" cy="832957"/>
          </a:xfrm>
          <a:prstGeom prst="wedgeEllipseCallout">
            <a:avLst>
              <a:gd name="adj1" fmla="val 77806"/>
              <a:gd name="adj2" fmla="val -132296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Detailed</a:t>
            </a:r>
            <a:r>
              <a:rPr kumimoji="0" lang="de-C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de-CH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station</a:t>
            </a:r>
            <a:r>
              <a:rPr kumimoji="0" lang="de-C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de-CH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</a:rPr>
              <a:t>report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2534" y="1709085"/>
            <a:ext cx="1763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         + </a:t>
            </a:r>
            <a:r>
              <a:rPr lang="de-CH" dirty="0" err="1" smtClean="0"/>
              <a:t>click</a:t>
            </a:r>
            <a:endParaRPr lang="de-CH" dirty="0" smtClean="0"/>
          </a:p>
          <a:p>
            <a:endParaRPr lang="de-CH" dirty="0"/>
          </a:p>
          <a:p>
            <a:r>
              <a:rPr lang="de-CH" dirty="0" smtClean="0"/>
              <a:t>          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37 0.06921 L -0.00712 -0.035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6 0.38843 L 3.88889E-6 -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eatures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913"/>
            <a:ext cx="9144000" cy="55781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0"/>
            <a:ext cx="8964488" cy="620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  <a:t>QGIS and WEBSERVICES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eatures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167"/>
            <a:ext cx="9144000" cy="50736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  <a:t>HYDROLOGICAL ANALYSIS BY WEBSERVICES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5.googleusercontent.com/RPdxcuQ1JCZrhOoQbYTqZCQi3E-ufEj63My6d3FAR7u7nSmBBTNm6MXdDsJhWPs-_HAoYSXhWCxSNoVq1EPBsXoVZjTTd8t0xY-uwoDpDEP2XWTYq2KRoLKbu8GWtPR3yM6Q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3793"/>
            <a:ext cx="4780589" cy="58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lh5.googleusercontent.com/w1CN5M1UJkXrlt6tNEwUZ_nplX3gMiX6AZaYOPTUFZEq7tISsW1KbiQh6InxwIp8qsEW5ojcvslvWhq5mOIaITt323wtv9QSMdiZbc4KiP1UKh8ejoeWv1hT_kS1fGAXIi4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056" y="3335629"/>
            <a:ext cx="4617672" cy="330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temp\PLOT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589" y="194071"/>
            <a:ext cx="3569377" cy="26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temp\PLOT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384" y="2125058"/>
            <a:ext cx="2468711" cy="18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emp\PLOT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812" y="1532587"/>
            <a:ext cx="2057727" cy="15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8"/>
            <a:ext cx="80486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08718"/>
            <a:ext cx="5576552" cy="35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450" y="1511368"/>
            <a:ext cx="4656550" cy="272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56" y="5133988"/>
            <a:ext cx="35909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9231"/>
            <a:ext cx="9144000" cy="485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WHOS IN THE CLOUD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  <p:pic>
        <p:nvPicPr>
          <p:cNvPr id="13314" name="Picture 2" descr="http://www.iyiz.com/wp-content/uploads/2012/04/cloud_computing_stor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620000" cy="5715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 rot="1093690">
            <a:off x="4505991" y="1760745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WHOS</a:t>
            </a:r>
            <a:endParaRPr lang="it-IT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48038" y="3374265"/>
            <a:ext cx="41043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Big Data </a:t>
            </a:r>
            <a:r>
              <a:rPr lang="it-IT" b="1" dirty="0" err="1" smtClean="0"/>
              <a:t>dimensionalities</a:t>
            </a:r>
            <a:r>
              <a:rPr lang="it-IT" b="1" dirty="0" smtClean="0"/>
              <a:t> </a:t>
            </a:r>
            <a:r>
              <a:rPr lang="it-IT" b="1" dirty="0" err="1" smtClean="0"/>
              <a:t>know</a:t>
            </a:r>
            <a:r>
              <a:rPr lang="it-IT" b="1" dirty="0" smtClean="0"/>
              <a:t> </a:t>
            </a:r>
            <a:r>
              <a:rPr lang="it-IT" b="1" dirty="0" err="1" smtClean="0"/>
              <a:t>as</a:t>
            </a:r>
            <a:r>
              <a:rPr lang="it-IT" b="1" dirty="0" smtClean="0"/>
              <a:t> </a:t>
            </a:r>
            <a:r>
              <a:rPr lang="en-US" b="1" dirty="0" smtClean="0"/>
              <a:t>V axes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volume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variety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velocity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veracity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visualization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7CD9D8-4C11-4D56-84AC-F9003AC5D8FC}" type="slidenum">
              <a:rPr lang="en-US" smtClean="0">
                <a:latin typeface="Arial"/>
                <a:ea typeface="ＭＳ Ｐゴシック"/>
                <a:cs typeface="ＭＳ Ｐゴシック"/>
              </a:rPr>
              <a:pPr/>
              <a:t>4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3" name="Immagine 2" descr="Screenshot 2015-06-01 12.14.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893"/>
            <a:ext cx="9144000" cy="5310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6" y="908720"/>
            <a:ext cx="4576577" cy="54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071" y="939784"/>
            <a:ext cx="442881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9231"/>
            <a:ext cx="9144000" cy="485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TRAINING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on HYDROLOGIC DATA SHARING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venir LT Std 55 Roman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66568"/>
            <a:ext cx="9144000" cy="484632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rgbClr val="007AC2"/>
                </a:solidFill>
                <a:cs typeface="Avenir LT Std 85 Heavy"/>
              </a:rPr>
              <a:t>THE REAL ESSENCE OF WHOS</a:t>
            </a:r>
            <a:endParaRPr lang="en-US" sz="2800" b="1" dirty="0">
              <a:solidFill>
                <a:srgbClr val="007AC2"/>
              </a:solidFill>
              <a:cs typeface="Avenir LT Std 85 Heavy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pixeirein.gr/wp-content/uploads/2015/01/people-network-960x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canmaps.com/topomaps/nts50/toporama/orthoimages/094n0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 bwMode="auto">
          <a:xfrm>
            <a:off x="-77" y="-19600"/>
            <a:ext cx="9144000" cy="68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7" y="-19600"/>
            <a:ext cx="9143923" cy="6877600"/>
          </a:xfrm>
          <a:prstGeom prst="rect">
            <a:avLst/>
          </a:prstGeom>
          <a:blipFill dpi="0"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hape 65"/>
          <p:cNvSpPr txBox="1">
            <a:spLocks/>
          </p:cNvSpPr>
          <p:nvPr/>
        </p:nvSpPr>
        <p:spPr>
          <a:xfrm>
            <a:off x="-77" y="4555067"/>
            <a:ext cx="4406977" cy="2302933"/>
          </a:xfrm>
          <a:prstGeom prst="rect">
            <a:avLst/>
          </a:prstGeom>
          <a:solidFill>
            <a:srgbClr val="99CCFF">
              <a:alpha val="74902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 algn="ctr">
              <a:spcAft>
                <a:spcPts val="1600"/>
              </a:spcAft>
              <a:buClr>
                <a:schemeClr val="dk1"/>
              </a:buClr>
              <a:buSzPct val="100000"/>
              <a:defRPr sz="3600" b="1">
                <a:solidFill>
                  <a:srgbClr val="073661"/>
                </a:solidFill>
                <a:latin typeface="Montserrat"/>
                <a:ea typeface="Montserrat"/>
                <a:cs typeface="Montserrat"/>
              </a:defRPr>
            </a:lvl1pPr>
            <a:lvl2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2pPr>
            <a:lvl3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3pPr>
            <a:lvl4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4pPr>
            <a:lvl5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5pPr>
            <a:lvl6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6pPr>
            <a:lvl7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7pPr>
            <a:lvl8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8pPr>
            <a:lvl9pPr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dirty="0" smtClean="0">
                <a:sym typeface="Montserrat"/>
              </a:rPr>
              <a:t>Linking people everywhere with hydrologic data, maps and models</a:t>
            </a:r>
            <a:endParaRPr lang="en-GB" dirty="0"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1378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arcobaleno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65104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err="1" smtClean="0">
                <a:solidFill>
                  <a:schemeClr val="bg1"/>
                </a:solidFill>
                <a:latin typeface="Bradley Hand ITC" pitchFamily="66" charset="0"/>
              </a:rPr>
              <a:t>looking</a:t>
            </a:r>
            <a:r>
              <a:rPr lang="it-IT" sz="4000" b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sz="4000" b="1" dirty="0" err="1" smtClean="0">
                <a:solidFill>
                  <a:schemeClr val="bg1"/>
                </a:solidFill>
                <a:latin typeface="Bradley Hand ITC" pitchFamily="66" charset="0"/>
              </a:rPr>
              <a:t>for</a:t>
            </a:r>
            <a:r>
              <a:rPr lang="it-IT" sz="4000" b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</a:p>
          <a:p>
            <a:r>
              <a:rPr lang="it-IT" sz="4000" b="1" dirty="0" err="1" smtClean="0">
                <a:solidFill>
                  <a:schemeClr val="bg1"/>
                </a:solidFill>
                <a:latin typeface="Bradley Hand ITC" pitchFamily="66" charset="0"/>
              </a:rPr>
              <a:t>hydrological</a:t>
            </a:r>
            <a:r>
              <a:rPr lang="it-IT" sz="4000" b="1" dirty="0" smtClean="0">
                <a:solidFill>
                  <a:schemeClr val="bg1"/>
                </a:solidFill>
                <a:latin typeface="Bradley Hand ITC" pitchFamily="66" charset="0"/>
              </a:rPr>
              <a:t> data?</a:t>
            </a:r>
            <a:endParaRPr lang="it-IT" sz="40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5" name="Immagine 4" descr="240_F_70916898_2BP2gH1GTkEtgih5F34gjwLpB2L3XQ6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3657600" cy="24928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1600" y="5589240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STAY SUNNY USE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" name="Immagine 5" descr="WHOS senza sfo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941168"/>
            <a:ext cx="5328592" cy="154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mo2016_powerpoint_standard_v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00237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0090"/>
                </a:solidFill>
              </a:rPr>
              <a:t>Thank you for your attention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2015-05-29 16.12.2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09419"/>
          </a:xfrm>
          <a:prstGeom prst="rect">
            <a:avLst/>
          </a:prstGeom>
        </p:spPr>
      </p:pic>
      <p:pic>
        <p:nvPicPr>
          <p:cNvPr id="3" name="Immagine 2" descr="Screenshot 2015-05-29 16.12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290"/>
            <a:ext cx="9144000" cy="5309419"/>
          </a:xfrm>
          <a:prstGeom prst="rect">
            <a:avLst/>
          </a:prstGeom>
        </p:spPr>
      </p:pic>
      <p:pic>
        <p:nvPicPr>
          <p:cNvPr id="4" name="Immagine 3" descr="Screenshot 2015-05-29 16.12.4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8581"/>
            <a:ext cx="9144000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9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7CD9D8-4C11-4D56-84AC-F9003AC5D8FC}" type="slidenum">
              <a:rPr lang="en-US" smtClean="0">
                <a:latin typeface="Arial"/>
                <a:ea typeface="ＭＳ Ｐゴシック"/>
                <a:cs typeface="ＭＳ Ｐゴシック"/>
              </a:rPr>
              <a:pPr/>
              <a:t>6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3" name="Immagine 2" descr="canada-52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web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14940"/>
          </a:xfrm>
          <a:prstGeom prst="rect">
            <a:avLst/>
          </a:prstGeom>
        </p:spPr>
      </p:pic>
      <p:pic>
        <p:nvPicPr>
          <p:cNvPr id="3" name="Immagine 2" descr="sweb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5115"/>
            <a:ext cx="9144000" cy="5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9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1656184" cy="10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RightUp"/>
            <a:lightRig rig="threePt" dir="t"/>
          </a:scene3d>
        </p:spPr>
      </p:pic>
      <p:grpSp>
        <p:nvGrpSpPr>
          <p:cNvPr id="3" name="Gruppo 82"/>
          <p:cNvGrpSpPr/>
          <p:nvPr/>
        </p:nvGrpSpPr>
        <p:grpSpPr>
          <a:xfrm>
            <a:off x="555626" y="836712"/>
            <a:ext cx="4952478" cy="5206437"/>
            <a:chOff x="555626" y="534524"/>
            <a:chExt cx="4952478" cy="5508625"/>
          </a:xfrm>
        </p:grpSpPr>
        <p:sp>
          <p:nvSpPr>
            <p:cNvPr id="153" name="Fumetto 1 152"/>
            <p:cNvSpPr/>
            <p:nvPr/>
          </p:nvSpPr>
          <p:spPr bwMode="auto">
            <a:xfrm>
              <a:off x="611560" y="3068960"/>
              <a:ext cx="4896544" cy="2974189"/>
            </a:xfrm>
            <a:prstGeom prst="wedgeRectCallout">
              <a:avLst>
                <a:gd name="adj1" fmla="val 47171"/>
                <a:gd name="adj2" fmla="val 31749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perspectiveHeroicExtremeRightFacing"/>
              <a:lightRig rig="threePt" dir="t"/>
            </a:scene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u="sng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umetto 1 34"/>
            <p:cNvSpPr/>
            <p:nvPr/>
          </p:nvSpPr>
          <p:spPr bwMode="auto">
            <a:xfrm>
              <a:off x="555626" y="534524"/>
              <a:ext cx="4495799" cy="2925228"/>
            </a:xfrm>
            <a:prstGeom prst="wedgeRectCallout">
              <a:avLst>
                <a:gd name="adj1" fmla="val 86264"/>
                <a:gd name="adj2" fmla="val 5373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perspectiveHeroicExtremeRightFacing"/>
              <a:lightRig rig="threePt" dir="t"/>
            </a:scene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1280" name="TextBox 89"/>
          <p:cNvSpPr txBox="1">
            <a:spLocks noChangeArrowheads="1"/>
          </p:cNvSpPr>
          <p:nvPr/>
        </p:nvSpPr>
        <p:spPr bwMode="auto">
          <a:xfrm rot="21179596">
            <a:off x="811939" y="5592941"/>
            <a:ext cx="4498347" cy="276999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kumimoji="0" lang="fr-CH" altLang="ja-JP" sz="1200" b="1" dirty="0" err="1" smtClean="0">
                <a:solidFill>
                  <a:srgbClr val="C00000"/>
                </a:solidFill>
              </a:rPr>
              <a:t>Brokered</a:t>
            </a:r>
            <a:r>
              <a:rPr kumimoji="0" lang="fr-CH" altLang="ja-JP" sz="1200" b="1" dirty="0" smtClean="0">
                <a:solidFill>
                  <a:srgbClr val="C00000"/>
                </a:solidFill>
              </a:rPr>
              <a:t> Data Providers 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(</a:t>
            </a:r>
            <a:r>
              <a:rPr kumimoji="0" lang="fr-CH" altLang="ja-JP" sz="1200" dirty="0" err="1" smtClean="0">
                <a:solidFill>
                  <a:srgbClr val="C00000"/>
                </a:solidFill>
              </a:rPr>
              <a:t>capacities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, </a:t>
            </a:r>
            <a:r>
              <a:rPr kumimoji="0" lang="fr-CH" altLang="ja-JP" sz="1200" dirty="0" err="1" smtClean="0">
                <a:solidFill>
                  <a:srgbClr val="C00000"/>
                </a:solidFill>
              </a:rPr>
              <a:t>systems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, networks, etc.)</a:t>
            </a:r>
            <a:endParaRPr kumimoji="0" lang="en-US" altLang="ja-JP" sz="1200" dirty="0" smtClean="0">
              <a:solidFill>
                <a:srgbClr val="C00000"/>
              </a:solidFill>
            </a:endParaRPr>
          </a:p>
        </p:txBody>
      </p:sp>
      <p:sp>
        <p:nvSpPr>
          <p:cNvPr id="11297" name="CasellaDiTesto 153"/>
          <p:cNvSpPr txBox="1">
            <a:spLocks noChangeArrowheads="1"/>
          </p:cNvSpPr>
          <p:nvPr/>
        </p:nvSpPr>
        <p:spPr bwMode="auto">
          <a:xfrm>
            <a:off x="2526344" y="5239215"/>
            <a:ext cx="511679" cy="52322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...</a:t>
            </a:r>
          </a:p>
        </p:txBody>
      </p:sp>
      <p:grpSp>
        <p:nvGrpSpPr>
          <p:cNvPr id="4" name="Gruppo 1"/>
          <p:cNvGrpSpPr/>
          <p:nvPr/>
        </p:nvGrpSpPr>
        <p:grpSpPr>
          <a:xfrm>
            <a:off x="4572000" y="4556125"/>
            <a:ext cx="3859213" cy="2053412"/>
            <a:chOff x="5175250" y="4556125"/>
            <a:chExt cx="3859213" cy="2053412"/>
          </a:xfrm>
          <a:scene3d>
            <a:camera prst="perspectiveHeroicExtremeLeftFacing"/>
            <a:lightRig rig="threePt" dir="t"/>
          </a:scene3d>
        </p:grpSpPr>
        <p:grpSp>
          <p:nvGrpSpPr>
            <p:cNvPr id="8" name="Gruppo 3"/>
            <p:cNvGrpSpPr/>
            <p:nvPr/>
          </p:nvGrpSpPr>
          <p:grpSpPr>
            <a:xfrm>
              <a:off x="5175250" y="4556125"/>
              <a:ext cx="3859213" cy="2053412"/>
              <a:chOff x="5175250" y="4556125"/>
              <a:chExt cx="3859213" cy="2053412"/>
            </a:xfrm>
          </p:grpSpPr>
          <p:sp>
            <p:nvSpPr>
              <p:cNvPr id="11267" name="Fumetto 1 151"/>
              <p:cNvSpPr>
                <a:spLocks noChangeArrowheads="1"/>
              </p:cNvSpPr>
              <p:nvPr/>
            </p:nvSpPr>
            <p:spPr bwMode="auto">
              <a:xfrm>
                <a:off x="5175250" y="4556125"/>
                <a:ext cx="3859213" cy="2038350"/>
              </a:xfrm>
              <a:prstGeom prst="wedgeRectCallout">
                <a:avLst>
                  <a:gd name="adj1" fmla="val -19398"/>
                  <a:gd name="adj2" fmla="val -87269"/>
                </a:avLst>
              </a:prstGeom>
              <a:solidFill>
                <a:srgbClr val="FFC000">
                  <a:alpha val="2196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kumimoji="0" lang="en-US" sz="2000" b="1" u="sng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8" name="TextBox 89"/>
              <p:cNvSpPr txBox="1">
                <a:spLocks noChangeArrowheads="1"/>
              </p:cNvSpPr>
              <p:nvPr/>
            </p:nvSpPr>
            <p:spPr bwMode="auto">
              <a:xfrm>
                <a:off x="5532843" y="6332538"/>
                <a:ext cx="30043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Hydrologic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tools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(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tested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interoperability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)</a:t>
                </a:r>
                <a:endParaRPr kumimoji="0" lang="en-US" altLang="ja-JP" sz="1200" dirty="0" smtClean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80" name="Immagine 179"/>
              <p:cNvPicPr>
                <a:picLocks noChangeAspect="1"/>
              </p:cNvPicPr>
              <p:nvPr/>
            </p:nvPicPr>
            <p:blipFill>
              <a:blip r:embed="rId4" cstate="email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380186" y="549166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9" name="Gruppo 61"/>
              <p:cNvGrpSpPr>
                <a:grpSpLocks/>
              </p:cNvGrpSpPr>
              <p:nvPr/>
            </p:nvGrpSpPr>
            <p:grpSpPr bwMode="auto">
              <a:xfrm>
                <a:off x="5286375" y="4664075"/>
                <a:ext cx="1266825" cy="704850"/>
                <a:chOff x="5286174" y="4663844"/>
                <a:chExt cx="1267026" cy="704659"/>
              </a:xfrm>
            </p:grpSpPr>
            <p:pic>
              <p:nvPicPr>
                <p:cNvPr id="11322" name="Picture 103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794" y="4876800"/>
                  <a:ext cx="983406" cy="4917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magine 180"/>
                <p:cNvPicPr>
                  <a:picLocks noChangeAspect="1"/>
                </p:cNvPicPr>
                <p:nvPr/>
              </p:nvPicPr>
              <p:blipFill>
                <a:blip r:embed="rId6" cstate="email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286174" y="4663844"/>
                  <a:ext cx="1091767" cy="655979"/>
                </a:xfrm>
                <a:prstGeom prst="rect">
                  <a:avLst/>
                </a:prstGeom>
              </p:spPr>
            </p:pic>
          </p:grpSp>
          <p:pic>
            <p:nvPicPr>
              <p:cNvPr id="142" name="Immagine 141"/>
              <p:cNvPicPr>
                <a:picLocks noChangeAspect="1"/>
              </p:cNvPicPr>
              <p:nvPr/>
            </p:nvPicPr>
            <p:blipFill>
              <a:blip r:embed="rId4" cstate="email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792649" y="547311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11" name="Gruppo 37"/>
              <p:cNvGrpSpPr/>
              <p:nvPr/>
            </p:nvGrpSpPr>
            <p:grpSpPr>
              <a:xfrm>
                <a:off x="6418097" y="4630101"/>
                <a:ext cx="1092200" cy="661671"/>
                <a:chOff x="7815263" y="4671288"/>
                <a:chExt cx="1092200" cy="661671"/>
              </a:xfrm>
            </p:grpSpPr>
            <p:pic>
              <p:nvPicPr>
                <p:cNvPr id="11312" name="Immagine 190"/>
                <p:cNvPicPr>
                  <a:picLocks noChangeAspect="1"/>
                </p:cNvPicPr>
                <p:nvPr/>
              </p:nvPicPr>
              <p:blipFill>
                <a:blip r:embed="rId7" cstate="email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5263" y="4671288"/>
                  <a:ext cx="1092200" cy="655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6161" y="4969164"/>
                  <a:ext cx="687903" cy="363795"/>
                </a:xfrm>
                <a:prstGeom prst="rect">
                  <a:avLst/>
                </a:prstGeom>
              </p:spPr>
            </p:pic>
          </p:grpSp>
          <p:sp>
            <p:nvSpPr>
              <p:cNvPr id="152" name="CasellaDiTesto 153"/>
              <p:cNvSpPr txBox="1">
                <a:spLocks noChangeArrowheads="1"/>
              </p:cNvSpPr>
              <p:nvPr/>
            </p:nvSpPr>
            <p:spPr bwMode="auto">
              <a:xfrm>
                <a:off x="8215883" y="5596832"/>
                <a:ext cx="6238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</p:grp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F6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flipH="1">
              <a:off x="6422072" y="5584513"/>
              <a:ext cx="1092200" cy="655673"/>
            </a:xfrm>
            <a:prstGeom prst="rect">
              <a:avLst/>
            </a:prstGeom>
          </p:spPr>
        </p:pic>
      </p:grpSp>
      <p:pic>
        <p:nvPicPr>
          <p:cNvPr id="11282" name="Picture 68" descr="GEOSS_Portal_Website_link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1682310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Line 69"/>
          <p:cNvSpPr>
            <a:spLocks noChangeShapeType="1"/>
          </p:cNvSpPr>
          <p:nvPr/>
        </p:nvSpPr>
        <p:spPr bwMode="auto">
          <a:xfrm flipH="1">
            <a:off x="6831541" y="1122101"/>
            <a:ext cx="962592" cy="3841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4" name="Line 70"/>
          <p:cNvSpPr>
            <a:spLocks noChangeShapeType="1"/>
          </p:cNvSpPr>
          <p:nvPr/>
        </p:nvSpPr>
        <p:spPr bwMode="auto">
          <a:xfrm flipH="1">
            <a:off x="7867613" y="1265098"/>
            <a:ext cx="74530" cy="158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5" name="Line 71"/>
          <p:cNvSpPr>
            <a:spLocks noChangeShapeType="1"/>
          </p:cNvSpPr>
          <p:nvPr/>
        </p:nvSpPr>
        <p:spPr bwMode="auto">
          <a:xfrm flipH="1">
            <a:off x="7370046" y="1204271"/>
            <a:ext cx="429335" cy="5229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6" name="Freeform 72"/>
          <p:cNvSpPr>
            <a:spLocks/>
          </p:cNvSpPr>
          <p:nvPr/>
        </p:nvSpPr>
        <p:spPr bwMode="auto">
          <a:xfrm>
            <a:off x="7573691" y="1213875"/>
            <a:ext cx="354805" cy="402315"/>
          </a:xfrm>
          <a:custGeom>
            <a:avLst/>
            <a:gdLst>
              <a:gd name="T0" fmla="*/ 0 w 276"/>
              <a:gd name="T1" fmla="*/ 0 h 315"/>
              <a:gd name="T2" fmla="*/ 0 w 276"/>
              <a:gd name="T3" fmla="*/ 2147483646 h 315"/>
              <a:gd name="T4" fmla="*/ 2147483646 w 276"/>
              <a:gd name="T5" fmla="*/ 2147483646 h 315"/>
              <a:gd name="T6" fmla="*/ 2147483646 w 276"/>
              <a:gd name="T7" fmla="*/ 2147483646 h 315"/>
              <a:gd name="T8" fmla="*/ 0 w 276"/>
              <a:gd name="T9" fmla="*/ 0 h 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"/>
              <a:gd name="T16" fmla="*/ 0 h 315"/>
              <a:gd name="T17" fmla="*/ 276 w 276"/>
              <a:gd name="T18" fmla="*/ 315 h 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" h="315">
                <a:moveTo>
                  <a:pt x="0" y="0"/>
                </a:moveTo>
                <a:lnTo>
                  <a:pt x="0" y="204"/>
                </a:lnTo>
                <a:lnTo>
                  <a:pt x="276" y="315"/>
                </a:lnTo>
                <a:lnTo>
                  <a:pt x="274" y="1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7" name="Line 73"/>
          <p:cNvSpPr>
            <a:spLocks noChangeShapeType="1"/>
          </p:cNvSpPr>
          <p:nvPr/>
        </p:nvSpPr>
        <p:spPr bwMode="auto">
          <a:xfrm flipH="1">
            <a:off x="7853966" y="1188264"/>
            <a:ext cx="88176" cy="729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69" name="Text Box 72"/>
          <p:cNvSpPr txBox="1">
            <a:spLocks noChangeArrowheads="1"/>
          </p:cNvSpPr>
          <p:nvPr/>
        </p:nvSpPr>
        <p:spPr bwMode="auto">
          <a:xfrm>
            <a:off x="8028384" y="735087"/>
            <a:ext cx="1043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CIC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Home Page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11271" name="Text Box 72"/>
          <p:cNvSpPr txBox="1">
            <a:spLocks noChangeArrowheads="1"/>
          </p:cNvSpPr>
          <p:nvPr/>
        </p:nvSpPr>
        <p:spPr bwMode="auto">
          <a:xfrm>
            <a:off x="7956376" y="2204864"/>
            <a:ext cx="1187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PLATA HIS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Portal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179512" y="50679"/>
            <a:ext cx="9164979" cy="54292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  <a:extLst/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fr-CH" altLang="ja-JP" sz="3200" b="1" dirty="0" err="1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Hydrologic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  </a:t>
            </a:r>
            <a:r>
              <a:rPr lang="fr-CH" altLang="ja-JP" sz="3200" b="1" dirty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Information 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System in the </a:t>
            </a:r>
            <a:r>
              <a:rPr lang="fr-CH" altLang="ja-JP" sz="3200" b="1" dirty="0" err="1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Plata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 basin</a:t>
            </a:r>
            <a:endParaRPr lang="en-US" altLang="ja-JP" sz="3200" b="1" dirty="0">
              <a:solidFill>
                <a:srgbClr val="002060"/>
              </a:solidFill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11279" name="Immagine 3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482" y="723876"/>
            <a:ext cx="6413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5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5F6E8"/>
              </a:clrFrom>
              <a:clrTo>
                <a:srgbClr val="F5F6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6773">
            <a:off x="5943138" y="1413085"/>
            <a:ext cx="925513" cy="3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Immagine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107" y="620688"/>
            <a:ext cx="16208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in giù 2"/>
          <p:cNvSpPr>
            <a:spLocks noChangeArrowheads="1"/>
          </p:cNvSpPr>
          <p:nvPr/>
        </p:nvSpPr>
        <p:spPr bwMode="auto">
          <a:xfrm rot="1877827">
            <a:off x="6615113" y="2495550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en-US" sz="2000" b="1" u="sng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492896"/>
            <a:ext cx="2448272" cy="233892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355" y="3927374"/>
            <a:ext cx="742210" cy="522605"/>
          </a:xfrm>
          <a:prstGeom prst="rect">
            <a:avLst/>
          </a:prstGeom>
        </p:spPr>
      </p:pic>
      <p:sp>
        <p:nvSpPr>
          <p:cNvPr id="79" name="Text Box 72"/>
          <p:cNvSpPr txBox="1">
            <a:spLocks noChangeArrowheads="1"/>
          </p:cNvSpPr>
          <p:nvPr/>
        </p:nvSpPr>
        <p:spPr bwMode="auto">
          <a:xfrm>
            <a:off x="8257565" y="3977100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Semantic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 </a:t>
            </a:r>
            <a:r>
              <a:rPr kumimoji="0" lang="fr-CH" altLang="ja-JP" sz="1200" i="1" dirty="0" err="1" smtClean="0">
                <a:solidFill>
                  <a:srgbClr val="C00000"/>
                </a:solidFill>
              </a:rPr>
              <a:t>engines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cxnSp>
        <p:nvCxnSpPr>
          <p:cNvPr id="45" name="Connettore 1 44"/>
          <p:cNvCxnSpPr>
            <a:stCxn id="39" idx="1"/>
          </p:cNvCxnSpPr>
          <p:nvPr/>
        </p:nvCxnSpPr>
        <p:spPr>
          <a:xfrm flipH="1" flipV="1">
            <a:off x="7189399" y="4103552"/>
            <a:ext cx="325956" cy="85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882" y="3423138"/>
            <a:ext cx="475184" cy="419514"/>
          </a:xfrm>
          <a:prstGeom prst="rect">
            <a:avLst/>
          </a:prstGeom>
        </p:spPr>
      </p:pic>
      <p:cxnSp>
        <p:nvCxnSpPr>
          <p:cNvPr id="89" name="Connettore 1 88"/>
          <p:cNvCxnSpPr>
            <a:stCxn id="48" idx="1"/>
          </p:cNvCxnSpPr>
          <p:nvPr/>
        </p:nvCxnSpPr>
        <p:spPr>
          <a:xfrm flipH="1">
            <a:off x="7188921" y="3632895"/>
            <a:ext cx="404961" cy="1738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72"/>
          <p:cNvSpPr txBox="1">
            <a:spLocks noChangeArrowheads="1"/>
          </p:cNvSpPr>
          <p:nvPr/>
        </p:nvSpPr>
        <p:spPr bwMode="auto">
          <a:xfrm>
            <a:off x="8138649" y="3358273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Systems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Registry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grpSp>
        <p:nvGrpSpPr>
          <p:cNvPr id="12" name="Gruppo 84"/>
          <p:cNvGrpSpPr/>
          <p:nvPr/>
        </p:nvGrpSpPr>
        <p:grpSpPr>
          <a:xfrm>
            <a:off x="251520" y="836712"/>
            <a:ext cx="2088232" cy="1506688"/>
            <a:chOff x="323528" y="1124744"/>
            <a:chExt cx="2088232" cy="1506688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84" name="CasellaDiTesto 83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Argentina</a:t>
              </a:r>
            </a:p>
          </p:txBody>
        </p:sp>
      </p:grpSp>
      <p:grpSp>
        <p:nvGrpSpPr>
          <p:cNvPr id="13" name="Gruppo 85"/>
          <p:cNvGrpSpPr/>
          <p:nvPr/>
        </p:nvGrpSpPr>
        <p:grpSpPr>
          <a:xfrm>
            <a:off x="2483768" y="980728"/>
            <a:ext cx="2088232" cy="1506688"/>
            <a:chOff x="323528" y="1124744"/>
            <a:chExt cx="2088232" cy="1506688"/>
          </a:xfrm>
        </p:grpSpPr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88" name="CasellaDiTesto 87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Bolivia</a:t>
              </a:r>
            </a:p>
          </p:txBody>
        </p:sp>
      </p:grpSp>
      <p:grpSp>
        <p:nvGrpSpPr>
          <p:cNvPr id="14" name="Gruppo 89"/>
          <p:cNvGrpSpPr/>
          <p:nvPr/>
        </p:nvGrpSpPr>
        <p:grpSpPr>
          <a:xfrm>
            <a:off x="395536" y="2564904"/>
            <a:ext cx="2088232" cy="1506688"/>
            <a:chOff x="323528" y="1124744"/>
            <a:chExt cx="2088232" cy="1506688"/>
          </a:xfrm>
        </p:grpSpPr>
        <p:pic>
          <p:nvPicPr>
            <p:cNvPr id="91" name="Immagine 9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2" name="CasellaDiTesto 91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err="1" smtClean="0">
                  <a:ea typeface="+mn-ea"/>
                  <a:cs typeface="+mn-cs"/>
                </a:rPr>
                <a:t>Brasil</a:t>
              </a:r>
              <a:endParaRPr lang="it-IT" sz="1400" b="1" dirty="0" smtClean="0">
                <a:ea typeface="+mn-ea"/>
                <a:cs typeface="+mn-cs"/>
              </a:endParaRPr>
            </a:p>
          </p:txBody>
        </p:sp>
      </p:grpSp>
      <p:grpSp>
        <p:nvGrpSpPr>
          <p:cNvPr id="15" name="Gruppo 93"/>
          <p:cNvGrpSpPr/>
          <p:nvPr/>
        </p:nvGrpSpPr>
        <p:grpSpPr>
          <a:xfrm>
            <a:off x="2483768" y="2564904"/>
            <a:ext cx="2088232" cy="1506688"/>
            <a:chOff x="323528" y="1124744"/>
            <a:chExt cx="2088232" cy="1506688"/>
          </a:xfrm>
        </p:grpSpPr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6" name="CasellaDiTesto 95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Paraguay</a:t>
              </a:r>
            </a:p>
          </p:txBody>
        </p:sp>
      </p:grpSp>
      <p:grpSp>
        <p:nvGrpSpPr>
          <p:cNvPr id="16" name="Gruppo 96"/>
          <p:cNvGrpSpPr/>
          <p:nvPr/>
        </p:nvGrpSpPr>
        <p:grpSpPr>
          <a:xfrm>
            <a:off x="1475656" y="3861048"/>
            <a:ext cx="2088232" cy="1506688"/>
            <a:chOff x="323528" y="1124744"/>
            <a:chExt cx="2088232" cy="1506688"/>
          </a:xfrm>
        </p:grpSpPr>
        <p:pic>
          <p:nvPicPr>
            <p:cNvPr id="98" name="Immagine 9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9" name="CasellaDiTesto 98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Uruguay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23528" y="2420888"/>
            <a:ext cx="5017720" cy="1785104"/>
          </a:xfrm>
          <a:prstGeom prst="rect">
            <a:avLst/>
          </a:prstGeom>
          <a:solidFill>
            <a:schemeClr val="accent5">
              <a:lumMod val="50000"/>
              <a:alpha val="74000"/>
            </a:schemeClr>
          </a:solidFill>
          <a:effectLst>
            <a:softEdge rad="63500"/>
          </a:effectLst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5 national </a:t>
            </a: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brokered systems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100" name="Immagine 99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7020272" y="4869160"/>
            <a:ext cx="1098550" cy="67817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01" name="CasellaDiTesto 153"/>
          <p:cNvSpPr txBox="1">
            <a:spLocks noChangeArrowheads="1"/>
          </p:cNvSpPr>
          <p:nvPr/>
        </p:nvSpPr>
        <p:spPr bwMode="auto">
          <a:xfrm>
            <a:off x="5292080" y="5445224"/>
            <a:ext cx="623887" cy="5238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 .</a:t>
            </a:r>
          </a:p>
        </p:txBody>
      </p:sp>
      <p:sp>
        <p:nvSpPr>
          <p:cNvPr id="103" name="CasellaDiTesto 153"/>
          <p:cNvSpPr txBox="1">
            <a:spLocks noChangeArrowheads="1"/>
          </p:cNvSpPr>
          <p:nvPr/>
        </p:nvSpPr>
        <p:spPr bwMode="auto">
          <a:xfrm>
            <a:off x="6156176" y="5733256"/>
            <a:ext cx="623887" cy="5238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 .</a:t>
            </a:r>
          </a:p>
        </p:txBody>
      </p:sp>
      <p:sp>
        <p:nvSpPr>
          <p:cNvPr id="106" name="CasellaDiTesto 105"/>
          <p:cNvSpPr txBox="1"/>
          <p:nvPr/>
        </p:nvSpPr>
        <p:spPr>
          <a:xfrm rot="591729">
            <a:off x="5475853" y="3210536"/>
            <a:ext cx="1296144" cy="5760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Broker</a:t>
            </a:r>
          </a:p>
          <a:p>
            <a:pPr algn="ctr" eaLnBrk="0" hangingPunct="0">
              <a:lnSpc>
                <a:spcPts val="1800"/>
              </a:lnSpc>
            </a:pP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and</a:t>
            </a:r>
          </a:p>
          <a:p>
            <a:pPr algn="ctr" eaLnBrk="0" hangingPunct="0">
              <a:lnSpc>
                <a:spcPts val="1800"/>
              </a:lnSpc>
            </a:pPr>
            <a:r>
              <a:rPr lang="it-IT" sz="14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Mediator</a:t>
            </a: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</a:t>
            </a:r>
          </a:p>
        </p:txBody>
      </p:sp>
      <p:pic>
        <p:nvPicPr>
          <p:cNvPr id="64" name="Immagine 25"/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5F6E8"/>
              </a:clrFrom>
              <a:clrTo>
                <a:srgbClr val="F5F6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8897">
            <a:off x="5472395" y="912300"/>
            <a:ext cx="92551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reccia in giù 64"/>
          <p:cNvSpPr/>
          <p:nvPr/>
        </p:nvSpPr>
        <p:spPr bwMode="auto">
          <a:xfrm rot="9587761">
            <a:off x="5484375" y="2270076"/>
            <a:ext cx="432048" cy="67111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0447" flipV="1">
            <a:off x="7308304" y="5229200"/>
            <a:ext cx="609228" cy="2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2"/>
          <p:cNvSpPr txBox="1">
            <a:spLocks noChangeArrowheads="1"/>
          </p:cNvSpPr>
          <p:nvPr/>
        </p:nvSpPr>
        <p:spPr bwMode="auto">
          <a:xfrm>
            <a:off x="4644008" y="1196752"/>
            <a:ext cx="1152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GISC Brasilia</a:t>
            </a:r>
            <a:endParaRPr kumimoji="0" lang="fr-CH" altLang="ja-JP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Home Page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3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7299"/>
            <a:ext cx="3059832" cy="379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1974" y="0"/>
            <a:ext cx="3162026" cy="35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-2"/>
            <a:ext cx="3096344" cy="389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824" cy="32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178686"/>
            <a:ext cx="3096344" cy="367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3059832" cy="379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2304256" cy="25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WMO_WHITE_Powerpoint_en_fr</Template>
  <TotalTime>582</TotalTime>
  <Words>367</Words>
  <Application>Microsoft Macintosh PowerPoint</Application>
  <PresentationFormat>On-screen Show (4:3)</PresentationFormat>
  <Paragraphs>176</Paragraphs>
  <Slides>44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Algerian</vt:lpstr>
      <vt:lpstr>Avenir LT Std 55 Roman</vt:lpstr>
      <vt:lpstr>Avenir LT Std 85 Heavy</vt:lpstr>
      <vt:lpstr>Bradley Hand ITC</vt:lpstr>
      <vt:lpstr>Calibri</vt:lpstr>
      <vt:lpstr>Comic Sans MS</vt:lpstr>
      <vt:lpstr>Corbel</vt:lpstr>
      <vt:lpstr>Montserrat</vt:lpstr>
      <vt:lpstr>MS PGothic</vt:lpstr>
      <vt:lpstr>ＭＳ Ｐゴシック</vt:lpstr>
      <vt:lpstr>Tahoma</vt:lpstr>
      <vt:lpstr>Trebuchet MS</vt:lpstr>
      <vt:lpstr>Arial</vt:lpstr>
      <vt:lpstr>WMO_WHITE_Powerpoint_en_fr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Road Further Ahead in Hydrology</vt:lpstr>
      <vt:lpstr>WHOS Architecture Overview</vt:lpstr>
      <vt:lpstr>WaterML2 and SOS2</vt:lpstr>
      <vt:lpstr>PowerPoint Presentation</vt:lpstr>
      <vt:lpstr>STANDARDIZED DATA EXCHANGE IN HYDROLOGY</vt:lpstr>
      <vt:lpstr>PowerPoint Presentation</vt:lpstr>
      <vt:lpstr>HYDROLOGICAL APPLICATIONS</vt:lpstr>
      <vt:lpstr>PowerPoint Presentation</vt:lpstr>
      <vt:lpstr>PowerPoint Presentation</vt:lpstr>
      <vt:lpstr>PowerPoint Presentation</vt:lpstr>
      <vt:lpstr>Archive use case analysis</vt:lpstr>
      <vt:lpstr>PowerPoint Presentation</vt:lpstr>
      <vt:lpstr>PowerPoint Presentation</vt:lpstr>
      <vt:lpstr>PowerPoint Presentation</vt:lpstr>
      <vt:lpstr>PowerPoint Presentation</vt:lpstr>
      <vt:lpstr>WIGOS Metadata Standard - Approved at Cg-17 June 2015</vt:lpstr>
      <vt:lpstr>OSCAR quick access &amp;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REAL ESSENCE OF WHOS</vt:lpstr>
      <vt:lpstr>PowerPoint Presentation</vt:lpstr>
      <vt:lpstr>PowerPoint Presentation</vt:lpstr>
      <vt:lpstr>PowerPoint Presentation</vt:lpstr>
    </vt:vector>
  </TitlesOfParts>
  <Company>World Meteorological Organization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Thomas</dc:creator>
  <cp:lastModifiedBy>Tony Boston</cp:lastModifiedBy>
  <cp:revision>113</cp:revision>
  <dcterms:created xsi:type="dcterms:W3CDTF">2016-08-17T13:13:24Z</dcterms:created>
  <dcterms:modified xsi:type="dcterms:W3CDTF">2017-06-20T18:15:57Z</dcterms:modified>
</cp:coreProperties>
</file>