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91" d="100"/>
          <a:sy n="91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/>
          </p:cNvSpPr>
          <p:nvPr/>
        </p:nvSpPr>
        <p:spPr bwMode="hidden">
          <a:xfrm>
            <a:off x="0" y="0"/>
            <a:ext cx="9144000" cy="5257800"/>
          </a:xfrm>
          <a:prstGeom prst="rect">
            <a:avLst/>
          </a:prstGeom>
          <a:gradFill rotWithShape="0">
            <a:gsLst>
              <a:gs pos="0">
                <a:srgbClr val="004575"/>
              </a:gs>
              <a:gs pos="100000">
                <a:srgbClr val="007AC2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828800"/>
            <a:ext cx="6400800" cy="1271016"/>
          </a:xfrm>
        </p:spPr>
        <p:txBody>
          <a:bodyPr rIns="0" anchor="b">
            <a:noAutofit/>
          </a:bodyPr>
          <a:lstStyle>
            <a:lvl1pPr algn="l">
              <a:defRPr sz="5400" b="1" i="0">
                <a:solidFill>
                  <a:srgbClr val="FFFFFF"/>
                </a:solidFill>
                <a:latin typeface="+mj-lt"/>
                <a:cs typeface="Avenir LT Std 55 Roman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246120"/>
            <a:ext cx="6400800" cy="75895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2400" b="0" i="0">
                <a:solidFill>
                  <a:schemeClr val="bg1"/>
                </a:solidFill>
                <a:latin typeface="+mn-lt"/>
                <a:cs typeface="Avenir LT Std 65 Medium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Presenter(s)</a:t>
            </a:r>
          </a:p>
        </p:txBody>
      </p:sp>
    </p:spTree>
    <p:extLst>
      <p:ext uri="{BB962C8B-B14F-4D97-AF65-F5344CB8AC3E}">
        <p14:creationId xmlns:p14="http://schemas.microsoft.com/office/powerpoint/2010/main" val="34859777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687388"/>
            <a:ext cx="7313612" cy="365760"/>
          </a:xfrm>
        </p:spPr>
        <p:txBody>
          <a:bodyPr lIns="0" tIns="0" rIns="0" bIns="0"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2813" y="1078992"/>
            <a:ext cx="7313612" cy="342900"/>
          </a:xfrm>
        </p:spPr>
        <p:txBody>
          <a:bodyPr lIns="0" tIns="0" rIns="0" bIns="0"/>
          <a:lstStyle>
            <a:lvl1pPr marL="0" indent="0">
              <a:buFontTx/>
              <a:buNone/>
              <a:defRPr lang="en-US" sz="1600" b="1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ＭＳ Ｐゴシック" pitchFamily="-110" charset="-128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11225" y="5716588"/>
            <a:ext cx="7315200" cy="457200"/>
          </a:xfrm>
        </p:spPr>
        <p:txBody>
          <a:bodyPr anchor="b"/>
          <a:lstStyle>
            <a:lvl1pPr algn="r">
              <a:buFontTx/>
              <a:buNone/>
              <a:defRPr sz="1300" i="1">
                <a:solidFill>
                  <a:schemeClr val="accent2"/>
                </a:solidFill>
                <a:effectLst>
                  <a:outerShdw blurRad="508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tagline</a:t>
            </a:r>
          </a:p>
        </p:txBody>
      </p:sp>
    </p:spTree>
    <p:extLst>
      <p:ext uri="{BB962C8B-B14F-4D97-AF65-F5344CB8AC3E}">
        <p14:creationId xmlns:p14="http://schemas.microsoft.com/office/powerpoint/2010/main" val="6541769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9026DB-8994-4DE0-9201-8E1F33B7029B}" type="datetimeFigureOut">
              <a:rPr lang="en-US">
                <a:solidFill>
                  <a:prstClr val="black"/>
                </a:solidFill>
              </a:rPr>
              <a:pPr/>
              <a:t>6/21/2017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A5F68-4AF6-4D13-8A4C-F1F90296B2F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45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B9026DB-8994-4DE0-9201-8E1F33B7029B}" type="datetimeFigureOut">
              <a:rPr lang="en-US">
                <a:solidFill>
                  <a:prstClr val="black"/>
                </a:solidFill>
              </a:rPr>
              <a:pPr/>
              <a:t>6/21/2017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7A5F68-4AF6-4D13-8A4C-F1F90296B2F0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8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0137A9-D694-462A-8D4B-E6977FCA3F2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40BC7D-083F-42FD-8C15-B8E989523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68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5200" cy="484631"/>
          </a:xfrm>
        </p:spPr>
        <p:txBody>
          <a:bodyPr anchor="t"/>
          <a:lstStyle>
            <a:lvl1pPr>
              <a:defRPr lang="en-US" sz="3000" b="1" i="0" kern="120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2421"/>
            <a:ext cx="5486400" cy="228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 lang="en-US" sz="2600" b="0" i="0" kern="1200">
                <a:solidFill>
                  <a:schemeClr val="tx1"/>
                </a:solidFill>
                <a:latin typeface="+mn-lt"/>
                <a:ea typeface="+mn-ea"/>
                <a:cs typeface="Avenir LT Std 65 Medium" pitchFamily="34" charset="0"/>
              </a:defRPr>
            </a:lvl1pPr>
            <a:lvl2pPr marL="173038" indent="-173038">
              <a:defRPr/>
            </a:lvl2pPr>
            <a:lvl3pPr>
              <a:buFontTx/>
              <a:buNone/>
              <a:defRPr lang="en-US" sz="2400" b="0" i="0" kern="1200">
                <a:solidFill>
                  <a:schemeClr val="tx1"/>
                </a:solidFill>
                <a:latin typeface="Avenir LT Std 55 Roman"/>
                <a:ea typeface="+mn-ea"/>
                <a:cs typeface="Avenir LT Std 55 Roman"/>
              </a:defRPr>
            </a:lvl3pPr>
            <a:lvl4pPr>
              <a:defRPr/>
            </a:lvl4pPr>
            <a:lvl5pPr>
              <a:lnSpc>
                <a:spcPts val="1800"/>
              </a:lnSpc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6876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ulle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1"/>
          <p:cNvSpPr>
            <a:spLocks/>
          </p:cNvSpPr>
          <p:nvPr userDrawn="1"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000" b="1" i="0" kern="120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402336" indent="-173736">
              <a:lnSpc>
                <a:spcPts val="2700"/>
              </a:lnSpc>
              <a:spcAft>
                <a:spcPts val="1200"/>
              </a:spcAft>
              <a:defRPr sz="2400">
                <a:latin typeface="+mn-lt"/>
              </a:defRPr>
            </a:lvl2pPr>
            <a:lvl3pPr marL="569913" indent="-109538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3pPr>
            <a:lvl4pPr marL="800100" indent="-174625"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73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itl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7315200" cy="2057400"/>
          </a:xfrm>
        </p:spPr>
        <p:txBody>
          <a:bodyPr anchor="t"/>
          <a:lstStyle>
            <a:lvl1pPr>
              <a:defRPr lang="en-US" sz="7200" b="1" i="0" kern="1200" baseline="0" dirty="0">
                <a:solidFill>
                  <a:srgbClr val="007AC2"/>
                </a:solidFill>
                <a:latin typeface="+mj-lt"/>
                <a:ea typeface="+mj-ea"/>
                <a:cs typeface="Avenir LT Std 55 Roman" pitchFamily="34" charset="0"/>
              </a:defRPr>
            </a:lvl1pPr>
          </a:lstStyle>
          <a:p>
            <a:r>
              <a:rPr lang="en-US" dirty="0"/>
              <a:t>BIG but short</a:t>
            </a:r>
            <a:br>
              <a:rPr lang="en-US" dirty="0"/>
            </a:br>
            <a:r>
              <a:rPr lang="en-US" dirty="0"/>
              <a:t>message here</a:t>
            </a:r>
          </a:p>
        </p:txBody>
      </p:sp>
    </p:spTree>
    <p:extLst>
      <p:ext uri="{BB962C8B-B14F-4D97-AF65-F5344CB8AC3E}">
        <p14:creationId xmlns:p14="http://schemas.microsoft.com/office/powerpoint/2010/main" val="3363133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003053"/>
              </a:gs>
              <a:gs pos="100000">
                <a:srgbClr val="0083D4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1"/>
          <p:cNvSpPr>
            <a:spLocks/>
          </p:cNvSpPr>
          <p:nvPr userDrawn="1"/>
        </p:nvSpPr>
        <p:spPr bwMode="auto">
          <a:xfrm>
            <a:off x="0" y="0"/>
            <a:ext cx="9144000" cy="52578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600200"/>
            <a:ext cx="5486400" cy="2057400"/>
          </a:xfrm>
        </p:spPr>
        <p:txBody>
          <a:bodyPr anchor="t"/>
          <a:lstStyle>
            <a:lvl1pPr marL="169863" indent="-169863">
              <a:lnSpc>
                <a:spcPts val="3700"/>
              </a:lnSpc>
              <a:spcAft>
                <a:spcPts val="300"/>
              </a:spcAft>
              <a:defRPr sz="3000" b="0" i="0" baseline="0">
                <a:solidFill>
                  <a:srgbClr val="000000"/>
                </a:solidFill>
                <a:latin typeface="+mn-lt"/>
                <a:cs typeface="Avenir LT Std 65 Medium"/>
              </a:defRPr>
            </a:lvl1pPr>
          </a:lstStyle>
          <a:p>
            <a:r>
              <a:rPr lang="en-US" dirty="0"/>
              <a:t>“Click to edit quote”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49070" y="4114800"/>
            <a:ext cx="3200400" cy="728662"/>
          </a:xfrm>
        </p:spPr>
        <p:txBody>
          <a:bodyPr anchor="t"/>
          <a:lstStyle>
            <a:lvl1pPr marL="0" indent="0" algn="r">
              <a:spcBef>
                <a:spcPts val="0"/>
              </a:spcBef>
              <a:spcAft>
                <a:spcPts val="300"/>
              </a:spcAft>
              <a:buFontTx/>
              <a:buNone/>
              <a:defRPr lang="en-US" sz="2600" b="0" i="0" kern="1200" baseline="0" dirty="0">
                <a:solidFill>
                  <a:srgbClr val="007AC2"/>
                </a:solidFill>
                <a:latin typeface="+mn-lt"/>
                <a:ea typeface="+mn-ea"/>
                <a:cs typeface="Avenir LT Std 65 Medium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26890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522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wa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 userDrawn="1"/>
        </p:nvSpPr>
        <p:spPr bwMode="ltGray">
          <a:xfrm>
            <a:off x="0" y="1787703"/>
            <a:ext cx="9144000" cy="5070297"/>
          </a:xfrm>
          <a:prstGeom prst="rect">
            <a:avLst/>
          </a:prstGeom>
          <a:gradFill flip="none" rotWithShape="1">
            <a:gsLst>
              <a:gs pos="12000">
                <a:srgbClr val="00B9F2"/>
              </a:gs>
              <a:gs pos="100000">
                <a:srgbClr val="00B9F2">
                  <a:alpha val="0"/>
                </a:srgbClr>
              </a:gs>
            </a:gsLst>
            <a:lin ang="16200000" scaled="0"/>
            <a:tileRect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457200"/>
            <a:ext cx="7312991" cy="484632"/>
          </a:xfr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1" i="0" kern="1200" baseline="0" dirty="0" smtClean="0">
                <a:solidFill>
                  <a:srgbClr val="007AC2"/>
                </a:solidFill>
                <a:latin typeface="+mj-lt"/>
                <a:ea typeface="+mj-ea"/>
                <a:cs typeface="Avenir LT Std 85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205"/>
          <a:stretch/>
        </p:blipFill>
        <p:spPr>
          <a:xfrm>
            <a:off x="0" y="2947249"/>
            <a:ext cx="9144000" cy="391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123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9E0F7">
              <a:alpha val="60000"/>
            </a:srgbClr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srgbClr val="A3CA4B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5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/>
          </p:cNvSpPr>
          <p:nvPr/>
        </p:nvSpPr>
        <p:spPr bwMode="ltGray">
          <a:xfrm>
            <a:off x="0" y="5257800"/>
            <a:ext cx="9144000" cy="1600200"/>
          </a:xfrm>
          <a:prstGeom prst="rect">
            <a:avLst/>
          </a:prstGeom>
          <a:gradFill rotWithShape="0">
            <a:gsLst>
              <a:gs pos="0">
                <a:srgbClr val="662506"/>
              </a:gs>
              <a:gs pos="100000">
                <a:srgbClr val="C35327"/>
              </a:gs>
            </a:gsLst>
            <a:lin ang="2400000" scaled="1"/>
          </a:gra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7112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315200" cy="484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2421"/>
            <a:ext cx="5486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173736" marR="0" lvl="0" indent="-173736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LT Std 65 Medium"/>
                <a:ea typeface="+mn-ea"/>
                <a:cs typeface="Avenir LT Std 65 Medium"/>
              </a:rPr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84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+mj-lt"/>
          <a:ea typeface="+mj-ea"/>
          <a:cs typeface="Avenir LT Std 55 Roman" pitchFamily="34" charset="0"/>
        </a:defRPr>
      </a:lvl1pPr>
    </p:titleStyle>
    <p:bodyStyle>
      <a:lvl1pPr marL="173736" marR="0" indent="-173736" algn="l" defTabSz="457200" rtl="0" eaLnBrk="1" fontAlgn="auto" latinLnBrk="0" hangingPunct="1">
        <a:lnSpc>
          <a:spcPct val="100000"/>
        </a:lnSpc>
        <a:spcBef>
          <a:spcPts val="300"/>
        </a:spcBef>
        <a:spcAft>
          <a:spcPts val="1200"/>
        </a:spcAft>
        <a:buClrTx/>
        <a:buSzPct val="80000"/>
        <a:buFont typeface="Arial"/>
        <a:buChar char="•"/>
        <a:tabLst/>
        <a:defRPr lang="en-US" sz="2600" b="0" i="0" kern="1200">
          <a:solidFill>
            <a:schemeClr val="tx1"/>
          </a:solidFill>
          <a:latin typeface="+mn-lt"/>
          <a:ea typeface="+mn-ea"/>
          <a:cs typeface="Avenir LT Std 55 Roman"/>
        </a:defRPr>
      </a:lvl1pPr>
      <a:lvl2pPr marL="173038" indent="-173038" algn="l" defTabSz="457200" rtl="0" eaLnBrk="1" latinLnBrk="0" hangingPunct="1">
        <a:lnSpc>
          <a:spcPts val="22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2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2pPr>
      <a:lvl3pPr marL="401638" indent="-173038" algn="l" defTabSz="457200" rtl="0" eaLnBrk="1" latinLnBrk="0" hangingPunct="1">
        <a:lnSpc>
          <a:spcPts val="2700"/>
        </a:lnSpc>
        <a:spcBef>
          <a:spcPts val="0"/>
        </a:spcBef>
        <a:spcAft>
          <a:spcPts val="12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2400" b="0" i="0" kern="1200">
          <a:solidFill>
            <a:schemeClr val="tx1"/>
          </a:solidFill>
          <a:latin typeface="+mn-lt"/>
          <a:ea typeface="+mn-ea"/>
          <a:cs typeface="Avenir LT Std 65 Medium"/>
        </a:defRPr>
      </a:lvl3pPr>
      <a:lvl4pPr marL="742950" indent="-173038" algn="l" defTabSz="457200" rtl="0" eaLnBrk="1" latinLnBrk="0" hangingPunct="1">
        <a:lnSpc>
          <a:spcPts val="18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8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4pPr>
      <a:lvl5pPr marL="1082675" indent="-176213" algn="l" defTabSz="457200" rtl="0" eaLnBrk="1" latinLnBrk="0" hangingPunct="1">
        <a:lnSpc>
          <a:spcPts val="1900"/>
        </a:lnSpc>
        <a:spcBef>
          <a:spcPts val="0"/>
        </a:spcBef>
        <a:spcAft>
          <a:spcPts val="600"/>
        </a:spcAft>
        <a:buClr>
          <a:schemeClr val="tx1">
            <a:lumMod val="65000"/>
          </a:schemeClr>
        </a:buClr>
        <a:buSzPct val="80000"/>
        <a:buFont typeface="Lucida Grande"/>
        <a:buChar char="-"/>
        <a:defRPr sz="1600" b="0" i="0" kern="1200">
          <a:solidFill>
            <a:schemeClr val="tx1"/>
          </a:solidFill>
          <a:latin typeface="Avenir LT Std 55 Roman"/>
          <a:ea typeface="+mn-ea"/>
          <a:cs typeface="Avenir LT Std 55 Roman"/>
        </a:defRPr>
      </a:lvl5pPr>
      <a:lvl6pPr marL="1773238" indent="-177800" algn="l" defTabSz="401638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tabLst>
          <a:tab pos="1484313" algn="l"/>
        </a:tabLst>
        <a:defRPr sz="1400" b="1" kern="1200">
          <a:solidFill>
            <a:schemeClr val="tx1"/>
          </a:solidFill>
          <a:latin typeface="Arial"/>
          <a:ea typeface="+mn-ea"/>
          <a:cs typeface="Arial"/>
        </a:defRPr>
      </a:lvl6pPr>
      <a:lvl7pPr marL="2062163" indent="-1762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7pPr>
      <a:lvl8pPr marL="2286000" indent="-173038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8pPr>
      <a:lvl9pPr marL="2452688" indent="-163513" algn="l" defTabSz="457200" rtl="0" eaLnBrk="1" latinLnBrk="0" hangingPunct="1">
        <a:lnSpc>
          <a:spcPts val="1700"/>
        </a:lnSpc>
        <a:spcBef>
          <a:spcPts val="300"/>
        </a:spcBef>
        <a:spcAft>
          <a:spcPts val="300"/>
        </a:spcAft>
        <a:buSzPct val="80000"/>
        <a:buFont typeface="Lucida Grande"/>
        <a:buChar char="-"/>
        <a:defRPr sz="1400" b="1" kern="120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334632" cy="484632"/>
          </a:xfrm>
        </p:spPr>
        <p:txBody>
          <a:bodyPr/>
          <a:lstStyle/>
          <a:p>
            <a:r>
              <a:rPr lang="en-US" dirty="0" smtClean="0"/>
              <a:t>27,000 Texas bridges on 15,700 stream reaches forecast by the National Water Model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729946" y="1544594"/>
            <a:ext cx="5857102" cy="4917989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17685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Radar Measurement Technologies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1" y="1331824"/>
            <a:ext cx="42291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568" y="5487925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Densified forecasting requires densified measurement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61" y="1331824"/>
            <a:ext cx="36385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14748" y="4771390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Measures water level ($5000)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20091" y="4208374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Measures surface velocity ($12,000)</a:t>
            </a:r>
          </a:p>
        </p:txBody>
      </p:sp>
    </p:spTree>
    <p:extLst>
      <p:ext uri="{BB962C8B-B14F-4D97-AF65-F5344CB8AC3E}">
        <p14:creationId xmlns:p14="http://schemas.microsoft.com/office/powerpoint/2010/main" val="1718494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 Measurement in Texas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91" y="2047204"/>
            <a:ext cx="4059974" cy="3758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84" y="4979621"/>
            <a:ext cx="1045306" cy="407924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73892" y="1594021"/>
            <a:ext cx="2219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550 USGS Gages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3866" y="1594020"/>
            <a:ext cx="332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27,000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TxDOT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 Bridges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3184" y="580593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AC15A">
                    <a:lumMod val="50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Gold Standard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396" y="5805933"/>
            <a:ext cx="348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Potential Sensor Platforms</a:t>
            </a:r>
          </a:p>
        </p:txBody>
      </p:sp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5163158" y="2055685"/>
            <a:ext cx="3519545" cy="375471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70735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22" y="4526369"/>
            <a:ext cx="1885308" cy="184148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51" y="1298847"/>
            <a:ext cx="1935813" cy="1792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62784" cy="484632"/>
          </a:xfrm>
        </p:spPr>
        <p:txBody>
          <a:bodyPr/>
          <a:lstStyle/>
          <a:p>
            <a:r>
              <a:rPr lang="en-US" dirty="0" smtClean="0"/>
              <a:t>Streamflow Observation and Modeling in Texas </a:t>
            </a:r>
            <a:endParaRPr lang="en-US" dirty="0"/>
          </a:p>
        </p:txBody>
      </p:sp>
      <p:sp>
        <p:nvSpPr>
          <p:cNvPr id="3" name="Isosceles Triangle 2"/>
          <p:cNvSpPr/>
          <p:nvPr/>
        </p:nvSpPr>
        <p:spPr bwMode="auto">
          <a:xfrm>
            <a:off x="1124465" y="1791730"/>
            <a:ext cx="3496962" cy="3756454"/>
          </a:xfrm>
          <a:prstGeom prst="triangl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9189" y="160637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USGS Stream gage sites (~ 550) (Level and Flow)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AC15A">
                    <a:lumMod val="75000"/>
                  </a:srgbClr>
                </a:solidFill>
                <a:effectLst/>
                <a:uLnTx/>
                <a:uFillTx/>
                <a:latin typeface="Arial"/>
                <a:ea typeface="ＭＳ Ｐゴシック"/>
              </a:rPr>
              <a:t>Gold standard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1470" y="545344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National Water Model Computation</a:t>
            </a:r>
          </a:p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(102,000 in Texas)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222" y="160637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1: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8644" y="5453449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/>
              </a:rPr>
              <a:t>:185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05" y="3820878"/>
            <a:ext cx="980854" cy="77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77230" y="4022810"/>
            <a:ext cx="1471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Water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46389" y="2729468"/>
            <a:ext cx="3792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</a:rPr>
              <a:t>Water Level and Surface Velocity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53" y="2529960"/>
            <a:ext cx="1131075" cy="84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0" y="1779926"/>
            <a:ext cx="914400" cy="914400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1906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885386" cy="484632"/>
          </a:xfrm>
        </p:spPr>
        <p:txBody>
          <a:bodyPr/>
          <a:lstStyle/>
          <a:p>
            <a:r>
              <a:rPr lang="en-US" sz="2400" dirty="0" smtClean="0"/>
              <a:t>Potential Sensor Locations on Interstate Highways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24151" y="1213945"/>
            <a:ext cx="6011917" cy="5065986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140700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ptional_Corporate_PPT_Template-Arial">
  <a:themeElements>
    <a:clrScheme name="EsriMarketing">
      <a:dk1>
        <a:sysClr val="windowText" lastClr="000000"/>
      </a:dk1>
      <a:lt1>
        <a:sysClr val="window" lastClr="FFFFFF"/>
      </a:lt1>
      <a:dk2>
        <a:srgbClr val="001446"/>
      </a:dk2>
      <a:lt2>
        <a:srgbClr val="FFFF96"/>
      </a:lt2>
      <a:accent1>
        <a:srgbClr val="A3CA4B"/>
      </a:accent1>
      <a:accent2>
        <a:srgbClr val="FAC15A"/>
      </a:accent2>
      <a:accent3>
        <a:srgbClr val="ED982D"/>
      </a:accent3>
      <a:accent4>
        <a:srgbClr val="5EB4E6"/>
      </a:accent4>
      <a:accent5>
        <a:srgbClr val="8DA3E8"/>
      </a:accent5>
      <a:accent6>
        <a:srgbClr val="B996D5"/>
      </a:accent6>
      <a:hlink>
        <a:srgbClr val="9BCDFF"/>
      </a:hlink>
      <a:folHlink>
        <a:srgbClr val="8C8C8C"/>
      </a:folHlink>
    </a:clrScheme>
    <a:fontScheme name="Esri-Arial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fontAlgn="base" hangingPunct="0">
          <a:spcBef>
            <a:spcPct val="0"/>
          </a:spcBef>
          <a:spcAft>
            <a:spcPct val="0"/>
          </a:spcAft>
          <a:defRPr sz="1400" b="1" dirty="0">
            <a:solidFill>
              <a:srgbClr val="000000"/>
            </a:solidFill>
            <a:latin typeface="Arial" charset="0"/>
            <a:ea typeface="ＭＳ Ｐゴシック" pitchFamily="16" charset="-128"/>
            <a:cs typeface="ＭＳ Ｐゴシック" pitchFamily="-97" charset="-128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effectLst/>
      </a:spPr>
      <a:bodyPr wrap="square" lIns="0" tIns="0" rIns="0" bIns="0" rtlCol="0">
        <a:noAutofit/>
      </a:bodyPr>
      <a:lstStyle>
        <a:defPPr algn="l" eaLnBrk="0" hangingPunct="0">
          <a:lnSpc>
            <a:spcPts val="1800"/>
          </a:lnSpc>
          <a:defRPr sz="1400" b="1" dirty="0" smtClean="0">
            <a:ea typeface="+mn-ea"/>
            <a:cs typeface="+mn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94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Avenir LT Std 55 Roman</vt:lpstr>
      <vt:lpstr>Avenir LT Std 65 Medium</vt:lpstr>
      <vt:lpstr>Avenir LT Std 85 Heavy</vt:lpstr>
      <vt:lpstr>Lucida Grande</vt:lpstr>
      <vt:lpstr>Optional_Corporate_PPT_Template-Arial</vt:lpstr>
      <vt:lpstr>27,000 Texas bridges on 15,700 stream reaches forecast by the National Water Model</vt:lpstr>
      <vt:lpstr>Radar Measurement Technologies</vt:lpstr>
      <vt:lpstr>Stream Measurement in Texas</vt:lpstr>
      <vt:lpstr>Streamflow Observation and Modeling in Texas </vt:lpstr>
      <vt:lpstr>Potential Sensor Locations on Interstate Highways</vt:lpstr>
    </vt:vector>
  </TitlesOfParts>
  <Company>Cockrell School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27,000 Texas bridges on 15,700 stream reaches forecast by the National Water Model</dc:title>
  <dc:creator>Maidment, David R</dc:creator>
  <cp:lastModifiedBy>Maidment, David R</cp:lastModifiedBy>
  <cp:revision>3</cp:revision>
  <dcterms:created xsi:type="dcterms:W3CDTF">2017-04-23T10:26:29Z</dcterms:created>
  <dcterms:modified xsi:type="dcterms:W3CDTF">2017-06-21T16:40:56Z</dcterms:modified>
</cp:coreProperties>
</file>