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60" r:id="rId1"/>
  </p:sldMasterIdLst>
  <p:notesMasterIdLst>
    <p:notesMasterId r:id="rId49"/>
  </p:notesMasterIdLst>
  <p:sldIdLst>
    <p:sldId id="256" r:id="rId2"/>
    <p:sldId id="309" r:id="rId3"/>
    <p:sldId id="361" r:id="rId4"/>
    <p:sldId id="351" r:id="rId5"/>
    <p:sldId id="352" r:id="rId6"/>
    <p:sldId id="405" r:id="rId7"/>
    <p:sldId id="354" r:id="rId8"/>
    <p:sldId id="355" r:id="rId9"/>
    <p:sldId id="356" r:id="rId10"/>
    <p:sldId id="403" r:id="rId11"/>
    <p:sldId id="338" r:id="rId12"/>
    <p:sldId id="339" r:id="rId13"/>
    <p:sldId id="409" r:id="rId14"/>
    <p:sldId id="342" r:id="rId15"/>
    <p:sldId id="343" r:id="rId16"/>
    <p:sldId id="366" r:id="rId17"/>
    <p:sldId id="362" r:id="rId18"/>
    <p:sldId id="406" r:id="rId19"/>
    <p:sldId id="363" r:id="rId20"/>
    <p:sldId id="407" r:id="rId21"/>
    <p:sldId id="364" r:id="rId22"/>
    <p:sldId id="410" r:id="rId23"/>
    <p:sldId id="365" r:id="rId24"/>
    <p:sldId id="369" r:id="rId25"/>
    <p:sldId id="368" r:id="rId26"/>
    <p:sldId id="370" r:id="rId27"/>
    <p:sldId id="371" r:id="rId28"/>
    <p:sldId id="373" r:id="rId29"/>
    <p:sldId id="372" r:id="rId30"/>
    <p:sldId id="408" r:id="rId31"/>
    <p:sldId id="360" r:id="rId32"/>
    <p:sldId id="374" r:id="rId33"/>
    <p:sldId id="411" r:id="rId34"/>
    <p:sldId id="311" r:id="rId35"/>
    <p:sldId id="375" r:id="rId36"/>
    <p:sldId id="412" r:id="rId37"/>
    <p:sldId id="310" r:id="rId38"/>
    <p:sldId id="344" r:id="rId39"/>
    <p:sldId id="376" r:id="rId40"/>
    <p:sldId id="378" r:id="rId41"/>
    <p:sldId id="347" r:id="rId42"/>
    <p:sldId id="348" r:id="rId43"/>
    <p:sldId id="349" r:id="rId44"/>
    <p:sldId id="379" r:id="rId45"/>
    <p:sldId id="350" r:id="rId46"/>
    <p:sldId id="413" r:id="rId47"/>
    <p:sldId id="346" r:id="rId4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quin del Rio" initials="Qui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8689" autoAdjust="0"/>
  </p:normalViewPr>
  <p:slideViewPr>
    <p:cSldViewPr snapToGrid="0" snapToObjects="1">
      <p:cViewPr varScale="1">
        <p:scale>
          <a:sx n="69" d="100"/>
          <a:sy n="69" d="100"/>
        </p:scale>
        <p:origin x="-120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DE71E924-6BE6-42D2-8A54-47307F7039A7}" type="datetimeFigureOut">
              <a:rPr lang="en-US"/>
              <a:pPr>
                <a:defRPr/>
              </a:pPr>
              <a:t>10/15/2012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ACFCCF11-A867-4E3C-B4BF-609D9AD5B4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57A5B56-80DD-41D4-AFB0-C57C2C2F747C}"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Uno de los objetivos finales debe ser la</a:t>
            </a:r>
            <a:r>
              <a:rPr lang="es-ES" baseline="0" dirty="0" smtClean="0"/>
              <a:t> posibilidad de realizar la instalación de nuevos equipos de medida, ya sea en observatorios actuales, en observatorios de nuevo diseño, o en zonas de emergencia debido a catástrofes, y que los datos generados por estos pueden llegar a los usuarios los más rápidamente posible sin la necesidad de realizar esfuerzos de instalación y </a:t>
            </a:r>
            <a:r>
              <a:rPr lang="es-ES" baseline="0" dirty="0" err="1" smtClean="0"/>
              <a:t>configuracion</a:t>
            </a:r>
            <a:r>
              <a:rPr lang="es-ES" baseline="0" dirty="0" smtClean="0"/>
              <a:t>.</a:t>
            </a:r>
            <a:endParaRPr lang="es-ES" dirty="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13</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300" dirty="0" smtClean="0"/>
              <a:t>Today’s oceanographic instrument market is characterized by very diverse instrument command protocols, very few standards</a:t>
            </a:r>
          </a:p>
          <a:p>
            <a:pPr eaLnBrk="1" hangingPunct="1">
              <a:lnSpc>
                <a:spcPct val="80000"/>
              </a:lnSpc>
            </a:pPr>
            <a:endParaRPr lang="en-US" sz="1300" dirty="0" smtClean="0"/>
          </a:p>
          <a:p>
            <a:pPr defTabSz="966612" eaLnBrk="1" hangingPunct="1">
              <a:lnSpc>
                <a:spcPct val="80000"/>
              </a:lnSpc>
              <a:defRPr/>
            </a:pPr>
            <a:r>
              <a:rPr lang="en-US" sz="1300" dirty="0" smtClean="0"/>
              <a:t>A single user can be an expert in a few protocols, but problem gets really bad for 10s or 100s of different protocols!</a:t>
            </a:r>
          </a:p>
          <a:p>
            <a:pPr eaLnBrk="1" hangingPunct="1">
              <a:lnSpc>
                <a:spcPct val="80000"/>
              </a:lnSpc>
            </a:pPr>
            <a:endParaRPr lang="en-US" sz="1300" dirty="0" smtClean="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15</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16</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De </a:t>
            </a:r>
            <a:r>
              <a:rPr lang="en-US" dirty="0" err="1" smtClean="0">
                <a:latin typeface="Times New Roman" pitchFamily="18" charset="0"/>
              </a:rPr>
              <a:t>manera</a:t>
            </a:r>
            <a:r>
              <a:rPr lang="en-US" dirty="0" smtClean="0">
                <a:latin typeface="Times New Roman" pitchFamily="18" charset="0"/>
              </a:rPr>
              <a:t> </a:t>
            </a:r>
            <a:r>
              <a:rPr lang="en-US" dirty="0" err="1" smtClean="0">
                <a:latin typeface="Times New Roman" pitchFamily="18" charset="0"/>
              </a:rPr>
              <a:t>simplificada</a:t>
            </a:r>
            <a:r>
              <a:rPr lang="en-US" dirty="0" smtClean="0">
                <a:latin typeface="Times New Roman" pitchFamily="18" charset="0"/>
              </a:rPr>
              <a:t>,</a:t>
            </a:r>
            <a:r>
              <a:rPr lang="en-US" baseline="0" dirty="0" smtClean="0">
                <a:latin typeface="Times New Roman" pitchFamily="18" charset="0"/>
              </a:rPr>
              <a:t> </a:t>
            </a:r>
            <a:r>
              <a:rPr lang="en-US" baseline="0" dirty="0" err="1" smtClean="0">
                <a:latin typeface="Times New Roman" pitchFamily="18" charset="0"/>
              </a:rPr>
              <a:t>esta</a:t>
            </a:r>
            <a:r>
              <a:rPr lang="en-US" baseline="0" dirty="0" smtClean="0">
                <a:latin typeface="Times New Roman" pitchFamily="18" charset="0"/>
              </a:rPr>
              <a:t> </a:t>
            </a:r>
            <a:r>
              <a:rPr lang="en-US" baseline="0" dirty="0" err="1" smtClean="0">
                <a:latin typeface="Times New Roman" pitchFamily="18" charset="0"/>
              </a:rPr>
              <a:t>problemática</a:t>
            </a:r>
            <a:r>
              <a:rPr lang="en-US" baseline="0" dirty="0" smtClean="0">
                <a:latin typeface="Times New Roman" pitchFamily="18" charset="0"/>
              </a:rPr>
              <a:t> la </a:t>
            </a:r>
            <a:r>
              <a:rPr lang="en-US" baseline="0" dirty="0" err="1" smtClean="0">
                <a:latin typeface="Times New Roman" pitchFamily="18" charset="0"/>
              </a:rPr>
              <a:t>representamos</a:t>
            </a:r>
            <a:r>
              <a:rPr lang="en-US" baseline="0" dirty="0" smtClean="0">
                <a:latin typeface="Times New Roman" pitchFamily="18" charset="0"/>
              </a:rPr>
              <a:t> </a:t>
            </a:r>
            <a:r>
              <a:rPr lang="en-US" baseline="0" dirty="0" err="1" smtClean="0">
                <a:latin typeface="Times New Roman" pitchFamily="18" charset="0"/>
              </a:rPr>
              <a:t>mediante</a:t>
            </a:r>
            <a:r>
              <a:rPr lang="en-US" baseline="0" dirty="0" smtClean="0">
                <a:latin typeface="Times New Roman" pitchFamily="18" charset="0"/>
              </a:rPr>
              <a:t> </a:t>
            </a:r>
            <a:r>
              <a:rPr lang="en-US" baseline="0" dirty="0" err="1" smtClean="0">
                <a:latin typeface="Times New Roman" pitchFamily="18" charset="0"/>
              </a:rPr>
              <a:t>esta</a:t>
            </a:r>
            <a:r>
              <a:rPr lang="en-US" baseline="0" dirty="0" smtClean="0">
                <a:latin typeface="Times New Roman" pitchFamily="18" charset="0"/>
              </a:rPr>
              <a:t> </a:t>
            </a:r>
            <a:r>
              <a:rPr lang="en-US" baseline="0" dirty="0" err="1" smtClean="0">
                <a:latin typeface="Times New Roman" pitchFamily="18" charset="0"/>
              </a:rPr>
              <a:t>figura</a:t>
            </a:r>
            <a:r>
              <a:rPr lang="en-US" baseline="0" dirty="0" smtClean="0">
                <a:latin typeface="Times New Roman" pitchFamily="18" charset="0"/>
              </a:rPr>
              <a:t> </a:t>
            </a:r>
            <a:r>
              <a:rPr lang="en-US" baseline="0" dirty="0" err="1" smtClean="0">
                <a:latin typeface="Times New Roman" pitchFamily="18" charset="0"/>
              </a:rPr>
              <a:t>donde</a:t>
            </a:r>
            <a:r>
              <a:rPr lang="en-US" baseline="0" dirty="0" smtClean="0">
                <a:latin typeface="Times New Roman" pitchFamily="18" charset="0"/>
              </a:rPr>
              <a:t> se pone de </a:t>
            </a:r>
            <a:r>
              <a:rPr lang="en-US" baseline="0" dirty="0" err="1" smtClean="0">
                <a:latin typeface="Times New Roman" pitchFamily="18" charset="0"/>
              </a:rPr>
              <a:t>manifiesto</a:t>
            </a:r>
            <a:r>
              <a:rPr lang="en-US" baseline="0" dirty="0" smtClean="0">
                <a:latin typeface="Times New Roman" pitchFamily="18" charset="0"/>
              </a:rPr>
              <a:t> la </a:t>
            </a:r>
            <a:r>
              <a:rPr lang="en-US" baseline="0" dirty="0" err="1" smtClean="0">
                <a:latin typeface="Times New Roman" pitchFamily="18" charset="0"/>
              </a:rPr>
              <a:t>necesidad</a:t>
            </a:r>
            <a:r>
              <a:rPr lang="en-US" baseline="0" dirty="0" smtClean="0">
                <a:latin typeface="Times New Roman" pitchFamily="18" charset="0"/>
              </a:rPr>
              <a:t> de drivers </a:t>
            </a:r>
            <a:r>
              <a:rPr lang="en-US" baseline="0" dirty="0" err="1" smtClean="0">
                <a:latin typeface="Times New Roman" pitchFamily="18" charset="0"/>
              </a:rPr>
              <a:t>específicos</a:t>
            </a:r>
            <a:r>
              <a:rPr lang="en-US" baseline="0" dirty="0" smtClean="0">
                <a:latin typeface="Times New Roman" pitchFamily="18" charset="0"/>
              </a:rPr>
              <a:t> </a:t>
            </a:r>
            <a:r>
              <a:rPr lang="en-US" baseline="0" dirty="0" err="1" smtClean="0">
                <a:latin typeface="Times New Roman" pitchFamily="18" charset="0"/>
              </a:rPr>
              <a:t>para</a:t>
            </a:r>
            <a:r>
              <a:rPr lang="en-US" baseline="0" dirty="0" smtClean="0">
                <a:latin typeface="Times New Roman" pitchFamily="18" charset="0"/>
              </a:rPr>
              <a:t> </a:t>
            </a:r>
            <a:r>
              <a:rPr lang="en-US" baseline="0" dirty="0" err="1" smtClean="0">
                <a:latin typeface="Times New Roman" pitchFamily="18" charset="0"/>
              </a:rPr>
              <a:t>cada</a:t>
            </a:r>
            <a:r>
              <a:rPr lang="en-US" baseline="0" dirty="0" smtClean="0">
                <a:latin typeface="Times New Roman" pitchFamily="18" charset="0"/>
              </a:rPr>
              <a:t> </a:t>
            </a:r>
            <a:r>
              <a:rPr lang="en-US" baseline="0" dirty="0" err="1" smtClean="0">
                <a:latin typeface="Times New Roman" pitchFamily="18" charset="0"/>
              </a:rPr>
              <a:t>instrumento</a:t>
            </a:r>
            <a:r>
              <a:rPr lang="en-US" baseline="0" dirty="0" smtClean="0">
                <a:latin typeface="Times New Roman" pitchFamily="18" charset="0"/>
              </a:rPr>
              <a:t>, </a:t>
            </a:r>
            <a:r>
              <a:rPr lang="en-US" baseline="0" dirty="0" err="1" smtClean="0">
                <a:latin typeface="Times New Roman" pitchFamily="18" charset="0"/>
              </a:rPr>
              <a:t>cuando</a:t>
            </a:r>
            <a:r>
              <a:rPr lang="en-US" baseline="0" dirty="0" smtClean="0">
                <a:latin typeface="Times New Roman" pitchFamily="18" charset="0"/>
              </a:rPr>
              <a:t> </a:t>
            </a:r>
            <a:r>
              <a:rPr lang="en-US" baseline="0" dirty="0" err="1" smtClean="0">
                <a:latin typeface="Times New Roman" pitchFamily="18" charset="0"/>
              </a:rPr>
              <a:t>estos</a:t>
            </a:r>
            <a:r>
              <a:rPr lang="en-US" baseline="0" dirty="0" smtClean="0">
                <a:latin typeface="Times New Roman" pitchFamily="18" charset="0"/>
              </a:rPr>
              <a:t> no </a:t>
            </a:r>
            <a:r>
              <a:rPr lang="en-US" baseline="0" dirty="0" err="1" smtClean="0">
                <a:latin typeface="Times New Roman" pitchFamily="18" charset="0"/>
              </a:rPr>
              <a:t>implementan</a:t>
            </a:r>
            <a:r>
              <a:rPr lang="en-US" baseline="0" dirty="0" smtClean="0">
                <a:latin typeface="Times New Roman" pitchFamily="18" charset="0"/>
              </a:rPr>
              <a:t> </a:t>
            </a:r>
            <a:r>
              <a:rPr lang="en-US" baseline="0" dirty="0" err="1" smtClean="0">
                <a:latin typeface="Times New Roman" pitchFamily="18" charset="0"/>
              </a:rPr>
              <a:t>una</a:t>
            </a:r>
            <a:r>
              <a:rPr lang="en-US" baseline="0" dirty="0" smtClean="0">
                <a:latin typeface="Times New Roman" pitchFamily="18" charset="0"/>
              </a:rPr>
              <a:t> </a:t>
            </a:r>
            <a:r>
              <a:rPr lang="en-US" baseline="0" dirty="0" err="1" smtClean="0">
                <a:latin typeface="Times New Roman" pitchFamily="18" charset="0"/>
              </a:rPr>
              <a:t>interfaz</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17</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18</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19</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1" dirty="0" smtClean="0"/>
              <a:t>Objetivo final</a:t>
            </a:r>
            <a:r>
              <a:rPr lang="es-ES" dirty="0" smtClean="0"/>
              <a:t>: Estandarización del protocolo utilizado por cualquier instrumento, independientemente del tipo, marca o modelo.</a:t>
            </a:r>
          </a:p>
          <a:p>
            <a:pPr algn="just"/>
            <a:endParaRPr lang="es-ES" dirty="0" smtClean="0"/>
          </a:p>
          <a:p>
            <a:pPr algn="just"/>
            <a:r>
              <a:rPr lang="es-ES" dirty="0" smtClean="0"/>
              <a:t>El estándar susceptible de ser utilizado a medio o largo plazo podría ser el IEEE </a:t>
            </a:r>
            <a:r>
              <a:rPr lang="es-ES" dirty="0" err="1" smtClean="0"/>
              <a:t>Std.</a:t>
            </a:r>
            <a:r>
              <a:rPr lang="es-ES" dirty="0" smtClean="0"/>
              <a:t>  </a:t>
            </a:r>
            <a:r>
              <a:rPr lang="es-ES_tradnl" dirty="0" err="1" smtClean="0"/>
              <a:t>Smart</a:t>
            </a:r>
            <a:r>
              <a:rPr lang="es-ES_tradnl" dirty="0" smtClean="0"/>
              <a:t> Sensors Interface Standard. La adopción de éste o cualquier otro estándar significa la reprogramación del firmware de un instrumento.</a:t>
            </a:r>
          </a:p>
          <a:p>
            <a:pPr algn="just"/>
            <a:r>
              <a:rPr lang="es-ES_tradnl" dirty="0" smtClean="0"/>
              <a:t/>
            </a:r>
            <a:br>
              <a:rPr lang="es-ES_tradnl" dirty="0" smtClean="0"/>
            </a:br>
            <a:r>
              <a:rPr lang="es-ES_tradnl" dirty="0" smtClean="0"/>
              <a:t>El medio físico utilizado por la mayoría de instrumentos es comunicación RS232. IEEE </a:t>
            </a:r>
            <a:r>
              <a:rPr lang="es-ES_tradnl" dirty="0" err="1" smtClean="0"/>
              <a:t>Std.</a:t>
            </a:r>
            <a:r>
              <a:rPr lang="es-ES_tradnl" dirty="0" smtClean="0"/>
              <a:t> 1451.2 1997 es la parte del estándar encargado de la especificación de una comunicación punto a punto. Debido a la complejidad de esta parte, no ha sido adoptada por la industria, y solo se encuentran implementaciones de tipo académico. Por este motivo, el NIST decide crear un grupo de trabajo, en el que el doctorando ha participado, con el fin de re-editar IEEE </a:t>
            </a:r>
            <a:r>
              <a:rPr lang="es-ES_tradnl" dirty="0" err="1" smtClean="0"/>
              <a:t>Std.</a:t>
            </a:r>
            <a:r>
              <a:rPr lang="es-ES_tradnl" dirty="0" smtClean="0"/>
              <a:t> 1451.2 2011 para simplificarlo y hacerlo más atractivo a la industria. </a:t>
            </a:r>
          </a:p>
          <a:p>
            <a:pPr algn="just"/>
            <a:endParaRPr lang="es-ES_tradnl" dirty="0" smtClean="0"/>
          </a:p>
          <a:p>
            <a:pPr algn="just"/>
            <a:r>
              <a:rPr lang="es-ES_tradnl" dirty="0" smtClean="0"/>
              <a:t>Una de</a:t>
            </a:r>
            <a:r>
              <a:rPr lang="es-ES_tradnl" baseline="0" dirty="0" smtClean="0"/>
              <a:t> las líneas futuras de trabajo será la programación de implementaciones de referencia de IEEE 1451.2 para facilitar que el estándar sea adoptado por los fabricantes de instrumentos, entre ellos los dedicados a la instrumentación marina.</a:t>
            </a:r>
          </a:p>
          <a:p>
            <a:pPr algn="just"/>
            <a:endParaRPr lang="es-ES_tradnl" baseline="0" dirty="0" smtClean="0"/>
          </a:p>
          <a:p>
            <a:pPr algn="just"/>
            <a:r>
              <a:rPr lang="es-ES_tradnl" baseline="0" dirty="0" err="1" smtClean="0"/>
              <a:t>Descripcion</a:t>
            </a:r>
            <a:r>
              <a:rPr lang="es-ES_tradnl" baseline="0" dirty="0" smtClean="0"/>
              <a:t> del TEDS!</a:t>
            </a:r>
          </a:p>
          <a:p>
            <a:pPr algn="just"/>
            <a:endParaRPr lang="es-ES_tradnl" baseline="0" dirty="0" smtClean="0"/>
          </a:p>
          <a:p>
            <a:pPr algn="just"/>
            <a:r>
              <a:rPr lang="es-ES_tradnl" baseline="0" dirty="0" smtClean="0"/>
              <a:t>El uso de IEEE </a:t>
            </a:r>
            <a:r>
              <a:rPr lang="es-ES_tradnl" baseline="0" dirty="0" err="1" smtClean="0"/>
              <a:t>Std</a:t>
            </a:r>
            <a:r>
              <a:rPr lang="es-ES_tradnl" baseline="0" dirty="0" smtClean="0"/>
              <a:t> 1451 para en nivel de Gestión de Datos (sensor web </a:t>
            </a:r>
            <a:r>
              <a:rPr lang="es-ES_tradnl" baseline="0" dirty="0" err="1" smtClean="0"/>
              <a:t>level</a:t>
            </a:r>
            <a:r>
              <a:rPr lang="es-ES_tradnl" baseline="0" dirty="0" smtClean="0"/>
              <a:t>) será comentado posteriormente.</a:t>
            </a:r>
            <a:endParaRPr lang="es-ES_tradnl" dirty="0" smtClean="0"/>
          </a:p>
          <a:p>
            <a:pPr algn="just"/>
            <a:endParaRPr lang="es-E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20</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21</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dirty="0" smtClean="0"/>
              <a:t>Mientras</a:t>
            </a:r>
            <a:r>
              <a:rPr lang="es-ES" b="0" baseline="0" dirty="0" smtClean="0"/>
              <a:t> no existe un protocolo estándar, se propone el uso de </a:t>
            </a:r>
            <a:r>
              <a:rPr lang="es-ES_tradnl" sz="1300" dirty="0" smtClean="0"/>
              <a:t>PUCK (</a:t>
            </a:r>
            <a:r>
              <a:rPr lang="es-ES_tradnl" sz="1300" i="1" dirty="0" err="1" smtClean="0"/>
              <a:t>Programmable</a:t>
            </a:r>
            <a:r>
              <a:rPr lang="es-ES_tradnl" sz="1300" i="1" dirty="0" smtClean="0"/>
              <a:t> </a:t>
            </a:r>
            <a:r>
              <a:rPr lang="es-ES_tradnl" sz="1300" i="1" dirty="0" err="1" smtClean="0"/>
              <a:t>Underwater</a:t>
            </a:r>
            <a:r>
              <a:rPr lang="es-ES_tradnl" sz="1300" i="1" dirty="0" smtClean="0"/>
              <a:t> </a:t>
            </a:r>
            <a:r>
              <a:rPr lang="es-ES_tradnl" sz="1300" i="1" dirty="0" err="1" smtClean="0"/>
              <a:t>Connector</a:t>
            </a:r>
            <a:r>
              <a:rPr lang="es-ES_tradnl" sz="1300" i="1" dirty="0" smtClean="0"/>
              <a:t>, </a:t>
            </a:r>
            <a:r>
              <a:rPr lang="es-ES_tradnl" sz="1300" i="1" dirty="0" err="1" smtClean="0"/>
              <a:t>with</a:t>
            </a:r>
            <a:r>
              <a:rPr lang="es-ES_tradnl" sz="1300" i="1" dirty="0" smtClean="0"/>
              <a:t> </a:t>
            </a:r>
            <a:r>
              <a:rPr lang="es-ES_tradnl" sz="1300" i="1" dirty="0" err="1" smtClean="0"/>
              <a:t>Knowledge</a:t>
            </a:r>
            <a:r>
              <a:rPr lang="es-ES_tradnl" sz="1300" dirty="0" smtClean="0"/>
              <a:t>) como solución a la estandarización de los procedimientos a nivel de instrumento que se han definido </a:t>
            </a:r>
            <a:r>
              <a:rPr lang="es-ES_tradnl" sz="1300" dirty="0" err="1" smtClean="0"/>
              <a:t>anteriomente</a:t>
            </a:r>
            <a:r>
              <a:rPr lang="es-ES_tradnl" sz="1300" dirty="0" smtClean="0"/>
              <a:t>.</a:t>
            </a:r>
            <a:endParaRPr lang="es-E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dirty="0" smtClean="0"/>
              <a:t>La experimentación oceanográfica es a día de hoy una realidad.</a:t>
            </a:r>
          </a:p>
          <a:p>
            <a:endParaRPr lang="es-ES" dirty="0" smtClean="0"/>
          </a:p>
          <a:p>
            <a:r>
              <a:rPr lang="es-ES" dirty="0" smtClean="0"/>
              <a:t>Los mares y océanos ocupan un volumen importante del planeta tierra</a:t>
            </a:r>
          </a:p>
          <a:p>
            <a:endParaRPr lang="es-ES" dirty="0" smtClean="0"/>
          </a:p>
          <a:p>
            <a:r>
              <a:rPr lang="es-ES" dirty="0" smtClean="0"/>
              <a:t>y existe la necesidad de obtener por un lado:</a:t>
            </a:r>
          </a:p>
          <a:p>
            <a:r>
              <a:rPr lang="es-ES" dirty="0" smtClean="0"/>
              <a:t>-largas series temporales de datos que nos ayuden a entender la dinámica de los océanos y a la monitorización de indicadores del cambio climático</a:t>
            </a:r>
          </a:p>
          <a:p>
            <a:r>
              <a:rPr lang="es-ES" dirty="0" smtClean="0"/>
              <a:t>-monitorizaciones geofísicas para la alerta temprana de catástrofes como terremotos y tsunamis, o biológicas para la detección de la floración de algas nocivas en zonas costeras entre otras.</a:t>
            </a:r>
          </a:p>
          <a:p>
            <a:endParaRPr lang="es-ES" dirty="0" smtClean="0"/>
          </a:p>
          <a:p>
            <a:endParaRPr lang="en-US" dirty="0" smtClean="0"/>
          </a:p>
        </p:txBody>
      </p:sp>
      <p:sp>
        <p:nvSpPr>
          <p:cNvPr id="4" name="Slide Number Placeholder 3"/>
          <p:cNvSpPr>
            <a:spLocks noGrp="1"/>
          </p:cNvSpPr>
          <p:nvPr>
            <p:ph type="sldNum" sz="quarter" idx="5"/>
          </p:nvPr>
        </p:nvSpPr>
        <p:spPr/>
        <p:txBody>
          <a:bodyPr/>
          <a:lstStyle/>
          <a:p>
            <a:pPr>
              <a:defRPr/>
            </a:pPr>
            <a:fld id="{657A5B56-80DD-41D4-AFB0-C57C2C2F747C}"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22</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dirty="0" smtClean="0"/>
              <a:t>Mientras</a:t>
            </a:r>
            <a:r>
              <a:rPr lang="es-ES" b="0" baseline="0" dirty="0" smtClean="0"/>
              <a:t> no existe un protocolo estándar, se propone el uso de </a:t>
            </a:r>
            <a:r>
              <a:rPr lang="es-ES_tradnl" sz="1300" dirty="0" smtClean="0"/>
              <a:t>PUCK (</a:t>
            </a:r>
            <a:r>
              <a:rPr lang="es-ES_tradnl" sz="1300" i="1" dirty="0" err="1" smtClean="0"/>
              <a:t>Programmable</a:t>
            </a:r>
            <a:r>
              <a:rPr lang="es-ES_tradnl" sz="1300" i="1" dirty="0" smtClean="0"/>
              <a:t> </a:t>
            </a:r>
            <a:r>
              <a:rPr lang="es-ES_tradnl" sz="1300" i="1" dirty="0" err="1" smtClean="0"/>
              <a:t>Underwater</a:t>
            </a:r>
            <a:r>
              <a:rPr lang="es-ES_tradnl" sz="1300" i="1" dirty="0" smtClean="0"/>
              <a:t> </a:t>
            </a:r>
            <a:r>
              <a:rPr lang="es-ES_tradnl" sz="1300" i="1" dirty="0" err="1" smtClean="0"/>
              <a:t>Connector</a:t>
            </a:r>
            <a:r>
              <a:rPr lang="es-ES_tradnl" sz="1300" i="1" dirty="0" smtClean="0"/>
              <a:t>, </a:t>
            </a:r>
            <a:r>
              <a:rPr lang="es-ES_tradnl" sz="1300" i="1" dirty="0" err="1" smtClean="0"/>
              <a:t>with</a:t>
            </a:r>
            <a:r>
              <a:rPr lang="es-ES_tradnl" sz="1300" i="1" dirty="0" smtClean="0"/>
              <a:t> </a:t>
            </a:r>
            <a:r>
              <a:rPr lang="es-ES_tradnl" sz="1300" i="1" dirty="0" err="1" smtClean="0"/>
              <a:t>Knowledge</a:t>
            </a:r>
            <a:r>
              <a:rPr lang="es-ES_tradnl" sz="1300" dirty="0" smtClean="0"/>
              <a:t>) como solución a la estandarización de los procedimientos a nivel de instrumento que se han definido </a:t>
            </a:r>
            <a:r>
              <a:rPr lang="es-ES_tradnl" sz="1300" dirty="0" err="1" smtClean="0"/>
              <a:t>anteriomente</a:t>
            </a:r>
            <a:r>
              <a:rPr lang="es-ES_tradnl" sz="1300" dirty="0" smtClean="0"/>
              <a:t>.</a:t>
            </a:r>
            <a:endParaRPr lang="es-ES"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23</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dirty="0" smtClean="0"/>
              <a:t>Aportaciones</a:t>
            </a:r>
            <a:r>
              <a:rPr lang="es-ES" b="0" baseline="0" dirty="0" smtClean="0"/>
              <a:t> a la versión de PUCK:</a:t>
            </a:r>
          </a:p>
          <a:p>
            <a:pPr algn="just"/>
            <a:endParaRPr lang="es-ES" b="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24</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dirty="0" smtClean="0"/>
              <a:t>SID</a:t>
            </a:r>
            <a:endParaRPr lang="es-ES" b="0" baseline="0" dirty="0" smtClean="0"/>
          </a:p>
          <a:p>
            <a:pPr algn="just"/>
            <a:endParaRPr lang="es-ES" b="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25</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dirty="0" smtClean="0"/>
              <a:t>SID</a:t>
            </a:r>
            <a:endParaRPr lang="es-ES" b="0" baseline="0" dirty="0" smtClean="0"/>
          </a:p>
          <a:p>
            <a:pPr algn="just"/>
            <a:endParaRPr lang="es-ES" b="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26</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baseline="0" dirty="0" smtClean="0"/>
              <a:t>El disponer de un instrumento que implementa el protocolo PUCK nos va a permitir almacenar el SID </a:t>
            </a:r>
            <a:r>
              <a:rPr lang="es-ES" b="0" baseline="0" dirty="0" err="1" smtClean="0"/>
              <a:t>file</a:t>
            </a:r>
            <a:r>
              <a:rPr lang="es-ES" b="0" baseline="0" dirty="0" smtClean="0"/>
              <a:t> en su interior.</a:t>
            </a:r>
          </a:p>
          <a:p>
            <a:pPr algn="just"/>
            <a:r>
              <a:rPr lang="es-ES" b="0" baseline="0" dirty="0" smtClean="0"/>
              <a:t>El controlador, utilizará los comandos del protocolo PUCK para identificar al instrumento, y recoger el SID </a:t>
            </a:r>
            <a:r>
              <a:rPr lang="es-ES" b="0" baseline="0" dirty="0" err="1" smtClean="0"/>
              <a:t>file</a:t>
            </a:r>
            <a:r>
              <a:rPr lang="es-ES" b="0" baseline="0" dirty="0" smtClean="0"/>
              <a:t> donde especificamos las características de comunicación con el instrumento.</a:t>
            </a:r>
          </a:p>
          <a:p>
            <a:pPr algn="just"/>
            <a:endParaRPr lang="es-ES" b="0" baseline="0" dirty="0" smtClean="0"/>
          </a:p>
          <a:p>
            <a:pPr algn="just"/>
            <a:r>
              <a:rPr lang="es-ES" b="0" baseline="0" dirty="0" smtClean="0"/>
              <a:t>El módulo encargado de interpretar el contenido del SID </a:t>
            </a:r>
            <a:r>
              <a:rPr lang="es-ES" b="0" baseline="0" dirty="0" err="1" smtClean="0"/>
              <a:t>file</a:t>
            </a:r>
            <a:r>
              <a:rPr lang="es-ES" b="0" baseline="0" dirty="0" smtClean="0"/>
              <a:t> para comunicar con el instrumento, es el SID </a:t>
            </a:r>
            <a:r>
              <a:rPr lang="es-ES" b="0" baseline="0" dirty="0" err="1" smtClean="0"/>
              <a:t>interpreter</a:t>
            </a:r>
            <a:r>
              <a:rPr lang="es-ES" b="0" baseline="0" dirty="0" smtClean="0"/>
              <a:t> que también es capaz de implementar </a:t>
            </a:r>
            <a:r>
              <a:rPr lang="es-ES" b="0" baseline="0" dirty="0" err="1" smtClean="0"/>
              <a:t>estandares</a:t>
            </a:r>
            <a:r>
              <a:rPr lang="es-ES" b="0" baseline="0" dirty="0" smtClean="0"/>
              <a:t> de comunicación a nivel de sensor web. Gracias a esto, este módulo software cubre el vacío de interoperabilidad que aparece al establecer los niveles de instrumento y sensor web. Como veremos a continuación, existen </a:t>
            </a:r>
            <a:r>
              <a:rPr lang="es-ES" b="0" baseline="0" dirty="0" err="1" smtClean="0"/>
              <a:t>estandares</a:t>
            </a:r>
            <a:r>
              <a:rPr lang="es-ES" b="0" baseline="0" dirty="0" smtClean="0"/>
              <a:t> para el nivel de sensor web, pero estos no tienen en cuenta el nivel de instrumento, debido al uso de protocolos propietarios. Gracias a esta estructura donde utilizamos PUCK y SID, cerramos la cadena de </a:t>
            </a:r>
            <a:r>
              <a:rPr lang="es-ES" b="0" baseline="0" dirty="0" err="1" smtClean="0"/>
              <a:t>transmision</a:t>
            </a:r>
            <a:r>
              <a:rPr lang="es-ES" b="0" baseline="0" dirty="0" smtClean="0"/>
              <a:t> de la información des de el </a:t>
            </a:r>
            <a:r>
              <a:rPr lang="es-ES" b="0" baseline="0" dirty="0" err="1" smtClean="0"/>
              <a:t>isntrumento</a:t>
            </a:r>
            <a:r>
              <a:rPr lang="es-ES" b="0" baseline="0" dirty="0" smtClean="0"/>
              <a:t> hasta el usuario de manera estándar.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27</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baseline="0" dirty="0" smtClean="0"/>
              <a:t>Inicialmente el protocolo PUCK solo contemplaba comunicaciones serie punto a punto RS232 que es el protocolo que más habitualmente utilizan los instrumentos </a:t>
            </a:r>
            <a:r>
              <a:rPr lang="es-ES" b="0" baseline="0" dirty="0" err="1" smtClean="0"/>
              <a:t>oceanograficos</a:t>
            </a:r>
            <a:r>
              <a:rPr lang="es-ES" b="0" baseline="0" dirty="0" smtClean="0"/>
              <a:t>.</a:t>
            </a:r>
          </a:p>
          <a:p>
            <a:pPr algn="just"/>
            <a:endParaRPr lang="es-ES" b="0" baseline="0" dirty="0" smtClean="0"/>
          </a:p>
          <a:p>
            <a:pPr algn="just"/>
            <a:r>
              <a:rPr lang="es-ES" b="0" baseline="0" dirty="0" smtClean="0"/>
              <a:t>Dado que la red utilizada en un observatorio es una red </a:t>
            </a:r>
            <a:r>
              <a:rPr lang="es-ES" b="0" baseline="0" dirty="0" err="1" smtClean="0"/>
              <a:t>ethernet</a:t>
            </a:r>
            <a:r>
              <a:rPr lang="es-ES" b="0" baseline="0" dirty="0" smtClean="0"/>
              <a:t>, en un momento u otro es necesaria una conversión a Ethernet para transportar los datos.</a:t>
            </a:r>
          </a:p>
          <a:p>
            <a:pPr algn="just"/>
            <a:endParaRPr lang="es-ES" b="0" baseline="0" dirty="0" smtClean="0"/>
          </a:p>
          <a:p>
            <a:pPr algn="just"/>
            <a:r>
              <a:rPr lang="es-ES" b="0" baseline="0" dirty="0" smtClean="0"/>
              <a:t>Con el objetivo de disponer de un </a:t>
            </a:r>
            <a:r>
              <a:rPr lang="es-ES" b="0" baseline="0" dirty="0" err="1" smtClean="0"/>
              <a:t>conversor</a:t>
            </a:r>
            <a:r>
              <a:rPr lang="es-ES" b="0" baseline="0" dirty="0" smtClean="0"/>
              <a:t> inteligente, se diseño en colaboración con el Instituto Francés IFREMER, un dispositivo electrónico programable bautizado con el nombre de </a:t>
            </a:r>
            <a:r>
              <a:rPr lang="es-ES" b="0" baseline="0" dirty="0" err="1" smtClean="0"/>
              <a:t>Smart</a:t>
            </a:r>
            <a:r>
              <a:rPr lang="es-ES" b="0" baseline="0" dirty="0" smtClean="0"/>
              <a:t> Sensor </a:t>
            </a:r>
            <a:r>
              <a:rPr lang="es-ES" b="0" baseline="0" dirty="0" err="1" smtClean="0"/>
              <a:t>Board</a:t>
            </a:r>
            <a:r>
              <a:rPr lang="es-ES" b="0" baseline="0" dirty="0" smtClean="0"/>
              <a:t> que tuviera las siguientes prestaciones….</a:t>
            </a:r>
          </a:p>
          <a:p>
            <a:pPr algn="just"/>
            <a:endParaRPr lang="es-ES" b="0" baseline="0" dirty="0" smtClean="0"/>
          </a:p>
          <a:p>
            <a:pPr algn="just"/>
            <a:r>
              <a:rPr lang="es-ES" b="0" baseline="0" dirty="0" smtClean="0"/>
              <a:t>Esta tarjeta tiene como objetivo ser utilizada como en el esquema siguiente, dentro de un JB, proporcionando una interfaz </a:t>
            </a:r>
            <a:r>
              <a:rPr lang="es-ES" b="0" baseline="0" dirty="0" err="1" smtClean="0"/>
              <a:t>estandar</a:t>
            </a:r>
            <a:r>
              <a:rPr lang="es-ES" b="0" baseline="0" dirty="0" smtClean="0"/>
              <a:t> (entre otras características como sincronización, almacenamiento, </a:t>
            </a:r>
            <a:r>
              <a:rPr lang="es-ES" b="0" baseline="0" dirty="0" err="1" smtClean="0"/>
              <a:t>etc</a:t>
            </a:r>
            <a:r>
              <a:rPr lang="es-ES" b="0" baseline="0" dirty="0" smtClean="0"/>
              <a:t>…) a instrumentos NO estándar.</a:t>
            </a:r>
          </a:p>
          <a:p>
            <a:pPr algn="just"/>
            <a:endParaRPr lang="es-ES" b="0" baseline="0" dirty="0" smtClean="0"/>
          </a:p>
          <a:p>
            <a:pPr algn="just"/>
            <a:r>
              <a:rPr lang="es-ES" b="0" baseline="0" dirty="0" smtClean="0"/>
              <a:t>Dentro de sus prestaciones, una de ellas es la implementación de la versión IP de PUCK. De esta manera, la comunicación controlador-instrumento se realiza mediante comunicación TCP-IP, se asignen direcciones de red de manera automática, y se implementa parte del estándar </a:t>
            </a:r>
            <a:r>
              <a:rPr lang="es-ES" b="0" baseline="0" dirty="0" err="1" smtClean="0"/>
              <a:t>ZeroConf</a:t>
            </a:r>
            <a:r>
              <a:rPr lang="es-ES" b="0" baseline="0" dirty="0" smtClean="0"/>
              <a:t>  para que el nuevo dispositivo IP-PUCK sea descubrible en la red.</a:t>
            </a:r>
          </a:p>
          <a:p>
            <a:pPr algn="just"/>
            <a:endParaRPr lang="es-ES" b="0" baseline="0" dirty="0" smtClean="0"/>
          </a:p>
          <a:p>
            <a:pPr algn="just"/>
            <a:r>
              <a:rPr lang="es-ES" b="0" baseline="0" dirty="0" err="1" smtClean="0"/>
              <a:t>Envio</a:t>
            </a:r>
            <a:r>
              <a:rPr lang="es-ES" b="0" baseline="0" dirty="0" smtClean="0"/>
              <a:t> del PUCK por el SOSC a  OGC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28</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baseline="0" dirty="0" smtClean="0"/>
              <a:t>Para demostrar la viabilidad de la arquitectura propuesta se realizaron pruebas con diferentes instrumentos.</a:t>
            </a:r>
          </a:p>
          <a:p>
            <a:pPr algn="just"/>
            <a:r>
              <a:rPr lang="es-ES" b="0" baseline="0" dirty="0" smtClean="0"/>
              <a:t>En la trasparencia se muestra una tabla con los instrumentos utilizados, el medio </a:t>
            </a:r>
            <a:r>
              <a:rPr lang="es-ES" b="0" baseline="0" dirty="0" err="1" smtClean="0"/>
              <a:t>fisico</a:t>
            </a:r>
            <a:r>
              <a:rPr lang="es-ES" b="0" baseline="0" dirty="0" smtClean="0"/>
              <a:t> utilizado, si el </a:t>
            </a:r>
            <a:r>
              <a:rPr lang="es-ES" b="0" baseline="0" dirty="0" err="1" smtClean="0"/>
              <a:t>intrumento</a:t>
            </a:r>
            <a:r>
              <a:rPr lang="es-ES" b="0" baseline="0" dirty="0" smtClean="0"/>
              <a:t> es PUCK </a:t>
            </a:r>
            <a:r>
              <a:rPr lang="es-ES" b="0" baseline="0" dirty="0" err="1" smtClean="0"/>
              <a:t>enable</a:t>
            </a:r>
            <a:r>
              <a:rPr lang="es-ES" b="0" baseline="0" dirty="0" smtClean="0"/>
              <a:t> o NO, el formato de la trama de datos y el link al SID </a:t>
            </a:r>
            <a:r>
              <a:rPr lang="es-ES" b="0" baseline="0" dirty="0" err="1" smtClean="0"/>
              <a:t>file</a:t>
            </a:r>
            <a:r>
              <a:rPr lang="es-ES" b="0" baseline="0" dirty="0" smtClean="0"/>
              <a:t> generado para automatizar la captura de datos.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29</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baseline="0" dirty="0" smtClean="0"/>
              <a:t>Para demostrar la viabilidad de la arquitectura propuesta se realizaron pruebas con diferentes instrumentos.</a:t>
            </a:r>
          </a:p>
          <a:p>
            <a:pPr algn="just"/>
            <a:r>
              <a:rPr lang="es-ES" b="0" baseline="0" dirty="0" smtClean="0"/>
              <a:t>En la trasparencia se muestra la arquitectura con algunos de ellos.</a:t>
            </a:r>
          </a:p>
          <a:p>
            <a:pPr algn="just"/>
            <a:endParaRPr lang="es-ES" b="0" baseline="0" dirty="0" smtClean="0"/>
          </a:p>
          <a:p>
            <a:pPr algn="just"/>
            <a:r>
              <a:rPr lang="es-ES" b="0" baseline="0" dirty="0" smtClean="0"/>
              <a:t>En  “marca de agua”, la parte de acceso a los datos por parte del usuario, que todavía no hemos comentado…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30</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dirty="0" smtClean="0"/>
              <a:t>Pasamos a describir</a:t>
            </a:r>
          </a:p>
        </p:txBody>
      </p:sp>
      <p:sp>
        <p:nvSpPr>
          <p:cNvPr id="4" name="Slide Number Placeholder 3"/>
          <p:cNvSpPr>
            <a:spLocks noGrp="1"/>
          </p:cNvSpPr>
          <p:nvPr>
            <p:ph type="sldNum" sz="quarter" idx="5"/>
          </p:nvPr>
        </p:nvSpPr>
        <p:spPr/>
        <p:txBody>
          <a:bodyPr/>
          <a:lstStyle/>
          <a:p>
            <a:pPr>
              <a:defRPr/>
            </a:pPr>
            <a:fld id="{DB47E7EB-FD7C-446D-B792-3484ED749533}"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Por</a:t>
            </a:r>
            <a:r>
              <a:rPr lang="en-US" dirty="0" smtClean="0"/>
              <a:t> </a:t>
            </a:r>
            <a:r>
              <a:rPr lang="en-US" dirty="0" err="1" smtClean="0"/>
              <a:t>este</a:t>
            </a:r>
            <a:r>
              <a:rPr lang="en-US" dirty="0" smtClean="0"/>
              <a:t> </a:t>
            </a:r>
            <a:r>
              <a:rPr lang="en-US" dirty="0" err="1" smtClean="0"/>
              <a:t>motivo</a:t>
            </a:r>
            <a:r>
              <a:rPr lang="en-US" dirty="0" smtClean="0"/>
              <a:t> en los </a:t>
            </a:r>
            <a:r>
              <a:rPr lang="en-US" dirty="0" err="1" smtClean="0"/>
              <a:t>últimos</a:t>
            </a:r>
            <a:r>
              <a:rPr lang="en-US" dirty="0" smtClean="0"/>
              <a:t> </a:t>
            </a:r>
            <a:r>
              <a:rPr lang="en-US" dirty="0" err="1" smtClean="0"/>
              <a:t>años</a:t>
            </a:r>
            <a:r>
              <a:rPr lang="en-US" dirty="0" smtClean="0"/>
              <a:t> </a:t>
            </a:r>
            <a:r>
              <a:rPr lang="en-US" dirty="0" err="1" smtClean="0"/>
              <a:t>han</a:t>
            </a:r>
            <a:r>
              <a:rPr lang="en-US" dirty="0" smtClean="0"/>
              <a:t> </a:t>
            </a:r>
            <a:r>
              <a:rPr lang="en-US" dirty="0" err="1" smtClean="0"/>
              <a:t>proliferado</a:t>
            </a:r>
            <a:r>
              <a:rPr lang="en-US" dirty="0" smtClean="0"/>
              <a:t> la </a:t>
            </a:r>
            <a:r>
              <a:rPr lang="en-US" dirty="0" err="1" smtClean="0"/>
              <a:t>aparición</a:t>
            </a:r>
            <a:r>
              <a:rPr lang="en-US" dirty="0" smtClean="0"/>
              <a:t> de </a:t>
            </a:r>
            <a:r>
              <a:rPr lang="en-US" dirty="0" err="1" smtClean="0"/>
              <a:t>observatorios</a:t>
            </a:r>
            <a:r>
              <a:rPr lang="en-US" dirty="0" smtClean="0"/>
              <a:t> </a:t>
            </a:r>
            <a:r>
              <a:rPr lang="en-US" dirty="0" err="1" smtClean="0"/>
              <a:t>submarinos</a:t>
            </a:r>
            <a:r>
              <a:rPr lang="en-US" dirty="0" smtClean="0"/>
              <a:t> </a:t>
            </a:r>
            <a:r>
              <a:rPr lang="en-US" dirty="0" err="1" smtClean="0"/>
              <a:t>permamentes</a:t>
            </a:r>
            <a:endParaRPr lang="en-US" dirty="0" smtClean="0"/>
          </a:p>
          <a:p>
            <a:r>
              <a:rPr lang="en-US" dirty="0" err="1" smtClean="0"/>
              <a:t>Que</a:t>
            </a:r>
            <a:r>
              <a:rPr lang="en-US" dirty="0" smtClean="0"/>
              <a:t> </a:t>
            </a:r>
            <a:r>
              <a:rPr lang="en-US" dirty="0" err="1" smtClean="0"/>
              <a:t>tienen</a:t>
            </a:r>
            <a:r>
              <a:rPr lang="en-US" dirty="0" smtClean="0"/>
              <a:t> </a:t>
            </a:r>
            <a:r>
              <a:rPr lang="en-US" dirty="0" err="1" smtClean="0"/>
              <a:t>por</a:t>
            </a:r>
            <a:r>
              <a:rPr lang="en-US" dirty="0" smtClean="0"/>
              <a:t> </a:t>
            </a:r>
            <a:r>
              <a:rPr lang="en-US" dirty="0" err="1" smtClean="0"/>
              <a:t>objetivo</a:t>
            </a:r>
            <a:r>
              <a:rPr lang="en-US" dirty="0" smtClean="0"/>
              <a:t> </a:t>
            </a:r>
            <a:r>
              <a:rPr lang="en-US" dirty="0" err="1" smtClean="0"/>
              <a:t>proporcionar</a:t>
            </a:r>
            <a:r>
              <a:rPr lang="en-US" dirty="0" smtClean="0"/>
              <a:t> </a:t>
            </a:r>
            <a:r>
              <a:rPr lang="en-US" dirty="0" err="1" smtClean="0"/>
              <a:t>alimentación</a:t>
            </a:r>
            <a:r>
              <a:rPr lang="en-US" dirty="0" smtClean="0"/>
              <a:t> y </a:t>
            </a:r>
            <a:r>
              <a:rPr lang="en-US" dirty="0" err="1" smtClean="0"/>
              <a:t>comunicaciones</a:t>
            </a:r>
            <a:r>
              <a:rPr lang="en-US" dirty="0" smtClean="0"/>
              <a:t> a los </a:t>
            </a:r>
            <a:r>
              <a:rPr lang="en-US" dirty="0" err="1" smtClean="0"/>
              <a:t>equipos</a:t>
            </a:r>
            <a:r>
              <a:rPr lang="en-US" dirty="0" smtClean="0"/>
              <a:t> de </a:t>
            </a:r>
            <a:r>
              <a:rPr lang="en-US" dirty="0" err="1" smtClean="0"/>
              <a:t>medida</a:t>
            </a:r>
            <a:r>
              <a:rPr lang="en-US" dirty="0" smtClean="0"/>
              <a:t> </a:t>
            </a:r>
            <a:r>
              <a:rPr lang="en-US" dirty="0" err="1" smtClean="0"/>
              <a:t>utilizados</a:t>
            </a:r>
            <a:r>
              <a:rPr lang="en-US" dirty="0" smtClean="0"/>
              <a:t>.</a:t>
            </a:r>
          </a:p>
          <a:p>
            <a:r>
              <a:rPr lang="en-US" dirty="0" err="1" smtClean="0"/>
              <a:t>Cabe</a:t>
            </a:r>
            <a:r>
              <a:rPr lang="en-US" dirty="0" smtClean="0"/>
              <a:t> </a:t>
            </a:r>
            <a:r>
              <a:rPr lang="en-US" dirty="0" err="1" smtClean="0"/>
              <a:t>destacar</a:t>
            </a:r>
            <a:r>
              <a:rPr lang="en-US" dirty="0" smtClean="0"/>
              <a:t> los </a:t>
            </a:r>
            <a:r>
              <a:rPr lang="en-US" dirty="0" err="1" smtClean="0"/>
              <a:t>observatorios</a:t>
            </a:r>
            <a:r>
              <a:rPr lang="en-US" dirty="0" smtClean="0"/>
              <a:t> </a:t>
            </a:r>
            <a:r>
              <a:rPr lang="en-US" dirty="0" err="1" smtClean="0"/>
              <a:t>enumerados</a:t>
            </a:r>
            <a:r>
              <a:rPr lang="en-US" dirty="0" smtClean="0"/>
              <a:t> en</a:t>
            </a:r>
            <a:r>
              <a:rPr lang="en-US" baseline="0" dirty="0" smtClean="0"/>
              <a:t> la </a:t>
            </a:r>
            <a:r>
              <a:rPr lang="en-US" baseline="0" dirty="0" err="1" smtClean="0"/>
              <a:t>trasparencia</a:t>
            </a:r>
            <a:endParaRPr lang="en-US" dirty="0" smtClean="0"/>
          </a:p>
          <a:p>
            <a:endParaRPr lang="en-US" dirty="0" smtClean="0"/>
          </a:p>
          <a:p>
            <a:r>
              <a:rPr lang="en-US" dirty="0" err="1" smtClean="0"/>
              <a:t>Explicación</a:t>
            </a:r>
            <a:r>
              <a:rPr lang="en-US" dirty="0" smtClean="0"/>
              <a:t> del </a:t>
            </a:r>
            <a:r>
              <a:rPr lang="en-US" dirty="0" err="1" smtClean="0"/>
              <a:t>sinóptico</a:t>
            </a:r>
            <a:r>
              <a:rPr lang="en-US" dirty="0" smtClean="0"/>
              <a:t> del </a:t>
            </a:r>
            <a:r>
              <a:rPr lang="en-US" dirty="0" err="1" smtClean="0"/>
              <a:t>observatorio</a:t>
            </a:r>
            <a:r>
              <a:rPr lang="en-US" dirty="0" smtClean="0"/>
              <a:t>:</a:t>
            </a:r>
          </a:p>
          <a:p>
            <a:r>
              <a:rPr lang="en-US" dirty="0" err="1" smtClean="0"/>
              <a:t>Desde</a:t>
            </a:r>
            <a:r>
              <a:rPr lang="en-US" dirty="0" smtClean="0"/>
              <a:t> los </a:t>
            </a:r>
            <a:r>
              <a:rPr lang="en-US" dirty="0" err="1" smtClean="0"/>
              <a:t>instrumentos</a:t>
            </a:r>
            <a:r>
              <a:rPr lang="en-US" dirty="0" smtClean="0"/>
              <a:t> </a:t>
            </a:r>
            <a:r>
              <a:rPr lang="en-US" dirty="0" err="1" smtClean="0"/>
              <a:t>situados</a:t>
            </a:r>
            <a:r>
              <a:rPr lang="en-US" dirty="0" smtClean="0"/>
              <a:t> en el </a:t>
            </a:r>
            <a:r>
              <a:rPr lang="en-US" dirty="0" err="1" smtClean="0"/>
              <a:t>fondo</a:t>
            </a:r>
            <a:r>
              <a:rPr lang="en-US" dirty="0" smtClean="0"/>
              <a:t> </a:t>
            </a:r>
            <a:r>
              <a:rPr lang="en-US" dirty="0" err="1" smtClean="0"/>
              <a:t>marino</a:t>
            </a:r>
            <a:r>
              <a:rPr lang="en-US" dirty="0" smtClean="0"/>
              <a:t> </a:t>
            </a:r>
            <a:r>
              <a:rPr lang="en-US" dirty="0" err="1" smtClean="0"/>
              <a:t>hasta</a:t>
            </a:r>
            <a:r>
              <a:rPr lang="en-US" dirty="0" smtClean="0"/>
              <a:t> la </a:t>
            </a:r>
            <a:r>
              <a:rPr lang="en-US" dirty="0" err="1" smtClean="0"/>
              <a:t>estación</a:t>
            </a:r>
            <a:r>
              <a:rPr lang="en-US" dirty="0" smtClean="0"/>
              <a:t> </a:t>
            </a:r>
            <a:r>
              <a:rPr lang="en-US" dirty="0" err="1" smtClean="0"/>
              <a:t>terrestre</a:t>
            </a:r>
            <a:r>
              <a:rPr lang="en-US" dirty="0" smtClean="0"/>
              <a:t>, se </a:t>
            </a:r>
            <a:r>
              <a:rPr lang="en-US" dirty="0" err="1" smtClean="0"/>
              <a:t>despliega</a:t>
            </a:r>
            <a:r>
              <a:rPr lang="en-US" dirty="0" smtClean="0"/>
              <a:t> </a:t>
            </a:r>
            <a:r>
              <a:rPr lang="en-US" dirty="0" err="1" smtClean="0"/>
              <a:t>toda</a:t>
            </a:r>
            <a:r>
              <a:rPr lang="en-US" dirty="0" smtClean="0"/>
              <a:t> </a:t>
            </a:r>
            <a:r>
              <a:rPr lang="en-US" dirty="0" err="1" smtClean="0"/>
              <a:t>una</a:t>
            </a:r>
            <a:r>
              <a:rPr lang="en-US" dirty="0" smtClean="0"/>
              <a:t> </a:t>
            </a:r>
            <a:r>
              <a:rPr lang="en-US" dirty="0" err="1" smtClean="0"/>
              <a:t>infraestructura</a:t>
            </a:r>
            <a:r>
              <a:rPr lang="en-US" dirty="0" smtClean="0"/>
              <a:t> </a:t>
            </a:r>
            <a:r>
              <a:rPr lang="en-US" dirty="0" err="1" smtClean="0"/>
              <a:t>compuesta</a:t>
            </a:r>
            <a:r>
              <a:rPr lang="en-US" dirty="0" smtClean="0"/>
              <a:t> </a:t>
            </a:r>
            <a:r>
              <a:rPr lang="en-US" dirty="0" err="1" smtClean="0"/>
              <a:t>por</a:t>
            </a:r>
            <a:r>
              <a:rPr lang="en-US" dirty="0" smtClean="0"/>
              <a:t> el cable </a:t>
            </a:r>
            <a:r>
              <a:rPr lang="en-US" dirty="0" err="1" smtClean="0"/>
              <a:t>terrestre</a:t>
            </a:r>
            <a:r>
              <a:rPr lang="en-US" dirty="0" smtClean="0"/>
              <a:t>, el enlace entre el cable </a:t>
            </a:r>
            <a:r>
              <a:rPr lang="en-US" dirty="0" err="1" smtClean="0"/>
              <a:t>terrestre</a:t>
            </a:r>
            <a:r>
              <a:rPr lang="en-US" dirty="0" smtClean="0"/>
              <a:t> y el </a:t>
            </a:r>
            <a:r>
              <a:rPr lang="en-US" dirty="0" err="1" smtClean="0"/>
              <a:t>submarino</a:t>
            </a:r>
            <a:r>
              <a:rPr lang="en-US" dirty="0" smtClean="0"/>
              <a:t>, </a:t>
            </a:r>
            <a:r>
              <a:rPr lang="en-US" dirty="0" err="1" smtClean="0"/>
              <a:t>cajas</a:t>
            </a:r>
            <a:r>
              <a:rPr lang="en-US" dirty="0" smtClean="0"/>
              <a:t> de </a:t>
            </a:r>
            <a:r>
              <a:rPr lang="en-US" dirty="0" err="1" smtClean="0"/>
              <a:t>conexiones</a:t>
            </a:r>
            <a:r>
              <a:rPr lang="en-US" dirty="0" smtClean="0"/>
              <a:t> (JB), </a:t>
            </a:r>
            <a:r>
              <a:rPr lang="en-US" dirty="0" err="1" smtClean="0"/>
              <a:t>ramificaciones</a:t>
            </a:r>
            <a:r>
              <a:rPr lang="en-US" dirty="0" smtClean="0"/>
              <a:t>, </a:t>
            </a:r>
            <a:r>
              <a:rPr lang="en-US" dirty="0" err="1" smtClean="0"/>
              <a:t>instrumentos</a:t>
            </a:r>
            <a:r>
              <a:rPr lang="en-US" dirty="0" smtClean="0"/>
              <a:t>.</a:t>
            </a:r>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DBF760F-C33B-4F68-AA73-320A934F4CC3}"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dirty="0" smtClean="0"/>
              <a:t>Pasamos a describir</a:t>
            </a:r>
          </a:p>
        </p:txBody>
      </p:sp>
      <p:sp>
        <p:nvSpPr>
          <p:cNvPr id="4" name="Slide Number Placeholder 3"/>
          <p:cNvSpPr>
            <a:spLocks noGrp="1"/>
          </p:cNvSpPr>
          <p:nvPr>
            <p:ph type="sldNum" sz="quarter" idx="5"/>
          </p:nvPr>
        </p:nvSpPr>
        <p:spPr/>
        <p:txBody>
          <a:bodyPr/>
          <a:lstStyle/>
          <a:p>
            <a:pPr>
              <a:defRPr/>
            </a:pPr>
            <a:fld id="{DB47E7EB-FD7C-446D-B792-3484ED749533}"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33</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OGC-SWE sólo tiene en cuenta el nivel de acceso a los datos, y no define de que manera los datos llevan al servidor (que es lo que</a:t>
            </a:r>
            <a:r>
              <a:rPr lang="es-ES" baseline="0" dirty="0" smtClean="0"/>
              <a:t> hemos trabajo hasta ahora en el nivel de instrumento)</a:t>
            </a:r>
          </a:p>
          <a:p>
            <a:endParaRPr lang="es-ES" baseline="0" dirty="0" smtClean="0"/>
          </a:p>
          <a:p>
            <a:r>
              <a:rPr lang="es-ES" baseline="0" dirty="0" smtClean="0"/>
              <a:t>OGC SWE define una estructura de servicios para el acceso </a:t>
            </a:r>
            <a:r>
              <a:rPr lang="es-ES" baseline="0" dirty="0" err="1" smtClean="0"/>
              <a:t>estandar</a:t>
            </a:r>
            <a:r>
              <a:rPr lang="es-ES" baseline="0" dirty="0" smtClean="0"/>
              <a:t> a datos como son: SOS, SAS, </a:t>
            </a:r>
            <a:r>
              <a:rPr lang="es-ES" baseline="0" dirty="0" err="1" smtClean="0"/>
              <a:t>etc</a:t>
            </a:r>
            <a:r>
              <a:rPr lang="es-ES" baseline="0" dirty="0" smtClean="0"/>
              <a:t>…</a:t>
            </a:r>
            <a:endParaRPr lang="es-ES" dirty="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Mediante la implementación</a:t>
            </a:r>
            <a:r>
              <a:rPr lang="es-ES" baseline="0" dirty="0" smtClean="0"/>
              <a:t> de un servidor SOS con los datos generados por el observatorio, cualquier cliente SOS es capaz de acceder a los datos en tiempo real gracias a la especificación estandarizada del acceso a los datos.</a:t>
            </a:r>
          </a:p>
          <a:p>
            <a:endParaRPr lang="es-ES" baseline="0" dirty="0" smtClean="0"/>
          </a:p>
          <a:p>
            <a:r>
              <a:rPr lang="es-ES" baseline="0" dirty="0" smtClean="0"/>
              <a:t>Dos ejemplos de ello son el portal </a:t>
            </a:r>
            <a:r>
              <a:rPr lang="es-ES" baseline="0" dirty="0" err="1" smtClean="0"/>
              <a:t>OpenIOOS</a:t>
            </a:r>
            <a:r>
              <a:rPr lang="es-ES" baseline="0" dirty="0" smtClean="0"/>
              <a:t> (</a:t>
            </a:r>
            <a:r>
              <a:rPr lang="es-ES" baseline="0" dirty="0" err="1" smtClean="0"/>
              <a:t>integrate</a:t>
            </a:r>
            <a:r>
              <a:rPr lang="es-ES" baseline="0" dirty="0" smtClean="0"/>
              <a:t> </a:t>
            </a:r>
            <a:r>
              <a:rPr lang="es-ES" baseline="0" dirty="0" err="1" smtClean="0"/>
              <a:t>ocean</a:t>
            </a:r>
            <a:r>
              <a:rPr lang="es-ES" baseline="0" dirty="0" smtClean="0"/>
              <a:t> </a:t>
            </a:r>
            <a:r>
              <a:rPr lang="es-ES" baseline="0" dirty="0" err="1" smtClean="0"/>
              <a:t>observing</a:t>
            </a:r>
            <a:r>
              <a:rPr lang="es-ES" baseline="0" dirty="0" smtClean="0"/>
              <a:t> </a:t>
            </a:r>
            <a:r>
              <a:rPr lang="es-ES" baseline="0" dirty="0" err="1" smtClean="0"/>
              <a:t>system</a:t>
            </a:r>
            <a:r>
              <a:rPr lang="es-ES" baseline="0" dirty="0" smtClean="0"/>
              <a:t>), y el cliente </a:t>
            </a:r>
            <a:r>
              <a:rPr lang="es-ES" baseline="0" dirty="0" err="1" smtClean="0"/>
              <a:t>SensEarth</a:t>
            </a:r>
            <a:r>
              <a:rPr lang="es-ES" baseline="0" dirty="0" smtClean="0"/>
              <a:t> de la empresa </a:t>
            </a:r>
            <a:r>
              <a:rPr lang="es-ES" baseline="0" dirty="0" err="1" smtClean="0"/>
              <a:t>Compusult</a:t>
            </a:r>
            <a:r>
              <a:rPr lang="es-ES" baseline="0" dirty="0" smtClean="0"/>
              <a:t> o el cliente SOS de 52North, que acceden a los datos de </a:t>
            </a:r>
            <a:r>
              <a:rPr lang="es-ES" baseline="0" dirty="0" err="1" smtClean="0"/>
              <a:t>obsea</a:t>
            </a:r>
            <a:r>
              <a:rPr lang="es-ES" baseline="0" dirty="0" smtClean="0"/>
              <a:t> de forma interoperable.</a:t>
            </a:r>
          </a:p>
          <a:p>
            <a:endParaRPr lang="es-ES" baseline="0" dirty="0" smtClean="0"/>
          </a:p>
          <a:p>
            <a:r>
              <a:rPr lang="es-ES" baseline="0" dirty="0" smtClean="0"/>
              <a:t>Hasta el momento, existen servidores SOS para una variedad de datos </a:t>
            </a:r>
            <a:r>
              <a:rPr lang="es-ES" baseline="0" dirty="0" err="1" smtClean="0"/>
              <a:t>meteorologicos</a:t>
            </a:r>
            <a:r>
              <a:rPr lang="es-ES" baseline="0" dirty="0" smtClean="0"/>
              <a:t> y ambientales, pero en este caso, era la primera implementación de un servidor SOS para datos proporcionados por un observatorio submarino.</a:t>
            </a:r>
            <a:endParaRPr lang="es-ES" dirty="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36</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A </a:t>
            </a:r>
            <a:r>
              <a:rPr lang="en-US" dirty="0" err="1" smtClean="0">
                <a:latin typeface="Times New Roman" pitchFamily="18" charset="0"/>
              </a:rPr>
              <a:t>modo</a:t>
            </a:r>
            <a:r>
              <a:rPr lang="en-US" dirty="0" smtClean="0">
                <a:latin typeface="Times New Roman" pitchFamily="18" charset="0"/>
              </a:rPr>
              <a:t> de </a:t>
            </a:r>
            <a:r>
              <a:rPr lang="en-US" dirty="0" err="1" smtClean="0">
                <a:latin typeface="Times New Roman" pitchFamily="18" charset="0"/>
              </a:rPr>
              <a:t>ejemplo</a:t>
            </a:r>
            <a:r>
              <a:rPr lang="en-US" dirty="0" smtClean="0">
                <a:latin typeface="Times New Roman" pitchFamily="18" charset="0"/>
              </a:rPr>
              <a:t>, </a:t>
            </a:r>
            <a:r>
              <a:rPr lang="en-US" dirty="0" err="1" smtClean="0">
                <a:latin typeface="Times New Roman" pitchFamily="18" charset="0"/>
              </a:rPr>
              <a:t>mostramos</a:t>
            </a:r>
            <a:r>
              <a:rPr lang="en-US" baseline="0" dirty="0" smtClean="0">
                <a:latin typeface="Times New Roman" pitchFamily="18" charset="0"/>
              </a:rPr>
              <a:t> </a:t>
            </a:r>
            <a:r>
              <a:rPr lang="en-US" baseline="0" dirty="0" err="1" smtClean="0">
                <a:latin typeface="Times New Roman" pitchFamily="18" charset="0"/>
              </a:rPr>
              <a:t>aquí</a:t>
            </a:r>
            <a:r>
              <a:rPr lang="en-US" baseline="0" dirty="0" smtClean="0">
                <a:latin typeface="Times New Roman" pitchFamily="18" charset="0"/>
              </a:rPr>
              <a:t> los </a:t>
            </a:r>
            <a:r>
              <a:rPr lang="en-US" baseline="0" dirty="0" err="1" smtClean="0">
                <a:latin typeface="Times New Roman" pitchFamily="18" charset="0"/>
              </a:rPr>
              <a:t>protocolos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comunmente</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observatorios</a:t>
            </a:r>
            <a:r>
              <a:rPr lang="en-US" baseline="0" dirty="0" smtClean="0">
                <a:latin typeface="Times New Roman" pitchFamily="18" charset="0"/>
              </a:rPr>
              <a:t>, de </a:t>
            </a:r>
            <a:r>
              <a:rPr lang="en-US" baseline="0" dirty="0" err="1" smtClean="0">
                <a:latin typeface="Times New Roman" pitchFamily="18" charset="0"/>
              </a:rPr>
              <a:t>cuatro</a:t>
            </a:r>
            <a:r>
              <a:rPr lang="en-US" baseline="0" dirty="0" smtClean="0">
                <a:latin typeface="Times New Roman" pitchFamily="18" charset="0"/>
              </a:rPr>
              <a:t> </a:t>
            </a:r>
            <a:r>
              <a:rPr lang="en-US" baseline="0" dirty="0" err="1" smtClean="0">
                <a:latin typeface="Times New Roman" pitchFamily="18" charset="0"/>
              </a:rPr>
              <a:t>fabricantes</a:t>
            </a:r>
            <a:r>
              <a:rPr lang="en-US" baseline="0" dirty="0" smtClean="0">
                <a:latin typeface="Times New Roman" pitchFamily="18" charset="0"/>
              </a:rPr>
              <a:t> </a:t>
            </a:r>
            <a:r>
              <a:rPr lang="en-US" baseline="0" dirty="0" err="1" smtClean="0">
                <a:latin typeface="Times New Roman" pitchFamily="18" charset="0"/>
              </a:rPr>
              <a:t>diferentes</a:t>
            </a:r>
            <a:r>
              <a:rPr lang="en-US" baseline="0" dirty="0" smtClean="0">
                <a:latin typeface="Times New Roman" pitchFamily="18" charset="0"/>
              </a:rPr>
              <a:t>. </a:t>
            </a:r>
            <a:r>
              <a:rPr lang="en-US" baseline="0" dirty="0" err="1" smtClean="0">
                <a:latin typeface="Times New Roman" pitchFamily="18" charset="0"/>
              </a:rPr>
              <a:t>Pede</a:t>
            </a:r>
            <a:r>
              <a:rPr lang="en-US" baseline="0" dirty="0" smtClean="0">
                <a:latin typeface="Times New Roman" pitchFamily="18" charset="0"/>
              </a:rPr>
              <a:t> </a:t>
            </a:r>
            <a:r>
              <a:rPr lang="en-US" baseline="0" dirty="0" err="1" smtClean="0">
                <a:latin typeface="Times New Roman" pitchFamily="18" charset="0"/>
              </a:rPr>
              <a:t>observarse</a:t>
            </a:r>
            <a:r>
              <a:rPr lang="en-US" baseline="0" dirty="0" smtClean="0">
                <a:latin typeface="Times New Roman" pitchFamily="18" charset="0"/>
              </a:rPr>
              <a:t> la </a:t>
            </a:r>
            <a:r>
              <a:rPr lang="en-US" baseline="0" dirty="0" err="1" smtClean="0">
                <a:latin typeface="Times New Roman" pitchFamily="18" charset="0"/>
              </a:rPr>
              <a:t>variedad</a:t>
            </a:r>
            <a:r>
              <a:rPr lang="en-US" baseline="0" dirty="0" smtClean="0">
                <a:latin typeface="Times New Roman" pitchFamily="18" charset="0"/>
              </a:rPr>
              <a:t> en </a:t>
            </a:r>
            <a:r>
              <a:rPr lang="en-US" baseline="0" dirty="0" err="1" smtClean="0">
                <a:latin typeface="Times New Roman" pitchFamily="18" charset="0"/>
              </a:rPr>
              <a:t>comandos</a:t>
            </a:r>
            <a:r>
              <a:rPr lang="en-US" baseline="0" dirty="0" smtClean="0">
                <a:latin typeface="Times New Roman" pitchFamily="18" charset="0"/>
              </a:rPr>
              <a:t> y </a:t>
            </a:r>
            <a:r>
              <a:rPr lang="en-US" baseline="0" dirty="0" err="1" smtClean="0">
                <a:latin typeface="Times New Roman" pitchFamily="18" charset="0"/>
              </a:rPr>
              <a:t>formatos</a:t>
            </a:r>
            <a:r>
              <a:rPr lang="en-US" baseline="0" dirty="0" smtClean="0">
                <a:latin typeface="Times New Roman" pitchFamily="18" charset="0"/>
              </a:rPr>
              <a:t> </a:t>
            </a:r>
            <a:r>
              <a:rPr lang="en-US" baseline="0" dirty="0" err="1" smtClean="0">
                <a:latin typeface="Times New Roman" pitchFamily="18" charset="0"/>
              </a:rPr>
              <a:t>utilizados</a:t>
            </a:r>
            <a:r>
              <a:rPr lang="en-US" baseline="0" dirty="0" smtClean="0">
                <a:latin typeface="Times New Roman" pitchFamily="18" charset="0"/>
              </a:rPr>
              <a:t>. En </a:t>
            </a:r>
            <a:r>
              <a:rPr lang="en-US" baseline="0" dirty="0" err="1" smtClean="0">
                <a:latin typeface="Times New Roman" pitchFamily="18" charset="0"/>
              </a:rPr>
              <a:t>este</a:t>
            </a:r>
            <a:r>
              <a:rPr lang="en-US" baseline="0" dirty="0" smtClean="0">
                <a:latin typeface="Times New Roman" pitchFamily="18" charset="0"/>
              </a:rPr>
              <a:t> </a:t>
            </a:r>
            <a:r>
              <a:rPr lang="en-US" baseline="0" dirty="0" err="1" smtClean="0">
                <a:latin typeface="Times New Roman" pitchFamily="18" charset="0"/>
              </a:rPr>
              <a:t>ejemplo</a:t>
            </a:r>
            <a:r>
              <a:rPr lang="en-US" baseline="0" dirty="0" smtClean="0">
                <a:latin typeface="Times New Roman" pitchFamily="18" charset="0"/>
              </a:rPr>
              <a:t> </a:t>
            </a:r>
            <a:r>
              <a:rPr lang="en-US" baseline="0" dirty="0" err="1" smtClean="0">
                <a:latin typeface="Times New Roman" pitchFamily="18" charset="0"/>
              </a:rPr>
              <a:t>sólo</a:t>
            </a:r>
            <a:r>
              <a:rPr lang="en-US" baseline="0" dirty="0" smtClean="0">
                <a:latin typeface="Times New Roman" pitchFamily="18" charset="0"/>
              </a:rPr>
              <a:t> se </a:t>
            </a:r>
            <a:r>
              <a:rPr lang="en-US" baseline="0" dirty="0" err="1" smtClean="0">
                <a:latin typeface="Times New Roman" pitchFamily="18" charset="0"/>
              </a:rPr>
              <a:t>han</a:t>
            </a:r>
            <a:r>
              <a:rPr lang="en-US" baseline="0" dirty="0" smtClean="0">
                <a:latin typeface="Times New Roman" pitchFamily="18" charset="0"/>
              </a:rPr>
              <a:t> </a:t>
            </a:r>
            <a:r>
              <a:rPr lang="en-US" baseline="0" dirty="0" err="1" smtClean="0">
                <a:latin typeface="Times New Roman" pitchFamily="18" charset="0"/>
              </a:rPr>
              <a:t>mostrado</a:t>
            </a:r>
            <a:r>
              <a:rPr lang="en-US" baseline="0" dirty="0" smtClean="0">
                <a:latin typeface="Times New Roman" pitchFamily="18" charset="0"/>
              </a:rPr>
              <a:t> </a:t>
            </a:r>
            <a:r>
              <a:rPr lang="en-US" baseline="0" dirty="0" err="1" smtClean="0">
                <a:latin typeface="Times New Roman" pitchFamily="18" charset="0"/>
              </a:rPr>
              <a:t>instrumentos</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ASCII </a:t>
            </a:r>
            <a:r>
              <a:rPr lang="en-US" baseline="0" dirty="0" err="1" smtClean="0">
                <a:latin typeface="Times New Roman" pitchFamily="18" charset="0"/>
              </a:rPr>
              <a:t>para</a:t>
            </a:r>
            <a:r>
              <a:rPr lang="en-US" baseline="0" dirty="0" smtClean="0">
                <a:latin typeface="Times New Roman" pitchFamily="18" charset="0"/>
              </a:rPr>
              <a:t> la </a:t>
            </a:r>
            <a:r>
              <a:rPr lang="en-US" baseline="0" dirty="0" err="1" smtClean="0">
                <a:latin typeface="Times New Roman" pitchFamily="18" charset="0"/>
              </a:rPr>
              <a:t>comunicación</a:t>
            </a:r>
            <a:r>
              <a:rPr lang="en-US" baseline="0" dirty="0" smtClean="0">
                <a:latin typeface="Times New Roman" pitchFamily="18" charset="0"/>
              </a:rPr>
              <a:t>. </a:t>
            </a:r>
            <a:r>
              <a:rPr lang="en-US" baseline="0" dirty="0" err="1" smtClean="0">
                <a:latin typeface="Times New Roman" pitchFamily="18" charset="0"/>
              </a:rPr>
              <a:t>También</a:t>
            </a:r>
            <a:r>
              <a:rPr lang="en-US" baseline="0" dirty="0" smtClean="0">
                <a:latin typeface="Times New Roman" pitchFamily="18" charset="0"/>
              </a:rPr>
              <a:t> </a:t>
            </a:r>
            <a:r>
              <a:rPr lang="en-US" baseline="0" dirty="0" err="1" smtClean="0">
                <a:latin typeface="Times New Roman" pitchFamily="18" charset="0"/>
              </a:rPr>
              <a:t>existe</a:t>
            </a:r>
            <a:r>
              <a:rPr lang="en-US" baseline="0" dirty="0" smtClean="0">
                <a:latin typeface="Times New Roman" pitchFamily="18" charset="0"/>
              </a:rPr>
              <a:t> </a:t>
            </a:r>
            <a:r>
              <a:rPr lang="en-US" baseline="0" dirty="0" err="1" smtClean="0">
                <a:latin typeface="Times New Roman" pitchFamily="18" charset="0"/>
              </a:rPr>
              <a:t>que</a:t>
            </a:r>
            <a:r>
              <a:rPr lang="en-US" baseline="0" dirty="0" smtClean="0">
                <a:latin typeface="Times New Roman" pitchFamily="18" charset="0"/>
              </a:rPr>
              <a:t> </a:t>
            </a:r>
            <a:r>
              <a:rPr lang="en-US" baseline="0" dirty="0" err="1" smtClean="0">
                <a:latin typeface="Times New Roman" pitchFamily="18" charset="0"/>
              </a:rPr>
              <a:t>utilizan</a:t>
            </a:r>
            <a:r>
              <a:rPr lang="en-US" baseline="0" dirty="0" smtClean="0">
                <a:latin typeface="Times New Roman" pitchFamily="18" charset="0"/>
              </a:rPr>
              <a:t> </a:t>
            </a:r>
            <a:r>
              <a:rPr lang="en-US" baseline="0" dirty="0" err="1" smtClean="0">
                <a:latin typeface="Times New Roman" pitchFamily="18" charset="0"/>
              </a:rPr>
              <a:t>codificación</a:t>
            </a:r>
            <a:r>
              <a:rPr lang="en-US" baseline="0" dirty="0" smtClean="0">
                <a:latin typeface="Times New Roman" pitchFamily="18" charset="0"/>
              </a:rPr>
              <a:t> </a:t>
            </a:r>
            <a:r>
              <a:rPr lang="en-US" baseline="0" dirty="0" err="1" smtClean="0">
                <a:latin typeface="Times New Roman" pitchFamily="18" charset="0"/>
              </a:rPr>
              <a:t>binaria</a:t>
            </a:r>
            <a:r>
              <a:rPr lang="en-US" baseline="0" dirty="0" smtClean="0">
                <a:latin typeface="Times New Roman" pitchFamily="18" charset="0"/>
              </a:rPr>
              <a:t>.</a:t>
            </a:r>
          </a:p>
          <a:p>
            <a:pPr eaLnBrk="1" hangingPunct="1"/>
            <a:endParaRPr lang="en-US" baseline="0" dirty="0" smtClean="0">
              <a:latin typeface="Times New Roman" pitchFamily="18" charset="0"/>
            </a:endParaRPr>
          </a:p>
          <a:p>
            <a:pPr eaLnBrk="1" hangingPunct="1"/>
            <a:r>
              <a:rPr lang="en-US" baseline="0" dirty="0" err="1" smtClean="0">
                <a:latin typeface="Times New Roman" pitchFamily="18" charset="0"/>
              </a:rPr>
              <a:t>Debido</a:t>
            </a:r>
            <a:r>
              <a:rPr lang="en-US" baseline="0" dirty="0" smtClean="0">
                <a:latin typeface="Times New Roman" pitchFamily="18" charset="0"/>
              </a:rPr>
              <a:t> a la </a:t>
            </a:r>
            <a:r>
              <a:rPr lang="en-US" baseline="0" dirty="0" err="1" smtClean="0">
                <a:latin typeface="Times New Roman" pitchFamily="18" charset="0"/>
              </a:rPr>
              <a:t>variedad</a:t>
            </a:r>
            <a:r>
              <a:rPr lang="en-US" baseline="0" dirty="0" smtClean="0">
                <a:latin typeface="Times New Roman" pitchFamily="18" charset="0"/>
              </a:rPr>
              <a:t> de </a:t>
            </a:r>
            <a:r>
              <a:rPr lang="en-US" baseline="0" dirty="0" err="1" smtClean="0">
                <a:latin typeface="Times New Roman" pitchFamily="18" charset="0"/>
              </a:rPr>
              <a:t>protocolos</a:t>
            </a:r>
            <a:r>
              <a:rPr lang="en-US" baseline="0" dirty="0" smtClean="0">
                <a:latin typeface="Times New Roman" pitchFamily="18" charset="0"/>
              </a:rPr>
              <a:t>, no </a:t>
            </a:r>
            <a:r>
              <a:rPr lang="en-US" baseline="0" dirty="0" err="1" smtClean="0">
                <a:latin typeface="Times New Roman" pitchFamily="18" charset="0"/>
              </a:rPr>
              <a:t>existe</a:t>
            </a:r>
            <a:r>
              <a:rPr lang="en-US" baseline="0" dirty="0" smtClean="0">
                <a:latin typeface="Times New Roman" pitchFamily="18" charset="0"/>
              </a:rPr>
              <a:t> un </a:t>
            </a:r>
            <a:r>
              <a:rPr lang="en-US" baseline="0" dirty="0" err="1" smtClean="0">
                <a:latin typeface="Times New Roman" pitchFamily="18" charset="0"/>
              </a:rPr>
              <a:t>procedimiento</a:t>
            </a:r>
            <a:r>
              <a:rPr lang="en-US" baseline="0" dirty="0" smtClean="0">
                <a:latin typeface="Times New Roman" pitchFamily="18" charset="0"/>
              </a:rPr>
              <a:t> </a:t>
            </a:r>
            <a:r>
              <a:rPr lang="en-US" baseline="0" dirty="0" err="1" smtClean="0">
                <a:latin typeface="Times New Roman" pitchFamily="18" charset="0"/>
              </a:rPr>
              <a:t>estándar</a:t>
            </a:r>
            <a:r>
              <a:rPr lang="en-US" baseline="0" dirty="0" smtClean="0">
                <a:latin typeface="Times New Roman" pitchFamily="18" charset="0"/>
              </a:rPr>
              <a:t> de </a:t>
            </a:r>
            <a:r>
              <a:rPr lang="en-US" baseline="0" dirty="0" err="1" smtClean="0">
                <a:latin typeface="Times New Roman" pitchFamily="18" charset="0"/>
              </a:rPr>
              <a:t>detección</a:t>
            </a:r>
            <a:r>
              <a:rPr lang="en-US" baseline="0" dirty="0" smtClean="0">
                <a:latin typeface="Times New Roman" pitchFamily="18" charset="0"/>
              </a:rPr>
              <a:t>, </a:t>
            </a:r>
            <a:r>
              <a:rPr lang="en-US" baseline="0" dirty="0" err="1" smtClean="0">
                <a:latin typeface="Times New Roman" pitchFamily="18" charset="0"/>
              </a:rPr>
              <a:t>identificación</a:t>
            </a:r>
            <a:r>
              <a:rPr lang="en-US" baseline="0" dirty="0" smtClean="0">
                <a:latin typeface="Times New Roman" pitchFamily="18" charset="0"/>
              </a:rPr>
              <a:t> y </a:t>
            </a:r>
            <a:r>
              <a:rPr lang="en-US" baseline="0" dirty="0" err="1" smtClean="0">
                <a:latin typeface="Times New Roman" pitchFamily="18" charset="0"/>
              </a:rPr>
              <a:t>configuración</a:t>
            </a:r>
            <a:r>
              <a:rPr lang="en-US" baseline="0" dirty="0" smtClean="0">
                <a:latin typeface="Times New Roman" pitchFamily="18" charset="0"/>
              </a:rPr>
              <a:t> del </a:t>
            </a:r>
            <a:r>
              <a:rPr lang="en-US" baseline="0" dirty="0" err="1" smtClean="0">
                <a:latin typeface="Times New Roman" pitchFamily="18" charset="0"/>
              </a:rPr>
              <a:t>instrumento</a:t>
            </a:r>
            <a:r>
              <a:rPr lang="en-US" baseline="0"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Como</a:t>
            </a:r>
            <a:r>
              <a:rPr lang="es-ES" baseline="0" dirty="0" smtClean="0"/>
              <a:t> habíamos comentado antes IEEE1451 cubre los dos niveles de interoperabilidad.</a:t>
            </a:r>
          </a:p>
          <a:p>
            <a:pPr eaLnBrk="1" hangingPunct="1">
              <a:spcBef>
                <a:spcPct val="0"/>
              </a:spcBef>
            </a:pPr>
            <a:r>
              <a:rPr lang="es-ES" baseline="0" dirty="0" smtClean="0"/>
              <a:t>En este caso, 1451.0 y 1451.1 recogen los procedimiento de acceso a la red.</a:t>
            </a:r>
            <a:endParaRPr lang="es-E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26CDF-8811-4B47-BA6F-470B99B7ED97}"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primera implementación se</a:t>
            </a:r>
            <a:r>
              <a:rPr lang="es-ES" baseline="0" dirty="0" smtClean="0"/>
              <a:t> desarrollo para evaluar la utilidad de un servidor http 1451, integrado en el mismo instrumento. El desarrollo se realizó para la plataforma SNAP de </a:t>
            </a:r>
            <a:endParaRPr lang="es-ES" dirty="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primera implementación se</a:t>
            </a:r>
            <a:r>
              <a:rPr lang="es-ES" baseline="0" dirty="0" smtClean="0"/>
              <a:t> desarrollo para evaluar la utilidad de un servidor http 1451, integrado en el mismo instrumento. El desarrollo se realizó para la plataforma </a:t>
            </a:r>
            <a:r>
              <a:rPr lang="es-ES" baseline="0" smtClean="0"/>
              <a:t>SNAP de </a:t>
            </a:r>
            <a:endParaRPr lang="es-ES" dirty="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ACFCCF11-A867-4E3C-B4BF-609D9AD5B4C4}"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1203-3473-4961-98BF-24D0A04765FA}" type="slidenum">
              <a:rPr lang="es-ES" smtClean="0">
                <a:latin typeface="Arial" pitchFamily="34" charset="0"/>
                <a:cs typeface="DejaVu Sans Condensed" pitchFamily="34" charset="0"/>
              </a:rPr>
              <a:pPr fontAlgn="base">
                <a:spcBef>
                  <a:spcPct val="0"/>
                </a:spcBef>
                <a:spcAft>
                  <a:spcPct val="0"/>
                </a:spcAft>
              </a:pPr>
              <a:t>46</a:t>
            </a:fld>
            <a:endParaRPr lang="es-ES" smtClean="0">
              <a:latin typeface="Arial" pitchFamily="34" charset="0"/>
              <a:cs typeface="DejaVu Sans Condensed" pitchFamily="34" charset="0"/>
            </a:endParaRPr>
          </a:p>
        </p:txBody>
      </p:sp>
      <p:sp>
        <p:nvSpPr>
          <p:cNvPr id="3789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s-ES" b="0" baseline="0" dirty="0" smtClean="0"/>
              <a:t>Para demostrar la viabilidad de la arquitectura propuesta se realizaron pruebas con diferentes instrumentos.</a:t>
            </a:r>
          </a:p>
          <a:p>
            <a:pPr algn="just"/>
            <a:r>
              <a:rPr lang="es-ES" b="0" baseline="0" dirty="0" smtClean="0"/>
              <a:t>En la trasparencia se muestra la arquitectura con algunos de ellos.</a:t>
            </a:r>
          </a:p>
          <a:p>
            <a:pPr algn="just"/>
            <a:endParaRPr lang="es-ES" b="0" baseline="0" dirty="0" smtClean="0"/>
          </a:p>
          <a:p>
            <a:pPr algn="just"/>
            <a:r>
              <a:rPr lang="es-ES" b="0" baseline="0" dirty="0" smtClean="0"/>
              <a:t>En  “marca de agua”, la parte de acceso a los datos por parte del usuario, que todavía no hemos comentado…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DBF760F-C33B-4F68-AA73-320A934F4CC3}"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4" name="Slide Number Placeholder 3"/>
          <p:cNvSpPr>
            <a:spLocks noGrp="1"/>
          </p:cNvSpPr>
          <p:nvPr>
            <p:ph type="sldNum" sz="quarter" idx="5"/>
          </p:nvPr>
        </p:nvSpPr>
        <p:spPr/>
        <p:txBody>
          <a:bodyPr/>
          <a:lstStyle/>
          <a:p>
            <a:pPr>
              <a:defRPr/>
            </a:pPr>
            <a:fld id="{157E763B-64AD-4BED-8C8D-E53DD245226D}" type="slidenum">
              <a:rPr lang="en-US" smtClean="0"/>
              <a:pPr>
                <a:defRPr/>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pPr marL="362480" indent="-362480" defTabSz="966612">
              <a:spcBef>
                <a:spcPct val="20000"/>
              </a:spcBef>
              <a:defRPr/>
            </a:pPr>
            <a:r>
              <a:rPr lang="es-ES" kern="0" dirty="0" smtClean="0">
                <a:cs typeface="Arial" pitchFamily="34" charset="0"/>
              </a:rPr>
              <a:t>El diseño de observatorios submarinos y su gestión a diferentes niveles no dispone actualmente de directrices.</a:t>
            </a:r>
          </a:p>
          <a:p>
            <a:pPr marL="362480" indent="-362480" defTabSz="966612">
              <a:spcBef>
                <a:spcPct val="20000"/>
              </a:spcBef>
              <a:defRPr/>
            </a:pPr>
            <a:endParaRPr lang="es-ES" kern="0" dirty="0" smtClean="0">
              <a:cs typeface="Arial" pitchFamily="34" charset="0"/>
            </a:endParaRPr>
          </a:p>
          <a:p>
            <a:pPr marL="362480" indent="-362480" defTabSz="966612">
              <a:spcBef>
                <a:spcPct val="20000"/>
              </a:spcBef>
              <a:defRPr/>
            </a:pPr>
            <a:r>
              <a:rPr lang="es-ES" kern="0" dirty="0" smtClean="0">
                <a:cs typeface="Arial" pitchFamily="34" charset="0"/>
              </a:rPr>
              <a:t>Fijar directrices a diferentes niveles, era uno de los objetivos del proyecto ESONET, red de excelencia de observatorios submarinos.</a:t>
            </a:r>
          </a:p>
          <a:p>
            <a:pPr marL="362480" indent="-362480" defTabSz="966612">
              <a:spcBef>
                <a:spcPct val="20000"/>
              </a:spcBef>
              <a:defRPr/>
            </a:pPr>
            <a:endParaRPr lang="es-ES" kern="0" dirty="0" smtClean="0">
              <a:cs typeface="Arial" pitchFamily="34" charset="0"/>
            </a:endParaRPr>
          </a:p>
          <a:p>
            <a:pPr marL="362480" indent="-362480" algn="just" defTabSz="966612">
              <a:spcBef>
                <a:spcPct val="20000"/>
              </a:spcBef>
              <a:defRPr/>
            </a:pPr>
            <a:r>
              <a:rPr lang="es-ES" kern="0" dirty="0" smtClean="0">
                <a:cs typeface="Arial" pitchFamily="34" charset="0"/>
              </a:rPr>
              <a:t>El trabajo de esta tesis se centra específicamente  en la interoperabilidad a nivel de cómo los instrumentos son conectados a un observatorio, la comunicación entre</a:t>
            </a:r>
            <a:r>
              <a:rPr lang="es-ES" kern="0" baseline="0" dirty="0" smtClean="0">
                <a:cs typeface="Arial" pitchFamily="34" charset="0"/>
              </a:rPr>
              <a:t> observatorio y instrumento y </a:t>
            </a:r>
            <a:r>
              <a:rPr lang="es-ES" kern="0" dirty="0" smtClean="0">
                <a:cs typeface="Arial" pitchFamily="34" charset="0"/>
              </a:rPr>
              <a:t>la gestión de sus  datos, y en la sincronización de la red de sensores.</a:t>
            </a:r>
          </a:p>
          <a:p>
            <a:pPr marL="362480" indent="-362480" defTabSz="966612">
              <a:spcBef>
                <a:spcPct val="20000"/>
              </a:spcBef>
              <a:defRPr/>
            </a:pPr>
            <a:endParaRPr lang="es-ES" kern="0" dirty="0" smtClean="0">
              <a:cs typeface="Arial" pitchFamily="34" charset="0"/>
            </a:endParaRPr>
          </a:p>
          <a:p>
            <a:endParaRPr lang="en-US" dirty="0" smtClean="0"/>
          </a:p>
        </p:txBody>
      </p:sp>
      <p:sp>
        <p:nvSpPr>
          <p:cNvPr id="4" name="Slide Number Placeholder 3"/>
          <p:cNvSpPr>
            <a:spLocks noGrp="1"/>
          </p:cNvSpPr>
          <p:nvPr>
            <p:ph type="sldNum" sz="quarter" idx="5"/>
          </p:nvPr>
        </p:nvSpPr>
        <p:spPr/>
        <p:txBody>
          <a:bodyPr/>
          <a:lstStyle/>
          <a:p>
            <a:pPr>
              <a:defRPr/>
            </a:pPr>
            <a:fld id="{02AC5429-ABA7-4708-85BA-8D1093FCDAE8}"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pPr marL="362480" indent="-362480" defTabSz="966612">
              <a:spcBef>
                <a:spcPct val="20000"/>
              </a:spcBef>
              <a:defRPr/>
            </a:pPr>
            <a:r>
              <a:rPr lang="es-ES" kern="0" dirty="0" smtClean="0">
                <a:cs typeface="Arial" pitchFamily="34" charset="0"/>
              </a:rPr>
              <a:t>Es continua la aparición de iniciativas  para asegurar la interoperabilidad hardware o software a diferentes niveles, y en muchos casos, estas iniciativas finalizan en la adopción de estándares abiertos.</a:t>
            </a:r>
          </a:p>
          <a:p>
            <a:pPr marL="362480" indent="-362480" defTabSz="966612">
              <a:spcBef>
                <a:spcPct val="20000"/>
              </a:spcBef>
              <a:defRPr/>
            </a:pPr>
            <a:endParaRPr lang="es-ES" kern="0" dirty="0" smtClean="0">
              <a:cs typeface="Arial" pitchFamily="34" charset="0"/>
            </a:endParaRPr>
          </a:p>
          <a:p>
            <a:pPr marL="362480" indent="-362480" defTabSz="966612">
              <a:spcBef>
                <a:spcPct val="20000"/>
              </a:spcBef>
              <a:defRPr/>
            </a:pPr>
            <a:r>
              <a:rPr lang="es-ES" kern="0" dirty="0" smtClean="0">
                <a:cs typeface="Arial" pitchFamily="34" charset="0"/>
              </a:rPr>
              <a:t>La adopción de estándares por parte de la industria representa un gran beneficio económico para aquellos empresas que producen productos compatibles con un estándar.</a:t>
            </a:r>
          </a:p>
          <a:p>
            <a:endParaRPr lang="en-US" dirty="0" smtClean="0"/>
          </a:p>
          <a:p>
            <a:r>
              <a:rPr lang="en-US" dirty="0" smtClean="0"/>
              <a:t>En el sector de la </a:t>
            </a:r>
            <a:r>
              <a:rPr lang="en-US" dirty="0" err="1" smtClean="0"/>
              <a:t>instrumentación</a:t>
            </a:r>
            <a:r>
              <a:rPr lang="en-US" baseline="0" dirty="0" smtClean="0"/>
              <a:t> </a:t>
            </a:r>
            <a:r>
              <a:rPr lang="en-US" baseline="0" dirty="0" err="1" smtClean="0"/>
              <a:t>electrónica</a:t>
            </a:r>
            <a:r>
              <a:rPr lang="en-US" baseline="0" dirty="0" smtClean="0"/>
              <a:t> y </a:t>
            </a:r>
            <a:r>
              <a:rPr lang="en-US" baseline="0" dirty="0" err="1" smtClean="0"/>
              <a:t>para</a:t>
            </a:r>
            <a:r>
              <a:rPr lang="en-US" baseline="0" dirty="0" smtClean="0"/>
              <a:t> </a:t>
            </a:r>
            <a:r>
              <a:rPr lang="en-US" baseline="0" dirty="0" err="1" smtClean="0"/>
              <a:t>afrontar</a:t>
            </a:r>
            <a:r>
              <a:rPr lang="en-US" baseline="0" dirty="0" smtClean="0"/>
              <a:t> </a:t>
            </a:r>
            <a:r>
              <a:rPr lang="en-US" baseline="0" dirty="0" err="1" smtClean="0"/>
              <a:t>problemas</a:t>
            </a:r>
            <a:r>
              <a:rPr lang="en-US" baseline="0" dirty="0" smtClean="0"/>
              <a:t> de </a:t>
            </a:r>
            <a:r>
              <a:rPr lang="en-US" baseline="0" dirty="0" err="1" smtClean="0"/>
              <a:t>interoperabilidad</a:t>
            </a:r>
            <a:r>
              <a:rPr lang="en-US" baseline="0" dirty="0" smtClean="0"/>
              <a:t> entre </a:t>
            </a:r>
            <a:r>
              <a:rPr lang="en-US" baseline="0" dirty="0" err="1" smtClean="0"/>
              <a:t>fabricantes</a:t>
            </a:r>
            <a:r>
              <a:rPr lang="en-US" baseline="0" dirty="0" smtClean="0"/>
              <a:t> de </a:t>
            </a:r>
            <a:r>
              <a:rPr lang="en-US" baseline="0" dirty="0" err="1" smtClean="0"/>
              <a:t>equipos</a:t>
            </a:r>
            <a:r>
              <a:rPr lang="en-US" baseline="0" dirty="0" smtClean="0"/>
              <a:t> de </a:t>
            </a:r>
            <a:r>
              <a:rPr lang="en-US" baseline="0" dirty="0" err="1" smtClean="0"/>
              <a:t>diferentes</a:t>
            </a:r>
            <a:r>
              <a:rPr lang="en-US" baseline="0" dirty="0" smtClean="0"/>
              <a:t> </a:t>
            </a:r>
            <a:r>
              <a:rPr lang="en-US" baseline="0" dirty="0" err="1" smtClean="0"/>
              <a:t>marcas</a:t>
            </a:r>
            <a:r>
              <a:rPr lang="en-US" baseline="0" dirty="0" smtClean="0"/>
              <a:t> </a:t>
            </a:r>
            <a:r>
              <a:rPr lang="en-US" baseline="0" dirty="0" err="1" smtClean="0"/>
              <a:t>han</a:t>
            </a:r>
            <a:r>
              <a:rPr lang="en-US" baseline="0" dirty="0" smtClean="0"/>
              <a:t> </a:t>
            </a:r>
            <a:r>
              <a:rPr lang="en-US" baseline="0" dirty="0" err="1" smtClean="0"/>
              <a:t>ido</a:t>
            </a:r>
            <a:r>
              <a:rPr lang="en-US" baseline="0" dirty="0" smtClean="0"/>
              <a:t> </a:t>
            </a:r>
            <a:r>
              <a:rPr lang="en-US" baseline="0" dirty="0" err="1" smtClean="0"/>
              <a:t>apareciendo</a:t>
            </a:r>
            <a:r>
              <a:rPr lang="en-US" baseline="0" dirty="0" smtClean="0"/>
              <a:t> </a:t>
            </a:r>
            <a:r>
              <a:rPr lang="en-US" baseline="0" dirty="0" err="1" smtClean="0"/>
              <a:t>estándares</a:t>
            </a:r>
            <a:r>
              <a:rPr lang="en-US" baseline="0" dirty="0" smtClean="0"/>
              <a:t> </a:t>
            </a:r>
            <a:r>
              <a:rPr lang="en-US" baseline="0" dirty="0" err="1" smtClean="0"/>
              <a:t>que</a:t>
            </a:r>
            <a:r>
              <a:rPr lang="en-US" baseline="0" dirty="0" smtClean="0"/>
              <a:t> </a:t>
            </a:r>
            <a:r>
              <a:rPr lang="en-US" baseline="0" dirty="0" err="1" smtClean="0"/>
              <a:t>facilitan</a:t>
            </a:r>
            <a:r>
              <a:rPr lang="en-US" baseline="0" dirty="0" smtClean="0"/>
              <a:t> la </a:t>
            </a:r>
            <a:r>
              <a:rPr lang="en-US" baseline="0" dirty="0" err="1" smtClean="0"/>
              <a:t>interconexion</a:t>
            </a:r>
            <a:r>
              <a:rPr lang="en-US" baseline="0" dirty="0" smtClean="0"/>
              <a:t> de </a:t>
            </a:r>
            <a:r>
              <a:rPr lang="en-US" baseline="0" dirty="0" err="1" smtClean="0"/>
              <a:t>instrumentos</a:t>
            </a:r>
            <a:r>
              <a:rPr lang="en-US" baseline="0" dirty="0" smtClean="0"/>
              <a:t> de </a:t>
            </a:r>
            <a:r>
              <a:rPr lang="en-US" baseline="0" dirty="0" err="1" smtClean="0"/>
              <a:t>medida</a:t>
            </a:r>
            <a:r>
              <a:rPr lang="en-US" baseline="0" dirty="0" smtClean="0"/>
              <a:t>.</a:t>
            </a:r>
          </a:p>
          <a:p>
            <a:r>
              <a:rPr lang="en-US" baseline="0" dirty="0" smtClean="0"/>
              <a:t>De </a:t>
            </a:r>
            <a:r>
              <a:rPr lang="en-US" baseline="0" dirty="0" err="1" smtClean="0"/>
              <a:t>manera</a:t>
            </a:r>
            <a:r>
              <a:rPr lang="en-US" baseline="0" dirty="0" smtClean="0"/>
              <a:t> </a:t>
            </a:r>
            <a:r>
              <a:rPr lang="en-US" baseline="0" dirty="0" err="1" smtClean="0"/>
              <a:t>más</a:t>
            </a:r>
            <a:r>
              <a:rPr lang="en-US" baseline="0" dirty="0" smtClean="0"/>
              <a:t> </a:t>
            </a:r>
            <a:r>
              <a:rPr lang="en-US" baseline="0" dirty="0" err="1" smtClean="0"/>
              <a:t>génerica</a:t>
            </a:r>
            <a:r>
              <a:rPr lang="en-US" baseline="0" dirty="0" smtClean="0"/>
              <a:t>, Internet, </a:t>
            </a:r>
            <a:r>
              <a:rPr lang="en-US" baseline="0" dirty="0" err="1" smtClean="0"/>
              <a:t>todos</a:t>
            </a:r>
            <a:r>
              <a:rPr lang="en-US" baseline="0" dirty="0" smtClean="0"/>
              <a:t> los </a:t>
            </a:r>
            <a:r>
              <a:rPr lang="en-US" baseline="0" dirty="0" err="1" smtClean="0"/>
              <a:t>estándares</a:t>
            </a:r>
            <a:r>
              <a:rPr lang="en-US" baseline="0" dirty="0" smtClean="0"/>
              <a:t> </a:t>
            </a:r>
            <a:r>
              <a:rPr lang="en-US" baseline="0" dirty="0" err="1" smtClean="0"/>
              <a:t>asociados</a:t>
            </a:r>
            <a:r>
              <a:rPr lang="en-US" baseline="0" dirty="0" smtClean="0"/>
              <a:t> a la red o la </a:t>
            </a:r>
            <a:r>
              <a:rPr lang="en-US" baseline="0" dirty="0" err="1" smtClean="0"/>
              <a:t>aparición</a:t>
            </a:r>
            <a:r>
              <a:rPr lang="en-US" baseline="0" dirty="0" smtClean="0"/>
              <a:t> de </a:t>
            </a:r>
            <a:r>
              <a:rPr lang="en-US" baseline="0" dirty="0" err="1" smtClean="0"/>
              <a:t>nuevos</a:t>
            </a:r>
            <a:r>
              <a:rPr lang="en-US" baseline="0" dirty="0" smtClean="0"/>
              <a:t> </a:t>
            </a:r>
            <a:r>
              <a:rPr lang="en-US" baseline="0" dirty="0" err="1" smtClean="0"/>
              <a:t>protocolos</a:t>
            </a:r>
            <a:r>
              <a:rPr lang="en-US" baseline="0" dirty="0" smtClean="0"/>
              <a:t> de </a:t>
            </a:r>
            <a:r>
              <a:rPr lang="en-US" baseline="0" dirty="0" err="1" smtClean="0"/>
              <a:t>comunicación</a:t>
            </a:r>
            <a:r>
              <a:rPr lang="en-US" baseline="0" dirty="0" smtClean="0"/>
              <a:t>, son </a:t>
            </a:r>
            <a:r>
              <a:rPr lang="en-US" baseline="0" dirty="0" err="1" smtClean="0"/>
              <a:t>tambien</a:t>
            </a:r>
            <a:r>
              <a:rPr lang="en-US" baseline="0" dirty="0" smtClean="0"/>
              <a:t> un </a:t>
            </a:r>
            <a:r>
              <a:rPr lang="en-US" baseline="0" dirty="0" err="1" smtClean="0"/>
              <a:t>claro</a:t>
            </a:r>
            <a:r>
              <a:rPr lang="en-US" baseline="0" dirty="0" smtClean="0"/>
              <a:t> </a:t>
            </a:r>
            <a:r>
              <a:rPr lang="en-US" baseline="0" dirty="0" err="1" smtClean="0"/>
              <a:t>ejemplo</a:t>
            </a:r>
            <a:r>
              <a:rPr lang="en-US" baseline="0" dirty="0" smtClean="0"/>
              <a:t> de </a:t>
            </a:r>
            <a:r>
              <a:rPr lang="en-US" baseline="0" dirty="0" err="1" smtClean="0"/>
              <a:t>aparicion</a:t>
            </a:r>
            <a:r>
              <a:rPr lang="en-US" baseline="0" dirty="0" smtClean="0"/>
              <a:t> de </a:t>
            </a:r>
            <a:r>
              <a:rPr lang="en-US" baseline="0" dirty="0" err="1" smtClean="0"/>
              <a:t>estándares</a:t>
            </a:r>
            <a:r>
              <a:rPr lang="en-US" baseline="0" dirty="0" smtClean="0"/>
              <a:t> </a:t>
            </a:r>
            <a:r>
              <a:rPr lang="en-US" baseline="0" dirty="0" err="1" smtClean="0"/>
              <a:t>para</a:t>
            </a:r>
            <a:r>
              <a:rPr lang="en-US" baseline="0" dirty="0" smtClean="0"/>
              <a:t> </a:t>
            </a:r>
            <a:r>
              <a:rPr lang="en-US" baseline="0" dirty="0" err="1" smtClean="0"/>
              <a:t>dar</a:t>
            </a:r>
            <a:r>
              <a:rPr lang="en-US" baseline="0" dirty="0" smtClean="0"/>
              <a:t> </a:t>
            </a:r>
            <a:r>
              <a:rPr lang="en-US" baseline="0" dirty="0" err="1" smtClean="0"/>
              <a:t>solución</a:t>
            </a:r>
            <a:r>
              <a:rPr lang="en-US" baseline="0" dirty="0" smtClean="0"/>
              <a:t> a </a:t>
            </a:r>
            <a:r>
              <a:rPr lang="en-US" baseline="0" dirty="0" err="1" smtClean="0"/>
              <a:t>problemas</a:t>
            </a:r>
            <a:r>
              <a:rPr lang="en-US" baseline="0" dirty="0" smtClean="0"/>
              <a:t> de </a:t>
            </a:r>
            <a:r>
              <a:rPr lang="en-US" baseline="0" dirty="0" err="1" smtClean="0"/>
              <a:t>interoperabilidad</a:t>
            </a:r>
            <a:r>
              <a:rPr lang="en-US" baseline="0" dirty="0" smtClean="0"/>
              <a:t>.</a:t>
            </a:r>
            <a:endParaRPr lang="en-US" dirty="0" smtClean="0"/>
          </a:p>
        </p:txBody>
      </p:sp>
      <p:sp>
        <p:nvSpPr>
          <p:cNvPr id="4" name="Slide Number Placeholder 3"/>
          <p:cNvSpPr>
            <a:spLocks noGrp="1"/>
          </p:cNvSpPr>
          <p:nvPr>
            <p:ph type="sldNum" sz="quarter" idx="5"/>
          </p:nvPr>
        </p:nvSpPr>
        <p:spPr/>
        <p:txBody>
          <a:bodyPr/>
          <a:lstStyle/>
          <a:p>
            <a:pPr>
              <a:defRPr/>
            </a:pPr>
            <a:fld id="{C61C45C2-88C1-4F5F-ABE2-F6D292E6066F}"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En el</a:t>
            </a:r>
            <a:r>
              <a:rPr lang="en-US" baseline="0" dirty="0" smtClean="0"/>
              <a:t> mar, </a:t>
            </a:r>
            <a:r>
              <a:rPr lang="en-US" baseline="0" dirty="0" err="1" smtClean="0"/>
              <a:t>tanto</a:t>
            </a:r>
            <a:r>
              <a:rPr lang="en-US" baseline="0" dirty="0" smtClean="0"/>
              <a:t> en </a:t>
            </a:r>
            <a:r>
              <a:rPr lang="en-US" baseline="0" dirty="0" err="1" smtClean="0"/>
              <a:t>observatorios</a:t>
            </a:r>
            <a:r>
              <a:rPr lang="en-US" baseline="0" dirty="0" smtClean="0"/>
              <a:t> de </a:t>
            </a:r>
            <a:r>
              <a:rPr lang="en-US" baseline="0" dirty="0" err="1" smtClean="0"/>
              <a:t>superficie</a:t>
            </a:r>
            <a:r>
              <a:rPr lang="en-US" baseline="0" dirty="0" smtClean="0"/>
              <a:t> (</a:t>
            </a:r>
            <a:r>
              <a:rPr lang="en-US" baseline="0" dirty="0" err="1" smtClean="0"/>
              <a:t>boyas</a:t>
            </a:r>
            <a:r>
              <a:rPr lang="en-US" baseline="0" dirty="0" smtClean="0"/>
              <a:t>)  o </a:t>
            </a:r>
            <a:r>
              <a:rPr lang="en-US" baseline="0" dirty="0" err="1" smtClean="0"/>
              <a:t>submarinos</a:t>
            </a:r>
            <a:r>
              <a:rPr lang="en-US" baseline="0" dirty="0" smtClean="0"/>
              <a:t>, el </a:t>
            </a:r>
            <a:r>
              <a:rPr lang="en-US" baseline="0" dirty="0" err="1" smtClean="0"/>
              <a:t>procedimiento</a:t>
            </a:r>
            <a:r>
              <a:rPr lang="en-US" baseline="0" dirty="0" smtClean="0"/>
              <a:t> de </a:t>
            </a:r>
            <a:r>
              <a:rPr lang="en-US" baseline="0" dirty="0" err="1" smtClean="0"/>
              <a:t>contectar</a:t>
            </a:r>
            <a:r>
              <a:rPr lang="en-US" baseline="0" dirty="0" smtClean="0"/>
              <a:t> o </a:t>
            </a:r>
            <a:r>
              <a:rPr lang="en-US" baseline="0" dirty="0" err="1" smtClean="0"/>
              <a:t>desconectar</a:t>
            </a:r>
            <a:r>
              <a:rPr lang="en-US" baseline="0" dirty="0" smtClean="0"/>
              <a:t> un </a:t>
            </a:r>
            <a:r>
              <a:rPr lang="en-US" baseline="0" dirty="0" err="1" smtClean="0"/>
              <a:t>instrumento</a:t>
            </a:r>
            <a:r>
              <a:rPr lang="en-US" baseline="0" dirty="0" smtClean="0"/>
              <a:t> </a:t>
            </a:r>
            <a:r>
              <a:rPr lang="en-US" baseline="0" dirty="0" err="1" smtClean="0"/>
              <a:t>puede</a:t>
            </a:r>
            <a:r>
              <a:rPr lang="en-US" baseline="0" dirty="0" smtClean="0"/>
              <a:t> </a:t>
            </a:r>
            <a:r>
              <a:rPr lang="en-US" baseline="0" dirty="0" err="1" smtClean="0"/>
              <a:t>devenir</a:t>
            </a:r>
            <a:r>
              <a:rPr lang="en-US" baseline="0" dirty="0" smtClean="0"/>
              <a:t> </a:t>
            </a:r>
            <a:r>
              <a:rPr lang="en-US" baseline="0" dirty="0" err="1" smtClean="0"/>
              <a:t>muy</a:t>
            </a:r>
            <a:r>
              <a:rPr lang="en-US" baseline="0" dirty="0" smtClean="0"/>
              <a:t> </a:t>
            </a:r>
            <a:r>
              <a:rPr lang="en-US" baseline="0" dirty="0" err="1" smtClean="0"/>
              <a:t>complejo</a:t>
            </a:r>
            <a:r>
              <a:rPr lang="en-US" baseline="0" dirty="0" smtClean="0"/>
              <a:t> y se </a:t>
            </a:r>
            <a:r>
              <a:rPr lang="en-US" baseline="0" dirty="0" err="1" smtClean="0"/>
              <a:t>debe</a:t>
            </a:r>
            <a:r>
              <a:rPr lang="en-US" baseline="0" dirty="0" smtClean="0"/>
              <a:t> </a:t>
            </a:r>
            <a:r>
              <a:rPr lang="en-US" baseline="0" dirty="0" err="1" smtClean="0"/>
              <a:t>evitar</a:t>
            </a:r>
            <a:r>
              <a:rPr lang="en-US" baseline="0" dirty="0" smtClean="0"/>
              <a:t> </a:t>
            </a:r>
            <a:r>
              <a:rPr lang="en-US" baseline="0" dirty="0" err="1" smtClean="0"/>
              <a:t>cualquier</a:t>
            </a:r>
            <a:r>
              <a:rPr lang="en-US" baseline="0" dirty="0" smtClean="0"/>
              <a:t> </a:t>
            </a:r>
            <a:r>
              <a:rPr lang="en-US" baseline="0" dirty="0" err="1" smtClean="0"/>
              <a:t>proceso</a:t>
            </a:r>
            <a:r>
              <a:rPr lang="en-US" baseline="0" dirty="0" smtClean="0"/>
              <a:t> de </a:t>
            </a:r>
            <a:r>
              <a:rPr lang="en-US" baseline="0" dirty="0" err="1" smtClean="0"/>
              <a:t>configuración</a:t>
            </a:r>
            <a:r>
              <a:rPr lang="en-US" baseline="0" dirty="0" smtClean="0"/>
              <a:t> manual. La </a:t>
            </a:r>
            <a:r>
              <a:rPr lang="en-US" baseline="0" dirty="0" err="1" smtClean="0"/>
              <a:t>instalacion</a:t>
            </a:r>
            <a:r>
              <a:rPr lang="en-US" baseline="0" dirty="0" smtClean="0"/>
              <a:t> </a:t>
            </a:r>
            <a:r>
              <a:rPr lang="en-US" baseline="0" dirty="0" err="1" smtClean="0"/>
              <a:t>plug’and’play</a:t>
            </a:r>
            <a:r>
              <a:rPr lang="en-US" baseline="0" dirty="0" smtClean="0"/>
              <a:t> de un </a:t>
            </a:r>
            <a:r>
              <a:rPr lang="en-US" baseline="0" dirty="0" err="1" smtClean="0"/>
              <a:t>instrumento</a:t>
            </a:r>
            <a:r>
              <a:rPr lang="en-US" baseline="0" dirty="0" smtClean="0"/>
              <a:t> en un </a:t>
            </a:r>
            <a:r>
              <a:rPr lang="en-US" baseline="0" dirty="0" err="1" smtClean="0"/>
              <a:t>observatorio</a:t>
            </a:r>
            <a:r>
              <a:rPr lang="en-US" baseline="0" dirty="0" smtClean="0"/>
              <a:t> </a:t>
            </a:r>
            <a:r>
              <a:rPr lang="en-US" baseline="0" dirty="0" err="1" smtClean="0"/>
              <a:t>es</a:t>
            </a:r>
            <a:r>
              <a:rPr lang="en-US" baseline="0" dirty="0" smtClean="0"/>
              <a:t> </a:t>
            </a:r>
            <a:r>
              <a:rPr lang="en-US" baseline="0" dirty="0" err="1" smtClean="0"/>
              <a:t>uno</a:t>
            </a:r>
            <a:r>
              <a:rPr lang="en-US" baseline="0" dirty="0" smtClean="0"/>
              <a:t> de los </a:t>
            </a:r>
            <a:r>
              <a:rPr lang="en-US" baseline="0" dirty="0" err="1" smtClean="0"/>
              <a:t>objetivos</a:t>
            </a:r>
            <a:r>
              <a:rPr lang="en-US" baseline="0" dirty="0" smtClean="0"/>
              <a:t> </a:t>
            </a:r>
            <a:r>
              <a:rPr lang="en-US" baseline="0" dirty="0" err="1" smtClean="0"/>
              <a:t>buscados</a:t>
            </a:r>
            <a:r>
              <a:rPr lang="en-US" baseline="0" dirty="0" smtClean="0"/>
              <a:t>.</a:t>
            </a:r>
            <a:endParaRPr lang="en-US" dirty="0" smtClean="0"/>
          </a:p>
        </p:txBody>
      </p:sp>
      <p:sp>
        <p:nvSpPr>
          <p:cNvPr id="4" name="Slide Number Placeholder 3"/>
          <p:cNvSpPr>
            <a:spLocks noGrp="1"/>
          </p:cNvSpPr>
          <p:nvPr>
            <p:ph type="sldNum" sz="quarter" idx="5"/>
          </p:nvPr>
        </p:nvSpPr>
        <p:spPr/>
        <p:txBody>
          <a:bodyPr/>
          <a:lstStyle/>
          <a:p>
            <a:pPr>
              <a:defRPr/>
            </a:pPr>
            <a:fld id="{02AC5429-ABA7-4708-85BA-8D1093FCDAE8}"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57A5B56-80DD-41D4-AFB0-C57C2C2F747C}"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dirty="0" smtClean="0"/>
              <a:t>Pasamos a describir ahora el bloque de donde hemos estudiado los problemas</a:t>
            </a:r>
            <a:r>
              <a:rPr lang="es-ES" baseline="0" dirty="0" smtClean="0"/>
              <a:t> de interoperabilidad.</a:t>
            </a:r>
          </a:p>
          <a:p>
            <a:r>
              <a:rPr lang="es-ES" baseline="0" dirty="0" smtClean="0"/>
              <a:t>Para ello hemos divido el problema de interoperabilidad en dos bloques:</a:t>
            </a:r>
          </a:p>
          <a:p>
            <a:endParaRPr lang="es-ES" baseline="0" dirty="0" smtClean="0"/>
          </a:p>
          <a:p>
            <a:r>
              <a:rPr lang="es-ES" baseline="0" dirty="0" smtClean="0"/>
              <a:t>El primer bloque, definido como nivel de instrumento, donde identificamos cuales son los procedimientos básicos susceptibles de ser estandarizados para asegurar la interoperabilidad entre observatorios e instrumentos, y</a:t>
            </a:r>
          </a:p>
          <a:p>
            <a:endParaRPr lang="es-ES" baseline="0" dirty="0" smtClean="0"/>
          </a:p>
          <a:p>
            <a:r>
              <a:rPr lang="es-ES" baseline="0" dirty="0" smtClean="0"/>
              <a:t>Un segundo bloque, definido como Nivel de </a:t>
            </a:r>
            <a:r>
              <a:rPr lang="es-ES" baseline="0" dirty="0" err="1" smtClean="0"/>
              <a:t>gestion</a:t>
            </a:r>
            <a:r>
              <a:rPr lang="es-ES" baseline="0" dirty="0" smtClean="0"/>
              <a:t> de datos o Sensor Web </a:t>
            </a:r>
            <a:r>
              <a:rPr lang="es-ES" baseline="0" dirty="0" err="1" smtClean="0"/>
              <a:t>level</a:t>
            </a:r>
            <a:r>
              <a:rPr lang="es-ES" baseline="0" dirty="0" smtClean="0"/>
              <a:t>) donde identificamos los procedimientos básicos requeridos para que un usuario acceda a la </a:t>
            </a:r>
            <a:r>
              <a:rPr lang="es-ES" baseline="0" dirty="0" err="1" smtClean="0"/>
              <a:t>infomación</a:t>
            </a:r>
            <a:r>
              <a:rPr lang="es-ES" baseline="0" dirty="0" smtClean="0"/>
              <a:t> generada por un observatorio.</a:t>
            </a:r>
          </a:p>
          <a:p>
            <a:endParaRPr lang="es-ES" baseline="0" dirty="0" smtClean="0"/>
          </a:p>
          <a:p>
            <a:r>
              <a:rPr lang="es-ES" baseline="0" dirty="0" smtClean="0"/>
              <a:t>A NIVEL DE Instrumento, </a:t>
            </a:r>
          </a:p>
          <a:p>
            <a:r>
              <a:rPr lang="es-ES" baseline="0" dirty="0" smtClean="0"/>
              <a:t>Cómo detectamos la conexión de un instrumento al observatorio, como identificamos dicho instrumento, como lo configuramos y como podemos realizar operaciones simples de medida, son operaciones que no están estandarizadas debido a la diversidad de protocolos utilizados por los fabricantes de instrumentos.</a:t>
            </a:r>
          </a:p>
          <a:p>
            <a:endParaRPr lang="es-ES" baseline="0" dirty="0" smtClean="0"/>
          </a:p>
          <a:p>
            <a:r>
              <a:rPr lang="es-ES" baseline="0" dirty="0" smtClean="0"/>
              <a:t>A nivel de gestión de datos, nos centramos en como un usuario descubre de manera estándar que magnitudes o medidas hay presentes en un observatorio, como accede a estas medidas y a la información sobre ellas, como el usuario puede interactuar con los instrumentos de medida, o como el usuario puede ser alertado debido a la aparición de eventos en los datos generados por el observatorio.</a:t>
            </a:r>
          </a:p>
        </p:txBody>
      </p:sp>
      <p:sp>
        <p:nvSpPr>
          <p:cNvPr id="4" name="Slide Number Placeholder 3"/>
          <p:cNvSpPr>
            <a:spLocks noGrp="1"/>
          </p:cNvSpPr>
          <p:nvPr>
            <p:ph type="sldNum" sz="quarter" idx="5"/>
          </p:nvPr>
        </p:nvSpPr>
        <p:spPr/>
        <p:txBody>
          <a:bodyPr/>
          <a:lstStyle/>
          <a:p>
            <a:pPr>
              <a:defRPr/>
            </a:pPr>
            <a:fld id="{DB47E7EB-FD7C-446D-B792-3484ED749533}"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51071482-BD14-417B-B9D7-69616D3C3B33}"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4893" y="71414"/>
            <a:ext cx="8218488" cy="490537"/>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57232"/>
            <a:ext cx="8472518" cy="5268931"/>
          </a:xfrm>
        </p:spPr>
        <p:txBody>
          <a:bodyPr/>
          <a:lstStyle>
            <a:lvl1pPr>
              <a:buFont typeface="Wingdings" pitchFamily="2" charset="2"/>
              <a:buChar char="§"/>
              <a:defRPr sz="2800"/>
            </a:lvl1pPr>
            <a:lvl2pPr>
              <a:buFont typeface="Wingdings" pitchFamily="2" charset="2"/>
              <a:buChar char="§"/>
              <a:defRPr sz="2400"/>
            </a:lvl2pPr>
            <a:lvl3pPr>
              <a:defRPr sz="20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59C03F8D-A150-48DF-9C0C-9081B5F3EAA2}" type="slidenum">
              <a:rPr lang="de-DE"/>
              <a:pPr>
                <a:defRPr/>
              </a:pPr>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672B211D-A5C6-43C7-B7E5-64D97657C48B}"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22338"/>
            <a:ext cx="82184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68313" y="1158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bg1"/>
                </a:solidFill>
                <a:latin typeface="+mj-lt"/>
              </a:defRPr>
            </a:lvl1pPr>
          </a:lstStyle>
          <a:p>
            <a:pPr>
              <a:defRPr/>
            </a:pPr>
            <a:endParaRPr lang="de-DE"/>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chemeClr val="bg1"/>
                </a:solidFill>
                <a:latin typeface="+mj-lt"/>
              </a:defRPr>
            </a:lvl1pPr>
          </a:lstStyle>
          <a:p>
            <a:pPr>
              <a:defRPr/>
            </a:pPr>
            <a:fld id="{5EC75DAB-3714-428F-96C8-254EF6C3EBC0}"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Lst>
  <p:hf hdr="0" ftr="0" dt="0"/>
  <p:txStyles>
    <p:titleStyle>
      <a:lvl1pPr algn="ctr" rtl="0" eaLnBrk="0" fontAlgn="base" hangingPunct="0">
        <a:spcBef>
          <a:spcPct val="0"/>
        </a:spcBef>
        <a:spcAft>
          <a:spcPct val="0"/>
        </a:spcAft>
        <a:defRPr sz="3600">
          <a:solidFill>
            <a:srgbClr val="3F5C7A"/>
          </a:solidFill>
          <a:latin typeface="+mj-lt"/>
          <a:ea typeface="+mj-ea"/>
          <a:cs typeface="+mj-cs"/>
        </a:defRPr>
      </a:lvl1pPr>
      <a:lvl2pPr algn="ctr" rtl="0" eaLnBrk="0" fontAlgn="base" hangingPunct="0">
        <a:spcBef>
          <a:spcPct val="0"/>
        </a:spcBef>
        <a:spcAft>
          <a:spcPct val="0"/>
        </a:spcAft>
        <a:defRPr sz="3600">
          <a:solidFill>
            <a:srgbClr val="3F5C7A"/>
          </a:solidFill>
          <a:latin typeface="DIN-BlackAlternate" pitchFamily="34" charset="0"/>
        </a:defRPr>
      </a:lvl2pPr>
      <a:lvl3pPr algn="ctr" rtl="0" eaLnBrk="0" fontAlgn="base" hangingPunct="0">
        <a:spcBef>
          <a:spcPct val="0"/>
        </a:spcBef>
        <a:spcAft>
          <a:spcPct val="0"/>
        </a:spcAft>
        <a:defRPr sz="3600">
          <a:solidFill>
            <a:srgbClr val="3F5C7A"/>
          </a:solidFill>
          <a:latin typeface="DIN-BlackAlternate" pitchFamily="34" charset="0"/>
        </a:defRPr>
      </a:lvl3pPr>
      <a:lvl4pPr algn="ctr" rtl="0" eaLnBrk="0" fontAlgn="base" hangingPunct="0">
        <a:spcBef>
          <a:spcPct val="0"/>
        </a:spcBef>
        <a:spcAft>
          <a:spcPct val="0"/>
        </a:spcAft>
        <a:defRPr sz="3600">
          <a:solidFill>
            <a:srgbClr val="3F5C7A"/>
          </a:solidFill>
          <a:latin typeface="DIN-BlackAlternate" pitchFamily="34" charset="0"/>
        </a:defRPr>
      </a:lvl4pPr>
      <a:lvl5pPr algn="ctr" rtl="0" eaLnBrk="0" fontAlgn="base" hangingPunct="0">
        <a:spcBef>
          <a:spcPct val="0"/>
        </a:spcBef>
        <a:spcAft>
          <a:spcPct val="0"/>
        </a:spcAft>
        <a:defRPr sz="3600">
          <a:solidFill>
            <a:srgbClr val="3F5C7A"/>
          </a:solidFill>
          <a:latin typeface="DIN-BlackAlternate" pitchFamily="34" charset="0"/>
        </a:defRPr>
      </a:lvl5pPr>
      <a:lvl6pPr marL="457200" algn="ctr" rtl="0" eaLnBrk="1" fontAlgn="base" hangingPunct="1">
        <a:spcBef>
          <a:spcPct val="0"/>
        </a:spcBef>
        <a:spcAft>
          <a:spcPct val="0"/>
        </a:spcAft>
        <a:defRPr sz="3600">
          <a:solidFill>
            <a:srgbClr val="3F5C7A"/>
          </a:solidFill>
          <a:latin typeface="DIN-BlackAlternate" pitchFamily="34" charset="0"/>
        </a:defRPr>
      </a:lvl6pPr>
      <a:lvl7pPr marL="914400" algn="ctr" rtl="0" eaLnBrk="1" fontAlgn="base" hangingPunct="1">
        <a:spcBef>
          <a:spcPct val="0"/>
        </a:spcBef>
        <a:spcAft>
          <a:spcPct val="0"/>
        </a:spcAft>
        <a:defRPr sz="3600">
          <a:solidFill>
            <a:srgbClr val="3F5C7A"/>
          </a:solidFill>
          <a:latin typeface="DIN-BlackAlternate" pitchFamily="34" charset="0"/>
        </a:defRPr>
      </a:lvl7pPr>
      <a:lvl8pPr marL="1371600" algn="ctr" rtl="0" eaLnBrk="1" fontAlgn="base" hangingPunct="1">
        <a:spcBef>
          <a:spcPct val="0"/>
        </a:spcBef>
        <a:spcAft>
          <a:spcPct val="0"/>
        </a:spcAft>
        <a:defRPr sz="3600">
          <a:solidFill>
            <a:srgbClr val="3F5C7A"/>
          </a:solidFill>
          <a:latin typeface="DIN-BlackAlternate" pitchFamily="34" charset="0"/>
        </a:defRPr>
      </a:lvl8pPr>
      <a:lvl9pPr marL="1828800" algn="ctr" rtl="0" eaLnBrk="1" fontAlgn="base" hangingPunct="1">
        <a:spcBef>
          <a:spcPct val="0"/>
        </a:spcBef>
        <a:spcAft>
          <a:spcPct val="0"/>
        </a:spcAft>
        <a:defRPr sz="3600">
          <a:solidFill>
            <a:srgbClr val="3F5C7A"/>
          </a:solidFill>
          <a:latin typeface="DIN-BlackAlternat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gif"/><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5.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weet.jpl.nasa.gov/2.1/-propTemperature.owl#Temperatur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hyperlink" Target="http://sweet.jpl.nasa.gov/2.0/-chemConcentration.owl#Salinity" TargetMode="External"/><Relationship Id="rId4" Type="http://schemas.openxmlformats.org/officeDocument/2006/relationships/hyperlink" Target="http://sweet.jpl.nasa.gov/2.0/-hydro.owl#WaterPressur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hyperlink" Target="http://52north.org/communities/sensorweb/examples/2011-07-28-Seabird-SBE-16P-3out.xml" TargetMode="External"/><Relationship Id="rId7" Type="http://schemas.openxmlformats.org/officeDocument/2006/relationships/hyperlink" Target="http://52north.org/communities/sensorweb/examples/2011-03-18-RBR-xr420.x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52north.org/communities/sensorweb/examples/2010-11-10-WETlabs-Triplet.xml" TargetMode="External"/><Relationship Id="rId5" Type="http://schemas.openxmlformats.org/officeDocument/2006/relationships/hyperlink" Target="http://52north.org/communities/sensorweb/examples/2010-11-18-Hobilabs-HydroScat.xml" TargetMode="External"/><Relationship Id="rId4" Type="http://schemas.openxmlformats.org/officeDocument/2006/relationships/hyperlink" Target="http://52north.org/communities/sensorweb/examples/2011-03-18-Seabird-SBE-37.x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esonet.epsevg.upc.es:1451/1451/Discovery/TIMDiscovery?ncapId=4&amp;responseFormat=x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sonet.epsevg.upc.es:1451/1451/TransducerAccess/ReadData?ncapId=4&amp;timId=1&amp;channelId=1&amp;samplingMode=5&amp;timeoutSec=10&amp;timeoutNsec=0&amp;responseFormat=x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3.png"/><Relationship Id="rId7" Type="http://schemas.openxmlformats.org/officeDocument/2006/relationships/hyperlink" Target="http://www.obsea.es/" TargetMode="External"/><Relationship Id="rId2" Type="http://schemas.openxmlformats.org/officeDocument/2006/relationships/hyperlink" Target="http://www.comsys.informatik.uni-kiel.de/~jze/ieee1451/" TargetMode="Externa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esonet.epsevg.upc.es:8080/1451/testclient.htm" TargetMode="External"/><Relationship Id="rId4" Type="http://schemas.openxmlformats.org/officeDocument/2006/relationships/image" Target="http://www.comsys.informatik.uni-kiel.de/~jze/ieee1451/client.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388" y="0"/>
            <a:ext cx="9091612" cy="72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pitchFamily="34" charset="0"/>
              <a:cs typeface="Arial" pitchFamily="34" charset="0"/>
            </a:endParaRPr>
          </a:p>
        </p:txBody>
      </p:sp>
      <p:sp>
        <p:nvSpPr>
          <p:cNvPr id="3075" name="Title 1"/>
          <p:cNvSpPr>
            <a:spLocks noGrp="1"/>
          </p:cNvSpPr>
          <p:nvPr>
            <p:ph type="ctrTitle"/>
          </p:nvPr>
        </p:nvSpPr>
        <p:spPr>
          <a:xfrm>
            <a:off x="350558" y="1318453"/>
            <a:ext cx="8539163" cy="1470025"/>
          </a:xfrm>
        </p:spPr>
        <p:txBody>
          <a:bodyPr/>
          <a:lstStyle/>
          <a:p>
            <a:r>
              <a:rPr lang="es-ES" sz="2800" dirty="0" smtClean="0"/>
              <a:t>Día de la Interoperabilidad </a:t>
            </a:r>
            <a:r>
              <a:rPr lang="es-ES" sz="2800" dirty="0" smtClean="0"/>
              <a:t>2012</a:t>
            </a:r>
            <a:endParaRPr lang="en-US" sz="2800" dirty="0" smtClean="0">
              <a:solidFill>
                <a:schemeClr val="tx1"/>
              </a:solidFill>
              <a:latin typeface="Arial" pitchFamily="34" charset="0"/>
              <a:cs typeface="Arial" pitchFamily="34" charset="0"/>
            </a:endParaRPr>
          </a:p>
        </p:txBody>
      </p:sp>
      <p:sp>
        <p:nvSpPr>
          <p:cNvPr id="2" name="Subtitle 2"/>
          <p:cNvSpPr>
            <a:spLocks noGrp="1"/>
          </p:cNvSpPr>
          <p:nvPr>
            <p:ph type="subTitle" idx="1"/>
          </p:nvPr>
        </p:nvSpPr>
        <p:spPr>
          <a:xfrm>
            <a:off x="52388" y="5295900"/>
            <a:ext cx="8834437" cy="1160463"/>
          </a:xfrm>
        </p:spPr>
        <p:txBody>
          <a:bodyPr/>
          <a:lstStyle/>
          <a:p>
            <a:pPr algn="l" defTabSz="457200">
              <a:spcBef>
                <a:spcPct val="0"/>
              </a:spcBef>
              <a:defRPr/>
            </a:pPr>
            <a:r>
              <a:rPr lang="es-ES" sz="1400" kern="1200" dirty="0" smtClean="0">
                <a:latin typeface="Arial" pitchFamily="34" charset="0"/>
                <a:ea typeface="+mj-ea"/>
                <a:cs typeface="Arial" pitchFamily="34" charset="0"/>
              </a:rPr>
              <a:t>Dr. Joaquín </a:t>
            </a:r>
            <a:r>
              <a:rPr lang="es-ES" sz="1400" kern="1200" dirty="0" smtClean="0">
                <a:latin typeface="Arial" pitchFamily="34" charset="0"/>
                <a:ea typeface="+mj-ea"/>
                <a:cs typeface="Arial" pitchFamily="34" charset="0"/>
              </a:rPr>
              <a:t>del Río </a:t>
            </a:r>
            <a:r>
              <a:rPr lang="es-ES" sz="1400" kern="1200" dirty="0" smtClean="0">
                <a:latin typeface="Arial" pitchFamily="34" charset="0"/>
                <a:ea typeface="+mj-ea"/>
                <a:cs typeface="Arial" pitchFamily="34" charset="0"/>
              </a:rPr>
              <a:t>Fernández</a:t>
            </a:r>
          </a:p>
          <a:p>
            <a:pPr algn="l" defTabSz="457200">
              <a:spcBef>
                <a:spcPct val="0"/>
              </a:spcBef>
              <a:defRPr/>
            </a:pPr>
            <a:r>
              <a:rPr lang="es-ES" sz="1400" kern="1200" dirty="0" err="1" smtClean="0">
                <a:latin typeface="Arial" pitchFamily="34" charset="0"/>
                <a:ea typeface="+mj-ea"/>
                <a:cs typeface="Arial" pitchFamily="34" charset="0"/>
              </a:rPr>
              <a:t>Universitat</a:t>
            </a:r>
            <a:r>
              <a:rPr lang="es-ES" sz="1400" kern="1200" dirty="0" smtClean="0">
                <a:latin typeface="Arial" pitchFamily="34" charset="0"/>
                <a:ea typeface="+mj-ea"/>
                <a:cs typeface="Arial" pitchFamily="34" charset="0"/>
              </a:rPr>
              <a:t> </a:t>
            </a:r>
            <a:r>
              <a:rPr lang="es-ES" sz="1400" kern="1200" dirty="0" err="1" smtClean="0">
                <a:latin typeface="Arial" pitchFamily="34" charset="0"/>
                <a:ea typeface="+mj-ea"/>
                <a:cs typeface="Arial" pitchFamily="34" charset="0"/>
              </a:rPr>
              <a:t>Politècnica</a:t>
            </a:r>
            <a:r>
              <a:rPr lang="es-ES" sz="1400" kern="1200" dirty="0" smtClean="0">
                <a:latin typeface="Arial" pitchFamily="34" charset="0"/>
                <a:ea typeface="+mj-ea"/>
                <a:cs typeface="Arial" pitchFamily="34" charset="0"/>
              </a:rPr>
              <a:t> de Catalunya</a:t>
            </a:r>
            <a:endParaRPr lang="es-ES" sz="1400" kern="1200" dirty="0" smtClean="0">
              <a:latin typeface="Arial" pitchFamily="34" charset="0"/>
              <a:ea typeface="+mj-ea"/>
              <a:cs typeface="Arial" pitchFamily="34" charset="0"/>
            </a:endParaRPr>
          </a:p>
        </p:txBody>
      </p:sp>
      <p:pic>
        <p:nvPicPr>
          <p:cNvPr id="3077" name="Picture 8"/>
          <p:cNvPicPr>
            <a:picLocks noChangeAspect="1"/>
          </p:cNvPicPr>
          <p:nvPr/>
        </p:nvPicPr>
        <p:blipFill>
          <a:blip r:embed="rId2"/>
          <a:srcRect/>
          <a:stretch>
            <a:fillRect/>
          </a:stretch>
        </p:blipFill>
        <p:spPr bwMode="auto">
          <a:xfrm>
            <a:off x="6754813" y="0"/>
            <a:ext cx="2095500" cy="725488"/>
          </a:xfrm>
          <a:prstGeom prst="rect">
            <a:avLst/>
          </a:prstGeom>
          <a:noFill/>
          <a:ln w="9525">
            <a:noFill/>
            <a:miter lim="800000"/>
            <a:headEnd/>
            <a:tailEnd/>
          </a:ln>
        </p:spPr>
      </p:pic>
      <p:pic>
        <p:nvPicPr>
          <p:cNvPr id="3078" name="Picture 8" descr="logo-EPSEVG"/>
          <p:cNvPicPr>
            <a:picLocks noChangeAspect="1" noChangeArrowheads="1"/>
          </p:cNvPicPr>
          <p:nvPr/>
        </p:nvPicPr>
        <p:blipFill>
          <a:blip r:embed="rId3"/>
          <a:srcRect/>
          <a:stretch>
            <a:fillRect/>
          </a:stretch>
        </p:blipFill>
        <p:spPr bwMode="auto">
          <a:xfrm>
            <a:off x="3175" y="0"/>
            <a:ext cx="3275013" cy="684213"/>
          </a:xfrm>
          <a:prstGeom prst="rect">
            <a:avLst/>
          </a:prstGeom>
          <a:noFill/>
          <a:ln w="9525">
            <a:noFill/>
            <a:miter lim="800000"/>
            <a:headEnd/>
            <a:tailEnd/>
          </a:ln>
        </p:spPr>
      </p:pic>
      <p:sp>
        <p:nvSpPr>
          <p:cNvPr id="3079" name="Rectangle 7"/>
          <p:cNvSpPr>
            <a:spLocks noChangeArrowheads="1"/>
          </p:cNvSpPr>
          <p:nvPr/>
        </p:nvSpPr>
        <p:spPr bwMode="auto">
          <a:xfrm>
            <a:off x="372028" y="2808356"/>
            <a:ext cx="8289449" cy="1077218"/>
          </a:xfrm>
          <a:prstGeom prst="rect">
            <a:avLst/>
          </a:prstGeom>
          <a:noFill/>
          <a:ln w="9525">
            <a:noFill/>
            <a:miter lim="800000"/>
            <a:headEnd/>
            <a:tailEnd/>
          </a:ln>
          <a:effectLst/>
        </p:spPr>
        <p:txBody>
          <a:bodyPr wrap="none" anchor="ctr">
            <a:spAutoFit/>
          </a:bodyPr>
          <a:lstStyle/>
          <a:p>
            <a:pPr algn="ctr" eaLnBrk="0" hangingPunct="0">
              <a:defRPr/>
            </a:pPr>
            <a:r>
              <a:rPr lang="es-ES" sz="3200" i="1" dirty="0" smtClean="0"/>
              <a:t>OGC </a:t>
            </a:r>
            <a:r>
              <a:rPr lang="es-ES" sz="3200" i="1" dirty="0" smtClean="0"/>
              <a:t>PUCK </a:t>
            </a:r>
            <a:r>
              <a:rPr lang="es-ES" sz="3200" i="1" dirty="0" err="1" smtClean="0"/>
              <a:t>Protocol</a:t>
            </a:r>
            <a:r>
              <a:rPr lang="es-ES" sz="3200" i="1" dirty="0" smtClean="0"/>
              <a:t> Standard. </a:t>
            </a:r>
            <a:endParaRPr lang="es-ES" sz="3200" i="1" dirty="0" smtClean="0"/>
          </a:p>
          <a:p>
            <a:pPr algn="ctr" eaLnBrk="0" hangingPunct="0">
              <a:defRPr/>
            </a:pPr>
            <a:r>
              <a:rPr lang="es-ES" sz="3200" i="1" dirty="0" smtClean="0"/>
              <a:t>Interoperabilidad </a:t>
            </a:r>
            <a:r>
              <a:rPr lang="es-ES" sz="3200" i="1" dirty="0" smtClean="0"/>
              <a:t>en instrumentos de medida</a:t>
            </a:r>
            <a:endParaRPr lang="es-ES" sz="4400" dirty="0">
              <a:ea typeface="+mj-ea"/>
              <a:cs typeface="Arial" pitchFamily="34" charset="0"/>
            </a:endParaRPr>
          </a:p>
        </p:txBody>
      </p:sp>
      <p:pic>
        <p:nvPicPr>
          <p:cNvPr id="101378" name="Picture 2" descr="OGC Public Wiki logo"/>
          <p:cNvPicPr>
            <a:picLocks noChangeAspect="1" noChangeArrowheads="1"/>
          </p:cNvPicPr>
          <p:nvPr/>
        </p:nvPicPr>
        <p:blipFill>
          <a:blip r:embed="rId4"/>
          <a:srcRect/>
          <a:stretch>
            <a:fillRect/>
          </a:stretch>
        </p:blipFill>
        <p:spPr bwMode="auto">
          <a:xfrm>
            <a:off x="4051712" y="108573"/>
            <a:ext cx="1524000" cy="476250"/>
          </a:xfrm>
          <a:prstGeom prst="rect">
            <a:avLst/>
          </a:prstGeom>
          <a:noFill/>
        </p:spPr>
      </p:pic>
      <p:pic>
        <p:nvPicPr>
          <p:cNvPr id="101380" name="Picture 4" descr="http://t1.gstatic.com/images?q=tbn:ANd9GcQZz3C78Vz9GDXjomI8mHXMH7R1vWvYZcOkYDvqAdPDKGKxTa4F"/>
          <p:cNvPicPr>
            <a:picLocks noChangeAspect="1" noChangeArrowheads="1"/>
          </p:cNvPicPr>
          <p:nvPr/>
        </p:nvPicPr>
        <p:blipFill>
          <a:blip r:embed="rId5"/>
          <a:srcRect/>
          <a:stretch>
            <a:fillRect/>
          </a:stretch>
        </p:blipFill>
        <p:spPr bwMode="auto">
          <a:xfrm>
            <a:off x="7168377" y="2566531"/>
            <a:ext cx="485809" cy="483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08213" y="71438"/>
            <a:ext cx="6367462" cy="490537"/>
          </a:xfrm>
        </p:spPr>
        <p:txBody>
          <a:bodyPr/>
          <a:lstStyle/>
          <a:p>
            <a:r>
              <a:rPr lang="es-ES" dirty="0" smtClean="0">
                <a:latin typeface="Arial" pitchFamily="34" charset="0"/>
                <a:cs typeface="Arial" pitchFamily="34" charset="0"/>
              </a:rPr>
              <a:t>Integración Sensor-red</a:t>
            </a:r>
          </a:p>
        </p:txBody>
      </p:sp>
      <p:sp>
        <p:nvSpPr>
          <p:cNvPr id="5123" name="Slide Number Placeholder 3"/>
          <p:cNvSpPr>
            <a:spLocks noGrp="1"/>
          </p:cNvSpPr>
          <p:nvPr>
            <p:ph type="sldNum" sz="quarter" idx="10"/>
          </p:nvPr>
        </p:nvSpPr>
        <p:spPr>
          <a:noFill/>
        </p:spPr>
        <p:txBody>
          <a:bodyPr/>
          <a:lstStyle/>
          <a:p>
            <a:pPr fontAlgn="base">
              <a:spcBef>
                <a:spcPct val="0"/>
              </a:spcBef>
              <a:spcAft>
                <a:spcPct val="0"/>
              </a:spcAft>
            </a:pPr>
            <a:fld id="{CA6313CF-CF38-476F-B85D-251E32A83735}" type="slidenum">
              <a:rPr lang="es-ES" smtClean="0">
                <a:latin typeface="Arial" pitchFamily="34" charset="0"/>
                <a:cs typeface="Arial" pitchFamily="34" charset="0"/>
              </a:rPr>
              <a:pPr fontAlgn="base">
                <a:spcBef>
                  <a:spcPct val="0"/>
                </a:spcBef>
                <a:spcAft>
                  <a:spcPct val="0"/>
                </a:spcAft>
              </a:pPr>
              <a:t>10</a:t>
            </a:fld>
            <a:endParaRPr lang="es-ES" smtClean="0">
              <a:latin typeface="Arial" pitchFamily="34" charset="0"/>
              <a:cs typeface="Arial" pitchFamily="34" charset="0"/>
            </a:endParaRPr>
          </a:p>
        </p:txBody>
      </p:sp>
      <p:sp>
        <p:nvSpPr>
          <p:cNvPr id="12" name="Title 1"/>
          <p:cNvSpPr txBox="1">
            <a:spLocks/>
          </p:cNvSpPr>
          <p:nvPr/>
        </p:nvSpPr>
        <p:spPr bwMode="auto">
          <a:xfrm>
            <a:off x="1337020" y="931654"/>
            <a:ext cx="7238655" cy="46755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742950" marR="0" lvl="0" indent="-742950" algn="l" defTabSz="914400" rtl="0" eaLnBrk="0" fontAlgn="base" latinLnBrk="0" hangingPunct="0">
              <a:lnSpc>
                <a:spcPct val="100000"/>
              </a:lnSpc>
              <a:spcBef>
                <a:spcPct val="0"/>
              </a:spcBef>
              <a:spcAft>
                <a:spcPct val="0"/>
              </a:spcAft>
              <a:buClrTx/>
              <a:buSzTx/>
              <a:tabLst/>
              <a:defRPr/>
            </a:pPr>
            <a:r>
              <a:rPr kumimoji="0" lang="es-ES" sz="2400" b="0" i="0" u="none" strike="noStrike" kern="0" cap="none" spc="0" normalizeH="0" baseline="0" noProof="0" dirty="0" smtClean="0">
                <a:ln>
                  <a:noFill/>
                </a:ln>
                <a:effectLst/>
                <a:uLnTx/>
                <a:uFillTx/>
                <a:latin typeface="Arial" pitchFamily="34" charset="0"/>
                <a:ea typeface="+mj-ea"/>
                <a:cs typeface="Arial" pitchFamily="34" charset="0"/>
              </a:rPr>
              <a:t>2. </a:t>
            </a:r>
            <a:r>
              <a:rPr lang="es-ES" sz="2400" kern="0" noProof="0" dirty="0" smtClean="0">
                <a:ea typeface="+mj-ea"/>
                <a:cs typeface="Arial" pitchFamily="34" charset="0"/>
              </a:rPr>
              <a:t>Integración Sensor Red</a:t>
            </a:r>
            <a:endParaRPr kumimoji="0" lang="es-ES" sz="2400" b="0" i="0" u="none" strike="noStrike" kern="0" cap="none" spc="0" normalizeH="0" baseline="0" noProof="0" dirty="0" smtClean="0">
              <a:ln>
                <a:noFill/>
              </a:ln>
              <a:effectLst/>
              <a:uLnTx/>
              <a:uFillTx/>
              <a:latin typeface="Arial" pitchFamily="34" charset="0"/>
              <a:ea typeface="+mj-ea"/>
              <a:cs typeface="Arial" pitchFamily="34" charset="0"/>
            </a:endParaRPr>
          </a:p>
          <a:p>
            <a:pPr marL="1200150" lvl="1" indent="-742950" defTabSz="914400" eaLnBrk="0" hangingPunct="0"/>
            <a:r>
              <a:rPr lang="es-ES" sz="2000" kern="0" dirty="0" smtClean="0">
                <a:ea typeface="+mj-ea"/>
                <a:cs typeface="Arial" pitchFamily="34" charset="0"/>
              </a:rPr>
              <a:t>2.1 </a:t>
            </a:r>
            <a:r>
              <a:rPr lang="es-ES" sz="2000" kern="0" dirty="0" smtClean="0">
                <a:ea typeface="+mj-ea"/>
                <a:cs typeface="Arial" pitchFamily="34" charset="0"/>
              </a:rPr>
              <a:t>Procesos básicos fara facilitar la integración</a:t>
            </a:r>
          </a:p>
          <a:p>
            <a:pPr marL="1200150" lvl="1" indent="-742950" defTabSz="914400" eaLnBrk="0" hangingPunct="0"/>
            <a:r>
              <a:rPr lang="es-ES" sz="2000" kern="0" dirty="0" smtClean="0">
                <a:ea typeface="+mj-ea"/>
                <a:cs typeface="Arial" pitchFamily="34" charset="0"/>
              </a:rPr>
              <a:t>2</a:t>
            </a:r>
            <a:r>
              <a:rPr lang="es-ES" sz="2000" kern="0" dirty="0" smtClean="0">
                <a:ea typeface="+mj-ea"/>
                <a:cs typeface="Arial" pitchFamily="34" charset="0"/>
              </a:rPr>
              <a:t>.2 </a:t>
            </a:r>
            <a:r>
              <a:rPr lang="es-ES" sz="2000" kern="0" dirty="0" smtClean="0">
                <a:ea typeface="+mj-ea"/>
                <a:cs typeface="Arial" pitchFamily="34" charset="0"/>
              </a:rPr>
              <a:t>Motivación</a:t>
            </a:r>
          </a:p>
          <a:p>
            <a:pPr marL="1200150" lvl="1" indent="-742950" defTabSz="914400" eaLnBrk="0" hangingPunct="0"/>
            <a:r>
              <a:rPr lang="es-ES" sz="2000" kern="0" dirty="0" smtClean="0">
                <a:ea typeface="+mj-ea"/>
                <a:cs typeface="Arial" pitchFamily="34" charset="0"/>
              </a:rPr>
              <a:t>2</a:t>
            </a:r>
            <a:r>
              <a:rPr lang="es-ES" sz="2000" kern="0" dirty="0" smtClean="0">
                <a:ea typeface="+mj-ea"/>
                <a:cs typeface="Arial" pitchFamily="34" charset="0"/>
              </a:rPr>
              <a:t>.3 </a:t>
            </a:r>
            <a:r>
              <a:rPr lang="es-ES" sz="2000" kern="0" dirty="0" smtClean="0">
                <a:ea typeface="+mj-ea"/>
                <a:cs typeface="Arial" pitchFamily="34" charset="0"/>
              </a:rPr>
              <a:t>Nivel de Instrumento (PUCK, SID, IEEE </a:t>
            </a:r>
            <a:r>
              <a:rPr lang="es-ES" sz="2000" kern="0" dirty="0" err="1" smtClean="0">
                <a:ea typeface="+mj-ea"/>
                <a:cs typeface="Arial" pitchFamily="34" charset="0"/>
              </a:rPr>
              <a:t>Std.</a:t>
            </a:r>
            <a:r>
              <a:rPr lang="es-ES" sz="2000" kern="0" dirty="0" smtClean="0">
                <a:ea typeface="+mj-ea"/>
                <a:cs typeface="Arial" pitchFamily="34" charset="0"/>
              </a:rPr>
              <a:t> 1451)</a:t>
            </a:r>
          </a:p>
          <a:p>
            <a:pPr marL="1200150" lvl="1" indent="-742950" defTabSz="914400" eaLnBrk="0" hangingPunct="0"/>
            <a:r>
              <a:rPr lang="es-ES" sz="2000" kern="0" dirty="0" smtClean="0">
                <a:ea typeface="+mj-ea"/>
                <a:cs typeface="Arial" pitchFamily="34" charset="0"/>
              </a:rPr>
              <a:t>2</a:t>
            </a:r>
            <a:r>
              <a:rPr lang="es-ES" sz="2000" kern="0" dirty="0" smtClean="0">
                <a:ea typeface="+mj-ea"/>
                <a:cs typeface="Arial" pitchFamily="34" charset="0"/>
              </a:rPr>
              <a:t>.4 </a:t>
            </a:r>
            <a:r>
              <a:rPr lang="es-ES" sz="2000" kern="0" dirty="0" smtClean="0">
                <a:ea typeface="+mj-ea"/>
                <a:cs typeface="Arial" pitchFamily="34" charset="0"/>
              </a:rPr>
              <a:t>Sensor web </a:t>
            </a:r>
            <a:r>
              <a:rPr lang="es-ES" sz="2000" kern="0" dirty="0" err="1" smtClean="0">
                <a:ea typeface="+mj-ea"/>
                <a:cs typeface="Arial" pitchFamily="34" charset="0"/>
              </a:rPr>
              <a:t>level</a:t>
            </a:r>
            <a:r>
              <a:rPr lang="es-ES" sz="2000" kern="0" dirty="0" smtClean="0">
                <a:ea typeface="+mj-ea"/>
                <a:cs typeface="Arial" pitchFamily="34" charset="0"/>
              </a:rPr>
              <a:t> (SWE-SOS, IEEE </a:t>
            </a:r>
            <a:r>
              <a:rPr lang="es-ES" sz="2000" kern="0" dirty="0" err="1" smtClean="0">
                <a:ea typeface="+mj-ea"/>
                <a:cs typeface="Arial" pitchFamily="34" charset="0"/>
              </a:rPr>
              <a:t>Std.</a:t>
            </a:r>
            <a:r>
              <a:rPr lang="es-ES" sz="2000" kern="0" dirty="0" smtClean="0">
                <a:ea typeface="+mj-ea"/>
                <a:cs typeface="Arial" pitchFamily="34" charset="0"/>
              </a:rPr>
              <a:t> 1451)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42044" y="71438"/>
            <a:ext cx="4693608" cy="490537"/>
          </a:xfrm>
        </p:spPr>
        <p:txBody>
          <a:bodyPr/>
          <a:lstStyle/>
          <a:p>
            <a:r>
              <a:rPr lang="es-ES" dirty="0" smtClean="0"/>
              <a:t>Procesos Básicos</a:t>
            </a:r>
          </a:p>
        </p:txBody>
      </p:sp>
      <p:sp>
        <p:nvSpPr>
          <p:cNvPr id="5" name="Slide Number Placeholder 4"/>
          <p:cNvSpPr>
            <a:spLocks noGrp="1"/>
          </p:cNvSpPr>
          <p:nvPr>
            <p:ph type="sldNum" sz="quarter" idx="10"/>
          </p:nvPr>
        </p:nvSpPr>
        <p:spPr/>
        <p:txBody>
          <a:bodyPr/>
          <a:lstStyle/>
          <a:p>
            <a:pPr>
              <a:defRPr/>
            </a:pPr>
            <a:fld id="{0B7BD335-7B6B-4E77-B229-42628879329B}" type="slidenum">
              <a:rPr lang="es-ES" smtClean="0"/>
              <a:pPr>
                <a:defRPr/>
              </a:pPr>
              <a:t>11</a:t>
            </a:fld>
            <a:endParaRPr lang="es-ES"/>
          </a:p>
        </p:txBody>
      </p:sp>
      <p:sp>
        <p:nvSpPr>
          <p:cNvPr id="9" name="TextBox 8"/>
          <p:cNvSpPr txBox="1"/>
          <p:nvPr/>
        </p:nvSpPr>
        <p:spPr>
          <a:xfrm>
            <a:off x="224285" y="857156"/>
            <a:ext cx="8695426" cy="1384995"/>
          </a:xfrm>
          <a:prstGeom prst="rect">
            <a:avLst/>
          </a:prstGeom>
          <a:noFill/>
        </p:spPr>
        <p:txBody>
          <a:bodyPr wrap="square" rtlCol="0">
            <a:spAutoFit/>
          </a:bodyPr>
          <a:lstStyle/>
          <a:p>
            <a:pPr algn="just"/>
            <a:r>
              <a:rPr lang="es-ES" sz="2800" dirty="0" smtClean="0"/>
              <a:t>Procesos básicos para asegurar la interoperabilidad entre observatorios, instrumentos de medida y usuarios</a:t>
            </a:r>
            <a:endParaRPr lang="es-ES" sz="2800" dirty="0"/>
          </a:p>
        </p:txBody>
      </p:sp>
      <p:pic>
        <p:nvPicPr>
          <p:cNvPr id="10247" name="Picture 7"/>
          <p:cNvPicPr>
            <a:picLocks noChangeAspect="1" noChangeArrowheads="1"/>
          </p:cNvPicPr>
          <p:nvPr/>
        </p:nvPicPr>
        <p:blipFill>
          <a:blip r:embed="rId3"/>
          <a:srcRect/>
          <a:stretch>
            <a:fillRect/>
          </a:stretch>
        </p:blipFill>
        <p:spPr bwMode="auto">
          <a:xfrm>
            <a:off x="346809" y="2506333"/>
            <a:ext cx="4314261" cy="2565999"/>
          </a:xfrm>
          <a:prstGeom prst="rect">
            <a:avLst/>
          </a:prstGeom>
          <a:noFill/>
          <a:ln w="9525">
            <a:noFill/>
            <a:miter lim="800000"/>
            <a:headEnd/>
            <a:tailEnd/>
          </a:ln>
        </p:spPr>
      </p:pic>
      <p:pic>
        <p:nvPicPr>
          <p:cNvPr id="78849" name="Picture 1"/>
          <p:cNvPicPr>
            <a:picLocks noChangeAspect="1" noChangeArrowheads="1"/>
          </p:cNvPicPr>
          <p:nvPr/>
        </p:nvPicPr>
        <p:blipFill>
          <a:blip r:embed="rId4"/>
          <a:srcRect/>
          <a:stretch>
            <a:fillRect/>
          </a:stretch>
        </p:blipFill>
        <p:spPr bwMode="auto">
          <a:xfrm>
            <a:off x="4661070" y="2506332"/>
            <a:ext cx="4300163" cy="2565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8849"/>
                                        </p:tgtEl>
                                        <p:attrNameLst>
                                          <p:attrName>style.visibility</p:attrName>
                                        </p:attrNameLst>
                                      </p:cBhvr>
                                      <p:to>
                                        <p:strVal val="visible"/>
                                      </p:to>
                                    </p:set>
                                    <p:animEffect transition="in" filter="blinds(horizontal)">
                                      <p:cBhvr>
                                        <p:cTn id="11" dur="500"/>
                                        <p:tgtEl>
                                          <p:spTgt spid="78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l="55238" t="28191" r="17619" b="41333"/>
          <a:stretch>
            <a:fillRect/>
          </a:stretch>
        </p:blipFill>
        <p:spPr bwMode="auto">
          <a:xfrm>
            <a:off x="4029075" y="1371600"/>
            <a:ext cx="4886325" cy="3429000"/>
          </a:xfrm>
          <a:prstGeom prst="rect">
            <a:avLst/>
          </a:prstGeom>
          <a:noFill/>
          <a:ln w="9525">
            <a:noFill/>
            <a:miter lim="800000"/>
            <a:headEnd/>
            <a:tailEnd/>
          </a:ln>
        </p:spPr>
      </p:pic>
      <p:sp>
        <p:nvSpPr>
          <p:cNvPr id="4" name="Curved Left Arrow 3"/>
          <p:cNvSpPr/>
          <p:nvPr/>
        </p:nvSpPr>
        <p:spPr>
          <a:xfrm rot="5400000">
            <a:off x="2709069" y="675481"/>
            <a:ext cx="3473450" cy="7367588"/>
          </a:xfrm>
          <a:prstGeom prst="curvedLeftArrow">
            <a:avLst>
              <a:gd name="adj1" fmla="val 23304"/>
              <a:gd name="adj2" fmla="val 50914"/>
              <a:gd name="adj3" fmla="val 42701"/>
            </a:avLst>
          </a:prstGeom>
          <a:solidFill>
            <a:schemeClr val="accent6">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pic>
        <p:nvPicPr>
          <p:cNvPr id="12292" name="Picture 2" descr="D:\MyFiles\_Diss\2009-11-10 52n Partner Workshop\img\user.png"/>
          <p:cNvPicPr>
            <a:picLocks noChangeAspect="1" noChangeArrowheads="1"/>
          </p:cNvPicPr>
          <p:nvPr/>
        </p:nvPicPr>
        <p:blipFill>
          <a:blip r:embed="rId4"/>
          <a:srcRect/>
          <a:stretch>
            <a:fillRect/>
          </a:stretch>
        </p:blipFill>
        <p:spPr bwMode="auto">
          <a:xfrm>
            <a:off x="639763" y="668338"/>
            <a:ext cx="2024062" cy="1905000"/>
          </a:xfrm>
          <a:prstGeom prst="rect">
            <a:avLst/>
          </a:prstGeom>
          <a:noFill/>
          <a:ln w="9525">
            <a:noFill/>
            <a:miter lim="800000"/>
            <a:headEnd/>
            <a:tailEnd/>
          </a:ln>
        </p:spPr>
      </p:pic>
      <p:pic>
        <p:nvPicPr>
          <p:cNvPr id="12293" name="Picture 2"/>
          <p:cNvPicPr>
            <a:picLocks noChangeAspect="1" noChangeArrowheads="1"/>
          </p:cNvPicPr>
          <p:nvPr/>
        </p:nvPicPr>
        <p:blipFill>
          <a:blip r:embed="rId5"/>
          <a:srcRect/>
          <a:stretch>
            <a:fillRect/>
          </a:stretch>
        </p:blipFill>
        <p:spPr bwMode="auto">
          <a:xfrm>
            <a:off x="5562600" y="2209800"/>
            <a:ext cx="1524000" cy="412750"/>
          </a:xfrm>
          <a:prstGeom prst="rect">
            <a:avLst/>
          </a:prstGeom>
          <a:noFill/>
          <a:ln w="9525">
            <a:noFill/>
            <a:miter lim="800000"/>
            <a:headEnd/>
            <a:tailEnd/>
          </a:ln>
        </p:spPr>
      </p:pic>
      <p:pic>
        <p:nvPicPr>
          <p:cNvPr id="12294" name="Picture 3" descr="D:\MyFiles\_Diss\2009-11-10 52n Partner Workshop\img\2d_Anemometer.png"/>
          <p:cNvPicPr>
            <a:picLocks noChangeAspect="1" noChangeArrowheads="1"/>
          </p:cNvPicPr>
          <p:nvPr/>
        </p:nvPicPr>
        <p:blipFill>
          <a:blip r:embed="rId6"/>
          <a:srcRect/>
          <a:stretch>
            <a:fillRect/>
          </a:stretch>
        </p:blipFill>
        <p:spPr bwMode="auto">
          <a:xfrm>
            <a:off x="8077200" y="2286000"/>
            <a:ext cx="725488" cy="690563"/>
          </a:xfrm>
          <a:prstGeom prst="rect">
            <a:avLst/>
          </a:prstGeom>
          <a:solidFill>
            <a:schemeClr val="bg1"/>
          </a:solidFill>
          <a:ln w="9525">
            <a:noFill/>
            <a:miter lim="800000"/>
            <a:headEnd/>
            <a:tailEnd/>
          </a:ln>
        </p:spPr>
      </p:pic>
      <p:sp>
        <p:nvSpPr>
          <p:cNvPr id="12295" name="Title 1"/>
          <p:cNvSpPr>
            <a:spLocks noGrp="1"/>
          </p:cNvSpPr>
          <p:nvPr>
            <p:ph type="title"/>
          </p:nvPr>
        </p:nvSpPr>
        <p:spPr>
          <a:xfrm>
            <a:off x="1854200" y="71438"/>
            <a:ext cx="5232400" cy="490537"/>
          </a:xfrm>
        </p:spPr>
        <p:txBody>
          <a:bodyPr/>
          <a:lstStyle/>
          <a:p>
            <a:pPr algn="l"/>
            <a:r>
              <a:rPr lang="es-ES" smtClean="0">
                <a:solidFill>
                  <a:schemeClr val="bg1"/>
                </a:solidFill>
              </a:rPr>
              <a:t>Motivación</a:t>
            </a:r>
          </a:p>
        </p:txBody>
      </p:sp>
      <p:sp>
        <p:nvSpPr>
          <p:cNvPr id="8" name="Slide Number Placeholder 7"/>
          <p:cNvSpPr>
            <a:spLocks noGrp="1"/>
          </p:cNvSpPr>
          <p:nvPr>
            <p:ph type="sldNum" sz="quarter" idx="11"/>
          </p:nvPr>
        </p:nvSpPr>
        <p:spPr/>
        <p:txBody>
          <a:bodyPr/>
          <a:lstStyle/>
          <a:p>
            <a:pPr>
              <a:defRPr/>
            </a:pPr>
            <a:fld id="{0C0E511F-A5E4-4893-AED9-43513AB854CE}" type="slidenum">
              <a:rPr lang="es-ES" smtClean="0"/>
              <a:pPr>
                <a:defRPr/>
              </a:pPr>
              <a:t>12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par>
                                <p:cTn id="8" presetID="3" presetClass="entr" presetSubtype="10" fill="hold"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blinds(horizontal)">
                                      <p:cBhvr>
                                        <p:cTn id="10" dur="500"/>
                                        <p:tgtEl>
                                          <p:spTgt spid="1229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13</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3" name="TextBox 12"/>
          <p:cNvSpPr txBox="1"/>
          <p:nvPr/>
        </p:nvSpPr>
        <p:spPr>
          <a:xfrm>
            <a:off x="914400" y="1257420"/>
            <a:ext cx="7608498" cy="523220"/>
          </a:xfrm>
          <a:prstGeom prst="rect">
            <a:avLst/>
          </a:prstGeom>
          <a:noFill/>
        </p:spPr>
        <p:txBody>
          <a:bodyPr wrap="square" rtlCol="0">
            <a:spAutoFit/>
          </a:bodyPr>
          <a:lstStyle/>
          <a:p>
            <a:r>
              <a:rPr lang="es-ES" sz="2800" dirty="0" smtClean="0"/>
              <a:t>Nivel de Instrumento</a:t>
            </a:r>
            <a:endParaRPr lang="es-ES" sz="2800" dirty="0"/>
          </a:p>
        </p:txBody>
      </p:sp>
      <p:pic>
        <p:nvPicPr>
          <p:cNvPr id="6" name="Picture 5" descr="instrument1.png"/>
          <p:cNvPicPr>
            <a:picLocks noChangeAspect="1"/>
          </p:cNvPicPr>
          <p:nvPr/>
        </p:nvPicPr>
        <p:blipFill>
          <a:blip r:embed="rId3"/>
          <a:srcRect/>
          <a:stretch>
            <a:fillRect/>
          </a:stretch>
        </p:blipFill>
        <p:spPr bwMode="auto">
          <a:xfrm>
            <a:off x="5854700" y="2769587"/>
            <a:ext cx="830263" cy="579437"/>
          </a:xfrm>
          <a:prstGeom prst="rect">
            <a:avLst/>
          </a:prstGeom>
          <a:noFill/>
          <a:ln w="9525">
            <a:noFill/>
            <a:miter lim="800000"/>
            <a:headEnd/>
            <a:tailEnd/>
          </a:ln>
        </p:spPr>
      </p:pic>
      <p:pic>
        <p:nvPicPr>
          <p:cNvPr id="7" name="Picture 7" descr="instrument3.png"/>
          <p:cNvPicPr>
            <a:picLocks noChangeAspect="1"/>
          </p:cNvPicPr>
          <p:nvPr/>
        </p:nvPicPr>
        <p:blipFill>
          <a:blip r:embed="rId4"/>
          <a:srcRect/>
          <a:stretch>
            <a:fillRect/>
          </a:stretch>
        </p:blipFill>
        <p:spPr bwMode="auto">
          <a:xfrm>
            <a:off x="7292975" y="2748949"/>
            <a:ext cx="923925" cy="854075"/>
          </a:xfrm>
          <a:prstGeom prst="rect">
            <a:avLst/>
          </a:prstGeom>
          <a:noFill/>
          <a:ln w="9525">
            <a:noFill/>
            <a:miter lim="800000"/>
            <a:headEnd/>
            <a:tailEnd/>
          </a:ln>
        </p:spPr>
      </p:pic>
      <p:pic>
        <p:nvPicPr>
          <p:cNvPr id="8" name="Picture 6" descr="instrument2.png"/>
          <p:cNvPicPr>
            <a:picLocks noChangeAspect="1"/>
          </p:cNvPicPr>
          <p:nvPr/>
        </p:nvPicPr>
        <p:blipFill>
          <a:blip r:embed="rId5"/>
          <a:srcRect/>
          <a:stretch>
            <a:fillRect/>
          </a:stretch>
        </p:blipFill>
        <p:spPr bwMode="auto">
          <a:xfrm>
            <a:off x="6588125" y="2769587"/>
            <a:ext cx="828675" cy="579437"/>
          </a:xfrm>
          <a:prstGeom prst="rect">
            <a:avLst/>
          </a:prstGeom>
          <a:noFill/>
          <a:ln w="9525">
            <a:noFill/>
            <a:miter lim="800000"/>
            <a:headEnd/>
            <a:tailEnd/>
          </a:ln>
        </p:spPr>
      </p:pic>
      <p:pic>
        <p:nvPicPr>
          <p:cNvPr id="9" name="Picture 8" descr="http://t0.gstatic.com/images?q=tbn:ANd9GcQ76J_-8o7EItOHkUTYT5dM4aCX1qykXuf6LT-6HUQBEgUNBVPg"/>
          <p:cNvPicPr>
            <a:picLocks noChangeAspect="1" noChangeArrowheads="1"/>
          </p:cNvPicPr>
          <p:nvPr/>
        </p:nvPicPr>
        <p:blipFill>
          <a:blip r:embed="rId6"/>
          <a:srcRect/>
          <a:stretch>
            <a:fillRect/>
          </a:stretch>
        </p:blipFill>
        <p:spPr bwMode="auto">
          <a:xfrm>
            <a:off x="3630613" y="2788637"/>
            <a:ext cx="671512" cy="671512"/>
          </a:xfrm>
          <a:prstGeom prst="rect">
            <a:avLst/>
          </a:prstGeom>
          <a:noFill/>
          <a:ln w="9525">
            <a:noFill/>
            <a:miter lim="800000"/>
            <a:headEnd/>
            <a:tailEnd/>
          </a:ln>
        </p:spPr>
      </p:pic>
      <p:sp>
        <p:nvSpPr>
          <p:cNvPr id="10" name="Cloud 9"/>
          <p:cNvSpPr/>
          <p:nvPr/>
        </p:nvSpPr>
        <p:spPr>
          <a:xfrm>
            <a:off x="1201738" y="2763237"/>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11" name="Straight Arrow Connector 10"/>
          <p:cNvCxnSpPr/>
          <p:nvPr/>
        </p:nvCxnSpPr>
        <p:spPr>
          <a:xfrm>
            <a:off x="2138363" y="3125187"/>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4302125" y="3125187"/>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4" name="TextBox 15"/>
          <p:cNvSpPr txBox="1">
            <a:spLocks noChangeArrowheads="1"/>
          </p:cNvSpPr>
          <p:nvPr/>
        </p:nvSpPr>
        <p:spPr bwMode="auto">
          <a:xfrm>
            <a:off x="4535488" y="2910874"/>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15" name="TextBox 14"/>
          <p:cNvSpPr txBox="1">
            <a:spLocks noChangeArrowheads="1"/>
          </p:cNvSpPr>
          <p:nvPr/>
        </p:nvSpPr>
        <p:spPr bwMode="auto">
          <a:xfrm>
            <a:off x="2203450" y="2891824"/>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sp>
        <p:nvSpPr>
          <p:cNvPr id="16" name="Oval 15"/>
          <p:cNvSpPr/>
          <p:nvPr/>
        </p:nvSpPr>
        <p:spPr>
          <a:xfrm>
            <a:off x="3354806" y="2447865"/>
            <a:ext cx="4827588" cy="13161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7"/>
          <p:cNvPicPr>
            <a:picLocks noChangeAspect="1" noChangeArrowheads="1"/>
          </p:cNvPicPr>
          <p:nvPr/>
        </p:nvPicPr>
        <p:blipFill>
          <a:blip r:embed="rId7"/>
          <a:srcRect/>
          <a:stretch>
            <a:fillRect/>
          </a:stretch>
        </p:blipFill>
        <p:spPr bwMode="auto">
          <a:xfrm>
            <a:off x="2746331" y="3895331"/>
            <a:ext cx="3716337" cy="22103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instrument2.png"/>
          <p:cNvPicPr>
            <a:picLocks noChangeAspect="1"/>
          </p:cNvPicPr>
          <p:nvPr/>
        </p:nvPicPr>
        <p:blipFill>
          <a:blip r:embed="rId3"/>
          <a:srcRect/>
          <a:stretch>
            <a:fillRect/>
          </a:stretch>
        </p:blipFill>
        <p:spPr bwMode="auto">
          <a:xfrm>
            <a:off x="7728315" y="5107345"/>
            <a:ext cx="1415685" cy="989894"/>
          </a:xfrm>
          <a:prstGeom prst="rect">
            <a:avLst/>
          </a:prstGeom>
          <a:noFill/>
          <a:ln w="9525">
            <a:noFill/>
            <a:miter lim="800000"/>
            <a:headEnd/>
            <a:tailEnd/>
          </a:ln>
        </p:spPr>
      </p:pic>
      <p:pic>
        <p:nvPicPr>
          <p:cNvPr id="24" name="Picture 6" descr="instrument2.png"/>
          <p:cNvPicPr>
            <a:picLocks noChangeAspect="1"/>
          </p:cNvPicPr>
          <p:nvPr/>
        </p:nvPicPr>
        <p:blipFill>
          <a:blip r:embed="rId3"/>
          <a:srcRect/>
          <a:stretch>
            <a:fillRect/>
          </a:stretch>
        </p:blipFill>
        <p:spPr bwMode="auto">
          <a:xfrm>
            <a:off x="413115" y="5107345"/>
            <a:ext cx="1415685" cy="989894"/>
          </a:xfrm>
          <a:prstGeom prst="rect">
            <a:avLst/>
          </a:prstGeom>
          <a:noFill/>
          <a:ln w="9525">
            <a:noFill/>
            <a:miter lim="800000"/>
            <a:headEnd/>
            <a:tailEnd/>
          </a:ln>
        </p:spPr>
      </p:pic>
      <p:sp>
        <p:nvSpPr>
          <p:cNvPr id="13317" name="Text Box 5"/>
          <p:cNvSpPr txBox="1">
            <a:spLocks noChangeArrowheads="1"/>
          </p:cNvSpPr>
          <p:nvPr/>
        </p:nvSpPr>
        <p:spPr bwMode="auto">
          <a:xfrm>
            <a:off x="241752" y="5032175"/>
            <a:ext cx="949277" cy="338542"/>
          </a:xfrm>
          <a:prstGeom prst="rect">
            <a:avLst/>
          </a:prstGeom>
          <a:noFill/>
          <a:ln w="9525">
            <a:noFill/>
            <a:miter lim="800000"/>
            <a:headEnd/>
            <a:tailEnd/>
          </a:ln>
        </p:spPr>
        <p:txBody>
          <a:bodyPr wrap="none" lIns="91429" tIns="45714" rIns="91429" bIns="45714">
            <a:spAutoFit/>
          </a:bodyPr>
          <a:lstStyle/>
          <a:p>
            <a:r>
              <a:rPr lang="es-ES" sz="1600" smtClean="0">
                <a:cs typeface="Arial" pitchFamily="34" charset="0"/>
              </a:rPr>
              <a:t>Marca X</a:t>
            </a:r>
            <a:endParaRPr lang="es-ES" sz="1600">
              <a:cs typeface="Arial" pitchFamily="34" charset="0"/>
            </a:endParaRPr>
          </a:p>
        </p:txBody>
      </p:sp>
      <p:sp>
        <p:nvSpPr>
          <p:cNvPr id="13318" name="Text Box 6"/>
          <p:cNvSpPr txBox="1">
            <a:spLocks noChangeArrowheads="1"/>
          </p:cNvSpPr>
          <p:nvPr/>
        </p:nvSpPr>
        <p:spPr bwMode="auto">
          <a:xfrm>
            <a:off x="7493881" y="5032175"/>
            <a:ext cx="945558" cy="338542"/>
          </a:xfrm>
          <a:prstGeom prst="rect">
            <a:avLst/>
          </a:prstGeom>
          <a:noFill/>
          <a:ln w="9525">
            <a:noFill/>
            <a:miter lim="800000"/>
            <a:headEnd/>
            <a:tailEnd/>
          </a:ln>
        </p:spPr>
        <p:txBody>
          <a:bodyPr wrap="none" lIns="91429" tIns="45714" rIns="91429" bIns="45714">
            <a:spAutoFit/>
          </a:bodyPr>
          <a:lstStyle/>
          <a:p>
            <a:r>
              <a:rPr lang="es-ES" sz="1600" smtClean="0">
                <a:cs typeface="Arial" pitchFamily="34" charset="0"/>
              </a:rPr>
              <a:t>Marca Y</a:t>
            </a:r>
            <a:endParaRPr lang="es-ES" sz="1600">
              <a:cs typeface="Arial" pitchFamily="34" charset="0"/>
            </a:endParaRPr>
          </a:p>
        </p:txBody>
      </p:sp>
      <p:grpSp>
        <p:nvGrpSpPr>
          <p:cNvPr id="2" name="Group 7"/>
          <p:cNvGrpSpPr>
            <a:grpSpLocks/>
          </p:cNvGrpSpPr>
          <p:nvPr/>
        </p:nvGrpSpPr>
        <p:grpSpPr bwMode="auto">
          <a:xfrm>
            <a:off x="1828800" y="1975455"/>
            <a:ext cx="1981200" cy="3581400"/>
            <a:chOff x="1152" y="864"/>
            <a:chExt cx="1248" cy="2256"/>
          </a:xfrm>
        </p:grpSpPr>
        <p:sp>
          <p:nvSpPr>
            <p:cNvPr id="13333" name="Line 8"/>
            <p:cNvSpPr>
              <a:spLocks noChangeShapeType="1"/>
            </p:cNvSpPr>
            <p:nvPr/>
          </p:nvSpPr>
          <p:spPr bwMode="auto">
            <a:xfrm flipH="1">
              <a:off x="1152" y="864"/>
              <a:ext cx="1248" cy="2256"/>
            </a:xfrm>
            <a:prstGeom prst="line">
              <a:avLst/>
            </a:prstGeom>
            <a:noFill/>
            <a:ln w="9525">
              <a:solidFill>
                <a:schemeClr val="tx1"/>
              </a:solidFill>
              <a:round/>
              <a:headEnd/>
              <a:tailEnd type="triangle" w="lg" len="lg"/>
            </a:ln>
          </p:spPr>
          <p:txBody>
            <a:bodyPr/>
            <a:lstStyle/>
            <a:p>
              <a:endParaRPr lang="es-ES"/>
            </a:p>
          </p:txBody>
        </p:sp>
        <p:sp>
          <p:nvSpPr>
            <p:cNvPr id="13334" name="Text Box 9"/>
            <p:cNvSpPr txBox="1">
              <a:spLocks noChangeArrowheads="1"/>
            </p:cNvSpPr>
            <p:nvPr/>
          </p:nvSpPr>
          <p:spPr bwMode="auto">
            <a:xfrm>
              <a:off x="1488" y="1824"/>
              <a:ext cx="326" cy="233"/>
            </a:xfrm>
            <a:prstGeom prst="rect">
              <a:avLst/>
            </a:prstGeom>
            <a:noFill/>
            <a:ln w="9525">
              <a:noFill/>
              <a:miter lim="800000"/>
              <a:headEnd/>
              <a:tailEnd/>
            </a:ln>
          </p:spPr>
          <p:txBody>
            <a:bodyPr wrap="none">
              <a:spAutoFit/>
            </a:bodyPr>
            <a:lstStyle/>
            <a:p>
              <a:r>
                <a:rPr lang="es-ES" smtClean="0">
                  <a:cs typeface="Arial" pitchFamily="34" charset="0"/>
                </a:rPr>
                <a:t>“ts”</a:t>
              </a:r>
              <a:endParaRPr lang="es-ES">
                <a:cs typeface="Arial" pitchFamily="34" charset="0"/>
              </a:endParaRPr>
            </a:p>
          </p:txBody>
        </p:sp>
      </p:grpSp>
      <p:grpSp>
        <p:nvGrpSpPr>
          <p:cNvPr id="3" name="Group 10"/>
          <p:cNvGrpSpPr>
            <a:grpSpLocks/>
          </p:cNvGrpSpPr>
          <p:nvPr/>
        </p:nvGrpSpPr>
        <p:grpSpPr bwMode="auto">
          <a:xfrm>
            <a:off x="4800600" y="1899255"/>
            <a:ext cx="2409825" cy="3657600"/>
            <a:chOff x="3024" y="816"/>
            <a:chExt cx="1518" cy="2304"/>
          </a:xfrm>
        </p:grpSpPr>
        <p:sp>
          <p:nvSpPr>
            <p:cNvPr id="13331" name="Line 11"/>
            <p:cNvSpPr>
              <a:spLocks noChangeShapeType="1"/>
            </p:cNvSpPr>
            <p:nvPr/>
          </p:nvSpPr>
          <p:spPr bwMode="auto">
            <a:xfrm>
              <a:off x="3024" y="816"/>
              <a:ext cx="1518" cy="2304"/>
            </a:xfrm>
            <a:prstGeom prst="line">
              <a:avLst/>
            </a:prstGeom>
            <a:noFill/>
            <a:ln w="9525">
              <a:solidFill>
                <a:schemeClr val="tx1"/>
              </a:solidFill>
              <a:round/>
              <a:headEnd/>
              <a:tailEnd type="triangle" w="lg" len="lg"/>
            </a:ln>
          </p:spPr>
          <p:txBody>
            <a:bodyPr/>
            <a:lstStyle/>
            <a:p>
              <a:endParaRPr lang="es-ES"/>
            </a:p>
          </p:txBody>
        </p:sp>
        <p:sp>
          <p:nvSpPr>
            <p:cNvPr id="13332" name="Text Box 12"/>
            <p:cNvSpPr txBox="1">
              <a:spLocks noChangeArrowheads="1"/>
            </p:cNvSpPr>
            <p:nvPr/>
          </p:nvSpPr>
          <p:spPr bwMode="auto">
            <a:xfrm>
              <a:off x="3072" y="1776"/>
              <a:ext cx="682" cy="233"/>
            </a:xfrm>
            <a:prstGeom prst="rect">
              <a:avLst/>
            </a:prstGeom>
            <a:noFill/>
            <a:ln w="9525">
              <a:noFill/>
              <a:miter lim="800000"/>
              <a:headEnd/>
              <a:tailEnd/>
            </a:ln>
          </p:spPr>
          <p:txBody>
            <a:bodyPr wrap="none">
              <a:spAutoFit/>
            </a:bodyPr>
            <a:lstStyle/>
            <a:p>
              <a:r>
                <a:rPr lang="es-ES" smtClean="0">
                  <a:cs typeface="Arial" pitchFamily="34" charset="0"/>
                </a:rPr>
                <a:t>“sample”</a:t>
              </a:r>
              <a:endParaRPr lang="es-ES">
                <a:cs typeface="Arial" pitchFamily="34" charset="0"/>
              </a:endParaRPr>
            </a:p>
          </p:txBody>
        </p:sp>
      </p:grpSp>
      <p:grpSp>
        <p:nvGrpSpPr>
          <p:cNvPr id="4" name="Group 13"/>
          <p:cNvGrpSpPr>
            <a:grpSpLocks/>
          </p:cNvGrpSpPr>
          <p:nvPr/>
        </p:nvGrpSpPr>
        <p:grpSpPr bwMode="auto">
          <a:xfrm>
            <a:off x="2133600" y="1180118"/>
            <a:ext cx="1981200" cy="5148262"/>
            <a:chOff x="1344" y="363"/>
            <a:chExt cx="1248" cy="3243"/>
          </a:xfrm>
        </p:grpSpPr>
        <p:sp>
          <p:nvSpPr>
            <p:cNvPr id="13329" name="Line 14"/>
            <p:cNvSpPr>
              <a:spLocks noChangeShapeType="1"/>
            </p:cNvSpPr>
            <p:nvPr/>
          </p:nvSpPr>
          <p:spPr bwMode="auto">
            <a:xfrm flipH="1">
              <a:off x="1344" y="864"/>
              <a:ext cx="1248" cy="2256"/>
            </a:xfrm>
            <a:prstGeom prst="line">
              <a:avLst/>
            </a:prstGeom>
            <a:noFill/>
            <a:ln w="9525">
              <a:solidFill>
                <a:schemeClr val="tx1"/>
              </a:solidFill>
              <a:round/>
              <a:headEnd type="triangle" w="lg" len="lg"/>
              <a:tailEnd/>
            </a:ln>
          </p:spPr>
          <p:txBody>
            <a:bodyPr/>
            <a:lstStyle/>
            <a:p>
              <a:endParaRPr lang="es-ES"/>
            </a:p>
          </p:txBody>
        </p:sp>
        <p:sp>
          <p:nvSpPr>
            <p:cNvPr id="13330" name="Text Box 15"/>
            <p:cNvSpPr txBox="1">
              <a:spLocks noChangeArrowheads="1"/>
            </p:cNvSpPr>
            <p:nvPr/>
          </p:nvSpPr>
          <p:spPr bwMode="auto">
            <a:xfrm rot="-3666157">
              <a:off x="443" y="1868"/>
              <a:ext cx="3243" cy="233"/>
            </a:xfrm>
            <a:prstGeom prst="rect">
              <a:avLst/>
            </a:prstGeom>
            <a:noFill/>
            <a:ln w="9525">
              <a:noFill/>
              <a:miter lim="800000"/>
              <a:headEnd/>
              <a:tailEnd/>
            </a:ln>
          </p:spPr>
          <p:txBody>
            <a:bodyPr wrap="none">
              <a:spAutoFit/>
            </a:bodyPr>
            <a:lstStyle/>
            <a:p>
              <a:r>
                <a:rPr lang="es-ES" smtClean="0">
                  <a:latin typeface="Courier New" pitchFamily="49" charset="0"/>
                  <a:cs typeface="Arial" pitchFamily="34" charset="0"/>
                </a:rPr>
                <a:t>“Oct-22-2008 14:21:09 32.3 -.02 9.1”</a:t>
              </a:r>
              <a:endParaRPr lang="es-ES">
                <a:latin typeface="Courier New" pitchFamily="49" charset="0"/>
                <a:cs typeface="Arial" pitchFamily="34" charset="0"/>
              </a:endParaRPr>
            </a:p>
          </p:txBody>
        </p:sp>
      </p:grpSp>
      <p:grpSp>
        <p:nvGrpSpPr>
          <p:cNvPr id="5" name="Group 16"/>
          <p:cNvGrpSpPr>
            <a:grpSpLocks/>
          </p:cNvGrpSpPr>
          <p:nvPr/>
        </p:nvGrpSpPr>
        <p:grpSpPr bwMode="auto">
          <a:xfrm>
            <a:off x="5057775" y="1899255"/>
            <a:ext cx="2409825" cy="3657600"/>
            <a:chOff x="3186" y="816"/>
            <a:chExt cx="1518" cy="2304"/>
          </a:xfrm>
        </p:grpSpPr>
        <p:sp>
          <p:nvSpPr>
            <p:cNvPr id="13327" name="Line 17"/>
            <p:cNvSpPr>
              <a:spLocks noChangeShapeType="1"/>
            </p:cNvSpPr>
            <p:nvPr/>
          </p:nvSpPr>
          <p:spPr bwMode="auto">
            <a:xfrm>
              <a:off x="3186" y="816"/>
              <a:ext cx="1518" cy="2304"/>
            </a:xfrm>
            <a:prstGeom prst="line">
              <a:avLst/>
            </a:prstGeom>
            <a:noFill/>
            <a:ln w="9525">
              <a:solidFill>
                <a:schemeClr val="tx1"/>
              </a:solidFill>
              <a:round/>
              <a:headEnd type="triangle" w="lg" len="lg"/>
              <a:tailEnd type="none" w="lg" len="lg"/>
            </a:ln>
          </p:spPr>
          <p:txBody>
            <a:bodyPr/>
            <a:lstStyle/>
            <a:p>
              <a:endParaRPr lang="es-ES"/>
            </a:p>
          </p:txBody>
        </p:sp>
        <p:sp>
          <p:nvSpPr>
            <p:cNvPr id="13328" name="Text Box 18"/>
            <p:cNvSpPr txBox="1">
              <a:spLocks noChangeArrowheads="1"/>
            </p:cNvSpPr>
            <p:nvPr/>
          </p:nvSpPr>
          <p:spPr bwMode="auto">
            <a:xfrm rot="3405181">
              <a:off x="3085" y="1886"/>
              <a:ext cx="1988" cy="231"/>
            </a:xfrm>
            <a:prstGeom prst="rect">
              <a:avLst/>
            </a:prstGeom>
            <a:noFill/>
            <a:ln w="9525">
              <a:noFill/>
              <a:miter lim="800000"/>
              <a:headEnd/>
              <a:tailEnd/>
            </a:ln>
          </p:spPr>
          <p:txBody>
            <a:bodyPr wrap="none">
              <a:spAutoFit/>
            </a:bodyPr>
            <a:lstStyle/>
            <a:p>
              <a:r>
                <a:rPr lang="es-ES" smtClean="0">
                  <a:latin typeface="Webdings" pitchFamily="18" charset="2"/>
                  <a:cs typeface="Arial" pitchFamily="34" charset="0"/>
                </a:rPr>
                <a:t>abcd efghij kl</a:t>
              </a:r>
              <a:endParaRPr lang="es-ES">
                <a:latin typeface="Webdings" pitchFamily="18" charset="2"/>
                <a:cs typeface="Arial" pitchFamily="34" charset="0"/>
              </a:endParaRPr>
            </a:p>
          </p:txBody>
        </p:sp>
      </p:grpSp>
      <p:pic>
        <p:nvPicPr>
          <p:cNvPr id="13323" name="Picture 19" descr="j0195384"/>
          <p:cNvPicPr>
            <a:picLocks noChangeAspect="1" noChangeArrowheads="1"/>
          </p:cNvPicPr>
          <p:nvPr/>
        </p:nvPicPr>
        <p:blipFill>
          <a:blip r:embed="rId4"/>
          <a:srcRect/>
          <a:stretch>
            <a:fillRect/>
          </a:stretch>
        </p:blipFill>
        <p:spPr bwMode="auto">
          <a:xfrm>
            <a:off x="3810000" y="586602"/>
            <a:ext cx="1273175" cy="1300163"/>
          </a:xfrm>
          <a:prstGeom prst="rect">
            <a:avLst/>
          </a:prstGeom>
          <a:noFill/>
          <a:ln w="9525">
            <a:noFill/>
            <a:miter lim="800000"/>
            <a:headEnd/>
            <a:tailEnd/>
          </a:ln>
        </p:spPr>
      </p:pic>
      <p:sp>
        <p:nvSpPr>
          <p:cNvPr id="13325" name="Title 1"/>
          <p:cNvSpPr>
            <a:spLocks noGrp="1"/>
          </p:cNvSpPr>
          <p:nvPr>
            <p:ph type="title"/>
          </p:nvPr>
        </p:nvSpPr>
        <p:spPr>
          <a:xfrm>
            <a:off x="2917031" y="69012"/>
            <a:ext cx="6084888" cy="490537"/>
          </a:xfrm>
        </p:spPr>
        <p:txBody>
          <a:bodyPr/>
          <a:lstStyle/>
          <a:p>
            <a:pPr algn="r"/>
            <a:r>
              <a:rPr lang="es-ES" sz="2800" smtClean="0"/>
              <a:t>Nivel de Instrumento</a:t>
            </a:r>
          </a:p>
        </p:txBody>
      </p:sp>
      <p:sp>
        <p:nvSpPr>
          <p:cNvPr id="22" name="Slide Number Placeholder 21"/>
          <p:cNvSpPr>
            <a:spLocks noGrp="1"/>
          </p:cNvSpPr>
          <p:nvPr>
            <p:ph type="sldNum" sz="quarter" idx="10"/>
          </p:nvPr>
        </p:nvSpPr>
        <p:spPr/>
        <p:txBody>
          <a:bodyPr/>
          <a:lstStyle/>
          <a:p>
            <a:pPr>
              <a:defRPr/>
            </a:pPr>
            <a:fld id="{28582042-F03C-476A-9410-6121BB8F7075}" type="slidenum">
              <a:rPr lang="es-ES" smtClean="0"/>
              <a:pPr>
                <a:defRPr/>
              </a:pPr>
              <a:t>14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6" descr="instrument2.png"/>
          <p:cNvPicPr>
            <a:picLocks noChangeAspect="1"/>
          </p:cNvPicPr>
          <p:nvPr/>
        </p:nvPicPr>
        <p:blipFill>
          <a:blip r:embed="rId3"/>
          <a:srcRect/>
          <a:stretch>
            <a:fillRect/>
          </a:stretch>
        </p:blipFill>
        <p:spPr bwMode="auto">
          <a:xfrm>
            <a:off x="410238" y="5225239"/>
            <a:ext cx="1415685" cy="989894"/>
          </a:xfrm>
          <a:prstGeom prst="rect">
            <a:avLst/>
          </a:prstGeom>
          <a:noFill/>
          <a:ln w="9525">
            <a:noFill/>
            <a:miter lim="800000"/>
            <a:headEnd/>
            <a:tailEnd/>
          </a:ln>
        </p:spPr>
      </p:pic>
      <p:pic>
        <p:nvPicPr>
          <p:cNvPr id="48" name="Picture 6" descr="instrument2.png"/>
          <p:cNvPicPr>
            <a:picLocks noChangeAspect="1"/>
          </p:cNvPicPr>
          <p:nvPr/>
        </p:nvPicPr>
        <p:blipFill>
          <a:blip r:embed="rId3"/>
          <a:srcRect/>
          <a:stretch>
            <a:fillRect/>
          </a:stretch>
        </p:blipFill>
        <p:spPr bwMode="auto">
          <a:xfrm>
            <a:off x="6471246" y="5180764"/>
            <a:ext cx="1415685" cy="989894"/>
          </a:xfrm>
          <a:prstGeom prst="rect">
            <a:avLst/>
          </a:prstGeom>
          <a:noFill/>
          <a:ln w="9525">
            <a:noFill/>
            <a:miter lim="800000"/>
            <a:headEnd/>
            <a:tailEnd/>
          </a:ln>
        </p:spPr>
      </p:pic>
      <p:sp>
        <p:nvSpPr>
          <p:cNvPr id="14340" name="Text Box 4"/>
          <p:cNvSpPr txBox="1">
            <a:spLocks noChangeArrowheads="1"/>
          </p:cNvSpPr>
          <p:nvPr/>
        </p:nvSpPr>
        <p:spPr bwMode="auto">
          <a:xfrm>
            <a:off x="17463" y="5378572"/>
            <a:ext cx="949277" cy="338542"/>
          </a:xfrm>
          <a:prstGeom prst="rect">
            <a:avLst/>
          </a:prstGeom>
          <a:noFill/>
          <a:ln w="9525">
            <a:noFill/>
            <a:miter lim="800000"/>
            <a:headEnd/>
            <a:tailEnd/>
          </a:ln>
        </p:spPr>
        <p:txBody>
          <a:bodyPr wrap="none" lIns="91429" tIns="45714" rIns="91429" bIns="45714">
            <a:spAutoFit/>
          </a:bodyPr>
          <a:lstStyle/>
          <a:p>
            <a:r>
              <a:rPr lang="es-ES" sz="1600" smtClean="0">
                <a:cs typeface="Arial" pitchFamily="34" charset="0"/>
              </a:rPr>
              <a:t>Marca X</a:t>
            </a:r>
            <a:endParaRPr lang="es-ES" sz="1600">
              <a:cs typeface="Arial" pitchFamily="34" charset="0"/>
            </a:endParaRPr>
          </a:p>
        </p:txBody>
      </p:sp>
      <p:sp>
        <p:nvSpPr>
          <p:cNvPr id="14341" name="Text Box 5"/>
          <p:cNvSpPr txBox="1">
            <a:spLocks noChangeArrowheads="1"/>
          </p:cNvSpPr>
          <p:nvPr/>
        </p:nvSpPr>
        <p:spPr bwMode="auto">
          <a:xfrm>
            <a:off x="6010871" y="5378976"/>
            <a:ext cx="945558" cy="338542"/>
          </a:xfrm>
          <a:prstGeom prst="rect">
            <a:avLst/>
          </a:prstGeom>
          <a:noFill/>
          <a:ln w="9525">
            <a:noFill/>
            <a:miter lim="800000"/>
            <a:headEnd/>
            <a:tailEnd/>
          </a:ln>
        </p:spPr>
        <p:txBody>
          <a:bodyPr wrap="none" lIns="91429" tIns="45714" rIns="91429" bIns="45714">
            <a:spAutoFit/>
          </a:bodyPr>
          <a:lstStyle/>
          <a:p>
            <a:r>
              <a:rPr lang="es-ES" sz="1600" smtClean="0">
                <a:cs typeface="Arial" pitchFamily="34" charset="0"/>
              </a:rPr>
              <a:t>Marca Y</a:t>
            </a:r>
            <a:endParaRPr lang="es-ES" sz="1600">
              <a:cs typeface="Arial" pitchFamily="34" charset="0"/>
            </a:endParaRPr>
          </a:p>
        </p:txBody>
      </p:sp>
      <p:grpSp>
        <p:nvGrpSpPr>
          <p:cNvPr id="14342" name="Group 6"/>
          <p:cNvGrpSpPr>
            <a:grpSpLocks/>
          </p:cNvGrpSpPr>
          <p:nvPr/>
        </p:nvGrpSpPr>
        <p:grpSpPr bwMode="auto">
          <a:xfrm>
            <a:off x="506082" y="2857500"/>
            <a:ext cx="1447800" cy="1600200"/>
            <a:chOff x="672" y="576"/>
            <a:chExt cx="912" cy="1008"/>
          </a:xfrm>
        </p:grpSpPr>
        <p:sp>
          <p:nvSpPr>
            <p:cNvPr id="65543" name="Rectangle 7"/>
            <p:cNvSpPr>
              <a:spLocks noChangeArrowheads="1"/>
            </p:cNvSpPr>
            <p:nvPr/>
          </p:nvSpPr>
          <p:spPr bwMode="auto">
            <a:xfrm>
              <a:off x="672" y="816"/>
              <a:ext cx="912" cy="768"/>
            </a:xfrm>
            <a:prstGeom prst="rect">
              <a:avLst/>
            </a:prstGeom>
            <a:solidFill>
              <a:schemeClr val="accent1"/>
            </a:solidFill>
            <a:ln w="9525">
              <a:solidFill>
                <a:schemeClr val="tx1"/>
              </a:solidFill>
              <a:miter lim="800000"/>
              <a:headEnd/>
              <a:tailEnd/>
            </a:ln>
            <a:effectLst>
              <a:outerShdw blurRad="63500" dist="107763" dir="18900000" algn="ctr" rotWithShape="0">
                <a:schemeClr val="bg2">
                  <a:alpha val="50000"/>
                </a:schemeClr>
              </a:outerShdw>
            </a:effectLst>
          </p:spPr>
          <p:txBody>
            <a:bodyPr wrap="none" anchor="ctr"/>
            <a:lstStyle/>
            <a:p>
              <a:pPr algn="ctr">
                <a:buFont typeface="Times New Roman" pitchFamily="16" charset="0"/>
                <a:buNone/>
                <a:defRPr/>
              </a:pPr>
              <a:r>
                <a:rPr lang="es-ES" dirty="0" smtClean="0">
                  <a:latin typeface="Times New Roman" pitchFamily="16" charset="0"/>
                  <a:ea typeface="Arial" charset="0"/>
                  <a:cs typeface="Arial" charset="0"/>
                </a:rPr>
                <a:t>Driver</a:t>
              </a:r>
            </a:p>
            <a:p>
              <a:pPr algn="ctr">
                <a:defRPr/>
              </a:pPr>
              <a:r>
                <a:rPr lang="es-ES" dirty="0" smtClean="0">
                  <a:latin typeface="Times New Roman" pitchFamily="16" charset="0"/>
                  <a:ea typeface="Arial" charset="0"/>
                  <a:cs typeface="Arial" charset="0"/>
                </a:rPr>
                <a:t>Marca X</a:t>
              </a:r>
              <a:endParaRPr lang="es-ES" dirty="0">
                <a:latin typeface="Times New Roman" pitchFamily="16" charset="0"/>
                <a:ea typeface="Arial" charset="0"/>
                <a:cs typeface="Arial" charset="0"/>
              </a:endParaRPr>
            </a:p>
            <a:p>
              <a:pPr algn="ctr">
                <a:buFont typeface="Times New Roman" pitchFamily="16" charset="0"/>
                <a:buNone/>
                <a:defRPr/>
              </a:pPr>
              <a:endParaRPr lang="es-ES" dirty="0">
                <a:latin typeface="Times New Roman" pitchFamily="16" charset="0"/>
                <a:ea typeface="Arial" charset="0"/>
                <a:cs typeface="Arial" charset="0"/>
              </a:endParaRPr>
            </a:p>
          </p:txBody>
        </p:sp>
        <p:sp>
          <p:nvSpPr>
            <p:cNvPr id="65544" name="Rectangle 8"/>
            <p:cNvSpPr>
              <a:spLocks noChangeArrowheads="1"/>
            </p:cNvSpPr>
            <p:nvPr/>
          </p:nvSpPr>
          <p:spPr bwMode="auto">
            <a:xfrm>
              <a:off x="672" y="576"/>
              <a:ext cx="912" cy="240"/>
            </a:xfrm>
            <a:prstGeom prst="rect">
              <a:avLst/>
            </a:prstGeom>
            <a:solidFill>
              <a:srgbClr val="FFFF00"/>
            </a:solidFill>
            <a:ln w="9525">
              <a:solidFill>
                <a:schemeClr val="tx1"/>
              </a:solidFill>
              <a:miter lim="800000"/>
              <a:headEnd/>
              <a:tailEnd/>
            </a:ln>
            <a:effectLst>
              <a:outerShdw blurRad="63500" dist="107763" dir="18900000" algn="ctr" rotWithShape="0">
                <a:schemeClr val="bg2">
                  <a:alpha val="50000"/>
                </a:schemeClr>
              </a:outerShdw>
            </a:effectLst>
          </p:spPr>
          <p:txBody>
            <a:bodyPr wrap="none" anchor="ctr"/>
            <a:lstStyle/>
            <a:p>
              <a:pPr algn="ctr">
                <a:buFont typeface="Times New Roman" pitchFamily="16" charset="0"/>
                <a:buNone/>
                <a:defRPr/>
              </a:pPr>
              <a:r>
                <a:rPr lang="es-ES" dirty="0" smtClean="0">
                  <a:latin typeface="Times New Roman" pitchFamily="16" charset="0"/>
                  <a:ea typeface="Arial" charset="0"/>
                  <a:cs typeface="Arial" charset="0"/>
                </a:rPr>
                <a:t>Interfaz </a:t>
              </a:r>
              <a:r>
                <a:rPr lang="es-ES" dirty="0" err="1" smtClean="0">
                  <a:latin typeface="Times New Roman" pitchFamily="16" charset="0"/>
                  <a:ea typeface="Arial" charset="0"/>
                  <a:cs typeface="Arial" charset="0"/>
                </a:rPr>
                <a:t>Std.</a:t>
              </a:r>
              <a:endParaRPr lang="es-ES" dirty="0">
                <a:latin typeface="Times New Roman" pitchFamily="16" charset="0"/>
                <a:ea typeface="Arial" charset="0"/>
                <a:cs typeface="Arial" charset="0"/>
              </a:endParaRPr>
            </a:p>
          </p:txBody>
        </p:sp>
      </p:grpSp>
      <p:grpSp>
        <p:nvGrpSpPr>
          <p:cNvPr id="14343" name="Group 9"/>
          <p:cNvGrpSpPr>
            <a:grpSpLocks/>
          </p:cNvGrpSpPr>
          <p:nvPr/>
        </p:nvGrpSpPr>
        <p:grpSpPr bwMode="auto">
          <a:xfrm>
            <a:off x="6781800" y="2867025"/>
            <a:ext cx="1447800" cy="1600200"/>
            <a:chOff x="672" y="576"/>
            <a:chExt cx="912" cy="1008"/>
          </a:xfrm>
        </p:grpSpPr>
        <p:sp>
          <p:nvSpPr>
            <p:cNvPr id="65546" name="Rectangle 10"/>
            <p:cNvSpPr>
              <a:spLocks noChangeArrowheads="1"/>
            </p:cNvSpPr>
            <p:nvPr/>
          </p:nvSpPr>
          <p:spPr bwMode="auto">
            <a:xfrm>
              <a:off x="672" y="816"/>
              <a:ext cx="912" cy="768"/>
            </a:xfrm>
            <a:prstGeom prst="rect">
              <a:avLst/>
            </a:prstGeom>
            <a:solidFill>
              <a:srgbClr val="92D050"/>
            </a:solidFill>
            <a:ln w="9525">
              <a:solidFill>
                <a:schemeClr val="tx1"/>
              </a:solidFill>
              <a:miter lim="800000"/>
              <a:headEnd/>
              <a:tailEnd/>
            </a:ln>
            <a:effectLst>
              <a:outerShdw blurRad="63500" dist="107763" dir="18900000" algn="ctr" rotWithShape="0">
                <a:schemeClr val="bg2">
                  <a:alpha val="50000"/>
                </a:schemeClr>
              </a:outerShdw>
            </a:effectLst>
          </p:spPr>
          <p:txBody>
            <a:bodyPr wrap="none" anchor="ctr"/>
            <a:lstStyle/>
            <a:p>
              <a:pPr algn="ctr">
                <a:buFont typeface="Times New Roman" pitchFamily="16" charset="0"/>
                <a:buNone/>
                <a:defRPr/>
              </a:pPr>
              <a:r>
                <a:rPr lang="es-ES" dirty="0" smtClean="0">
                  <a:latin typeface="Times New Roman" pitchFamily="16" charset="0"/>
                  <a:ea typeface="Arial" charset="0"/>
                  <a:cs typeface="Arial" charset="0"/>
                </a:rPr>
                <a:t>Driver</a:t>
              </a:r>
            </a:p>
            <a:p>
              <a:pPr algn="ctr">
                <a:buFont typeface="Times New Roman" pitchFamily="16" charset="0"/>
                <a:buNone/>
                <a:defRPr/>
              </a:pPr>
              <a:r>
                <a:rPr lang="es-ES" dirty="0" smtClean="0">
                  <a:latin typeface="Times New Roman" pitchFamily="16" charset="0"/>
                  <a:ea typeface="Arial" charset="0"/>
                  <a:cs typeface="Arial" charset="0"/>
                </a:rPr>
                <a:t>Marca Y</a:t>
              </a:r>
              <a:endParaRPr lang="es-ES" dirty="0">
                <a:latin typeface="Times New Roman" pitchFamily="16" charset="0"/>
                <a:ea typeface="Arial" charset="0"/>
                <a:cs typeface="Arial" charset="0"/>
              </a:endParaRPr>
            </a:p>
          </p:txBody>
        </p:sp>
        <p:sp>
          <p:nvSpPr>
            <p:cNvPr id="65547" name="Rectangle 11"/>
            <p:cNvSpPr>
              <a:spLocks noChangeArrowheads="1"/>
            </p:cNvSpPr>
            <p:nvPr/>
          </p:nvSpPr>
          <p:spPr bwMode="auto">
            <a:xfrm>
              <a:off x="672" y="576"/>
              <a:ext cx="912" cy="240"/>
            </a:xfrm>
            <a:prstGeom prst="rect">
              <a:avLst/>
            </a:prstGeom>
            <a:solidFill>
              <a:srgbClr val="FFFF00"/>
            </a:solidFill>
            <a:ln w="9525">
              <a:solidFill>
                <a:schemeClr val="tx1"/>
              </a:solidFill>
              <a:miter lim="800000"/>
              <a:headEnd/>
              <a:tailEnd/>
            </a:ln>
            <a:effectLst>
              <a:outerShdw blurRad="63500" dist="107763" dir="18900000" algn="ctr" rotWithShape="0">
                <a:schemeClr val="bg2">
                  <a:alpha val="50000"/>
                </a:schemeClr>
              </a:outerShdw>
            </a:effectLst>
          </p:spPr>
          <p:txBody>
            <a:bodyPr wrap="none" anchor="ctr"/>
            <a:lstStyle/>
            <a:p>
              <a:pPr algn="ctr">
                <a:buFont typeface="Times New Roman" pitchFamily="16" charset="0"/>
                <a:buNone/>
                <a:defRPr/>
              </a:pPr>
              <a:r>
                <a:rPr lang="es-ES" dirty="0" smtClean="0">
                  <a:latin typeface="Times New Roman" pitchFamily="16" charset="0"/>
                  <a:ea typeface="Arial" charset="0"/>
                  <a:cs typeface="Arial" charset="0"/>
                </a:rPr>
                <a:t>Interfaz </a:t>
              </a:r>
              <a:r>
                <a:rPr lang="es-ES" dirty="0" err="1" smtClean="0">
                  <a:latin typeface="Times New Roman" pitchFamily="16" charset="0"/>
                  <a:ea typeface="Arial" charset="0"/>
                  <a:cs typeface="Arial" charset="0"/>
                </a:rPr>
                <a:t>Std.</a:t>
              </a:r>
              <a:endParaRPr lang="es-ES" dirty="0">
                <a:latin typeface="Times New Roman" pitchFamily="16" charset="0"/>
                <a:ea typeface="Arial" charset="0"/>
                <a:cs typeface="Arial" charset="0"/>
              </a:endParaRPr>
            </a:p>
          </p:txBody>
        </p:sp>
      </p:grpSp>
      <p:grpSp>
        <p:nvGrpSpPr>
          <p:cNvPr id="4" name="Group 12"/>
          <p:cNvGrpSpPr>
            <a:grpSpLocks/>
          </p:cNvGrpSpPr>
          <p:nvPr/>
        </p:nvGrpSpPr>
        <p:grpSpPr bwMode="auto">
          <a:xfrm>
            <a:off x="1066800" y="1066800"/>
            <a:ext cx="2514600" cy="1600200"/>
            <a:chOff x="672" y="672"/>
            <a:chExt cx="1584" cy="1008"/>
          </a:xfrm>
        </p:grpSpPr>
        <p:sp>
          <p:nvSpPr>
            <p:cNvPr id="14375" name="Line 13"/>
            <p:cNvSpPr>
              <a:spLocks noChangeShapeType="1"/>
            </p:cNvSpPr>
            <p:nvPr/>
          </p:nvSpPr>
          <p:spPr bwMode="auto">
            <a:xfrm flipH="1">
              <a:off x="672" y="672"/>
              <a:ext cx="1584" cy="1008"/>
            </a:xfrm>
            <a:prstGeom prst="line">
              <a:avLst/>
            </a:prstGeom>
            <a:noFill/>
            <a:ln w="9525">
              <a:solidFill>
                <a:schemeClr val="tx1"/>
              </a:solidFill>
              <a:round/>
              <a:headEnd/>
              <a:tailEnd type="triangle" w="lg" len="lg"/>
            </a:ln>
          </p:spPr>
          <p:txBody>
            <a:bodyPr/>
            <a:lstStyle/>
            <a:p>
              <a:endParaRPr lang="es-ES"/>
            </a:p>
          </p:txBody>
        </p:sp>
        <p:sp>
          <p:nvSpPr>
            <p:cNvPr id="14376" name="Text Box 14"/>
            <p:cNvSpPr txBox="1">
              <a:spLocks noChangeArrowheads="1"/>
            </p:cNvSpPr>
            <p:nvPr/>
          </p:nvSpPr>
          <p:spPr bwMode="auto">
            <a:xfrm rot="-1966070">
              <a:off x="817" y="1055"/>
              <a:ext cx="722" cy="233"/>
            </a:xfrm>
            <a:prstGeom prst="rect">
              <a:avLst/>
            </a:prstGeom>
            <a:noFill/>
            <a:ln w="9525">
              <a:noFill/>
              <a:miter lim="800000"/>
              <a:headEnd/>
              <a:tailEnd/>
            </a:ln>
          </p:spPr>
          <p:txBody>
            <a:bodyPr wrap="none">
              <a:spAutoFit/>
            </a:bodyPr>
            <a:lstStyle/>
            <a:p>
              <a:r>
                <a:rPr lang="es-ES" smtClean="0">
                  <a:cs typeface="Arial" pitchFamily="34" charset="0"/>
                </a:rPr>
                <a:t>“getData”</a:t>
              </a:r>
              <a:endParaRPr lang="es-ES">
                <a:cs typeface="Arial" pitchFamily="34" charset="0"/>
              </a:endParaRPr>
            </a:p>
          </p:txBody>
        </p:sp>
      </p:grpSp>
      <p:grpSp>
        <p:nvGrpSpPr>
          <p:cNvPr id="5" name="Group 15"/>
          <p:cNvGrpSpPr>
            <a:grpSpLocks/>
          </p:cNvGrpSpPr>
          <p:nvPr/>
        </p:nvGrpSpPr>
        <p:grpSpPr bwMode="auto">
          <a:xfrm>
            <a:off x="762000" y="4419600"/>
            <a:ext cx="517525" cy="838200"/>
            <a:chOff x="480" y="2784"/>
            <a:chExt cx="326" cy="528"/>
          </a:xfrm>
        </p:grpSpPr>
        <p:sp>
          <p:nvSpPr>
            <p:cNvPr id="14373" name="Line 16"/>
            <p:cNvSpPr>
              <a:spLocks noChangeShapeType="1"/>
            </p:cNvSpPr>
            <p:nvPr/>
          </p:nvSpPr>
          <p:spPr bwMode="auto">
            <a:xfrm>
              <a:off x="768" y="2784"/>
              <a:ext cx="0" cy="528"/>
            </a:xfrm>
            <a:prstGeom prst="line">
              <a:avLst/>
            </a:prstGeom>
            <a:noFill/>
            <a:ln w="9525">
              <a:solidFill>
                <a:schemeClr val="tx1"/>
              </a:solidFill>
              <a:round/>
              <a:headEnd/>
              <a:tailEnd type="triangle" w="lg" len="lg"/>
            </a:ln>
          </p:spPr>
          <p:txBody>
            <a:bodyPr/>
            <a:lstStyle/>
            <a:p>
              <a:endParaRPr lang="es-ES"/>
            </a:p>
          </p:txBody>
        </p:sp>
        <p:sp>
          <p:nvSpPr>
            <p:cNvPr id="14374" name="Text Box 17"/>
            <p:cNvSpPr txBox="1">
              <a:spLocks noChangeArrowheads="1"/>
            </p:cNvSpPr>
            <p:nvPr/>
          </p:nvSpPr>
          <p:spPr bwMode="auto">
            <a:xfrm>
              <a:off x="480" y="2976"/>
              <a:ext cx="326" cy="233"/>
            </a:xfrm>
            <a:prstGeom prst="rect">
              <a:avLst/>
            </a:prstGeom>
            <a:noFill/>
            <a:ln w="9525">
              <a:noFill/>
              <a:miter lim="800000"/>
              <a:headEnd/>
              <a:tailEnd/>
            </a:ln>
          </p:spPr>
          <p:txBody>
            <a:bodyPr wrap="none">
              <a:spAutoFit/>
            </a:bodyPr>
            <a:lstStyle/>
            <a:p>
              <a:r>
                <a:rPr lang="es-ES" smtClean="0">
                  <a:cs typeface="Arial" pitchFamily="34" charset="0"/>
                </a:rPr>
                <a:t>“ts”</a:t>
              </a:r>
              <a:endParaRPr lang="es-ES">
                <a:cs typeface="Arial" pitchFamily="34" charset="0"/>
              </a:endParaRPr>
            </a:p>
          </p:txBody>
        </p:sp>
      </p:grpSp>
      <p:grpSp>
        <p:nvGrpSpPr>
          <p:cNvPr id="6" name="Group 18"/>
          <p:cNvGrpSpPr>
            <a:grpSpLocks/>
          </p:cNvGrpSpPr>
          <p:nvPr/>
        </p:nvGrpSpPr>
        <p:grpSpPr bwMode="auto">
          <a:xfrm>
            <a:off x="6400800" y="4419600"/>
            <a:ext cx="1081088" cy="838200"/>
            <a:chOff x="4032" y="2784"/>
            <a:chExt cx="681" cy="528"/>
          </a:xfrm>
        </p:grpSpPr>
        <p:sp>
          <p:nvSpPr>
            <p:cNvPr id="14371" name="Line 19"/>
            <p:cNvSpPr>
              <a:spLocks noChangeShapeType="1"/>
            </p:cNvSpPr>
            <p:nvPr/>
          </p:nvSpPr>
          <p:spPr bwMode="auto">
            <a:xfrm>
              <a:off x="4656" y="2784"/>
              <a:ext cx="0" cy="528"/>
            </a:xfrm>
            <a:prstGeom prst="line">
              <a:avLst/>
            </a:prstGeom>
            <a:noFill/>
            <a:ln w="9525">
              <a:solidFill>
                <a:schemeClr val="tx1"/>
              </a:solidFill>
              <a:round/>
              <a:headEnd/>
              <a:tailEnd type="triangle" w="lg" len="lg"/>
            </a:ln>
          </p:spPr>
          <p:txBody>
            <a:bodyPr/>
            <a:lstStyle/>
            <a:p>
              <a:endParaRPr lang="es-ES"/>
            </a:p>
          </p:txBody>
        </p:sp>
        <p:sp>
          <p:nvSpPr>
            <p:cNvPr id="14372" name="Text Box 20"/>
            <p:cNvSpPr txBox="1">
              <a:spLocks noChangeArrowheads="1"/>
            </p:cNvSpPr>
            <p:nvPr/>
          </p:nvSpPr>
          <p:spPr bwMode="auto">
            <a:xfrm>
              <a:off x="4032" y="2976"/>
              <a:ext cx="681" cy="233"/>
            </a:xfrm>
            <a:prstGeom prst="rect">
              <a:avLst/>
            </a:prstGeom>
            <a:noFill/>
            <a:ln w="9525">
              <a:noFill/>
              <a:miter lim="800000"/>
              <a:headEnd/>
              <a:tailEnd/>
            </a:ln>
          </p:spPr>
          <p:txBody>
            <a:bodyPr wrap="none">
              <a:spAutoFit/>
            </a:bodyPr>
            <a:lstStyle/>
            <a:p>
              <a:r>
                <a:rPr lang="es-ES" smtClean="0">
                  <a:cs typeface="Arial" pitchFamily="34" charset="0"/>
                </a:rPr>
                <a:t>“sample”</a:t>
              </a:r>
              <a:endParaRPr lang="es-ES">
                <a:cs typeface="Arial" pitchFamily="34" charset="0"/>
              </a:endParaRPr>
            </a:p>
          </p:txBody>
        </p:sp>
      </p:grpSp>
      <p:grpSp>
        <p:nvGrpSpPr>
          <p:cNvPr id="7" name="Group 21"/>
          <p:cNvGrpSpPr>
            <a:grpSpLocks/>
          </p:cNvGrpSpPr>
          <p:nvPr/>
        </p:nvGrpSpPr>
        <p:grpSpPr bwMode="auto">
          <a:xfrm>
            <a:off x="1447800" y="4411663"/>
            <a:ext cx="366713" cy="1828800"/>
            <a:chOff x="912" y="2779"/>
            <a:chExt cx="231" cy="1152"/>
          </a:xfrm>
        </p:grpSpPr>
        <p:sp>
          <p:nvSpPr>
            <p:cNvPr id="14369" name="Text Box 22"/>
            <p:cNvSpPr txBox="1">
              <a:spLocks noChangeArrowheads="1"/>
            </p:cNvSpPr>
            <p:nvPr/>
          </p:nvSpPr>
          <p:spPr bwMode="auto">
            <a:xfrm rot="-5400000">
              <a:off x="500" y="3287"/>
              <a:ext cx="1152" cy="135"/>
            </a:xfrm>
            <a:prstGeom prst="rect">
              <a:avLst/>
            </a:prstGeom>
            <a:noFill/>
            <a:ln w="9525">
              <a:noFill/>
              <a:miter lim="800000"/>
              <a:headEnd/>
              <a:tailEnd/>
            </a:ln>
          </p:spPr>
          <p:txBody>
            <a:bodyPr wrap="none">
              <a:spAutoFit/>
            </a:bodyPr>
            <a:lstStyle/>
            <a:p>
              <a:r>
                <a:rPr lang="es-ES" sz="800" smtClean="0">
                  <a:latin typeface="Courier New" pitchFamily="49" charset="0"/>
                  <a:cs typeface="Arial" pitchFamily="34" charset="0"/>
                </a:rPr>
                <a:t>“Oct-22-2008 32.3 -.02 9.1”</a:t>
              </a:r>
              <a:endParaRPr lang="es-ES" sz="800">
                <a:latin typeface="Courier New" pitchFamily="49" charset="0"/>
                <a:cs typeface="Arial" pitchFamily="34" charset="0"/>
              </a:endParaRPr>
            </a:p>
          </p:txBody>
        </p:sp>
        <p:sp>
          <p:nvSpPr>
            <p:cNvPr id="14370" name="Line 23"/>
            <p:cNvSpPr>
              <a:spLocks noChangeShapeType="1"/>
            </p:cNvSpPr>
            <p:nvPr/>
          </p:nvSpPr>
          <p:spPr bwMode="auto">
            <a:xfrm>
              <a:off x="912" y="2784"/>
              <a:ext cx="0" cy="528"/>
            </a:xfrm>
            <a:prstGeom prst="line">
              <a:avLst/>
            </a:prstGeom>
            <a:noFill/>
            <a:ln w="9525">
              <a:solidFill>
                <a:schemeClr val="tx1"/>
              </a:solidFill>
              <a:round/>
              <a:headEnd type="triangle" w="lg" len="lg"/>
              <a:tailEnd type="none" w="lg" len="lg"/>
            </a:ln>
          </p:spPr>
          <p:txBody>
            <a:bodyPr/>
            <a:lstStyle/>
            <a:p>
              <a:endParaRPr lang="es-ES"/>
            </a:p>
          </p:txBody>
        </p:sp>
      </p:grpSp>
      <p:grpSp>
        <p:nvGrpSpPr>
          <p:cNvPr id="8" name="Group 24"/>
          <p:cNvGrpSpPr>
            <a:grpSpLocks/>
          </p:cNvGrpSpPr>
          <p:nvPr/>
        </p:nvGrpSpPr>
        <p:grpSpPr bwMode="auto">
          <a:xfrm>
            <a:off x="7620000" y="4419600"/>
            <a:ext cx="342900" cy="1504950"/>
            <a:chOff x="4800" y="2784"/>
            <a:chExt cx="216" cy="948"/>
          </a:xfrm>
        </p:grpSpPr>
        <p:sp>
          <p:nvSpPr>
            <p:cNvPr id="14367" name="Line 25"/>
            <p:cNvSpPr>
              <a:spLocks noChangeShapeType="1"/>
            </p:cNvSpPr>
            <p:nvPr/>
          </p:nvSpPr>
          <p:spPr bwMode="auto">
            <a:xfrm>
              <a:off x="4800" y="2784"/>
              <a:ext cx="0" cy="528"/>
            </a:xfrm>
            <a:prstGeom prst="line">
              <a:avLst/>
            </a:prstGeom>
            <a:noFill/>
            <a:ln w="9525">
              <a:solidFill>
                <a:schemeClr val="tx1"/>
              </a:solidFill>
              <a:round/>
              <a:headEnd type="triangle" w="lg" len="lg"/>
              <a:tailEnd type="none" w="lg" len="lg"/>
            </a:ln>
          </p:spPr>
          <p:txBody>
            <a:bodyPr/>
            <a:lstStyle/>
            <a:p>
              <a:endParaRPr lang="es-ES"/>
            </a:p>
          </p:txBody>
        </p:sp>
        <p:sp>
          <p:nvSpPr>
            <p:cNvPr id="14368" name="Text Box 26"/>
            <p:cNvSpPr txBox="1">
              <a:spLocks noChangeArrowheads="1"/>
            </p:cNvSpPr>
            <p:nvPr/>
          </p:nvSpPr>
          <p:spPr bwMode="auto">
            <a:xfrm rot="5400000">
              <a:off x="4475" y="3190"/>
              <a:ext cx="948" cy="135"/>
            </a:xfrm>
            <a:prstGeom prst="rect">
              <a:avLst/>
            </a:prstGeom>
            <a:noFill/>
            <a:ln w="9525">
              <a:noFill/>
              <a:miter lim="800000"/>
              <a:headEnd/>
              <a:tailEnd/>
            </a:ln>
          </p:spPr>
          <p:txBody>
            <a:bodyPr wrap="none">
              <a:spAutoFit/>
            </a:bodyPr>
            <a:lstStyle/>
            <a:p>
              <a:r>
                <a:rPr lang="es-ES" sz="800" smtClean="0">
                  <a:latin typeface="Webdings" pitchFamily="18" charset="2"/>
                  <a:cs typeface="Arial" pitchFamily="34" charset="0"/>
                </a:rPr>
                <a:t>abcd efghij kl</a:t>
              </a:r>
              <a:endParaRPr lang="es-ES" sz="800">
                <a:latin typeface="Webdings" pitchFamily="18" charset="2"/>
                <a:cs typeface="Arial" pitchFamily="34" charset="0"/>
              </a:endParaRPr>
            </a:p>
          </p:txBody>
        </p:sp>
      </p:grpSp>
      <p:grpSp>
        <p:nvGrpSpPr>
          <p:cNvPr id="9" name="Group 27"/>
          <p:cNvGrpSpPr>
            <a:grpSpLocks/>
          </p:cNvGrpSpPr>
          <p:nvPr/>
        </p:nvGrpSpPr>
        <p:grpSpPr bwMode="auto">
          <a:xfrm>
            <a:off x="5181600" y="1295400"/>
            <a:ext cx="2286000" cy="1447800"/>
            <a:chOff x="3264" y="816"/>
            <a:chExt cx="1440" cy="912"/>
          </a:xfrm>
        </p:grpSpPr>
        <p:sp>
          <p:nvSpPr>
            <p:cNvPr id="14365" name="Line 28"/>
            <p:cNvSpPr>
              <a:spLocks noChangeShapeType="1"/>
            </p:cNvSpPr>
            <p:nvPr/>
          </p:nvSpPr>
          <p:spPr bwMode="auto">
            <a:xfrm>
              <a:off x="3264" y="816"/>
              <a:ext cx="1440" cy="912"/>
            </a:xfrm>
            <a:prstGeom prst="line">
              <a:avLst/>
            </a:prstGeom>
            <a:noFill/>
            <a:ln w="9525">
              <a:solidFill>
                <a:schemeClr val="tx1"/>
              </a:solidFill>
              <a:round/>
              <a:headEnd type="none" w="lg" len="lg"/>
              <a:tailEnd type="triangle" w="lg" len="lg"/>
            </a:ln>
          </p:spPr>
          <p:txBody>
            <a:bodyPr/>
            <a:lstStyle/>
            <a:p>
              <a:endParaRPr lang="es-ES"/>
            </a:p>
          </p:txBody>
        </p:sp>
        <p:sp>
          <p:nvSpPr>
            <p:cNvPr id="14366" name="Text Box 29"/>
            <p:cNvSpPr txBox="1">
              <a:spLocks noChangeArrowheads="1"/>
            </p:cNvSpPr>
            <p:nvPr/>
          </p:nvSpPr>
          <p:spPr bwMode="auto">
            <a:xfrm rot="1789677">
              <a:off x="3405" y="1199"/>
              <a:ext cx="722" cy="233"/>
            </a:xfrm>
            <a:prstGeom prst="rect">
              <a:avLst/>
            </a:prstGeom>
            <a:noFill/>
            <a:ln w="9525">
              <a:noFill/>
              <a:miter lim="800000"/>
              <a:headEnd/>
              <a:tailEnd/>
            </a:ln>
          </p:spPr>
          <p:txBody>
            <a:bodyPr wrap="none">
              <a:spAutoFit/>
            </a:bodyPr>
            <a:lstStyle/>
            <a:p>
              <a:r>
                <a:rPr lang="es-ES" smtClean="0">
                  <a:cs typeface="Arial" pitchFamily="34" charset="0"/>
                </a:rPr>
                <a:t>“getData”</a:t>
              </a:r>
              <a:endParaRPr lang="es-ES">
                <a:cs typeface="Arial" pitchFamily="34" charset="0"/>
              </a:endParaRPr>
            </a:p>
          </p:txBody>
        </p:sp>
      </p:grpSp>
      <p:pic>
        <p:nvPicPr>
          <p:cNvPr id="14351" name="Picture 31" descr="j0195384"/>
          <p:cNvPicPr>
            <a:picLocks noChangeAspect="1" noChangeArrowheads="1"/>
          </p:cNvPicPr>
          <p:nvPr/>
        </p:nvPicPr>
        <p:blipFill>
          <a:blip r:embed="rId4"/>
          <a:srcRect/>
          <a:stretch>
            <a:fillRect/>
          </a:stretch>
        </p:blipFill>
        <p:spPr bwMode="auto">
          <a:xfrm>
            <a:off x="3810000" y="0"/>
            <a:ext cx="1273175" cy="1300163"/>
          </a:xfrm>
          <a:prstGeom prst="rect">
            <a:avLst/>
          </a:prstGeom>
          <a:noFill/>
          <a:ln w="9525">
            <a:noFill/>
            <a:miter lim="800000"/>
            <a:headEnd/>
            <a:tailEnd/>
          </a:ln>
        </p:spPr>
      </p:pic>
      <p:sp>
        <p:nvSpPr>
          <p:cNvPr id="65568" name="Text Box 32"/>
          <p:cNvSpPr txBox="1">
            <a:spLocks noChangeArrowheads="1"/>
          </p:cNvSpPr>
          <p:nvPr/>
        </p:nvSpPr>
        <p:spPr bwMode="auto">
          <a:xfrm rot="-2040716">
            <a:off x="1827213" y="1963738"/>
            <a:ext cx="2241550" cy="244475"/>
          </a:xfrm>
          <a:prstGeom prst="rect">
            <a:avLst/>
          </a:prstGeom>
          <a:noFill/>
          <a:ln w="9525">
            <a:noFill/>
            <a:miter lim="800000"/>
            <a:headEnd/>
            <a:tailEnd/>
          </a:ln>
        </p:spPr>
        <p:txBody>
          <a:bodyPr lIns="91429" tIns="45714" rIns="91429" bIns="45714">
            <a:spAutoFit/>
          </a:bodyPr>
          <a:lstStyle/>
          <a:p>
            <a:r>
              <a:rPr lang="es-ES" sz="1000" smtClean="0">
                <a:latin typeface="Courier New" pitchFamily="49" charset="0"/>
                <a:cs typeface="Arial" pitchFamily="34" charset="0"/>
              </a:rPr>
              <a:t>“Oct-22-2008 32.3 -.02 9.1”</a:t>
            </a:r>
            <a:endParaRPr lang="es-ES" sz="1000">
              <a:latin typeface="Courier New" pitchFamily="49" charset="0"/>
              <a:cs typeface="Arial" pitchFamily="34" charset="0"/>
            </a:endParaRPr>
          </a:p>
        </p:txBody>
      </p:sp>
      <p:sp>
        <p:nvSpPr>
          <p:cNvPr id="65569" name="Text Box 33"/>
          <p:cNvSpPr txBox="1">
            <a:spLocks noChangeArrowheads="1"/>
          </p:cNvSpPr>
          <p:nvPr/>
        </p:nvSpPr>
        <p:spPr bwMode="auto">
          <a:xfrm rot="19563999">
            <a:off x="1742377" y="2101340"/>
            <a:ext cx="2576324" cy="369320"/>
          </a:xfrm>
          <a:prstGeom prst="rect">
            <a:avLst/>
          </a:prstGeom>
          <a:noFill/>
          <a:ln w="9525">
            <a:noFill/>
            <a:miter lim="800000"/>
            <a:headEnd/>
            <a:tailEnd/>
          </a:ln>
        </p:spPr>
        <p:txBody>
          <a:bodyPr wrap="none" lIns="91429" tIns="45714" rIns="91429" bIns="45714">
            <a:spAutoFit/>
          </a:bodyPr>
          <a:lstStyle/>
          <a:p>
            <a:r>
              <a:rPr lang="es-ES" dirty="0" smtClean="0">
                <a:cs typeface="Arial" pitchFamily="34" charset="0"/>
              </a:rPr>
              <a:t>+ instrucciones formato</a:t>
            </a:r>
            <a:endParaRPr lang="es-ES" dirty="0">
              <a:cs typeface="Arial" pitchFamily="34" charset="0"/>
            </a:endParaRPr>
          </a:p>
        </p:txBody>
      </p:sp>
      <p:sp>
        <p:nvSpPr>
          <p:cNvPr id="65570" name="Text Box 34"/>
          <p:cNvSpPr txBox="1">
            <a:spLocks noChangeArrowheads="1"/>
          </p:cNvSpPr>
          <p:nvPr/>
        </p:nvSpPr>
        <p:spPr bwMode="auto">
          <a:xfrm rot="2010724">
            <a:off x="5434902" y="1567940"/>
            <a:ext cx="2576324" cy="369320"/>
          </a:xfrm>
          <a:prstGeom prst="rect">
            <a:avLst/>
          </a:prstGeom>
          <a:noFill/>
          <a:ln w="9525">
            <a:noFill/>
            <a:miter lim="800000"/>
            <a:headEnd/>
            <a:tailEnd/>
          </a:ln>
        </p:spPr>
        <p:txBody>
          <a:bodyPr wrap="none" lIns="91429" tIns="45714" rIns="91429" bIns="45714">
            <a:spAutoFit/>
          </a:bodyPr>
          <a:lstStyle/>
          <a:p>
            <a:r>
              <a:rPr lang="es-ES" dirty="0" smtClean="0">
                <a:cs typeface="Arial" pitchFamily="34" charset="0"/>
              </a:rPr>
              <a:t>+ instrucciones formato</a:t>
            </a:r>
            <a:endParaRPr lang="es-ES" dirty="0">
              <a:cs typeface="Arial" pitchFamily="34" charset="0"/>
            </a:endParaRPr>
          </a:p>
        </p:txBody>
      </p:sp>
      <p:sp>
        <p:nvSpPr>
          <p:cNvPr id="65571" name="Text Box 35"/>
          <p:cNvSpPr txBox="1">
            <a:spLocks noChangeArrowheads="1"/>
          </p:cNvSpPr>
          <p:nvPr/>
        </p:nvSpPr>
        <p:spPr bwMode="auto">
          <a:xfrm rot="1955943">
            <a:off x="6157913" y="1522413"/>
            <a:ext cx="1533525" cy="217487"/>
          </a:xfrm>
          <a:prstGeom prst="rect">
            <a:avLst/>
          </a:prstGeom>
          <a:noFill/>
          <a:ln w="9525">
            <a:noFill/>
            <a:miter lim="800000"/>
            <a:headEnd/>
            <a:tailEnd/>
          </a:ln>
        </p:spPr>
        <p:txBody>
          <a:bodyPr wrap="none" lIns="91429" tIns="45714" rIns="91429" bIns="45714">
            <a:spAutoFit/>
          </a:bodyPr>
          <a:lstStyle/>
          <a:p>
            <a:r>
              <a:rPr lang="es-ES" sz="800" smtClean="0">
                <a:latin typeface="Webdings" pitchFamily="18" charset="2"/>
                <a:cs typeface="Arial" pitchFamily="34" charset="0"/>
              </a:rPr>
              <a:t>abcd efghij kl</a:t>
            </a:r>
            <a:endParaRPr lang="es-ES" sz="800">
              <a:latin typeface="Webdings" pitchFamily="18" charset="2"/>
              <a:cs typeface="Arial" pitchFamily="34" charset="0"/>
            </a:endParaRPr>
          </a:p>
        </p:txBody>
      </p:sp>
      <p:pic>
        <p:nvPicPr>
          <p:cNvPr id="65572" name="Picture 36"/>
          <p:cNvPicPr>
            <a:picLocks noChangeAspect="1" noChangeArrowheads="1"/>
          </p:cNvPicPr>
          <p:nvPr/>
        </p:nvPicPr>
        <p:blipFill>
          <a:blip r:embed="rId5"/>
          <a:stretch>
            <a:fillRect/>
          </a:stretch>
        </p:blipFill>
        <p:spPr bwMode="auto">
          <a:xfrm>
            <a:off x="3729941" y="207036"/>
            <a:ext cx="1566644" cy="2057400"/>
          </a:xfrm>
          <a:prstGeom prst="rect">
            <a:avLst/>
          </a:prstGeom>
          <a:noFill/>
          <a:ln w="9525">
            <a:noFill/>
            <a:miter lim="800000"/>
            <a:headEnd/>
            <a:tailEnd/>
          </a:ln>
        </p:spPr>
      </p:pic>
      <p:grpSp>
        <p:nvGrpSpPr>
          <p:cNvPr id="10" name="Group 37"/>
          <p:cNvGrpSpPr>
            <a:grpSpLocks/>
          </p:cNvGrpSpPr>
          <p:nvPr/>
        </p:nvGrpSpPr>
        <p:grpSpPr bwMode="auto">
          <a:xfrm>
            <a:off x="1524000" y="1278147"/>
            <a:ext cx="2454275" cy="1447800"/>
            <a:chOff x="960" y="816"/>
            <a:chExt cx="1546" cy="912"/>
          </a:xfrm>
        </p:grpSpPr>
        <p:sp>
          <p:nvSpPr>
            <p:cNvPr id="14363" name="Line 38"/>
            <p:cNvSpPr>
              <a:spLocks noChangeShapeType="1"/>
            </p:cNvSpPr>
            <p:nvPr/>
          </p:nvSpPr>
          <p:spPr bwMode="auto">
            <a:xfrm flipH="1">
              <a:off x="960" y="816"/>
              <a:ext cx="1440" cy="912"/>
            </a:xfrm>
            <a:prstGeom prst="line">
              <a:avLst/>
            </a:prstGeom>
            <a:noFill/>
            <a:ln w="9525">
              <a:solidFill>
                <a:schemeClr val="tx1"/>
              </a:solidFill>
              <a:round/>
              <a:headEnd type="triangle" w="lg" len="lg"/>
              <a:tailEnd type="none" w="lg" len="lg"/>
            </a:ln>
          </p:spPr>
          <p:txBody>
            <a:bodyPr/>
            <a:lstStyle/>
            <a:p>
              <a:endParaRPr lang="es-ES"/>
            </a:p>
          </p:txBody>
        </p:sp>
        <p:sp>
          <p:nvSpPr>
            <p:cNvPr id="14364" name="Text Box 39"/>
            <p:cNvSpPr txBox="1">
              <a:spLocks noChangeArrowheads="1"/>
            </p:cNvSpPr>
            <p:nvPr/>
          </p:nvSpPr>
          <p:spPr bwMode="auto">
            <a:xfrm rot="-1977760">
              <a:off x="1248" y="1152"/>
              <a:ext cx="1258" cy="231"/>
            </a:xfrm>
            <a:prstGeom prst="rect">
              <a:avLst/>
            </a:prstGeom>
            <a:noFill/>
            <a:ln w="9525">
              <a:noFill/>
              <a:miter lim="800000"/>
              <a:headEnd/>
              <a:tailEnd/>
            </a:ln>
          </p:spPr>
          <p:txBody>
            <a:bodyPr>
              <a:spAutoFit/>
            </a:bodyPr>
            <a:lstStyle/>
            <a:p>
              <a:endParaRPr lang="es-ES">
                <a:cs typeface="Arial" pitchFamily="34" charset="0"/>
              </a:endParaRPr>
            </a:p>
          </p:txBody>
        </p:sp>
      </p:grpSp>
      <p:grpSp>
        <p:nvGrpSpPr>
          <p:cNvPr id="11" name="Group 40"/>
          <p:cNvGrpSpPr>
            <a:grpSpLocks/>
          </p:cNvGrpSpPr>
          <p:nvPr/>
        </p:nvGrpSpPr>
        <p:grpSpPr bwMode="auto">
          <a:xfrm>
            <a:off x="5334000" y="1066800"/>
            <a:ext cx="2530475" cy="1600200"/>
            <a:chOff x="3360" y="672"/>
            <a:chExt cx="1594" cy="1008"/>
          </a:xfrm>
        </p:grpSpPr>
        <p:sp>
          <p:nvSpPr>
            <p:cNvPr id="14361" name="Line 41"/>
            <p:cNvSpPr>
              <a:spLocks noChangeShapeType="1"/>
            </p:cNvSpPr>
            <p:nvPr/>
          </p:nvSpPr>
          <p:spPr bwMode="auto">
            <a:xfrm>
              <a:off x="3360" y="672"/>
              <a:ext cx="1584" cy="1008"/>
            </a:xfrm>
            <a:prstGeom prst="line">
              <a:avLst/>
            </a:prstGeom>
            <a:noFill/>
            <a:ln w="9525">
              <a:solidFill>
                <a:schemeClr val="tx1"/>
              </a:solidFill>
              <a:round/>
              <a:headEnd type="triangle" w="lg" len="lg"/>
              <a:tailEnd type="none" w="lg" len="lg"/>
            </a:ln>
          </p:spPr>
          <p:txBody>
            <a:bodyPr/>
            <a:lstStyle/>
            <a:p>
              <a:endParaRPr lang="es-ES"/>
            </a:p>
          </p:txBody>
        </p:sp>
        <p:sp>
          <p:nvSpPr>
            <p:cNvPr id="14362" name="Text Box 42"/>
            <p:cNvSpPr txBox="1">
              <a:spLocks noChangeArrowheads="1"/>
            </p:cNvSpPr>
            <p:nvPr/>
          </p:nvSpPr>
          <p:spPr bwMode="auto">
            <a:xfrm rot="2053658">
              <a:off x="3696" y="1056"/>
              <a:ext cx="1258" cy="231"/>
            </a:xfrm>
            <a:prstGeom prst="rect">
              <a:avLst/>
            </a:prstGeom>
            <a:noFill/>
            <a:ln w="9525">
              <a:noFill/>
              <a:miter lim="800000"/>
              <a:headEnd/>
              <a:tailEnd/>
            </a:ln>
          </p:spPr>
          <p:txBody>
            <a:bodyPr>
              <a:spAutoFit/>
            </a:bodyPr>
            <a:lstStyle/>
            <a:p>
              <a:endParaRPr lang="es-ES">
                <a:cs typeface="Arial" pitchFamily="34" charset="0"/>
              </a:endParaRPr>
            </a:p>
          </p:txBody>
        </p:sp>
      </p:grpSp>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15</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53" name="TextBox 52"/>
          <p:cNvSpPr txBox="1"/>
          <p:nvPr/>
        </p:nvSpPr>
        <p:spPr>
          <a:xfrm>
            <a:off x="2262955" y="3144507"/>
            <a:ext cx="3705243" cy="2677656"/>
          </a:xfrm>
          <a:prstGeom prst="rect">
            <a:avLst/>
          </a:prstGeom>
          <a:noFill/>
        </p:spPr>
        <p:txBody>
          <a:bodyPr wrap="square" rtlCol="0">
            <a:spAutoFit/>
          </a:bodyPr>
          <a:lstStyle/>
          <a:p>
            <a:pPr algn="ctr"/>
            <a:r>
              <a:rPr lang="es-ES" sz="1200" dirty="0" smtClean="0"/>
              <a:t>El driver “traduce” el lenguaje propietario del instrumento a una interfaz estándar.</a:t>
            </a:r>
          </a:p>
          <a:p>
            <a:endParaRPr lang="es-ES" sz="1200" dirty="0"/>
          </a:p>
          <a:p>
            <a:r>
              <a:rPr lang="es-ES" sz="1200" b="1" dirty="0" smtClean="0"/>
              <a:t>Ventaja</a:t>
            </a:r>
            <a:r>
              <a:rPr lang="es-ES" sz="1200" dirty="0" smtClean="0"/>
              <a:t>: cualquier instrumento puede ser integrado si existe su driver.</a:t>
            </a:r>
          </a:p>
          <a:p>
            <a:r>
              <a:rPr lang="es-ES" sz="1200" b="1" dirty="0" smtClean="0"/>
              <a:t>Inconveniente</a:t>
            </a:r>
            <a:r>
              <a:rPr lang="es-ES" sz="1200" dirty="0" smtClean="0"/>
              <a:t>: es necesario programar dicho driver, instalarlo y configurarlo.</a:t>
            </a:r>
          </a:p>
          <a:p>
            <a:endParaRPr lang="es-ES" sz="1200" dirty="0"/>
          </a:p>
          <a:p>
            <a:pPr algn="ctr"/>
            <a:r>
              <a:rPr lang="es-ES" sz="1200" dirty="0" smtClean="0"/>
              <a:t>En el caso que el instrumento implemente una interfaz estándar:</a:t>
            </a:r>
          </a:p>
          <a:p>
            <a:endParaRPr lang="es-ES" sz="1200" dirty="0"/>
          </a:p>
          <a:p>
            <a:r>
              <a:rPr lang="es-ES" sz="1200" b="1" dirty="0" smtClean="0"/>
              <a:t>Ventaja</a:t>
            </a:r>
            <a:r>
              <a:rPr lang="es-ES" sz="1200" dirty="0" smtClean="0"/>
              <a:t>: no es necesario el desarrollo de drivers.</a:t>
            </a:r>
          </a:p>
          <a:p>
            <a:r>
              <a:rPr lang="es-ES" sz="1200" b="1" dirty="0" smtClean="0"/>
              <a:t>Inconveniente</a:t>
            </a:r>
            <a:r>
              <a:rPr lang="es-ES" sz="1200" dirty="0" smtClean="0"/>
              <a:t>: para instrumentos actuales es necesario desarrollar un nuevo firmware</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568"/>
                                        </p:tgtEl>
                                        <p:attrNameLst>
                                          <p:attrName>style.visibility</p:attrName>
                                        </p:attrNameLst>
                                      </p:cBhvr>
                                      <p:to>
                                        <p:strVal val="visible"/>
                                      </p:to>
                                    </p:set>
                                    <p:animEffect transition="in" filter="wipe(down)">
                                      <p:cBhvr>
                                        <p:cTn id="22" dur="500"/>
                                        <p:tgtEl>
                                          <p:spTgt spid="65568"/>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5569"/>
                                        </p:tgtEl>
                                        <p:attrNameLst>
                                          <p:attrName>style.visibility</p:attrName>
                                        </p:attrNameLst>
                                      </p:cBhvr>
                                      <p:to>
                                        <p:strVal val="visible"/>
                                      </p:to>
                                    </p:set>
                                    <p:animEffect transition="in" filter="wipe(down)">
                                      <p:cBhvr>
                                        <p:cTn id="28" dur="500"/>
                                        <p:tgtEl>
                                          <p:spTgt spid="6556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5570"/>
                                        </p:tgtEl>
                                        <p:attrNameLst>
                                          <p:attrName>style.visibility</p:attrName>
                                        </p:attrNameLst>
                                      </p:cBhvr>
                                      <p:to>
                                        <p:strVal val="visible"/>
                                      </p:to>
                                    </p:set>
                                    <p:animEffect transition="in" filter="wipe(down)">
                                      <p:cBhvr>
                                        <p:cTn id="51" dur="500"/>
                                        <p:tgtEl>
                                          <p:spTgt spid="655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5571"/>
                                        </p:tgtEl>
                                        <p:attrNameLst>
                                          <p:attrName>style.visibility</p:attrName>
                                        </p:attrNameLst>
                                      </p:cBhvr>
                                      <p:to>
                                        <p:strVal val="visible"/>
                                      </p:to>
                                    </p:set>
                                    <p:animEffect transition="in" filter="wipe(down)">
                                      <p:cBhvr>
                                        <p:cTn id="54" dur="500"/>
                                        <p:tgtEl>
                                          <p:spTgt spid="6557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14351"/>
                                        </p:tgtEl>
                                      </p:cBhvr>
                                    </p:animEffect>
                                    <p:set>
                                      <p:cBhvr>
                                        <p:cTn id="59" dur="1" fill="hold">
                                          <p:stCondLst>
                                            <p:cond delay="499"/>
                                          </p:stCondLst>
                                        </p:cTn>
                                        <p:tgtEl>
                                          <p:spTgt spid="1435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65572"/>
                                        </p:tgtEl>
                                        <p:attrNameLst>
                                          <p:attrName>style.visibility</p:attrName>
                                        </p:attrNameLst>
                                      </p:cBhvr>
                                      <p:to>
                                        <p:strVal val="visible"/>
                                      </p:to>
                                    </p:set>
                                    <p:animEffect transition="in" filter="dissolve">
                                      <p:cBhvr>
                                        <p:cTn id="64" dur="500"/>
                                        <p:tgtEl>
                                          <p:spTgt spid="6557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p:bldP spid="65569" grpId="0"/>
      <p:bldP spid="65570" grpId="0"/>
      <p:bldP spid="65571"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16</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pic>
        <p:nvPicPr>
          <p:cNvPr id="70658" name="Picture 2" descr="Figure 2 Accessing instrument data needs different instrument driver implementations due to different instrument proprietary protocols"/>
          <p:cNvPicPr>
            <a:picLocks noChangeAspect="1" noChangeArrowheads="1"/>
          </p:cNvPicPr>
          <p:nvPr/>
        </p:nvPicPr>
        <p:blipFill>
          <a:blip r:embed="rId3"/>
          <a:srcRect/>
          <a:stretch>
            <a:fillRect/>
          </a:stretch>
        </p:blipFill>
        <p:spPr bwMode="auto">
          <a:xfrm>
            <a:off x="682079" y="906958"/>
            <a:ext cx="7377039" cy="5181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17</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graphicFrame>
        <p:nvGraphicFramePr>
          <p:cNvPr id="46" name="Table 45"/>
          <p:cNvGraphicFramePr>
            <a:graphicFrameLocks noGrp="1"/>
          </p:cNvGraphicFramePr>
          <p:nvPr/>
        </p:nvGraphicFramePr>
        <p:xfrm>
          <a:off x="132513" y="5058519"/>
          <a:ext cx="8614672" cy="853440"/>
        </p:xfrm>
        <a:graphic>
          <a:graphicData uri="http://schemas.openxmlformats.org/drawingml/2006/table">
            <a:tbl>
              <a:tblPr/>
              <a:tblGrid>
                <a:gridCol w="8614672"/>
              </a:tblGrid>
              <a:tr h="0">
                <a:tc>
                  <a:txBody>
                    <a:bodyPr/>
                    <a:lstStyle/>
                    <a:p>
                      <a:pPr algn="just">
                        <a:lnSpc>
                          <a:spcPct val="200000"/>
                        </a:lnSpc>
                        <a:spcAft>
                          <a:spcPts val="0"/>
                        </a:spcAft>
                      </a:pPr>
                      <a:r>
                        <a:rPr lang="en-US" sz="1200" b="1" dirty="0">
                          <a:latin typeface="Times New Roman"/>
                          <a:ea typeface="Times New Roman"/>
                          <a:cs typeface="Times New Roman"/>
                        </a:rPr>
                        <a:t>Response to "TS" command:</a:t>
                      </a:r>
                      <a:r>
                        <a:rPr lang="en-US" sz="1200" dirty="0">
                          <a:latin typeface="Times New Roman"/>
                          <a:ea typeface="Times New Roman"/>
                          <a:cs typeface="Times New Roman"/>
                        </a:rPr>
                        <a:t> Delimiter: comma</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algn="just">
                        <a:lnSpc>
                          <a:spcPct val="200000"/>
                        </a:lnSpc>
                        <a:spcAft>
                          <a:spcPts val="0"/>
                        </a:spcAft>
                      </a:pPr>
                      <a:r>
                        <a:rPr lang="en-US" sz="800" dirty="0">
                          <a:latin typeface="Times New Roman"/>
                          <a:ea typeface="Times New Roman"/>
                          <a:cs typeface="Times New Roman"/>
                        </a:rPr>
                        <a:t>20.8397, 0.00006, 0.028, 0.0103, 1484.920, 01 Jan 1980, 00:00:01&lt;CR&gt;&lt;LF&gt; </a:t>
                      </a:r>
                      <a:endParaRPr lang="es-E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200000"/>
                        </a:lnSpc>
                        <a:spcAft>
                          <a:spcPts val="0"/>
                        </a:spcAft>
                      </a:pPr>
                      <a:r>
                        <a:rPr lang="en-US" sz="800" dirty="0">
                          <a:latin typeface="Times New Roman"/>
                          <a:ea typeface="Times New Roman"/>
                          <a:cs typeface="Times New Roman"/>
                        </a:rPr>
                        <a:t>tokens:</a:t>
                      </a:r>
                      <a:r>
                        <a:rPr lang="en-US" sz="800" i="1" dirty="0">
                          <a:latin typeface="Times New Roman"/>
                          <a:ea typeface="Times New Roman"/>
                          <a:cs typeface="Times New Roman"/>
                        </a:rPr>
                        <a:t> temperature (deg C), conductivity (</a:t>
                      </a:r>
                      <a:r>
                        <a:rPr lang="en-US" sz="800" i="1" dirty="0" err="1">
                          <a:latin typeface="Times New Roman"/>
                          <a:ea typeface="Times New Roman"/>
                          <a:cs typeface="Times New Roman"/>
                        </a:rPr>
                        <a:t>siemens</a:t>
                      </a:r>
                      <a:r>
                        <a:rPr lang="en-US" sz="800" i="1" dirty="0">
                          <a:latin typeface="Times New Roman"/>
                          <a:ea typeface="Times New Roman"/>
                          <a:cs typeface="Times New Roman"/>
                        </a:rPr>
                        <a:t>/meter), pressure (</a:t>
                      </a:r>
                      <a:r>
                        <a:rPr lang="en-US" sz="800" i="1" dirty="0" err="1">
                          <a:latin typeface="Times New Roman"/>
                          <a:ea typeface="Times New Roman"/>
                          <a:cs typeface="Times New Roman"/>
                        </a:rPr>
                        <a:t>decibar</a:t>
                      </a:r>
                      <a:r>
                        <a:rPr lang="en-US" sz="800" i="1" dirty="0">
                          <a:latin typeface="Times New Roman"/>
                          <a:ea typeface="Times New Roman"/>
                          <a:cs typeface="Times New Roman"/>
                        </a:rPr>
                        <a:t>), salinity (</a:t>
                      </a:r>
                      <a:r>
                        <a:rPr lang="en-US" sz="800" i="1" dirty="0" err="1">
                          <a:latin typeface="Times New Roman"/>
                          <a:ea typeface="Times New Roman"/>
                          <a:cs typeface="Times New Roman"/>
                        </a:rPr>
                        <a:t>psu</a:t>
                      </a:r>
                      <a:r>
                        <a:rPr lang="en-US" sz="800" i="1" dirty="0">
                          <a:latin typeface="Times New Roman"/>
                          <a:ea typeface="Times New Roman"/>
                          <a:cs typeface="Times New Roman"/>
                        </a:rPr>
                        <a:t>), sound velocity (meter/sec), </a:t>
                      </a:r>
                      <a:r>
                        <a:rPr lang="en-US" sz="800" i="1" dirty="0" err="1">
                          <a:latin typeface="Times New Roman"/>
                          <a:ea typeface="Times New Roman"/>
                          <a:cs typeface="Times New Roman"/>
                        </a:rPr>
                        <a:t>dd</a:t>
                      </a:r>
                      <a:r>
                        <a:rPr lang="en-US" sz="800" i="1" dirty="0">
                          <a:latin typeface="Times New Roman"/>
                          <a:ea typeface="Times New Roman"/>
                          <a:cs typeface="Times New Roman"/>
                        </a:rPr>
                        <a:t> </a:t>
                      </a:r>
                      <a:r>
                        <a:rPr lang="en-US" sz="800" i="1" dirty="0" err="1">
                          <a:latin typeface="Times New Roman"/>
                          <a:ea typeface="Times New Roman"/>
                          <a:cs typeface="Times New Roman"/>
                        </a:rPr>
                        <a:t>mmm</a:t>
                      </a:r>
                      <a:r>
                        <a:rPr lang="en-US" sz="800" i="1" dirty="0">
                          <a:latin typeface="Times New Roman"/>
                          <a:ea typeface="Times New Roman"/>
                          <a:cs typeface="Times New Roman"/>
                        </a:rPr>
                        <a:t> </a:t>
                      </a:r>
                      <a:r>
                        <a:rPr lang="en-US" sz="800" i="1" dirty="0" err="1">
                          <a:latin typeface="Times New Roman"/>
                          <a:ea typeface="Times New Roman"/>
                          <a:cs typeface="Times New Roman"/>
                        </a:rPr>
                        <a:t>yyyy</a:t>
                      </a:r>
                      <a:r>
                        <a:rPr lang="en-US" sz="800" i="1" dirty="0">
                          <a:latin typeface="Times New Roman"/>
                          <a:ea typeface="Times New Roman"/>
                          <a:cs typeface="Times New Roman"/>
                        </a:rPr>
                        <a:t>,: </a:t>
                      </a:r>
                      <a:r>
                        <a:rPr lang="en-US" sz="800" i="1" dirty="0" err="1">
                          <a:latin typeface="Times New Roman"/>
                          <a:ea typeface="Times New Roman"/>
                          <a:cs typeface="Times New Roman"/>
                        </a:rPr>
                        <a:t>hh:mm:ss</a:t>
                      </a:r>
                      <a:endParaRPr lang="es-E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1" name="Table 50"/>
          <p:cNvGraphicFramePr>
            <a:graphicFrameLocks noGrp="1"/>
          </p:cNvGraphicFramePr>
          <p:nvPr/>
        </p:nvGraphicFramePr>
        <p:xfrm>
          <a:off x="132512" y="3717414"/>
          <a:ext cx="8614671" cy="853440"/>
        </p:xfrm>
        <a:graphic>
          <a:graphicData uri="http://schemas.openxmlformats.org/drawingml/2006/table">
            <a:tbl>
              <a:tblPr/>
              <a:tblGrid>
                <a:gridCol w="8614671"/>
              </a:tblGrid>
              <a:tr h="0">
                <a:tc>
                  <a:txBody>
                    <a:bodyPr/>
                    <a:lstStyle/>
                    <a:p>
                      <a:pPr algn="just">
                        <a:lnSpc>
                          <a:spcPct val="200000"/>
                        </a:lnSpc>
                        <a:spcAft>
                          <a:spcPts val="0"/>
                        </a:spcAft>
                      </a:pPr>
                      <a:r>
                        <a:rPr lang="en-US" sz="1200" b="1" dirty="0">
                          <a:latin typeface="Times New Roman"/>
                          <a:ea typeface="Times New Roman"/>
                          <a:cs typeface="Times New Roman"/>
                        </a:rPr>
                        <a:t>Response to "F00" command:</a:t>
                      </a:r>
                      <a:r>
                        <a:rPr lang="en-US" sz="1200" dirty="0">
                          <a:latin typeface="Times New Roman"/>
                          <a:ea typeface="Times New Roman"/>
                          <a:cs typeface="Times New Roman"/>
                        </a:rPr>
                        <a:t> Delimiter: space</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algn="just">
                        <a:lnSpc>
                          <a:spcPct val="200000"/>
                        </a:lnSpc>
                        <a:spcAft>
                          <a:spcPts val="0"/>
                        </a:spcAft>
                      </a:pPr>
                      <a:r>
                        <a:rPr lang="en-US" sz="800">
                          <a:latin typeface="Times New Roman"/>
                          <a:ea typeface="Times New Roman"/>
                          <a:cs typeface="Times New Roman"/>
                        </a:rPr>
                        <a:t>TIM 000302213620 -0.0042 20.7903 10.5324 FET</a:t>
                      </a:r>
                      <a:endParaRPr lang="es-E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200000"/>
                        </a:lnSpc>
                        <a:spcAft>
                          <a:spcPts val="0"/>
                        </a:spcAft>
                      </a:pPr>
                      <a:r>
                        <a:rPr lang="en-US" sz="800" dirty="0">
                          <a:latin typeface="Times New Roman"/>
                          <a:ea typeface="Times New Roman"/>
                          <a:cs typeface="Times New Roman"/>
                        </a:rPr>
                        <a:t>tokens: </a:t>
                      </a:r>
                      <a:r>
                        <a:rPr lang="en-US" sz="800" i="1" dirty="0">
                          <a:latin typeface="Times New Roman"/>
                          <a:ea typeface="Times New Roman"/>
                          <a:cs typeface="Times New Roman"/>
                        </a:rPr>
                        <a:t>"TIM" (fixed marker), </a:t>
                      </a:r>
                      <a:r>
                        <a:rPr lang="en-US" sz="800" i="1" dirty="0" err="1">
                          <a:latin typeface="Times New Roman"/>
                          <a:ea typeface="Times New Roman"/>
                          <a:cs typeface="Times New Roman"/>
                        </a:rPr>
                        <a:t>YYMMDDhhmmss</a:t>
                      </a:r>
                      <a:r>
                        <a:rPr lang="en-US" sz="800" i="1" dirty="0">
                          <a:latin typeface="Times New Roman"/>
                          <a:ea typeface="Times New Roman"/>
                          <a:cs typeface="Times New Roman"/>
                        </a:rPr>
                        <a:t>, conductivity (</a:t>
                      </a:r>
                      <a:r>
                        <a:rPr lang="en-US" sz="800" i="1" dirty="0" err="1">
                          <a:latin typeface="Times New Roman"/>
                          <a:ea typeface="Times New Roman"/>
                          <a:cs typeface="Times New Roman"/>
                        </a:rPr>
                        <a:t>mS</a:t>
                      </a:r>
                      <a:r>
                        <a:rPr lang="en-US" sz="800" i="1" dirty="0">
                          <a:latin typeface="Times New Roman"/>
                          <a:ea typeface="Times New Roman"/>
                          <a:cs typeface="Times New Roman"/>
                        </a:rPr>
                        <a:t>/cm), temperature (deg C), pressure (</a:t>
                      </a:r>
                      <a:r>
                        <a:rPr lang="en-US" sz="800" i="1" dirty="0" err="1">
                          <a:latin typeface="Times New Roman"/>
                          <a:ea typeface="Times New Roman"/>
                          <a:cs typeface="Times New Roman"/>
                        </a:rPr>
                        <a:t>decibar</a:t>
                      </a:r>
                      <a:r>
                        <a:rPr lang="en-US" sz="800" i="1" dirty="0">
                          <a:latin typeface="Times New Roman"/>
                          <a:ea typeface="Times New Roman"/>
                          <a:cs typeface="Times New Roman"/>
                        </a:rPr>
                        <a:t>), "FET" (fixed marker)</a:t>
                      </a:r>
                      <a:endParaRPr lang="es-E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4" name="Table 53"/>
          <p:cNvGraphicFramePr>
            <a:graphicFrameLocks noGrp="1"/>
          </p:cNvGraphicFramePr>
          <p:nvPr/>
        </p:nvGraphicFramePr>
        <p:xfrm>
          <a:off x="132513" y="741869"/>
          <a:ext cx="8614672" cy="1341120"/>
        </p:xfrm>
        <a:graphic>
          <a:graphicData uri="http://schemas.openxmlformats.org/drawingml/2006/table">
            <a:tbl>
              <a:tblPr/>
              <a:tblGrid>
                <a:gridCol w="8614672"/>
              </a:tblGrid>
              <a:tr h="183398">
                <a:tc>
                  <a:txBody>
                    <a:bodyPr/>
                    <a:lstStyle/>
                    <a:p>
                      <a:pPr algn="just">
                        <a:lnSpc>
                          <a:spcPct val="200000"/>
                        </a:lnSpc>
                        <a:spcAft>
                          <a:spcPts val="0"/>
                        </a:spcAft>
                      </a:pPr>
                      <a:r>
                        <a:rPr lang="en-US" sz="1200" b="1" dirty="0">
                          <a:latin typeface="Times New Roman"/>
                          <a:ea typeface="Times New Roman"/>
                          <a:cs typeface="Times New Roman"/>
                        </a:rPr>
                        <a:t>Response to "$run" command:</a:t>
                      </a:r>
                      <a:r>
                        <a:rPr lang="en-US" sz="1200" dirty="0">
                          <a:latin typeface="Times New Roman"/>
                          <a:ea typeface="Times New Roman"/>
                          <a:cs typeface="Times New Roman"/>
                        </a:rPr>
                        <a:t> Delimiter: space</a:t>
                      </a:r>
                      <a:endParaRPr lang="es-E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50193">
                <a:tc>
                  <a:txBody>
                    <a:bodyPr/>
                    <a:lstStyle/>
                    <a:p>
                      <a:pPr algn="just">
                        <a:lnSpc>
                          <a:spcPct val="200000"/>
                        </a:lnSpc>
                        <a:spcAft>
                          <a:spcPts val="0"/>
                        </a:spcAft>
                      </a:pPr>
                      <a:r>
                        <a:rPr lang="en-US" sz="800" dirty="0">
                          <a:latin typeface="Times New Roman"/>
                          <a:ea typeface="Times New Roman"/>
                          <a:cs typeface="Times New Roman"/>
                        </a:rPr>
                        <a:t>08/04/11        14:44:28        4996    13896   17333</a:t>
                      </a:r>
                      <a:endParaRPr lang="es-ES" sz="1000" dirty="0">
                        <a:latin typeface="Times New Roman"/>
                        <a:ea typeface="Times New Roman"/>
                        <a:cs typeface="Times New Roman"/>
                      </a:endParaRPr>
                    </a:p>
                    <a:p>
                      <a:pPr algn="just">
                        <a:lnSpc>
                          <a:spcPct val="200000"/>
                        </a:lnSpc>
                        <a:spcAft>
                          <a:spcPts val="0"/>
                        </a:spcAft>
                      </a:pPr>
                      <a:r>
                        <a:rPr lang="en-US" sz="800" dirty="0">
                          <a:latin typeface="Times New Roman"/>
                          <a:ea typeface="Times New Roman"/>
                          <a:cs typeface="Times New Roman"/>
                        </a:rPr>
                        <a:t>08/04/11        14:44:28        16777   13896   17333</a:t>
                      </a:r>
                      <a:endParaRPr lang="es-ES" sz="1000" dirty="0">
                        <a:latin typeface="Times New Roman"/>
                        <a:ea typeface="Times New Roman"/>
                        <a:cs typeface="Times New Roman"/>
                      </a:endParaRPr>
                    </a:p>
                    <a:p>
                      <a:pPr algn="just">
                        <a:lnSpc>
                          <a:spcPct val="200000"/>
                        </a:lnSpc>
                        <a:spcAft>
                          <a:spcPts val="0"/>
                        </a:spcAft>
                      </a:pPr>
                      <a:r>
                        <a:rPr lang="en-US" sz="800" dirty="0">
                          <a:latin typeface="Times New Roman"/>
                          <a:ea typeface="Times New Roman"/>
                          <a:cs typeface="Times New Roman"/>
                        </a:rPr>
                        <a:t>08/04/11        14:44:29        16777   13896   17333</a:t>
                      </a:r>
                      <a:endParaRPr lang="es-E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98">
                <a:tc>
                  <a:txBody>
                    <a:bodyPr/>
                    <a:lstStyle/>
                    <a:p>
                      <a:pPr algn="just">
                        <a:lnSpc>
                          <a:spcPct val="200000"/>
                        </a:lnSpc>
                        <a:spcAft>
                          <a:spcPts val="0"/>
                        </a:spcAft>
                      </a:pPr>
                      <a:r>
                        <a:rPr lang="en-US" sz="800" dirty="0">
                          <a:latin typeface="Times New Roman"/>
                          <a:ea typeface="Times New Roman"/>
                          <a:cs typeface="Times New Roman"/>
                        </a:rPr>
                        <a:t>tokens: </a:t>
                      </a:r>
                      <a:r>
                        <a:rPr lang="en-US" sz="800" i="1" dirty="0">
                          <a:latin typeface="Times New Roman"/>
                          <a:ea typeface="Times New Roman"/>
                          <a:cs typeface="Times New Roman"/>
                        </a:rPr>
                        <a:t>date (mm/</a:t>
                      </a:r>
                      <a:r>
                        <a:rPr lang="en-US" sz="800" i="1" dirty="0" err="1">
                          <a:latin typeface="Times New Roman"/>
                          <a:ea typeface="Times New Roman"/>
                          <a:cs typeface="Times New Roman"/>
                        </a:rPr>
                        <a:t>dd</a:t>
                      </a:r>
                      <a:r>
                        <a:rPr lang="en-US" sz="800" i="1" dirty="0">
                          <a:latin typeface="Times New Roman"/>
                          <a:ea typeface="Times New Roman"/>
                          <a:cs typeface="Times New Roman"/>
                        </a:rPr>
                        <a:t>/</a:t>
                      </a:r>
                      <a:r>
                        <a:rPr lang="en-US" sz="800" i="1" dirty="0" err="1">
                          <a:latin typeface="Times New Roman"/>
                          <a:ea typeface="Times New Roman"/>
                          <a:cs typeface="Times New Roman"/>
                        </a:rPr>
                        <a:t>yy</a:t>
                      </a:r>
                      <a:r>
                        <a:rPr lang="en-US" sz="800" i="1" dirty="0">
                          <a:latin typeface="Times New Roman"/>
                          <a:ea typeface="Times New Roman"/>
                          <a:cs typeface="Times New Roman"/>
                        </a:rPr>
                        <a:t>), time (</a:t>
                      </a:r>
                      <a:r>
                        <a:rPr lang="en-US" sz="800" i="1" dirty="0" err="1">
                          <a:latin typeface="Times New Roman"/>
                          <a:ea typeface="Times New Roman"/>
                          <a:cs typeface="Times New Roman"/>
                        </a:rPr>
                        <a:t>hh:mm:ss</a:t>
                      </a:r>
                      <a:r>
                        <a:rPr lang="en-US" sz="800" i="1" dirty="0">
                          <a:latin typeface="Times New Roman"/>
                          <a:ea typeface="Times New Roman"/>
                          <a:cs typeface="Times New Roman"/>
                        </a:rPr>
                        <a:t>), chlorophyll (counts), backscatter1 (counts), backscatter2 (counts)</a:t>
                      </a:r>
                      <a:endParaRPr lang="es-E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5" name="Table 54"/>
          <p:cNvGraphicFramePr>
            <a:graphicFrameLocks noGrp="1"/>
          </p:cNvGraphicFramePr>
          <p:nvPr/>
        </p:nvGraphicFramePr>
        <p:xfrm>
          <a:off x="132512" y="2435238"/>
          <a:ext cx="8614672" cy="853440"/>
        </p:xfrm>
        <a:graphic>
          <a:graphicData uri="http://schemas.openxmlformats.org/drawingml/2006/table">
            <a:tbl>
              <a:tblPr/>
              <a:tblGrid>
                <a:gridCol w="8614672"/>
              </a:tblGrid>
              <a:tr h="0">
                <a:tc>
                  <a:txBody>
                    <a:bodyPr/>
                    <a:lstStyle/>
                    <a:p>
                      <a:pPr algn="just">
                        <a:lnSpc>
                          <a:spcPct val="200000"/>
                        </a:lnSpc>
                        <a:spcAft>
                          <a:spcPts val="0"/>
                        </a:spcAft>
                      </a:pPr>
                      <a:r>
                        <a:rPr lang="en-US" sz="1200" b="1" dirty="0">
                          <a:latin typeface="Times New Roman"/>
                          <a:ea typeface="Times New Roman"/>
                          <a:cs typeface="Times New Roman"/>
                        </a:rPr>
                        <a:t>Response to "C" command:</a:t>
                      </a:r>
                      <a:r>
                        <a:rPr lang="en-US" sz="1200" dirty="0">
                          <a:latin typeface="Times New Roman"/>
                          <a:ea typeface="Times New Roman"/>
                          <a:cs typeface="Times New Roman"/>
                        </a:rPr>
                        <a:t> Delimiter: comma.</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algn="just">
                        <a:lnSpc>
                          <a:spcPct val="200000"/>
                        </a:lnSpc>
                        <a:spcAft>
                          <a:spcPts val="0"/>
                        </a:spcAft>
                      </a:pPr>
                      <a:r>
                        <a:rPr lang="en-US" sz="800">
                          <a:solidFill>
                            <a:srgbClr val="000000"/>
                          </a:solidFill>
                          <a:latin typeface="Times New Roman"/>
                          <a:ea typeface="Times New Roman"/>
                          <a:cs typeface="Times New Roman"/>
                        </a:rPr>
                        <a:t>2355,1904,1601,2472,1471,1860,1686,2950,1754,1663,1653,2472,1471,0,0,0,0,0,0,0,0,0,0,0,0,0,0,0,0,0,0,0,0,1,0,0,0,0,0,0,0,5,5,5,3,3,3,3,3,177,2677,0,128,116</a:t>
                      </a:r>
                      <a:r>
                        <a:rPr lang="en-US" sz="800">
                          <a:latin typeface="Times New Roman"/>
                          <a:ea typeface="Times New Roman"/>
                          <a:cs typeface="Times New Roman"/>
                        </a:rPr>
                        <a:t>&lt;CR&gt;&lt;LF&gt;</a:t>
                      </a:r>
                      <a:endParaRPr lang="es-E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200000"/>
                        </a:lnSpc>
                        <a:spcAft>
                          <a:spcPts val="0"/>
                        </a:spcAft>
                      </a:pPr>
                      <a:r>
                        <a:rPr lang="en-US" sz="800" dirty="0">
                          <a:latin typeface="Times New Roman"/>
                          <a:ea typeface="Times New Roman"/>
                          <a:cs typeface="Times New Roman"/>
                        </a:rPr>
                        <a:t>tokens: </a:t>
                      </a:r>
                      <a:r>
                        <a:rPr lang="en-US" sz="800" i="1" dirty="0">
                          <a:solidFill>
                            <a:srgbClr val="000000"/>
                          </a:solidFill>
                          <a:latin typeface="Times New Roman"/>
                          <a:ea typeface="Times New Roman"/>
                          <a:cs typeface="Times New Roman"/>
                        </a:rPr>
                        <a:t>Time elapsed since, signal1, sigOffset1, reference1, refOffset1, signal2, sigOffset2, reference2, refOffset2,... &lt;unused channels&gt; ... &lt;housekeeping data&gt; ... pressure, 0, temperature, battery voltage</a:t>
                      </a:r>
                      <a:r>
                        <a:rPr lang="en-US" sz="800" dirty="0">
                          <a:solidFill>
                            <a:srgbClr val="000000"/>
                          </a:solidFill>
                          <a:latin typeface="Times New Roman"/>
                          <a:ea typeface="Times New Roman"/>
                          <a:cs typeface="Times New Roman"/>
                        </a:rPr>
                        <a:t>.</a:t>
                      </a:r>
                      <a:endParaRPr lang="es-E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 name="Rectangle 55"/>
          <p:cNvSpPr/>
          <p:nvPr/>
        </p:nvSpPr>
        <p:spPr>
          <a:xfrm>
            <a:off x="-57271" y="5864168"/>
            <a:ext cx="6711351" cy="369332"/>
          </a:xfrm>
          <a:prstGeom prst="rect">
            <a:avLst/>
          </a:prstGeom>
        </p:spPr>
        <p:txBody>
          <a:bodyPr wrap="square">
            <a:spAutoFit/>
          </a:bodyPr>
          <a:lstStyle/>
          <a:p>
            <a:pPr lvl="0" indent="128588" algn="just" eaLnBrk="0" hangingPunct="0"/>
            <a:r>
              <a:rPr lang="en-US" i="1" dirty="0" smtClean="0">
                <a:ea typeface="Times New Roman" pitchFamily="18" charset="0"/>
              </a:rPr>
              <a:t>Example </a:t>
            </a:r>
            <a:r>
              <a:rPr lang="en-US" i="1" dirty="0">
                <a:ea typeface="Times New Roman" pitchFamily="18" charset="0"/>
              </a:rPr>
              <a:t>response of SBE-37SM instrument</a:t>
            </a:r>
            <a:endParaRPr lang="es-ES" sz="1600" dirty="0"/>
          </a:p>
        </p:txBody>
      </p:sp>
      <p:sp>
        <p:nvSpPr>
          <p:cNvPr id="57" name="Rectangle 56"/>
          <p:cNvSpPr/>
          <p:nvPr/>
        </p:nvSpPr>
        <p:spPr>
          <a:xfrm>
            <a:off x="-91777" y="4517946"/>
            <a:ext cx="4174861" cy="369332"/>
          </a:xfrm>
          <a:prstGeom prst="rect">
            <a:avLst/>
          </a:prstGeom>
        </p:spPr>
        <p:txBody>
          <a:bodyPr wrap="none">
            <a:spAutoFit/>
          </a:bodyPr>
          <a:lstStyle/>
          <a:p>
            <a:pPr lvl="0" indent="128588" algn="just" eaLnBrk="0" hangingPunct="0"/>
            <a:r>
              <a:rPr lang="en-US" i="1" dirty="0">
                <a:ea typeface="Times New Roman" pitchFamily="18" charset="0"/>
              </a:rPr>
              <a:t>Example response of RBR instrument</a:t>
            </a:r>
            <a:endParaRPr lang="es-ES" sz="1600" dirty="0"/>
          </a:p>
        </p:txBody>
      </p:sp>
      <p:sp>
        <p:nvSpPr>
          <p:cNvPr id="58" name="Rectangle 57"/>
          <p:cNvSpPr/>
          <p:nvPr/>
        </p:nvSpPr>
        <p:spPr>
          <a:xfrm>
            <a:off x="11741" y="2022158"/>
            <a:ext cx="4181466" cy="369332"/>
          </a:xfrm>
          <a:prstGeom prst="rect">
            <a:avLst/>
          </a:prstGeom>
        </p:spPr>
        <p:txBody>
          <a:bodyPr wrap="none">
            <a:spAutoFit/>
          </a:bodyPr>
          <a:lstStyle/>
          <a:p>
            <a:r>
              <a:rPr lang="en-US" i="1" dirty="0">
                <a:ea typeface="Times New Roman" pitchFamily="18" charset="0"/>
              </a:rPr>
              <a:t>Example response of WET Labs Triplet</a:t>
            </a:r>
            <a:endParaRPr lang="es-ES" dirty="0"/>
          </a:p>
        </p:txBody>
      </p:sp>
      <p:sp>
        <p:nvSpPr>
          <p:cNvPr id="59" name="Rectangle 58"/>
          <p:cNvSpPr/>
          <p:nvPr/>
        </p:nvSpPr>
        <p:spPr>
          <a:xfrm>
            <a:off x="-91777" y="2971064"/>
            <a:ext cx="5978106" cy="707886"/>
          </a:xfrm>
          <a:prstGeom prst="rect">
            <a:avLst/>
          </a:prstGeom>
        </p:spPr>
        <p:txBody>
          <a:bodyPr wrap="square">
            <a:spAutoFit/>
          </a:bodyPr>
          <a:lstStyle/>
          <a:p>
            <a:pPr lvl="0" indent="128588" algn="just" eaLnBrk="0" hangingPunct="0"/>
            <a:r>
              <a:rPr lang="en-US" i="1" dirty="0">
                <a:ea typeface="Times New Roman" pitchFamily="18" charset="0"/>
              </a:rPr>
              <a:t>Example response of HOBI Labs HydroScat-2</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18</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3" name="TextBox 12"/>
          <p:cNvSpPr txBox="1"/>
          <p:nvPr/>
        </p:nvSpPr>
        <p:spPr>
          <a:xfrm>
            <a:off x="914400" y="1949570"/>
            <a:ext cx="7608498" cy="1815882"/>
          </a:xfrm>
          <a:prstGeom prst="rect">
            <a:avLst/>
          </a:prstGeom>
          <a:noFill/>
        </p:spPr>
        <p:txBody>
          <a:bodyPr wrap="square" rtlCol="0">
            <a:spAutoFit/>
          </a:bodyPr>
          <a:lstStyle/>
          <a:p>
            <a:r>
              <a:rPr lang="es-ES" sz="2800" dirty="0" smtClean="0"/>
              <a:t>Primera propuesta para minimizar el problema de interoperabilidad a nivel de instrumento:</a:t>
            </a:r>
          </a:p>
          <a:p>
            <a:endParaRPr lang="es-ES" sz="2800" dirty="0" smtClean="0"/>
          </a:p>
          <a:p>
            <a:r>
              <a:rPr lang="es-ES" sz="2800" dirty="0" smtClean="0"/>
              <a:t>Aplicación del IEEE </a:t>
            </a:r>
            <a:r>
              <a:rPr lang="es-ES" sz="2800" dirty="0" err="1" smtClean="0"/>
              <a:t>Std.</a:t>
            </a:r>
            <a:r>
              <a:rPr lang="es-ES" sz="2800" dirty="0" smtClean="0"/>
              <a:t> 1451 a dicho nivel.</a:t>
            </a:r>
            <a:endParaRPr lang="es-E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bwMode="auto">
          <a:xfrm>
            <a:off x="17463" y="-34925"/>
            <a:ext cx="3813175" cy="754063"/>
          </a:xfrm>
          <a:prstGeom prst="rect">
            <a:avLst/>
          </a:prstGeom>
          <a:noFill/>
          <a:ln w="9525">
            <a:noFill/>
            <a:miter lim="800000"/>
            <a:headEnd/>
            <a:tailEnd/>
          </a:ln>
        </p:spPr>
        <p:txBody>
          <a:bodyPr/>
          <a:lstStyle/>
          <a:p>
            <a:pPr indent="-108000" defTabSz="914400">
              <a:spcBef>
                <a:spcPts val="0"/>
              </a:spcBef>
              <a:buFont typeface="DIN-BlackAlternate"/>
              <a:buAutoNum type="arabicPeriod"/>
              <a:defRPr/>
            </a:pPr>
            <a:r>
              <a:rPr lang="es-ES" sz="700" kern="0" smtClean="0">
                <a:cs typeface="Arial" pitchFamily="34" charset="0"/>
              </a:rPr>
              <a:t>Introducción</a:t>
            </a:r>
          </a:p>
          <a:p>
            <a:pPr indent="-108000" defTabSz="914400">
              <a:spcBef>
                <a:spcPts val="0"/>
              </a:spcBef>
              <a:buFont typeface="DIN-BlackAlternate"/>
              <a:buAutoNum type="arabicPeriod"/>
              <a:defRPr/>
            </a:pPr>
            <a:r>
              <a:rPr lang="es-ES" sz="700" kern="0" smtClean="0">
                <a:cs typeface="Arial" pitchFamily="34" charset="0"/>
              </a:rPr>
              <a:t>Objetivos</a:t>
            </a:r>
          </a:p>
          <a:p>
            <a:pPr indent="-108000" defTabSz="914400">
              <a:spcBef>
                <a:spcPts val="0"/>
              </a:spcBef>
              <a:buFont typeface="DIN-BlackAlternate"/>
              <a:buAutoNum type="arabicPeriod"/>
              <a:defRPr/>
            </a:pPr>
            <a:r>
              <a:rPr lang="es-ES" sz="700" kern="0" smtClean="0">
                <a:solidFill>
                  <a:schemeClr val="bg1"/>
                </a:solidFill>
                <a:cs typeface="Arial" pitchFamily="34" charset="0"/>
              </a:rPr>
              <a:t>Integración sensor-red</a:t>
            </a:r>
          </a:p>
          <a:p>
            <a:pPr indent="-108000" defTabSz="914400">
              <a:spcBef>
                <a:spcPts val="0"/>
              </a:spcBef>
              <a:buFont typeface="DIN-BlackAlternate"/>
              <a:buAutoNum type="arabicPeriod"/>
              <a:defRPr/>
            </a:pPr>
            <a:r>
              <a:rPr lang="es-ES" sz="700" kern="0" smtClean="0">
                <a:cs typeface="Arial" pitchFamily="34" charset="0"/>
              </a:rPr>
              <a:t>Sincronización de la red de sensores</a:t>
            </a:r>
          </a:p>
          <a:p>
            <a:pPr indent="-108000" defTabSz="914400">
              <a:spcBef>
                <a:spcPts val="0"/>
              </a:spcBef>
              <a:buFont typeface="DIN-BlackAlternate"/>
              <a:buAutoNum type="arabicPeriod"/>
              <a:defRPr/>
            </a:pPr>
            <a:r>
              <a:rPr lang="es-ES" sz="700" kern="0" smtClean="0">
                <a:cs typeface="Arial" pitchFamily="34" charset="0"/>
              </a:rPr>
              <a:t>Conclusiones</a:t>
            </a:r>
          </a:p>
          <a:p>
            <a:pPr indent="-108000" defTabSz="914400">
              <a:spcBef>
                <a:spcPts val="0"/>
              </a:spcBef>
              <a:buFont typeface="DIN-BlackAlternate"/>
              <a:buAutoNum type="arabicPeriod"/>
              <a:defRPr/>
            </a:pPr>
            <a:r>
              <a:rPr lang="es-ES" sz="700" kern="0" smtClean="0">
                <a:cs typeface="Arial" pitchFamily="34" charset="0"/>
              </a:rPr>
              <a:t>Publicaciones</a:t>
            </a:r>
            <a:endParaRPr lang="es-ES" sz="700" kern="0">
              <a:cs typeface="Arial" pitchFamily="34" charset="0"/>
            </a:endParaRPr>
          </a:p>
        </p:txBody>
      </p:sp>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19</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5" name="Content Placeholder 2"/>
          <p:cNvSpPr txBox="1">
            <a:spLocks/>
          </p:cNvSpPr>
          <p:nvPr/>
        </p:nvSpPr>
        <p:spPr bwMode="auto">
          <a:xfrm>
            <a:off x="174681" y="6343739"/>
            <a:ext cx="8472488" cy="631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s-ES" sz="1800" b="0" i="1" u="none" strike="noStrike" kern="0" cap="none" spc="0" normalizeH="0" baseline="0" dirty="0" smtClean="0">
                <a:ln>
                  <a:noFill/>
                </a:ln>
                <a:solidFill>
                  <a:schemeClr val="bg1"/>
                </a:solidFill>
                <a:effectLst/>
                <a:uLnTx/>
                <a:uFillTx/>
                <a:latin typeface="Arial" pitchFamily="34" charset="0"/>
                <a:ea typeface="+mn-ea"/>
                <a:cs typeface="Arial" pitchFamily="34" charset="0"/>
              </a:rPr>
              <a:t>Modelo</a:t>
            </a:r>
            <a:r>
              <a:rPr kumimoji="0" lang="es-ES" sz="1800" b="0" i="1" u="none" strike="noStrike" kern="0" cap="none" spc="0" normalizeH="0" dirty="0" smtClean="0">
                <a:ln>
                  <a:noFill/>
                </a:ln>
                <a:solidFill>
                  <a:schemeClr val="bg1"/>
                </a:solidFill>
                <a:effectLst/>
                <a:uLnTx/>
                <a:uFillTx/>
                <a:latin typeface="Arial" pitchFamily="34" charset="0"/>
                <a:ea typeface="+mn-ea"/>
                <a:cs typeface="Arial" pitchFamily="34" charset="0"/>
              </a:rPr>
              <a:t> de Referencia </a:t>
            </a:r>
            <a:r>
              <a:rPr kumimoji="0" lang="es-ES" sz="1800" b="0" i="1" u="none" strike="noStrike" kern="0" cap="none" spc="0" normalizeH="0" baseline="0" dirty="0" smtClean="0">
                <a:ln>
                  <a:noFill/>
                </a:ln>
                <a:solidFill>
                  <a:schemeClr val="bg1"/>
                </a:solidFill>
                <a:effectLst/>
                <a:uLnTx/>
                <a:uFillTx/>
                <a:latin typeface="Arial" pitchFamily="34" charset="0"/>
                <a:ea typeface="+mn-ea"/>
                <a:cs typeface="Arial" pitchFamily="34" charset="0"/>
              </a:rPr>
              <a:t>IEEE </a:t>
            </a:r>
            <a:r>
              <a:rPr kumimoji="0" lang="es-ES" sz="1800" b="0" i="1" u="none" strike="noStrike" kern="0" cap="none" spc="0" normalizeH="0" baseline="0" dirty="0" err="1" smtClean="0">
                <a:ln>
                  <a:noFill/>
                </a:ln>
                <a:solidFill>
                  <a:schemeClr val="bg1"/>
                </a:solidFill>
                <a:effectLst/>
                <a:uLnTx/>
                <a:uFillTx/>
                <a:latin typeface="Arial" pitchFamily="34" charset="0"/>
                <a:ea typeface="+mn-ea"/>
                <a:cs typeface="Arial" pitchFamily="34" charset="0"/>
              </a:rPr>
              <a:t>Std.</a:t>
            </a:r>
            <a:r>
              <a:rPr kumimoji="0" lang="es-ES" sz="1800" b="0" i="1" u="none" strike="noStrike" kern="0" cap="none" spc="0" normalizeH="0" baseline="0" dirty="0" smtClean="0">
                <a:ln>
                  <a:noFill/>
                </a:ln>
                <a:solidFill>
                  <a:schemeClr val="bg1"/>
                </a:solidFill>
                <a:effectLst/>
                <a:uLnTx/>
                <a:uFillTx/>
                <a:latin typeface="Arial" pitchFamily="34" charset="0"/>
                <a:ea typeface="+mn-ea"/>
                <a:cs typeface="Arial" pitchFamily="34" charset="0"/>
              </a:rPr>
              <a:t> 1451 </a:t>
            </a:r>
            <a:r>
              <a:rPr kumimoji="0" lang="es-ES" sz="1800" b="0" i="1" u="none" strike="noStrike" kern="0" cap="none" spc="0" normalizeH="0" baseline="0" dirty="0" err="1" smtClean="0">
                <a:ln>
                  <a:noFill/>
                </a:ln>
                <a:solidFill>
                  <a:schemeClr val="bg1"/>
                </a:solidFill>
                <a:effectLst/>
                <a:uLnTx/>
                <a:uFillTx/>
                <a:latin typeface="Arial" pitchFamily="34" charset="0"/>
                <a:ea typeface="+mn-ea"/>
                <a:cs typeface="Arial" pitchFamily="34" charset="0"/>
              </a:rPr>
              <a:t>Smart</a:t>
            </a:r>
            <a:r>
              <a:rPr kumimoji="0" lang="es-ES" sz="1800" b="0" i="1" u="none" strike="noStrike" kern="0" cap="none" spc="0" normalizeH="0" baseline="0" dirty="0" smtClean="0">
                <a:ln>
                  <a:noFill/>
                </a:ln>
                <a:solidFill>
                  <a:schemeClr val="bg1"/>
                </a:solidFill>
                <a:effectLst/>
                <a:uLnTx/>
                <a:uFillTx/>
                <a:latin typeface="Arial" pitchFamily="34" charset="0"/>
                <a:ea typeface="+mn-ea"/>
                <a:cs typeface="Arial" pitchFamily="34" charset="0"/>
              </a:rPr>
              <a:t> </a:t>
            </a:r>
            <a:r>
              <a:rPr kumimoji="0" lang="es-ES" sz="1800" b="0" i="1" u="none" strike="noStrike" kern="0" cap="none" spc="0" normalizeH="0" baseline="0" dirty="0" err="1" smtClean="0">
                <a:ln>
                  <a:noFill/>
                </a:ln>
                <a:solidFill>
                  <a:schemeClr val="bg1"/>
                </a:solidFill>
                <a:effectLst/>
                <a:uLnTx/>
                <a:uFillTx/>
                <a:latin typeface="Arial" pitchFamily="34" charset="0"/>
                <a:ea typeface="+mn-ea"/>
                <a:cs typeface="Arial" pitchFamily="34" charset="0"/>
              </a:rPr>
              <a:t>Transducer</a:t>
            </a:r>
            <a:r>
              <a:rPr kumimoji="0" lang="es-ES" sz="1800" b="0" i="1" u="none" strike="noStrike" kern="0" cap="none" spc="0" normalizeH="0" baseline="0" dirty="0" smtClean="0">
                <a:ln>
                  <a:noFill/>
                </a:ln>
                <a:solidFill>
                  <a:schemeClr val="bg1"/>
                </a:solidFill>
                <a:effectLst/>
                <a:uLnTx/>
                <a:uFillTx/>
                <a:latin typeface="Arial" pitchFamily="34" charset="0"/>
                <a:ea typeface="+mn-ea"/>
                <a:cs typeface="Arial" pitchFamily="34" charset="0"/>
              </a:rPr>
              <a:t> Interface Standard</a:t>
            </a:r>
          </a:p>
        </p:txBody>
      </p:sp>
      <p:pic>
        <p:nvPicPr>
          <p:cNvPr id="16" name="Picture 4" descr="1451.png"/>
          <p:cNvPicPr>
            <a:picLocks noChangeAspect="1"/>
          </p:cNvPicPr>
          <p:nvPr/>
        </p:nvPicPr>
        <p:blipFill>
          <a:blip r:embed="rId3"/>
          <a:srcRect/>
          <a:stretch>
            <a:fillRect/>
          </a:stretch>
        </p:blipFill>
        <p:spPr bwMode="auto">
          <a:xfrm>
            <a:off x="941057" y="1452861"/>
            <a:ext cx="7240588" cy="4768850"/>
          </a:xfrm>
          <a:prstGeom prst="rect">
            <a:avLst/>
          </a:prstGeom>
          <a:noFill/>
          <a:ln w="9525">
            <a:noFill/>
            <a:miter lim="800000"/>
            <a:headEnd/>
            <a:tailEnd/>
          </a:ln>
        </p:spPr>
      </p:pic>
      <p:pic>
        <p:nvPicPr>
          <p:cNvPr id="17" name="Picture 5" descr="instrument1.png"/>
          <p:cNvPicPr>
            <a:picLocks noChangeAspect="1"/>
          </p:cNvPicPr>
          <p:nvPr/>
        </p:nvPicPr>
        <p:blipFill>
          <a:blip r:embed="rId4"/>
          <a:srcRect/>
          <a:stretch>
            <a:fillRect/>
          </a:stretch>
        </p:blipFill>
        <p:spPr bwMode="auto">
          <a:xfrm>
            <a:off x="4949825" y="827088"/>
            <a:ext cx="830263" cy="579437"/>
          </a:xfrm>
          <a:prstGeom prst="rect">
            <a:avLst/>
          </a:prstGeom>
          <a:noFill/>
          <a:ln w="9525">
            <a:noFill/>
            <a:miter lim="800000"/>
            <a:headEnd/>
            <a:tailEnd/>
          </a:ln>
        </p:spPr>
      </p:pic>
      <p:pic>
        <p:nvPicPr>
          <p:cNvPr id="18" name="Picture 7" descr="instrument3.png"/>
          <p:cNvPicPr>
            <a:picLocks noChangeAspect="1"/>
          </p:cNvPicPr>
          <p:nvPr/>
        </p:nvPicPr>
        <p:blipFill>
          <a:blip r:embed="rId5"/>
          <a:srcRect/>
          <a:stretch>
            <a:fillRect/>
          </a:stretch>
        </p:blipFill>
        <p:spPr bwMode="auto">
          <a:xfrm>
            <a:off x="6388100" y="806450"/>
            <a:ext cx="923925" cy="854075"/>
          </a:xfrm>
          <a:prstGeom prst="rect">
            <a:avLst/>
          </a:prstGeom>
          <a:noFill/>
          <a:ln w="9525">
            <a:noFill/>
            <a:miter lim="800000"/>
            <a:headEnd/>
            <a:tailEnd/>
          </a:ln>
        </p:spPr>
      </p:pic>
      <p:pic>
        <p:nvPicPr>
          <p:cNvPr id="19" name="Picture 6" descr="instrument2.png"/>
          <p:cNvPicPr>
            <a:picLocks noChangeAspect="1"/>
          </p:cNvPicPr>
          <p:nvPr/>
        </p:nvPicPr>
        <p:blipFill>
          <a:blip r:embed="rId6"/>
          <a:srcRect/>
          <a:stretch>
            <a:fillRect/>
          </a:stretch>
        </p:blipFill>
        <p:spPr bwMode="auto">
          <a:xfrm>
            <a:off x="5683250" y="827088"/>
            <a:ext cx="828675" cy="579437"/>
          </a:xfrm>
          <a:prstGeom prst="rect">
            <a:avLst/>
          </a:prstGeom>
          <a:noFill/>
          <a:ln w="9525">
            <a:noFill/>
            <a:miter lim="800000"/>
            <a:headEnd/>
            <a:tailEnd/>
          </a:ln>
        </p:spPr>
      </p:pic>
      <p:pic>
        <p:nvPicPr>
          <p:cNvPr id="20" name="Picture 8" descr="http://t0.gstatic.com/images?q=tbn:ANd9GcQ76J_-8o7EItOHkUTYT5dM4aCX1qykXuf6LT-6HUQBEgUNBVPg"/>
          <p:cNvPicPr>
            <a:picLocks noChangeAspect="1" noChangeArrowheads="1"/>
          </p:cNvPicPr>
          <p:nvPr/>
        </p:nvPicPr>
        <p:blipFill>
          <a:blip r:embed="rId7"/>
          <a:srcRect/>
          <a:stretch>
            <a:fillRect/>
          </a:stretch>
        </p:blipFill>
        <p:spPr bwMode="auto">
          <a:xfrm>
            <a:off x="2725738" y="846138"/>
            <a:ext cx="671512" cy="671512"/>
          </a:xfrm>
          <a:prstGeom prst="rect">
            <a:avLst/>
          </a:prstGeom>
          <a:noFill/>
          <a:ln w="9525">
            <a:noFill/>
            <a:miter lim="800000"/>
            <a:headEnd/>
            <a:tailEnd/>
          </a:ln>
        </p:spPr>
      </p:pic>
      <p:sp>
        <p:nvSpPr>
          <p:cNvPr id="21" name="Cloud 20"/>
          <p:cNvSpPr/>
          <p:nvPr/>
        </p:nvSpPr>
        <p:spPr>
          <a:xfrm>
            <a:off x="296863" y="8207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22" name="Straight Arrow Connector 21"/>
          <p:cNvCxnSpPr/>
          <p:nvPr/>
        </p:nvCxnSpPr>
        <p:spPr>
          <a:xfrm>
            <a:off x="1233488" y="11826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3397250" y="11826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24" name="TextBox 15"/>
          <p:cNvSpPr txBox="1">
            <a:spLocks noChangeArrowheads="1"/>
          </p:cNvSpPr>
          <p:nvPr/>
        </p:nvSpPr>
        <p:spPr bwMode="auto">
          <a:xfrm>
            <a:off x="3630613" y="968375"/>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25" name="TextBox 17"/>
          <p:cNvSpPr txBox="1">
            <a:spLocks noChangeArrowheads="1"/>
          </p:cNvSpPr>
          <p:nvPr/>
        </p:nvSpPr>
        <p:spPr bwMode="auto">
          <a:xfrm>
            <a:off x="1298575" y="949325"/>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sp>
        <p:nvSpPr>
          <p:cNvPr id="27" name="Left Brace 26"/>
          <p:cNvSpPr/>
          <p:nvPr/>
        </p:nvSpPr>
        <p:spPr>
          <a:xfrm rot="5400000">
            <a:off x="2381609" y="258856"/>
            <a:ext cx="477838" cy="2946611"/>
          </a:xfrm>
          <a:prstGeom prst="leftBrace">
            <a:avLst>
              <a:gd name="adj1" fmla="val 8333"/>
              <a:gd name="adj2" fmla="val 529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 name="Left Brace 27"/>
          <p:cNvSpPr/>
          <p:nvPr/>
        </p:nvSpPr>
        <p:spPr>
          <a:xfrm rot="5400000">
            <a:off x="6034611" y="-164575"/>
            <a:ext cx="477840" cy="3816231"/>
          </a:xfrm>
          <a:prstGeom prst="leftBrace">
            <a:avLst>
              <a:gd name="adj1" fmla="val 8333"/>
              <a:gd name="adj2" fmla="val 447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Rectangle 29"/>
          <p:cNvSpPr/>
          <p:nvPr/>
        </p:nvSpPr>
        <p:spPr>
          <a:xfrm>
            <a:off x="958310" y="1798552"/>
            <a:ext cx="3152777" cy="3584332"/>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p:nvSpPr>
        <p:spPr>
          <a:xfrm>
            <a:off x="4263487" y="1798551"/>
            <a:ext cx="3918158" cy="358433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44550" y="71438"/>
            <a:ext cx="8218488" cy="490537"/>
          </a:xfrm>
        </p:spPr>
        <p:txBody>
          <a:bodyPr/>
          <a:lstStyle/>
          <a:p>
            <a:pPr eaLnBrk="1" hangingPunct="1"/>
            <a:r>
              <a:rPr lang="en-US" smtClean="0">
                <a:latin typeface="Arial" pitchFamily="34" charset="0"/>
                <a:cs typeface="Arial" pitchFamily="34" charset="0"/>
              </a:rPr>
              <a:t>Sumario</a:t>
            </a:r>
          </a:p>
        </p:txBody>
      </p:sp>
      <p:sp>
        <p:nvSpPr>
          <p:cNvPr id="4099" name="Content Placeholder 2"/>
          <p:cNvSpPr>
            <a:spLocks noGrp="1"/>
          </p:cNvSpPr>
          <p:nvPr>
            <p:ph idx="1"/>
          </p:nvPr>
        </p:nvSpPr>
        <p:spPr>
          <a:xfrm>
            <a:off x="844550" y="1754188"/>
            <a:ext cx="7581900" cy="3629025"/>
          </a:xfrm>
        </p:spPr>
        <p:txBody>
          <a:bodyPr/>
          <a:lstStyle/>
          <a:p>
            <a:pPr marL="514350" indent="-514350" eaLnBrk="1" hangingPunct="1">
              <a:buFont typeface="DIN-BlackAlternate"/>
              <a:buAutoNum type="arabicPeriod"/>
            </a:pPr>
            <a:r>
              <a:rPr lang="de-DE" dirty="0" smtClean="0">
                <a:latin typeface="Arial" pitchFamily="34" charset="0"/>
                <a:cs typeface="Arial" pitchFamily="34" charset="0"/>
              </a:rPr>
              <a:t>Introducción</a:t>
            </a:r>
            <a:endParaRPr lang="de-DE" dirty="0" smtClean="0">
              <a:latin typeface="Arial" pitchFamily="34" charset="0"/>
              <a:cs typeface="Arial" pitchFamily="34" charset="0"/>
            </a:endParaRPr>
          </a:p>
          <a:p>
            <a:pPr marL="514350" indent="-514350" eaLnBrk="1" hangingPunct="1">
              <a:buFont typeface="DIN-BlackAlternate"/>
              <a:buAutoNum type="arabicPeriod"/>
            </a:pPr>
            <a:r>
              <a:rPr lang="de-DE" dirty="0" smtClean="0">
                <a:latin typeface="Arial" pitchFamily="34" charset="0"/>
                <a:cs typeface="Arial" pitchFamily="34" charset="0"/>
              </a:rPr>
              <a:t>Integración </a:t>
            </a:r>
            <a:r>
              <a:rPr lang="de-DE" dirty="0" smtClean="0">
                <a:latin typeface="Arial" pitchFamily="34" charset="0"/>
                <a:cs typeface="Arial" pitchFamily="34" charset="0"/>
              </a:rPr>
              <a:t>sensor-red</a:t>
            </a:r>
            <a:endParaRPr lang="de-DE" dirty="0" smtClean="0">
              <a:latin typeface="Arial" pitchFamily="34" charset="0"/>
              <a:cs typeface="Arial" pitchFamily="34" charset="0"/>
            </a:endParaRPr>
          </a:p>
        </p:txBody>
      </p:sp>
      <p:sp>
        <p:nvSpPr>
          <p:cNvPr id="4100" name="Slide Number Placeholder 3"/>
          <p:cNvSpPr>
            <a:spLocks noGrp="1"/>
          </p:cNvSpPr>
          <p:nvPr>
            <p:ph type="sldNum" sz="quarter" idx="10"/>
          </p:nvPr>
        </p:nvSpPr>
        <p:spPr>
          <a:noFill/>
        </p:spPr>
        <p:txBody>
          <a:bodyPr/>
          <a:lstStyle/>
          <a:p>
            <a:pPr fontAlgn="base">
              <a:spcBef>
                <a:spcPct val="0"/>
              </a:spcBef>
              <a:spcAft>
                <a:spcPct val="0"/>
              </a:spcAft>
            </a:pPr>
            <a:fld id="{A73C9FCC-68E7-4972-8DCB-0BBAF0E153D1}" type="slidenum">
              <a:rPr lang="de-DE" smtClean="0">
                <a:latin typeface="Arial" pitchFamily="34" charset="0"/>
                <a:cs typeface="Arial" pitchFamily="34" charset="0"/>
              </a:rPr>
              <a:pPr fontAlgn="base">
                <a:spcBef>
                  <a:spcPct val="0"/>
                </a:spcBef>
                <a:spcAft>
                  <a:spcPct val="0"/>
                </a:spcAft>
              </a:pPr>
              <a:t>2</a:t>
            </a:fld>
            <a:endParaRPr lang="de-DE"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20</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3" name="TextBox 12"/>
          <p:cNvSpPr txBox="1"/>
          <p:nvPr/>
        </p:nvSpPr>
        <p:spPr>
          <a:xfrm>
            <a:off x="155272" y="2087594"/>
            <a:ext cx="8850704" cy="2677656"/>
          </a:xfrm>
          <a:prstGeom prst="rect">
            <a:avLst/>
          </a:prstGeom>
          <a:noFill/>
        </p:spPr>
        <p:txBody>
          <a:bodyPr wrap="square" rtlCol="0">
            <a:spAutoFit/>
          </a:bodyPr>
          <a:lstStyle/>
          <a:p>
            <a:r>
              <a:rPr lang="es-ES" sz="2800" dirty="0" smtClean="0"/>
              <a:t>Segunda propuesta para minimizar el problema de interoperabilidad a nivel de instrumento:</a:t>
            </a:r>
          </a:p>
          <a:p>
            <a:endParaRPr lang="es-ES" sz="2800" dirty="0" smtClean="0"/>
          </a:p>
          <a:p>
            <a:r>
              <a:rPr lang="es-ES" sz="2800" dirty="0" smtClean="0"/>
              <a:t>Aplicación de una arquitectura hardware-software basada en los </a:t>
            </a:r>
            <a:r>
              <a:rPr lang="es-ES" sz="2800" dirty="0" smtClean="0"/>
              <a:t>“candidatos” </a:t>
            </a:r>
            <a:r>
              <a:rPr lang="es-ES" sz="2800" dirty="0" smtClean="0"/>
              <a:t>a estándares desarrollados (PUCK, SID</a:t>
            </a:r>
            <a:r>
              <a:rPr lang="es-ES" sz="2800" dirty="0" smtClean="0"/>
              <a:t>)</a:t>
            </a:r>
            <a:endParaRPr lang="es-E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srcRect/>
          <a:stretch>
            <a:fillRect/>
          </a:stretch>
        </p:blipFill>
        <p:spPr bwMode="auto">
          <a:xfrm>
            <a:off x="4888834" y="3943686"/>
            <a:ext cx="3886200" cy="2228850"/>
          </a:xfrm>
          <a:prstGeom prst="rect">
            <a:avLst/>
          </a:prstGeom>
          <a:noFill/>
          <a:ln w="9525">
            <a:noFill/>
            <a:miter lim="800000"/>
            <a:headEnd/>
            <a:tailEnd/>
          </a:ln>
        </p:spPr>
      </p:pic>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21</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pic>
        <p:nvPicPr>
          <p:cNvPr id="17" name="Picture 5" descr="instrument1.png"/>
          <p:cNvPicPr>
            <a:picLocks noChangeAspect="1"/>
          </p:cNvPicPr>
          <p:nvPr/>
        </p:nvPicPr>
        <p:blipFill>
          <a:blip r:embed="rId4"/>
          <a:srcRect/>
          <a:stretch>
            <a:fillRect/>
          </a:stretch>
        </p:blipFill>
        <p:spPr bwMode="auto">
          <a:xfrm>
            <a:off x="4949825" y="827088"/>
            <a:ext cx="830263" cy="579437"/>
          </a:xfrm>
          <a:prstGeom prst="rect">
            <a:avLst/>
          </a:prstGeom>
          <a:noFill/>
          <a:ln w="9525">
            <a:noFill/>
            <a:miter lim="800000"/>
            <a:headEnd/>
            <a:tailEnd/>
          </a:ln>
        </p:spPr>
      </p:pic>
      <p:pic>
        <p:nvPicPr>
          <p:cNvPr id="18" name="Picture 7" descr="instrument3.png"/>
          <p:cNvPicPr>
            <a:picLocks noChangeAspect="1"/>
          </p:cNvPicPr>
          <p:nvPr/>
        </p:nvPicPr>
        <p:blipFill>
          <a:blip r:embed="rId5"/>
          <a:srcRect/>
          <a:stretch>
            <a:fillRect/>
          </a:stretch>
        </p:blipFill>
        <p:spPr bwMode="auto">
          <a:xfrm>
            <a:off x="6388100" y="806450"/>
            <a:ext cx="923925" cy="854075"/>
          </a:xfrm>
          <a:prstGeom prst="rect">
            <a:avLst/>
          </a:prstGeom>
          <a:noFill/>
          <a:ln w="9525">
            <a:noFill/>
            <a:miter lim="800000"/>
            <a:headEnd/>
            <a:tailEnd/>
          </a:ln>
        </p:spPr>
      </p:pic>
      <p:pic>
        <p:nvPicPr>
          <p:cNvPr id="19" name="Picture 6" descr="instrument2.png"/>
          <p:cNvPicPr>
            <a:picLocks noChangeAspect="1"/>
          </p:cNvPicPr>
          <p:nvPr/>
        </p:nvPicPr>
        <p:blipFill>
          <a:blip r:embed="rId6"/>
          <a:srcRect/>
          <a:stretch>
            <a:fillRect/>
          </a:stretch>
        </p:blipFill>
        <p:spPr bwMode="auto">
          <a:xfrm>
            <a:off x="5683250" y="827088"/>
            <a:ext cx="828675" cy="579437"/>
          </a:xfrm>
          <a:prstGeom prst="rect">
            <a:avLst/>
          </a:prstGeom>
          <a:noFill/>
          <a:ln w="9525">
            <a:noFill/>
            <a:miter lim="800000"/>
            <a:headEnd/>
            <a:tailEnd/>
          </a:ln>
        </p:spPr>
      </p:pic>
      <p:pic>
        <p:nvPicPr>
          <p:cNvPr id="20" name="Picture 8" descr="http://t0.gstatic.com/images?q=tbn:ANd9GcQ76J_-8o7EItOHkUTYT5dM4aCX1qykXuf6LT-6HUQBEgUNBVPg"/>
          <p:cNvPicPr>
            <a:picLocks noChangeAspect="1" noChangeArrowheads="1"/>
          </p:cNvPicPr>
          <p:nvPr/>
        </p:nvPicPr>
        <p:blipFill>
          <a:blip r:embed="rId7"/>
          <a:srcRect/>
          <a:stretch>
            <a:fillRect/>
          </a:stretch>
        </p:blipFill>
        <p:spPr bwMode="auto">
          <a:xfrm>
            <a:off x="2725738" y="846138"/>
            <a:ext cx="671512" cy="671512"/>
          </a:xfrm>
          <a:prstGeom prst="rect">
            <a:avLst/>
          </a:prstGeom>
          <a:noFill/>
          <a:ln w="9525">
            <a:noFill/>
            <a:miter lim="800000"/>
            <a:headEnd/>
            <a:tailEnd/>
          </a:ln>
        </p:spPr>
      </p:pic>
      <p:sp>
        <p:nvSpPr>
          <p:cNvPr id="21" name="Cloud 20"/>
          <p:cNvSpPr/>
          <p:nvPr/>
        </p:nvSpPr>
        <p:spPr>
          <a:xfrm>
            <a:off x="296863" y="8207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22" name="Straight Arrow Connector 21"/>
          <p:cNvCxnSpPr/>
          <p:nvPr/>
        </p:nvCxnSpPr>
        <p:spPr>
          <a:xfrm>
            <a:off x="1233488" y="11826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3397250" y="11826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24" name="TextBox 15"/>
          <p:cNvSpPr txBox="1">
            <a:spLocks noChangeArrowheads="1"/>
          </p:cNvSpPr>
          <p:nvPr/>
        </p:nvSpPr>
        <p:spPr bwMode="auto">
          <a:xfrm>
            <a:off x="3630613" y="968375"/>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25" name="TextBox 17"/>
          <p:cNvSpPr txBox="1">
            <a:spLocks noChangeArrowheads="1"/>
          </p:cNvSpPr>
          <p:nvPr/>
        </p:nvSpPr>
        <p:spPr bwMode="auto">
          <a:xfrm>
            <a:off x="1298575" y="949325"/>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sp>
        <p:nvSpPr>
          <p:cNvPr id="26" name="Rectangle 25"/>
          <p:cNvSpPr/>
          <p:nvPr/>
        </p:nvSpPr>
        <p:spPr>
          <a:xfrm>
            <a:off x="296863" y="1470742"/>
            <a:ext cx="8705056" cy="369332"/>
          </a:xfrm>
          <a:prstGeom prst="rect">
            <a:avLst/>
          </a:prstGeom>
        </p:spPr>
        <p:txBody>
          <a:bodyPr wrap="square">
            <a:spAutoFit/>
          </a:bodyPr>
          <a:lstStyle/>
          <a:p>
            <a:pPr algn="just"/>
            <a:r>
              <a:rPr lang="es-ES_tradnl" dirty="0"/>
              <a:t>PUCK (</a:t>
            </a:r>
            <a:r>
              <a:rPr lang="es-ES_tradnl" i="1" dirty="0" err="1"/>
              <a:t>Programmable</a:t>
            </a:r>
            <a:r>
              <a:rPr lang="es-ES_tradnl" i="1" dirty="0"/>
              <a:t> </a:t>
            </a:r>
            <a:r>
              <a:rPr lang="es-ES_tradnl" i="1" dirty="0" err="1"/>
              <a:t>Underwater</a:t>
            </a:r>
            <a:r>
              <a:rPr lang="es-ES_tradnl" i="1" dirty="0"/>
              <a:t> </a:t>
            </a:r>
            <a:r>
              <a:rPr lang="es-ES_tradnl" i="1" dirty="0" err="1"/>
              <a:t>Connector</a:t>
            </a:r>
            <a:r>
              <a:rPr lang="es-ES_tradnl" i="1" dirty="0"/>
              <a:t>, </a:t>
            </a:r>
            <a:r>
              <a:rPr lang="es-ES_tradnl" i="1" dirty="0" err="1"/>
              <a:t>with</a:t>
            </a:r>
            <a:r>
              <a:rPr lang="es-ES_tradnl" i="1" dirty="0"/>
              <a:t> </a:t>
            </a:r>
            <a:r>
              <a:rPr lang="es-ES_tradnl" i="1" dirty="0" err="1"/>
              <a:t>Knowledge</a:t>
            </a:r>
            <a:r>
              <a:rPr lang="es-ES_tradnl" dirty="0" smtClean="0"/>
              <a:t>)</a:t>
            </a:r>
            <a:endParaRPr lang="es-ES" dirty="0"/>
          </a:p>
        </p:txBody>
      </p:sp>
      <p:graphicFrame>
        <p:nvGraphicFramePr>
          <p:cNvPr id="32" name="Table 31"/>
          <p:cNvGraphicFramePr>
            <a:graphicFrameLocks noGrp="1"/>
          </p:cNvGraphicFramePr>
          <p:nvPr/>
        </p:nvGraphicFramePr>
        <p:xfrm>
          <a:off x="227104" y="4539992"/>
          <a:ext cx="3859213" cy="1645920"/>
        </p:xfrm>
        <a:graphic>
          <a:graphicData uri="http://schemas.openxmlformats.org/drawingml/2006/table">
            <a:tbl>
              <a:tblPr/>
              <a:tblGrid>
                <a:gridCol w="758601"/>
                <a:gridCol w="3100612"/>
              </a:tblGrid>
              <a:tr h="180340">
                <a:tc>
                  <a:txBody>
                    <a:bodyPr/>
                    <a:lstStyle/>
                    <a:p>
                      <a:pPr algn="ctr">
                        <a:lnSpc>
                          <a:spcPct val="150000"/>
                        </a:lnSpc>
                        <a:spcAft>
                          <a:spcPts val="0"/>
                        </a:spcAft>
                      </a:pPr>
                      <a:r>
                        <a:rPr lang="es-ES" sz="900" b="1" noProof="0" smtClean="0">
                          <a:solidFill>
                            <a:srgbClr val="FFFFFF"/>
                          </a:solidFill>
                          <a:latin typeface="Times New Roman"/>
                          <a:ea typeface="Times New Roman"/>
                        </a:rPr>
                        <a:t>Comando</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Aft>
                          <a:spcPts val="0"/>
                        </a:spcAft>
                      </a:pPr>
                      <a:r>
                        <a:rPr lang="es-ES" sz="900" b="1" noProof="0" smtClean="0">
                          <a:solidFill>
                            <a:srgbClr val="FFFFFF"/>
                          </a:solidFill>
                          <a:latin typeface="Times New Roman"/>
                          <a:ea typeface="Times New Roman"/>
                        </a:rPr>
                        <a:t>Descripción comandos PUCK protocol</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PUCKRM</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smtClean="0">
                          <a:solidFill>
                            <a:srgbClr val="000000"/>
                          </a:solidFill>
                          <a:latin typeface="Times New Roman"/>
                          <a:ea typeface="Times New Roman"/>
                        </a:rPr>
                        <a:t>Lectura de la memoria PUCK</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PUCKWM</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smtClean="0">
                          <a:solidFill>
                            <a:srgbClr val="000000"/>
                          </a:solidFill>
                          <a:latin typeface="Times New Roman"/>
                          <a:ea typeface="Times New Roman"/>
                        </a:rPr>
                        <a:t>Escritura en la memoria PUCK</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PUCKFM</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smtClean="0">
                          <a:solidFill>
                            <a:srgbClr val="000000"/>
                          </a:solidFill>
                          <a:latin typeface="Times New Roman"/>
                          <a:ea typeface="Times New Roman"/>
                        </a:rPr>
                        <a:t>Finalizar sesión de escritura en la memoria PUCK</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PUCKEM</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smtClean="0">
                          <a:solidFill>
                            <a:srgbClr val="000000"/>
                          </a:solidFill>
                          <a:latin typeface="Times New Roman"/>
                          <a:ea typeface="Times New Roman"/>
                        </a:rPr>
                        <a:t>Borrar la memoria PUCK</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PUCKGA</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a:solidFill>
                            <a:srgbClr val="000000"/>
                          </a:solidFill>
                          <a:latin typeface="Times New Roman"/>
                          <a:ea typeface="Times New Roman"/>
                        </a:rPr>
                        <a:t>Leer la dirección del puntero interno de memoria</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PUCKIM</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smtClean="0">
                          <a:solidFill>
                            <a:srgbClr val="000000"/>
                          </a:solidFill>
                          <a:latin typeface="Times New Roman"/>
                          <a:ea typeface="Times New Roman"/>
                        </a:rPr>
                        <a:t>Configurar en modo instrumento</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50000"/>
                        </a:lnSpc>
                        <a:spcAft>
                          <a:spcPts val="0"/>
                        </a:spcAft>
                      </a:pPr>
                      <a:r>
                        <a:rPr lang="es-ES" sz="900" noProof="0" smtClean="0">
                          <a:solidFill>
                            <a:srgbClr val="000000"/>
                          </a:solidFill>
                          <a:latin typeface="Times New Roman"/>
                          <a:ea typeface="Times New Roman"/>
                        </a:rPr>
                        <a:t>PUCKSA</a:t>
                      </a:r>
                      <a:endParaRPr lang="es-ES" sz="1200" noProof="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900" noProof="0" dirty="0">
                          <a:solidFill>
                            <a:srgbClr val="000000"/>
                          </a:solidFill>
                          <a:latin typeface="Times New Roman"/>
                          <a:ea typeface="Times New Roman"/>
                        </a:rPr>
                        <a:t>Fijar la dirección del </a:t>
                      </a:r>
                      <a:r>
                        <a:rPr lang="es-ES" sz="900" noProof="0" dirty="0" err="1">
                          <a:solidFill>
                            <a:srgbClr val="000000"/>
                          </a:solidFill>
                          <a:latin typeface="Times New Roman"/>
                          <a:ea typeface="Times New Roman"/>
                        </a:rPr>
                        <a:t>punter</a:t>
                      </a:r>
                      <a:r>
                        <a:rPr lang="es-ES" sz="900" noProof="0" dirty="0">
                          <a:solidFill>
                            <a:srgbClr val="000000"/>
                          </a:solidFill>
                          <a:latin typeface="Times New Roman"/>
                          <a:ea typeface="Times New Roman"/>
                        </a:rPr>
                        <a:t> </a:t>
                      </a:r>
                      <a:r>
                        <a:rPr lang="es-ES" sz="900" noProof="0" dirty="0" err="1" smtClean="0">
                          <a:solidFill>
                            <a:srgbClr val="000000"/>
                          </a:solidFill>
                          <a:latin typeface="Times New Roman"/>
                          <a:ea typeface="Times New Roman"/>
                        </a:rPr>
                        <a:t>ointerno</a:t>
                      </a:r>
                      <a:r>
                        <a:rPr lang="es-ES" sz="900" noProof="0" dirty="0" smtClean="0">
                          <a:solidFill>
                            <a:srgbClr val="000000"/>
                          </a:solidFill>
                          <a:latin typeface="Times New Roman"/>
                          <a:ea typeface="Times New Roman"/>
                        </a:rPr>
                        <a:t> </a:t>
                      </a:r>
                      <a:r>
                        <a:rPr lang="es-ES" sz="900" noProof="0" dirty="0">
                          <a:solidFill>
                            <a:srgbClr val="000000"/>
                          </a:solidFill>
                          <a:latin typeface="Times New Roman"/>
                          <a:ea typeface="Times New Roman"/>
                        </a:rPr>
                        <a:t>de memoria</a:t>
                      </a:r>
                      <a:endParaRPr lang="es-ES" sz="1200" noProof="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6" name="Group 35"/>
          <p:cNvGrpSpPr/>
          <p:nvPr/>
        </p:nvGrpSpPr>
        <p:grpSpPr>
          <a:xfrm>
            <a:off x="9361726" y="2258267"/>
            <a:ext cx="4454686" cy="4903142"/>
            <a:chOff x="9361726" y="2258267"/>
            <a:chExt cx="4454686" cy="4903142"/>
          </a:xfrm>
        </p:grpSpPr>
        <p:pic>
          <p:nvPicPr>
            <p:cNvPr id="34" name="Picture 33" descr="puck payload.png"/>
            <p:cNvPicPr/>
            <p:nvPr/>
          </p:nvPicPr>
          <p:blipFill>
            <a:blip r:embed="rId8" cstate="print"/>
            <a:stretch>
              <a:fillRect/>
            </a:stretch>
          </p:blipFill>
          <p:spPr>
            <a:xfrm>
              <a:off x="9396233" y="2612714"/>
              <a:ext cx="4420178" cy="4548695"/>
            </a:xfrm>
            <a:prstGeom prst="rect">
              <a:avLst/>
            </a:prstGeom>
          </p:spPr>
        </p:pic>
        <p:sp>
          <p:nvSpPr>
            <p:cNvPr id="35" name="Left Brace 34"/>
            <p:cNvSpPr/>
            <p:nvPr/>
          </p:nvSpPr>
          <p:spPr>
            <a:xfrm rot="5400000">
              <a:off x="11350148" y="269845"/>
              <a:ext cx="477842" cy="4454686"/>
            </a:xfrm>
            <a:prstGeom prst="leftBrace">
              <a:avLst>
                <a:gd name="adj1" fmla="val 8333"/>
                <a:gd name="adj2" fmla="val 447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pic>
        <p:nvPicPr>
          <p:cNvPr id="37" name="Picture 7"/>
          <p:cNvPicPr>
            <a:picLocks noChangeAspect="1" noChangeArrowheads="1"/>
          </p:cNvPicPr>
          <p:nvPr/>
        </p:nvPicPr>
        <p:blipFill>
          <a:blip r:embed="rId9"/>
          <a:srcRect/>
          <a:stretch>
            <a:fillRect/>
          </a:stretch>
        </p:blipFill>
        <p:spPr bwMode="auto">
          <a:xfrm>
            <a:off x="-4537430" y="3604062"/>
            <a:ext cx="3839107" cy="2283391"/>
          </a:xfrm>
          <a:prstGeom prst="rect">
            <a:avLst/>
          </a:prstGeom>
          <a:noFill/>
          <a:ln w="9525">
            <a:noFill/>
            <a:miter lim="800000"/>
            <a:headEnd/>
            <a:tailEnd/>
          </a:ln>
        </p:spPr>
      </p:pic>
      <p:sp>
        <p:nvSpPr>
          <p:cNvPr id="38" name="Rectangle 37"/>
          <p:cNvSpPr/>
          <p:nvPr/>
        </p:nvSpPr>
        <p:spPr>
          <a:xfrm>
            <a:off x="227104" y="1840074"/>
            <a:ext cx="8253579" cy="923330"/>
          </a:xfrm>
          <a:prstGeom prst="rect">
            <a:avLst/>
          </a:prstGeom>
        </p:spPr>
        <p:txBody>
          <a:bodyPr wrap="square">
            <a:spAutoFit/>
          </a:bodyPr>
          <a:lstStyle/>
          <a:p>
            <a:pPr algn="just">
              <a:buFontTx/>
              <a:buChar char="-"/>
            </a:pPr>
            <a:r>
              <a:rPr lang="es-ES" dirty="0" smtClean="0"/>
              <a:t>Proporciona un conjunto de comandos simples y estándar, sumados a los comandos propios del instrumento, que permiten identificarlo de manera única, y almacenar </a:t>
            </a:r>
            <a:r>
              <a:rPr lang="es-ES" b="1" dirty="0" smtClean="0"/>
              <a:t>dentro</a:t>
            </a:r>
            <a:r>
              <a:rPr lang="es-ES" dirty="0" smtClean="0"/>
              <a:t> del instrumento información sobre el mismo (</a:t>
            </a:r>
            <a:r>
              <a:rPr lang="es-ES" sz="1400" dirty="0" smtClean="0"/>
              <a:t>PUCK </a:t>
            </a:r>
            <a:r>
              <a:rPr lang="es-ES" sz="1400" dirty="0" err="1" smtClean="0"/>
              <a:t>payload</a:t>
            </a:r>
            <a:r>
              <a:rPr lang="es-ES" dirty="0" smtClean="0"/>
              <a:t>)</a:t>
            </a:r>
            <a:r>
              <a:rPr lang="es-ES_tradnl" dirty="0" smtClean="0"/>
              <a:t>.</a:t>
            </a:r>
          </a:p>
        </p:txBody>
      </p:sp>
      <p:sp>
        <p:nvSpPr>
          <p:cNvPr id="39" name="Rectangle 38"/>
          <p:cNvSpPr/>
          <p:nvPr/>
        </p:nvSpPr>
        <p:spPr>
          <a:xfrm>
            <a:off x="264779" y="2479437"/>
            <a:ext cx="8183820" cy="1200329"/>
          </a:xfrm>
          <a:prstGeom prst="rect">
            <a:avLst/>
          </a:prstGeom>
        </p:spPr>
        <p:txBody>
          <a:bodyPr wrap="square">
            <a:spAutoFit/>
          </a:bodyPr>
          <a:lstStyle/>
          <a:p>
            <a:pPr algn="just">
              <a:buFontTx/>
              <a:buChar char="-"/>
            </a:pPr>
            <a:endParaRPr lang="es-ES_tradnl" dirty="0" smtClean="0"/>
          </a:p>
          <a:p>
            <a:pPr algn="just">
              <a:buFontTx/>
              <a:buChar char="-"/>
            </a:pPr>
            <a:r>
              <a:rPr lang="es-ES" dirty="0" smtClean="0"/>
              <a:t>El observatorio o controlador, leerá el identificador y el </a:t>
            </a:r>
            <a:r>
              <a:rPr lang="es-ES" dirty="0" err="1" smtClean="0"/>
              <a:t>payload</a:t>
            </a:r>
            <a:r>
              <a:rPr lang="es-ES" dirty="0" smtClean="0"/>
              <a:t> del instrumento vía serie o Ethernet. El </a:t>
            </a:r>
            <a:r>
              <a:rPr lang="es-ES" dirty="0" err="1" smtClean="0"/>
              <a:t>payload</a:t>
            </a:r>
            <a:r>
              <a:rPr lang="es-ES" dirty="0" smtClean="0"/>
              <a:t> puede contener cualquier tipo de información acerca del instrumento y en cualquier formato.</a:t>
            </a:r>
          </a:p>
        </p:txBody>
      </p:sp>
      <p:sp>
        <p:nvSpPr>
          <p:cNvPr id="40" name="Rectangle 39"/>
          <p:cNvSpPr/>
          <p:nvPr/>
        </p:nvSpPr>
        <p:spPr>
          <a:xfrm>
            <a:off x="296863" y="3652856"/>
            <a:ext cx="8183820" cy="553998"/>
          </a:xfrm>
          <a:prstGeom prst="rect">
            <a:avLst/>
          </a:prstGeom>
        </p:spPr>
        <p:txBody>
          <a:bodyPr wrap="square">
            <a:spAutoFit/>
          </a:bodyPr>
          <a:lstStyle/>
          <a:p>
            <a:pPr algn="just">
              <a:buFontTx/>
              <a:buChar char="-"/>
            </a:pPr>
            <a:r>
              <a:rPr lang="es-ES_tradnl" dirty="0" smtClean="0"/>
              <a:t>Secuencia </a:t>
            </a:r>
            <a:r>
              <a:rPr lang="es-ES_tradnl" dirty="0" err="1" smtClean="0"/>
              <a:t>soft</a:t>
            </a:r>
            <a:r>
              <a:rPr lang="es-ES_tradnl" dirty="0" smtClean="0"/>
              <a:t> break para cambiar a PUCK </a:t>
            </a:r>
            <a:r>
              <a:rPr lang="es-ES_tradnl" dirty="0" err="1" smtClean="0"/>
              <a:t>Mode</a:t>
            </a:r>
            <a:endParaRPr lang="es-ES_tradnl" dirty="0" smtClean="0"/>
          </a:p>
          <a:p>
            <a:pPr algn="just"/>
            <a:r>
              <a:rPr lang="es-ES_tradnl" sz="1200" dirty="0" smtClean="0"/>
              <a:t>”@@@@@@" + (espera 750 ms + “!!!!!!”+ (espera 500 ms)</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nodeType="clickEffect">
                                  <p:stCondLst>
                                    <p:cond delay="0"/>
                                  </p:stCondLst>
                                  <p:childTnLst>
                                    <p:animMotion origin="layout" path="M -1.11111E-6 0.09166 L -0.56597 -0.14468 " pathEditMode="relative" rAng="0" ptsTypes="AA">
                                      <p:cBhvr>
                                        <p:cTn id="22" dur="2000" fill="hold"/>
                                        <p:tgtEl>
                                          <p:spTgt spid="36"/>
                                        </p:tgtEl>
                                        <p:attrNameLst>
                                          <p:attrName>ppt_x</p:attrName>
                                          <p:attrName>ppt_y</p:attrName>
                                        </p:attrNameLst>
                                      </p:cBhvr>
                                      <p:rCtr x="-283" y="-118"/>
                                    </p:animMotion>
                                  </p:childTnLst>
                                </p:cTn>
                              </p:par>
                              <p:par>
                                <p:cTn id="23" presetID="5" presetClass="exit" presetSubtype="10" fill="hold" grpId="0" nodeType="withEffect">
                                  <p:stCondLst>
                                    <p:cond delay="0"/>
                                  </p:stCondLst>
                                  <p:childTnLst>
                                    <p:animEffect transition="out" filter="checkerboard(across)">
                                      <p:cBhvr>
                                        <p:cTn id="24" dur="1000"/>
                                        <p:tgtEl>
                                          <p:spTgt spid="26"/>
                                        </p:tgtEl>
                                      </p:cBhvr>
                                    </p:animEffect>
                                    <p:set>
                                      <p:cBhvr>
                                        <p:cTn id="25" dur="1" fill="hold">
                                          <p:stCondLst>
                                            <p:cond delay="999"/>
                                          </p:stCondLst>
                                        </p:cTn>
                                        <p:tgtEl>
                                          <p:spTgt spid="26"/>
                                        </p:tgtEl>
                                        <p:attrNameLst>
                                          <p:attrName>style.visibility</p:attrName>
                                        </p:attrNameLst>
                                      </p:cBhvr>
                                      <p:to>
                                        <p:strVal val="hidden"/>
                                      </p:to>
                                    </p:set>
                                  </p:childTnLst>
                                </p:cTn>
                              </p:par>
                              <p:par>
                                <p:cTn id="26" presetID="56" presetClass="path" presetSubtype="0" accel="50000" decel="50000" fill="hold" nodeType="withEffect">
                                  <p:stCondLst>
                                    <p:cond delay="0"/>
                                  </p:stCondLst>
                                  <p:childTnLst>
                                    <p:animMotion origin="layout" path="M 4.72222E-6 -0.08532 L 0.52847 -0.25572 " pathEditMode="relative" rAng="0" ptsTypes="AA">
                                      <p:cBhvr>
                                        <p:cTn id="27" dur="2000" fill="hold"/>
                                        <p:tgtEl>
                                          <p:spTgt spid="37"/>
                                        </p:tgtEl>
                                        <p:attrNameLst>
                                          <p:attrName>ppt_x</p:attrName>
                                          <p:attrName>ppt_y</p:attrName>
                                        </p:attrNameLst>
                                      </p:cBhvr>
                                      <p:rCtr x="264" y="-85"/>
                                    </p:animMotion>
                                  </p:childTnLst>
                                </p:cTn>
                              </p:par>
                              <p:par>
                                <p:cTn id="28" presetID="3" presetClass="exit" presetSubtype="10" fill="hold" grpId="1" nodeType="withEffect">
                                  <p:stCondLst>
                                    <p:cond delay="0"/>
                                  </p:stCondLst>
                                  <p:childTnLst>
                                    <p:animEffect transition="out" filter="blinds(horizontal)">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P spid="38" grpId="1"/>
      <p:bldP spid="39" grpId="0"/>
      <p:bldP spid="39" grpId="1"/>
      <p:bldP spid="40" grpId="0"/>
      <p:bldP spid="4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srcRect/>
          <a:stretch>
            <a:fillRect/>
          </a:stretch>
        </p:blipFill>
        <p:spPr bwMode="auto">
          <a:xfrm>
            <a:off x="1805504" y="1714835"/>
            <a:ext cx="4927746" cy="2826207"/>
          </a:xfrm>
          <a:prstGeom prst="rect">
            <a:avLst/>
          </a:prstGeom>
          <a:noFill/>
          <a:ln w="9525">
            <a:noFill/>
            <a:miter lim="800000"/>
            <a:headEnd/>
            <a:tailEnd/>
          </a:ln>
        </p:spPr>
      </p:pic>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22</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pic>
        <p:nvPicPr>
          <p:cNvPr id="17" name="Picture 5" descr="instrument1.png"/>
          <p:cNvPicPr>
            <a:picLocks noChangeAspect="1"/>
          </p:cNvPicPr>
          <p:nvPr/>
        </p:nvPicPr>
        <p:blipFill>
          <a:blip r:embed="rId4"/>
          <a:srcRect/>
          <a:stretch>
            <a:fillRect/>
          </a:stretch>
        </p:blipFill>
        <p:spPr bwMode="auto">
          <a:xfrm>
            <a:off x="4949825" y="827088"/>
            <a:ext cx="830263" cy="579437"/>
          </a:xfrm>
          <a:prstGeom prst="rect">
            <a:avLst/>
          </a:prstGeom>
          <a:noFill/>
          <a:ln w="9525">
            <a:noFill/>
            <a:miter lim="800000"/>
            <a:headEnd/>
            <a:tailEnd/>
          </a:ln>
        </p:spPr>
      </p:pic>
      <p:pic>
        <p:nvPicPr>
          <p:cNvPr id="18" name="Picture 7" descr="instrument3.png"/>
          <p:cNvPicPr>
            <a:picLocks noChangeAspect="1"/>
          </p:cNvPicPr>
          <p:nvPr/>
        </p:nvPicPr>
        <p:blipFill>
          <a:blip r:embed="rId5"/>
          <a:srcRect/>
          <a:stretch>
            <a:fillRect/>
          </a:stretch>
        </p:blipFill>
        <p:spPr bwMode="auto">
          <a:xfrm>
            <a:off x="6388100" y="806450"/>
            <a:ext cx="923925" cy="854075"/>
          </a:xfrm>
          <a:prstGeom prst="rect">
            <a:avLst/>
          </a:prstGeom>
          <a:noFill/>
          <a:ln w="9525">
            <a:noFill/>
            <a:miter lim="800000"/>
            <a:headEnd/>
            <a:tailEnd/>
          </a:ln>
        </p:spPr>
      </p:pic>
      <p:pic>
        <p:nvPicPr>
          <p:cNvPr id="19" name="Picture 6" descr="instrument2.png"/>
          <p:cNvPicPr>
            <a:picLocks noChangeAspect="1"/>
          </p:cNvPicPr>
          <p:nvPr/>
        </p:nvPicPr>
        <p:blipFill>
          <a:blip r:embed="rId6"/>
          <a:srcRect/>
          <a:stretch>
            <a:fillRect/>
          </a:stretch>
        </p:blipFill>
        <p:spPr bwMode="auto">
          <a:xfrm>
            <a:off x="5683250" y="827088"/>
            <a:ext cx="828675" cy="579437"/>
          </a:xfrm>
          <a:prstGeom prst="rect">
            <a:avLst/>
          </a:prstGeom>
          <a:noFill/>
          <a:ln w="9525">
            <a:noFill/>
            <a:miter lim="800000"/>
            <a:headEnd/>
            <a:tailEnd/>
          </a:ln>
        </p:spPr>
      </p:pic>
      <p:pic>
        <p:nvPicPr>
          <p:cNvPr id="20" name="Picture 8" descr="http://t0.gstatic.com/images?q=tbn:ANd9GcQ76J_-8o7EItOHkUTYT5dM4aCX1qykXuf6LT-6HUQBEgUNBVPg"/>
          <p:cNvPicPr>
            <a:picLocks noChangeAspect="1" noChangeArrowheads="1"/>
          </p:cNvPicPr>
          <p:nvPr/>
        </p:nvPicPr>
        <p:blipFill>
          <a:blip r:embed="rId7"/>
          <a:srcRect/>
          <a:stretch>
            <a:fillRect/>
          </a:stretch>
        </p:blipFill>
        <p:spPr bwMode="auto">
          <a:xfrm>
            <a:off x="2725738" y="846138"/>
            <a:ext cx="671512" cy="671512"/>
          </a:xfrm>
          <a:prstGeom prst="rect">
            <a:avLst/>
          </a:prstGeom>
          <a:noFill/>
          <a:ln w="9525">
            <a:noFill/>
            <a:miter lim="800000"/>
            <a:headEnd/>
            <a:tailEnd/>
          </a:ln>
        </p:spPr>
      </p:pic>
      <p:sp>
        <p:nvSpPr>
          <p:cNvPr id="21" name="Cloud 20"/>
          <p:cNvSpPr/>
          <p:nvPr/>
        </p:nvSpPr>
        <p:spPr>
          <a:xfrm>
            <a:off x="296863" y="8207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22" name="Straight Arrow Connector 21"/>
          <p:cNvCxnSpPr/>
          <p:nvPr/>
        </p:nvCxnSpPr>
        <p:spPr>
          <a:xfrm>
            <a:off x="1233488" y="11826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3397250" y="11826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24" name="TextBox 15"/>
          <p:cNvSpPr txBox="1">
            <a:spLocks noChangeArrowheads="1"/>
          </p:cNvSpPr>
          <p:nvPr/>
        </p:nvSpPr>
        <p:spPr bwMode="auto">
          <a:xfrm>
            <a:off x="3630613" y="968375"/>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25" name="TextBox 17"/>
          <p:cNvSpPr txBox="1">
            <a:spLocks noChangeArrowheads="1"/>
          </p:cNvSpPr>
          <p:nvPr/>
        </p:nvSpPr>
        <p:spPr bwMode="auto">
          <a:xfrm>
            <a:off x="1298575" y="949325"/>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pic>
        <p:nvPicPr>
          <p:cNvPr id="28" name="Picture 5" descr="foto Puck"/>
          <p:cNvPicPr>
            <a:picLocks noChangeAspect="1" noChangeArrowheads="1"/>
          </p:cNvPicPr>
          <p:nvPr/>
        </p:nvPicPr>
        <p:blipFill>
          <a:blip r:embed="rId8"/>
          <a:srcRect/>
          <a:stretch>
            <a:fillRect/>
          </a:stretch>
        </p:blipFill>
        <p:spPr bwMode="auto">
          <a:xfrm>
            <a:off x="1632833" y="4541042"/>
            <a:ext cx="5510624" cy="1354183"/>
          </a:xfrm>
          <a:prstGeom prst="rect">
            <a:avLst/>
          </a:prstGeom>
          <a:noFill/>
        </p:spPr>
      </p:pic>
      <p:sp>
        <p:nvSpPr>
          <p:cNvPr id="29" name="Text Box 6"/>
          <p:cNvSpPr txBox="1">
            <a:spLocks noChangeArrowheads="1"/>
          </p:cNvSpPr>
          <p:nvPr/>
        </p:nvSpPr>
        <p:spPr bwMode="auto">
          <a:xfrm>
            <a:off x="1249254" y="5895225"/>
            <a:ext cx="6462758" cy="307777"/>
          </a:xfrm>
          <a:prstGeom prst="rect">
            <a:avLst/>
          </a:prstGeom>
          <a:noFill/>
          <a:ln w="9525">
            <a:noFill/>
            <a:miter lim="800000"/>
            <a:headEnd/>
            <a:tailEnd/>
          </a:ln>
          <a:effectLst/>
        </p:spPr>
        <p:txBody>
          <a:bodyPr wrap="square">
            <a:spAutoFit/>
          </a:bodyPr>
          <a:lstStyle/>
          <a:p>
            <a:pPr>
              <a:spcBef>
                <a:spcPct val="50000"/>
              </a:spcBef>
            </a:pPr>
            <a:r>
              <a:rPr lang="es-ES" sz="1400" dirty="0"/>
              <a:t>Foto </a:t>
            </a:r>
            <a:r>
              <a:rPr lang="es-ES" sz="1400" dirty="0" smtClean="0"/>
              <a:t>de la interfaz externa PUCK para instrumentos con comunicación RS232</a:t>
            </a:r>
            <a:endParaRPr lang="es-E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18825" y="1720316"/>
            <a:ext cx="8490106" cy="3970318"/>
          </a:xfrm>
          <a:prstGeom prst="rect">
            <a:avLst/>
          </a:prstGeom>
          <a:noFill/>
        </p:spPr>
        <p:txBody>
          <a:bodyPr wrap="square" rtlCol="0">
            <a:spAutoFit/>
          </a:bodyPr>
          <a:lstStyle/>
          <a:p>
            <a:r>
              <a:rPr lang="es-ES" dirty="0" smtClean="0"/>
              <a:t>- </a:t>
            </a:r>
            <a:r>
              <a:rPr lang="es-ES" dirty="0" smtClean="0"/>
              <a:t>Algoritmo de detección de conexión y desconexión de un instrumento basado en el comando de “</a:t>
            </a:r>
            <a:r>
              <a:rPr lang="es-ES" dirty="0" err="1" smtClean="0"/>
              <a:t>Soft</a:t>
            </a:r>
            <a:r>
              <a:rPr lang="es-ES" dirty="0" smtClean="0"/>
              <a:t> Break”</a:t>
            </a:r>
          </a:p>
          <a:p>
            <a:r>
              <a:rPr lang="es-ES" dirty="0" smtClean="0"/>
              <a:t> - Identificación única del instrumento gracias al UUID presente en el PUCK </a:t>
            </a:r>
            <a:r>
              <a:rPr lang="es-ES" dirty="0" err="1" smtClean="0"/>
              <a:t>datasheet</a:t>
            </a:r>
            <a:r>
              <a:rPr lang="es-ES" dirty="0" smtClean="0"/>
              <a:t>.</a:t>
            </a:r>
          </a:p>
          <a:p>
            <a:r>
              <a:rPr lang="es-ES" dirty="0" smtClean="0"/>
              <a:t>- Normalización del PUCK </a:t>
            </a:r>
            <a:r>
              <a:rPr lang="es-ES" dirty="0" err="1" smtClean="0"/>
              <a:t>Payload</a:t>
            </a:r>
            <a:endParaRPr lang="es-ES" dirty="0"/>
          </a:p>
          <a:p>
            <a:endParaRPr lang="es-ES" dirty="0" smtClean="0"/>
          </a:p>
          <a:p>
            <a:endParaRPr lang="es-ES" dirty="0"/>
          </a:p>
          <a:p>
            <a:endParaRPr lang="es-ES" dirty="0" smtClean="0"/>
          </a:p>
          <a:p>
            <a:endParaRPr lang="es-ES" dirty="0"/>
          </a:p>
          <a:p>
            <a:endParaRPr lang="es-ES" dirty="0" smtClean="0"/>
          </a:p>
          <a:p>
            <a:endParaRPr lang="es-ES" dirty="0"/>
          </a:p>
          <a:p>
            <a:pPr>
              <a:buFontTx/>
              <a:buChar char="-"/>
            </a:pPr>
            <a:r>
              <a:rPr lang="es-ES" dirty="0" smtClean="0"/>
              <a:t>Uso de SID (Sensor Interface Descriptor) como herramienta para declarar de manera estándar el protocolo del instrumento y así automatizar las operaciones de “Configuración” y “Operaciones simples de medida”</a:t>
            </a:r>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pic>
        <p:nvPicPr>
          <p:cNvPr id="17" name="Picture 5" descr="instrument1.png"/>
          <p:cNvPicPr>
            <a:picLocks noChangeAspect="1"/>
          </p:cNvPicPr>
          <p:nvPr/>
        </p:nvPicPr>
        <p:blipFill>
          <a:blip r:embed="rId3"/>
          <a:srcRect/>
          <a:stretch>
            <a:fillRect/>
          </a:stretch>
        </p:blipFill>
        <p:spPr bwMode="auto">
          <a:xfrm>
            <a:off x="4949825" y="827088"/>
            <a:ext cx="830263" cy="579437"/>
          </a:xfrm>
          <a:prstGeom prst="rect">
            <a:avLst/>
          </a:prstGeom>
          <a:noFill/>
          <a:ln w="9525">
            <a:noFill/>
            <a:miter lim="800000"/>
            <a:headEnd/>
            <a:tailEnd/>
          </a:ln>
        </p:spPr>
      </p:pic>
      <p:pic>
        <p:nvPicPr>
          <p:cNvPr id="18" name="Picture 7" descr="instrument3.png"/>
          <p:cNvPicPr>
            <a:picLocks noChangeAspect="1"/>
          </p:cNvPicPr>
          <p:nvPr/>
        </p:nvPicPr>
        <p:blipFill>
          <a:blip r:embed="rId4"/>
          <a:srcRect/>
          <a:stretch>
            <a:fillRect/>
          </a:stretch>
        </p:blipFill>
        <p:spPr bwMode="auto">
          <a:xfrm>
            <a:off x="6388100" y="806450"/>
            <a:ext cx="923925" cy="854075"/>
          </a:xfrm>
          <a:prstGeom prst="rect">
            <a:avLst/>
          </a:prstGeom>
          <a:noFill/>
          <a:ln w="9525">
            <a:noFill/>
            <a:miter lim="800000"/>
            <a:headEnd/>
            <a:tailEnd/>
          </a:ln>
        </p:spPr>
      </p:pic>
      <p:pic>
        <p:nvPicPr>
          <p:cNvPr id="19" name="Picture 6" descr="instrument2.png"/>
          <p:cNvPicPr>
            <a:picLocks noChangeAspect="1"/>
          </p:cNvPicPr>
          <p:nvPr/>
        </p:nvPicPr>
        <p:blipFill>
          <a:blip r:embed="rId5"/>
          <a:srcRect/>
          <a:stretch>
            <a:fillRect/>
          </a:stretch>
        </p:blipFill>
        <p:spPr bwMode="auto">
          <a:xfrm>
            <a:off x="5683250" y="827088"/>
            <a:ext cx="828675" cy="579437"/>
          </a:xfrm>
          <a:prstGeom prst="rect">
            <a:avLst/>
          </a:prstGeom>
          <a:noFill/>
          <a:ln w="9525">
            <a:noFill/>
            <a:miter lim="800000"/>
            <a:headEnd/>
            <a:tailEnd/>
          </a:ln>
        </p:spPr>
      </p:pic>
      <p:pic>
        <p:nvPicPr>
          <p:cNvPr id="20" name="Picture 8" descr="http://t0.gstatic.com/images?q=tbn:ANd9GcQ76J_-8o7EItOHkUTYT5dM4aCX1qykXuf6LT-6HUQBEgUNBVPg"/>
          <p:cNvPicPr>
            <a:picLocks noChangeAspect="1" noChangeArrowheads="1"/>
          </p:cNvPicPr>
          <p:nvPr/>
        </p:nvPicPr>
        <p:blipFill>
          <a:blip r:embed="rId6"/>
          <a:srcRect/>
          <a:stretch>
            <a:fillRect/>
          </a:stretch>
        </p:blipFill>
        <p:spPr bwMode="auto">
          <a:xfrm>
            <a:off x="2725738" y="846138"/>
            <a:ext cx="671512" cy="671512"/>
          </a:xfrm>
          <a:prstGeom prst="rect">
            <a:avLst/>
          </a:prstGeom>
          <a:noFill/>
          <a:ln w="9525">
            <a:noFill/>
            <a:miter lim="800000"/>
            <a:headEnd/>
            <a:tailEnd/>
          </a:ln>
        </p:spPr>
      </p:pic>
      <p:sp>
        <p:nvSpPr>
          <p:cNvPr id="21" name="Cloud 20"/>
          <p:cNvSpPr/>
          <p:nvPr/>
        </p:nvSpPr>
        <p:spPr>
          <a:xfrm>
            <a:off x="296863" y="8207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22" name="Straight Arrow Connector 21"/>
          <p:cNvCxnSpPr/>
          <p:nvPr/>
        </p:nvCxnSpPr>
        <p:spPr>
          <a:xfrm>
            <a:off x="1233488" y="11826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3397250" y="11826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24" name="TextBox 15"/>
          <p:cNvSpPr txBox="1">
            <a:spLocks noChangeArrowheads="1"/>
          </p:cNvSpPr>
          <p:nvPr/>
        </p:nvSpPr>
        <p:spPr bwMode="auto">
          <a:xfrm>
            <a:off x="3630613" y="968375"/>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25" name="TextBox 17"/>
          <p:cNvSpPr txBox="1">
            <a:spLocks noChangeArrowheads="1"/>
          </p:cNvSpPr>
          <p:nvPr/>
        </p:nvSpPr>
        <p:spPr bwMode="auto">
          <a:xfrm>
            <a:off x="1298575" y="949325"/>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graphicFrame>
        <p:nvGraphicFramePr>
          <p:cNvPr id="27" name="Table 26"/>
          <p:cNvGraphicFramePr>
            <a:graphicFrameLocks noGrp="1"/>
          </p:cNvGraphicFramePr>
          <p:nvPr/>
        </p:nvGraphicFramePr>
        <p:xfrm>
          <a:off x="961255" y="3311991"/>
          <a:ext cx="4810436" cy="1371600"/>
        </p:xfrm>
        <a:graphic>
          <a:graphicData uri="http://schemas.openxmlformats.org/drawingml/2006/table">
            <a:tbl>
              <a:tblPr/>
              <a:tblGrid>
                <a:gridCol w="2091025"/>
                <a:gridCol w="2719411"/>
              </a:tblGrid>
              <a:tr h="180340">
                <a:tc>
                  <a:txBody>
                    <a:bodyPr/>
                    <a:lstStyle/>
                    <a:p>
                      <a:pPr algn="ctr">
                        <a:lnSpc>
                          <a:spcPct val="150000"/>
                        </a:lnSpc>
                        <a:spcAft>
                          <a:spcPts val="0"/>
                        </a:spcAft>
                      </a:pPr>
                      <a:r>
                        <a:rPr lang="es-ES_tradnl" sz="1200" dirty="0" err="1">
                          <a:solidFill>
                            <a:srgbClr val="FFFFFF"/>
                          </a:solidFill>
                          <a:latin typeface="Times New Roman"/>
                          <a:ea typeface="Times New Roman"/>
                        </a:rPr>
                        <a:t>Payload</a:t>
                      </a:r>
                      <a:r>
                        <a:rPr lang="es-ES_tradnl" sz="1200" dirty="0">
                          <a:solidFill>
                            <a:srgbClr val="FFFFFF"/>
                          </a:solidFill>
                          <a:latin typeface="Times New Roman"/>
                          <a:ea typeface="Times New Roman"/>
                        </a:rPr>
                        <a:t> </a:t>
                      </a:r>
                      <a:r>
                        <a:rPr lang="es-ES_tradnl" sz="1200" dirty="0" err="1">
                          <a:solidFill>
                            <a:srgbClr val="FFFFFF"/>
                          </a:solidFill>
                          <a:latin typeface="Times New Roman"/>
                          <a:ea typeface="Times New Roman"/>
                        </a:rPr>
                        <a:t>Tag</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algn="ctr">
                        <a:lnSpc>
                          <a:spcPct val="150000"/>
                        </a:lnSpc>
                        <a:spcAft>
                          <a:spcPts val="0"/>
                        </a:spcAft>
                      </a:pPr>
                      <a:r>
                        <a:rPr lang="es-ES_tradnl" sz="1200" dirty="0" smtClean="0">
                          <a:solidFill>
                            <a:srgbClr val="FFFFFF"/>
                          </a:solidFill>
                          <a:latin typeface="Times New Roman"/>
                          <a:ea typeface="Times New Roman"/>
                        </a:rPr>
                        <a:t>Descripción</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r>
              <a:tr h="180340">
                <a:tc>
                  <a:txBody>
                    <a:bodyPr/>
                    <a:lstStyle/>
                    <a:p>
                      <a:pPr algn="ctr">
                        <a:lnSpc>
                          <a:spcPct val="150000"/>
                        </a:lnSpc>
                        <a:spcAft>
                          <a:spcPts val="0"/>
                        </a:spcAft>
                      </a:pPr>
                      <a:r>
                        <a:rPr lang="es-ES_tradnl" sz="1200" dirty="0">
                          <a:latin typeface="Times New Roman"/>
                          <a:ea typeface="Times New Roman"/>
                        </a:rPr>
                        <a:t>IEEE-1451- </a:t>
                      </a:r>
                      <a:r>
                        <a:rPr lang="es-ES_tradnl" sz="1200" dirty="0" err="1">
                          <a:latin typeface="Times New Roman"/>
                          <a:ea typeface="Times New Roman"/>
                        </a:rPr>
                        <a:t>binary</a:t>
                      </a:r>
                      <a:r>
                        <a:rPr lang="es-ES_tradnl" sz="1200" dirty="0">
                          <a:latin typeface="Times New Roman"/>
                          <a:ea typeface="Times New Roman"/>
                        </a:rPr>
                        <a:t>-TEDS</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dirty="0">
                          <a:latin typeface="Times New Roman"/>
                          <a:ea typeface="Times New Roman"/>
                        </a:rPr>
                        <a:t>IEEE-1451 TEDS (binario) </a:t>
                      </a:r>
                      <a:r>
                        <a:rPr lang="es-ES_tradnl" sz="1200" dirty="0" err="1" smtClean="0">
                          <a:latin typeface="Times New Roman"/>
                          <a:ea typeface="Times New Roman"/>
                        </a:rPr>
                        <a:t>format</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50000"/>
                        </a:lnSpc>
                        <a:spcAft>
                          <a:spcPts val="0"/>
                        </a:spcAft>
                      </a:pPr>
                      <a:r>
                        <a:rPr lang="es-ES_tradnl" sz="1200" dirty="0">
                          <a:latin typeface="Times New Roman"/>
                          <a:ea typeface="Times New Roman"/>
                        </a:rPr>
                        <a:t>IEEE-1451-xml-TEDS</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dirty="0">
                          <a:latin typeface="Times New Roman"/>
                          <a:ea typeface="Times New Roman"/>
                        </a:rPr>
                        <a:t>IEEE-1451 TEDS (XML) </a:t>
                      </a:r>
                      <a:r>
                        <a:rPr lang="es-ES_tradnl" sz="1200" dirty="0" err="1" smtClean="0">
                          <a:latin typeface="Times New Roman"/>
                          <a:ea typeface="Times New Roman"/>
                        </a:rPr>
                        <a:t>format</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50000"/>
                        </a:lnSpc>
                        <a:spcAft>
                          <a:spcPts val="0"/>
                        </a:spcAft>
                      </a:pPr>
                      <a:r>
                        <a:rPr lang="es-ES_tradnl" sz="1200" dirty="0">
                          <a:latin typeface="Times New Roman"/>
                          <a:ea typeface="Times New Roman"/>
                        </a:rPr>
                        <a:t>SWE-</a:t>
                      </a:r>
                      <a:r>
                        <a:rPr lang="es-ES_tradnl" sz="1200" dirty="0" err="1">
                          <a:latin typeface="Times New Roman"/>
                          <a:ea typeface="Times New Roman"/>
                        </a:rPr>
                        <a:t>SensorML</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dirty="0" err="1">
                          <a:latin typeface="Times New Roman"/>
                          <a:ea typeface="Times New Roman"/>
                        </a:rPr>
                        <a:t>SensorML</a:t>
                      </a:r>
                      <a:r>
                        <a:rPr lang="es-ES_tradnl" sz="1200" dirty="0">
                          <a:latin typeface="Times New Roman"/>
                          <a:ea typeface="Times New Roman"/>
                        </a:rPr>
                        <a:t> </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50000"/>
                        </a:lnSpc>
                        <a:spcAft>
                          <a:spcPts val="0"/>
                        </a:spcAft>
                      </a:pPr>
                      <a:r>
                        <a:rPr lang="es-ES_tradnl" sz="1200" dirty="0">
                          <a:latin typeface="Times New Roman"/>
                          <a:ea typeface="Times New Roman"/>
                        </a:rPr>
                        <a:t>MBARI-SIAM</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dirty="0">
                          <a:latin typeface="Times New Roman"/>
                          <a:ea typeface="Times New Roman"/>
                        </a:rPr>
                        <a:t>MBARI SIAM JAR (fichero</a:t>
                      </a:r>
                      <a:r>
                        <a:rPr lang="es-ES_tradnl" sz="1200" dirty="0" smtClean="0">
                          <a:latin typeface="Times New Roman"/>
                          <a:ea typeface="Times New Roman"/>
                        </a:rPr>
                        <a:t>)</a:t>
                      </a:r>
                      <a:endParaRPr lang="es-ES"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9" name="Picture 7"/>
          <p:cNvPicPr>
            <a:picLocks noChangeAspect="1" noChangeArrowheads="1"/>
          </p:cNvPicPr>
          <p:nvPr/>
        </p:nvPicPr>
        <p:blipFill>
          <a:blip r:embed="rId7"/>
          <a:srcRect/>
          <a:stretch>
            <a:fillRect/>
          </a:stretch>
        </p:blipFill>
        <p:spPr bwMode="auto">
          <a:xfrm>
            <a:off x="7296527" y="968733"/>
            <a:ext cx="1845808" cy="1097834"/>
          </a:xfrm>
          <a:prstGeom prst="rect">
            <a:avLst/>
          </a:prstGeom>
          <a:noFill/>
          <a:ln w="9525">
            <a:noFill/>
            <a:miter lim="800000"/>
            <a:headEnd/>
            <a:tailEnd/>
          </a:ln>
        </p:spPr>
      </p:pic>
      <p:sp>
        <p:nvSpPr>
          <p:cNvPr id="3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6"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24</a:t>
            </a:fld>
            <a:endParaRPr lang="es-ES"/>
          </a:p>
        </p:txBody>
      </p:sp>
      <p:sp>
        <p:nvSpPr>
          <p:cNvPr id="30" name="TextBox 29"/>
          <p:cNvSpPr txBox="1"/>
          <p:nvPr/>
        </p:nvSpPr>
        <p:spPr>
          <a:xfrm>
            <a:off x="15498" y="719138"/>
            <a:ext cx="9144000" cy="646331"/>
          </a:xfrm>
          <a:prstGeom prst="rect">
            <a:avLst/>
          </a:prstGeom>
          <a:noFill/>
        </p:spPr>
        <p:txBody>
          <a:bodyPr wrap="square" rtlCol="0">
            <a:spAutoFit/>
          </a:bodyPr>
          <a:lstStyle/>
          <a:p>
            <a:r>
              <a:rPr lang="es-ES" dirty="0" smtClean="0"/>
              <a:t>Datos requeridos por la interfaz gráfica (SID </a:t>
            </a:r>
            <a:r>
              <a:rPr lang="es-ES" dirty="0" err="1" smtClean="0"/>
              <a:t>Creator</a:t>
            </a:r>
            <a:r>
              <a:rPr lang="es-ES" dirty="0" smtClean="0"/>
              <a:t>) para la creación de un archivo SID mediante un asistente</a:t>
            </a:r>
            <a:endParaRPr lang="es-ES" dirty="0"/>
          </a:p>
        </p:txBody>
      </p:sp>
      <p:graphicFrame>
        <p:nvGraphicFramePr>
          <p:cNvPr id="9" name="Table 8"/>
          <p:cNvGraphicFramePr>
            <a:graphicFrameLocks noGrp="1"/>
          </p:cNvGraphicFramePr>
          <p:nvPr/>
        </p:nvGraphicFramePr>
        <p:xfrm>
          <a:off x="294470" y="1320940"/>
          <a:ext cx="8536970" cy="4861735"/>
        </p:xfrm>
        <a:graphic>
          <a:graphicData uri="http://schemas.openxmlformats.org/drawingml/2006/table">
            <a:tbl>
              <a:tblPr/>
              <a:tblGrid>
                <a:gridCol w="1931776"/>
                <a:gridCol w="3302597"/>
                <a:gridCol w="3302597"/>
              </a:tblGrid>
              <a:tr h="137198">
                <a:tc>
                  <a:txBody>
                    <a:bodyPr/>
                    <a:lstStyle/>
                    <a:p>
                      <a:pPr algn="ctr">
                        <a:lnSpc>
                          <a:spcPct val="100000"/>
                        </a:lnSpc>
                        <a:spcAft>
                          <a:spcPts val="0"/>
                        </a:spcAft>
                      </a:pPr>
                      <a:r>
                        <a:rPr lang="en-US" sz="1100" b="1" dirty="0">
                          <a:solidFill>
                            <a:srgbClr val="000000"/>
                          </a:solidFill>
                          <a:latin typeface="Times New Roman"/>
                          <a:ea typeface="Times New Roman"/>
                          <a:cs typeface="Times New Roman"/>
                        </a:rPr>
                        <a:t>Page</a:t>
                      </a:r>
                      <a:endParaRPr lang="es-ES" sz="1200" dirty="0">
                        <a:latin typeface="Times New Roman"/>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b="1">
                          <a:solidFill>
                            <a:srgbClr val="000000"/>
                          </a:solidFill>
                          <a:latin typeface="Times New Roman"/>
                          <a:ea typeface="Times New Roman"/>
                          <a:cs typeface="Times New Roman"/>
                        </a:rPr>
                        <a:t>SID Creator Input</a:t>
                      </a:r>
                      <a:endParaRPr lang="es-ES" sz="1200">
                        <a:latin typeface="Times New Roman"/>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b="1">
                          <a:solidFill>
                            <a:srgbClr val="000000"/>
                          </a:solidFill>
                          <a:latin typeface="Times New Roman"/>
                          <a:ea typeface="Times New Roman"/>
                          <a:cs typeface="Times New Roman"/>
                        </a:rPr>
                        <a:t>Values for </a:t>
                      </a:r>
                      <a:r>
                        <a:rPr lang="en-US" sz="1100" b="1" i="1">
                          <a:solidFill>
                            <a:srgbClr val="000000"/>
                          </a:solidFill>
                          <a:latin typeface="Times New Roman"/>
                          <a:ea typeface="Times New Roman"/>
                          <a:cs typeface="Times New Roman"/>
                        </a:rPr>
                        <a:t>SBE-37SM</a:t>
                      </a:r>
                      <a:endParaRPr lang="es-ES" sz="1200">
                        <a:latin typeface="Times New Roman"/>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rowSpan="5">
                  <a:txBody>
                    <a:bodyPr/>
                    <a:lstStyle/>
                    <a:p>
                      <a:pPr>
                        <a:lnSpc>
                          <a:spcPct val="100000"/>
                        </a:lnSpc>
                        <a:spcAft>
                          <a:spcPts val="0"/>
                        </a:spcAft>
                      </a:pPr>
                      <a:r>
                        <a:rPr lang="en-US" sz="1100" b="1" dirty="0">
                          <a:solidFill>
                            <a:srgbClr val="000000"/>
                          </a:solidFill>
                          <a:latin typeface="Times New Roman"/>
                          <a:ea typeface="Times New Roman"/>
                          <a:cs typeface="Times New Roman"/>
                        </a:rPr>
                        <a:t>Structure Definition</a:t>
                      </a:r>
                      <a:endParaRPr lang="es-ES" sz="1200" dirty="0">
                        <a:latin typeface="Times New Roman"/>
                        <a:ea typeface="Times New Roman"/>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Transmission Protocol</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RS232</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Block separator</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&lt;CR&gt;&lt;LF&gt; </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Token separator</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Decimal separator</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184">
                <a:tc vMerge="1">
                  <a:txBody>
                    <a:bodyPr/>
                    <a:lstStyle/>
                    <a:p>
                      <a:endParaRPr lang="es-ES"/>
                    </a:p>
                  </a:txBody>
                  <a:tcPr/>
                </a:tc>
                <a:tc>
                  <a:txBody>
                    <a:bodyPr/>
                    <a:lstStyle/>
                    <a:p>
                      <a:pPr>
                        <a:lnSpc>
                          <a:spcPct val="100000"/>
                        </a:lnSpc>
                        <a:spcAft>
                          <a:spcPts val="0"/>
                        </a:spcAft>
                      </a:pPr>
                      <a:r>
                        <a:rPr lang="en-US" sz="1100" b="1" dirty="0">
                          <a:solidFill>
                            <a:srgbClr val="000000"/>
                          </a:solidFill>
                          <a:latin typeface="Times New Roman"/>
                          <a:ea typeface="Times New Roman"/>
                          <a:cs typeface="Times New Roman"/>
                        </a:rPr>
                        <a:t>Block 1</a:t>
                      </a:r>
                      <a:r>
                        <a:rPr lang="en-US" sz="1100" dirty="0">
                          <a:solidFill>
                            <a:srgbClr val="000000"/>
                          </a:solidFill>
                          <a:latin typeface="Times New Roman"/>
                          <a:ea typeface="Times New Roman"/>
                          <a:cs typeface="Times New Roman"/>
                        </a:rPr>
                        <a:t> - Fields</a:t>
                      </a:r>
                      <a:endParaRPr lang="es-ES" sz="1200" dirty="0">
                        <a:latin typeface="Times New Roman"/>
                        <a:ea typeface="Times New Roman"/>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solidFill>
                            <a:srgbClr val="000000"/>
                          </a:solidFill>
                          <a:latin typeface="Times New Roman"/>
                          <a:ea typeface="Times New Roman"/>
                          <a:cs typeface="Times New Roman"/>
                        </a:rPr>
                        <a:t>temperature</a:t>
                      </a:r>
                      <a:br>
                        <a:rPr lang="en-US" sz="1100" dirty="0">
                          <a:solidFill>
                            <a:srgbClr val="000000"/>
                          </a:solidFill>
                          <a:latin typeface="Times New Roman"/>
                          <a:ea typeface="Times New Roman"/>
                          <a:cs typeface="Times New Roman"/>
                        </a:rPr>
                      </a:br>
                      <a:r>
                        <a:rPr lang="en-US" sz="1100" dirty="0">
                          <a:solidFill>
                            <a:srgbClr val="000000"/>
                          </a:solidFill>
                          <a:latin typeface="Times New Roman"/>
                          <a:ea typeface="Times New Roman"/>
                          <a:cs typeface="Times New Roman"/>
                        </a:rPr>
                        <a:t>conductivity</a:t>
                      </a:r>
                      <a:br>
                        <a:rPr lang="en-US" sz="1100" dirty="0">
                          <a:solidFill>
                            <a:srgbClr val="000000"/>
                          </a:solidFill>
                          <a:latin typeface="Times New Roman"/>
                          <a:ea typeface="Times New Roman"/>
                          <a:cs typeface="Times New Roman"/>
                        </a:rPr>
                      </a:br>
                      <a:r>
                        <a:rPr lang="en-US" sz="1100" dirty="0">
                          <a:solidFill>
                            <a:srgbClr val="000000"/>
                          </a:solidFill>
                          <a:latin typeface="Times New Roman"/>
                          <a:ea typeface="Times New Roman"/>
                          <a:cs typeface="Times New Roman"/>
                        </a:rPr>
                        <a:t>pressure</a:t>
                      </a:r>
                      <a:br>
                        <a:rPr lang="en-US" sz="1100" dirty="0">
                          <a:solidFill>
                            <a:srgbClr val="000000"/>
                          </a:solidFill>
                          <a:latin typeface="Times New Roman"/>
                          <a:ea typeface="Times New Roman"/>
                          <a:cs typeface="Times New Roman"/>
                        </a:rPr>
                      </a:br>
                      <a:r>
                        <a:rPr lang="en-US" sz="1100" dirty="0">
                          <a:solidFill>
                            <a:srgbClr val="000000"/>
                          </a:solidFill>
                          <a:latin typeface="Times New Roman"/>
                          <a:ea typeface="Times New Roman"/>
                          <a:cs typeface="Times New Roman"/>
                        </a:rPr>
                        <a:t>salinity</a:t>
                      </a:r>
                      <a:br>
                        <a:rPr lang="en-US" sz="1100" dirty="0">
                          <a:solidFill>
                            <a:srgbClr val="000000"/>
                          </a:solidFill>
                          <a:latin typeface="Times New Roman"/>
                          <a:ea typeface="Times New Roman"/>
                          <a:cs typeface="Times New Roman"/>
                        </a:rPr>
                      </a:br>
                      <a:r>
                        <a:rPr lang="en-US" sz="1100" dirty="0" err="1">
                          <a:solidFill>
                            <a:srgbClr val="000000"/>
                          </a:solidFill>
                          <a:latin typeface="Times New Roman"/>
                          <a:ea typeface="Times New Roman"/>
                          <a:cs typeface="Times New Roman"/>
                        </a:rPr>
                        <a:t>sound_velocity</a:t>
                      </a:r>
                      <a:r>
                        <a:rPr lang="en-US" sz="1100" dirty="0">
                          <a:solidFill>
                            <a:srgbClr val="000000"/>
                          </a:solidFill>
                          <a:latin typeface="Times New Roman"/>
                          <a:ea typeface="Times New Roman"/>
                          <a:cs typeface="Times New Roman"/>
                        </a:rPr>
                        <a:t/>
                      </a:r>
                      <a:br>
                        <a:rPr lang="en-US" sz="1100" dirty="0">
                          <a:solidFill>
                            <a:srgbClr val="000000"/>
                          </a:solidFill>
                          <a:latin typeface="Times New Roman"/>
                          <a:ea typeface="Times New Roman"/>
                          <a:cs typeface="Times New Roman"/>
                        </a:rPr>
                      </a:br>
                      <a:r>
                        <a:rPr lang="en-US" sz="1100" dirty="0" err="1">
                          <a:solidFill>
                            <a:srgbClr val="000000"/>
                          </a:solidFill>
                          <a:latin typeface="Times New Roman"/>
                          <a:ea typeface="Times New Roman"/>
                          <a:cs typeface="Times New Roman"/>
                        </a:rPr>
                        <a:t>dateTime</a:t>
                      </a:r>
                      <a:endParaRPr lang="es-ES" sz="1200" dirty="0">
                        <a:latin typeface="Times New Roman"/>
                        <a:ea typeface="Times New Roman"/>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rowSpan="2">
                  <a:txBody>
                    <a:bodyPr/>
                    <a:lstStyle/>
                    <a:p>
                      <a:pPr>
                        <a:lnSpc>
                          <a:spcPct val="100000"/>
                        </a:lnSpc>
                        <a:spcAft>
                          <a:spcPts val="0"/>
                        </a:spcAft>
                      </a:pPr>
                      <a:r>
                        <a:rPr lang="en-US" sz="1100" b="1">
                          <a:solidFill>
                            <a:srgbClr val="000000"/>
                          </a:solidFill>
                          <a:latin typeface="Times New Roman"/>
                          <a:ea typeface="Times New Roman"/>
                          <a:cs typeface="Times New Roman"/>
                        </a:rPr>
                        <a:t>Task Definition</a:t>
                      </a:r>
                      <a:endParaRPr lang="es-ES" sz="1200">
                        <a:latin typeface="Times New Roman"/>
                        <a:ea typeface="Times New Roman"/>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b="1">
                          <a:solidFill>
                            <a:srgbClr val="000000"/>
                          </a:solidFill>
                          <a:latin typeface="Times New Roman"/>
                          <a:ea typeface="Times New Roman"/>
                          <a:cs typeface="Times New Roman"/>
                        </a:rPr>
                        <a:t>Command 1</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getDataCommand</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Parameter Value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TS</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rowSpan="12">
                  <a:txBody>
                    <a:bodyPr/>
                    <a:lstStyle/>
                    <a:p>
                      <a:pPr>
                        <a:lnSpc>
                          <a:spcPct val="100000"/>
                        </a:lnSpc>
                        <a:spcAft>
                          <a:spcPts val="0"/>
                        </a:spcAft>
                      </a:pPr>
                      <a:r>
                        <a:rPr lang="en-US" sz="1100" b="1" dirty="0">
                          <a:solidFill>
                            <a:srgbClr val="000000"/>
                          </a:solidFill>
                          <a:latin typeface="Times New Roman"/>
                          <a:ea typeface="Times New Roman"/>
                          <a:cs typeface="Times New Roman"/>
                        </a:rPr>
                        <a:t>Metadata Definition</a:t>
                      </a:r>
                      <a:endParaRPr lang="es-ES" sz="1200" dirty="0">
                        <a:latin typeface="Times New Roman"/>
                        <a:ea typeface="Times New Roman"/>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b="1">
                          <a:solidFill>
                            <a:srgbClr val="000000"/>
                          </a:solidFill>
                          <a:latin typeface="Times New Roman"/>
                          <a:ea typeface="Times New Roman"/>
                          <a:cs typeface="Times New Roman"/>
                        </a:rPr>
                        <a:t>Output 1</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solidFill>
                            <a:srgbClr val="000000"/>
                          </a:solidFill>
                          <a:latin typeface="Times New Roman"/>
                          <a:ea typeface="Times New Roman"/>
                          <a:cs typeface="Times New Roman"/>
                        </a:rPr>
                        <a:t> </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Field Name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solidFill>
                            <a:srgbClr val="000000"/>
                          </a:solidFill>
                          <a:latin typeface="Times New Roman"/>
                          <a:ea typeface="Times New Roman"/>
                          <a:cs typeface="Times New Roman"/>
                        </a:rPr>
                        <a:t>Temperature</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00">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Observed property</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u="none" strike="noStrike" dirty="0">
                          <a:solidFill>
                            <a:srgbClr val="0000FF"/>
                          </a:solidFill>
                          <a:latin typeface="Times New Roman"/>
                          <a:ea typeface="Times New Roman"/>
                          <a:cs typeface="Times New Roman"/>
                          <a:hlinkClick r:id="rId3"/>
                        </a:rPr>
                        <a:t>http://sweet.jpl.nasa.gov/2.1/-propTemperature.owl#Temperature</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Unit of measure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Times New Roman"/>
                          <a:ea typeface="Times New Roman"/>
                          <a:cs typeface="Times New Roman"/>
                        </a:rPr>
                        <a:t>Cel</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b="1">
                          <a:solidFill>
                            <a:srgbClr val="000000"/>
                          </a:solidFill>
                          <a:latin typeface="Times New Roman"/>
                          <a:ea typeface="Times New Roman"/>
                          <a:cs typeface="Times New Roman"/>
                        </a:rPr>
                        <a:t>Output 2</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Times New Roman"/>
                          <a:ea typeface="Times New Roman"/>
                          <a:cs typeface="Times New Roman"/>
                        </a:rPr>
                        <a:t> </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Field Name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Times New Roman"/>
                          <a:ea typeface="Times New Roman"/>
                          <a:cs typeface="Times New Roman"/>
                        </a:rPr>
                        <a:t>Pressure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593">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Observed property</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u="none" strike="noStrike">
                          <a:solidFill>
                            <a:srgbClr val="0000FF"/>
                          </a:solidFill>
                          <a:latin typeface="Times New Roman"/>
                          <a:ea typeface="Times New Roman"/>
                          <a:cs typeface="Times New Roman"/>
                          <a:hlinkClick r:id="rId4"/>
                        </a:rPr>
                        <a:t>http://sweet.jpl.nasa.gov/2.0/-</a:t>
                      </a:r>
                      <a:br>
                        <a:rPr lang="en-US" sz="1100" u="none" strike="noStrike">
                          <a:solidFill>
                            <a:srgbClr val="0000FF"/>
                          </a:solidFill>
                          <a:latin typeface="Times New Roman"/>
                          <a:ea typeface="Times New Roman"/>
                          <a:cs typeface="Times New Roman"/>
                          <a:hlinkClick r:id="rId4"/>
                        </a:rPr>
                      </a:br>
                      <a:r>
                        <a:rPr lang="en-US" sz="1100" u="none" strike="noStrike">
                          <a:solidFill>
                            <a:srgbClr val="0000FF"/>
                          </a:solidFill>
                          <a:latin typeface="Times New Roman"/>
                          <a:ea typeface="Times New Roman"/>
                          <a:cs typeface="Times New Roman"/>
                          <a:hlinkClick r:id="rId4"/>
                        </a:rPr>
                        <a:t>hydro.owl#WaterPressure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a:solidFill>
                            <a:srgbClr val="000000"/>
                          </a:solidFill>
                          <a:latin typeface="Times New Roman"/>
                          <a:ea typeface="Times New Roman"/>
                          <a:cs typeface="Times New Roman"/>
                        </a:rPr>
                        <a:t>- Unit of measure</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Times New Roman"/>
                          <a:ea typeface="Times New Roman"/>
                          <a:cs typeface="Times New Roman"/>
                        </a:rPr>
                        <a:t>Bar</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b="1">
                          <a:solidFill>
                            <a:srgbClr val="000000"/>
                          </a:solidFill>
                          <a:latin typeface="Times New Roman"/>
                          <a:ea typeface="Times New Roman"/>
                          <a:cs typeface="Times New Roman"/>
                        </a:rPr>
                        <a:t>Output 3</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Times New Roman"/>
                          <a:ea typeface="Times New Roman"/>
                          <a:cs typeface="Times New Roman"/>
                        </a:rPr>
                        <a:t> </a:t>
                      </a:r>
                      <a:endParaRPr lang="es-ES" sz="120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dirty="0">
                          <a:solidFill>
                            <a:srgbClr val="000000"/>
                          </a:solidFill>
                          <a:latin typeface="Times New Roman"/>
                          <a:ea typeface="Times New Roman"/>
                          <a:cs typeface="Times New Roman"/>
                        </a:rPr>
                        <a:t>- Field Name</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Times New Roman"/>
                          <a:ea typeface="Times New Roman"/>
                          <a:cs typeface="Times New Roman"/>
                        </a:rPr>
                        <a:t>Salinity</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062">
                <a:tc vMerge="1">
                  <a:txBody>
                    <a:bodyPr/>
                    <a:lstStyle/>
                    <a:p>
                      <a:endParaRPr lang="es-ES"/>
                    </a:p>
                  </a:txBody>
                  <a:tcPr/>
                </a:tc>
                <a:tc>
                  <a:txBody>
                    <a:bodyPr/>
                    <a:lstStyle/>
                    <a:p>
                      <a:pPr>
                        <a:lnSpc>
                          <a:spcPct val="100000"/>
                        </a:lnSpc>
                        <a:spcAft>
                          <a:spcPts val="0"/>
                        </a:spcAft>
                      </a:pPr>
                      <a:r>
                        <a:rPr lang="en-US" sz="1100" dirty="0">
                          <a:solidFill>
                            <a:srgbClr val="000000"/>
                          </a:solidFill>
                          <a:latin typeface="Times New Roman"/>
                          <a:ea typeface="Times New Roman"/>
                          <a:cs typeface="Times New Roman"/>
                        </a:rPr>
                        <a:t>- Observed property</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u="none" strike="noStrike" dirty="0" smtClean="0">
                          <a:solidFill>
                            <a:srgbClr val="0000FF"/>
                          </a:solidFill>
                          <a:latin typeface="Times New Roman"/>
                          <a:ea typeface="Times New Roman"/>
                          <a:cs typeface="Times New Roman"/>
                          <a:hlinkClick r:id="rId5"/>
                        </a:rPr>
                        <a:t>http://sweet.jpl.nasa.gov/2.0/-</a:t>
                      </a:r>
                      <a:br>
                        <a:rPr lang="en-US" sz="1100" u="none" strike="noStrike" dirty="0" smtClean="0">
                          <a:solidFill>
                            <a:srgbClr val="0000FF"/>
                          </a:solidFill>
                          <a:latin typeface="Times New Roman"/>
                          <a:ea typeface="Times New Roman"/>
                          <a:cs typeface="Times New Roman"/>
                          <a:hlinkClick r:id="rId5"/>
                        </a:rPr>
                      </a:br>
                      <a:r>
                        <a:rPr lang="en-US" sz="1100" u="none" strike="noStrike" dirty="0" err="1" smtClean="0">
                          <a:solidFill>
                            <a:srgbClr val="0000FF"/>
                          </a:solidFill>
                          <a:latin typeface="Times New Roman"/>
                          <a:ea typeface="Times New Roman"/>
                          <a:cs typeface="Times New Roman"/>
                          <a:hlinkClick r:id="rId5"/>
                        </a:rPr>
                        <a:t>chemConcentration.owl#Salinity</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98">
                <a:tc vMerge="1">
                  <a:txBody>
                    <a:bodyPr/>
                    <a:lstStyle/>
                    <a:p>
                      <a:endParaRPr lang="es-ES"/>
                    </a:p>
                  </a:txBody>
                  <a:tcPr/>
                </a:tc>
                <a:tc>
                  <a:txBody>
                    <a:bodyPr/>
                    <a:lstStyle/>
                    <a:p>
                      <a:pPr>
                        <a:lnSpc>
                          <a:spcPct val="100000"/>
                        </a:lnSpc>
                        <a:spcAft>
                          <a:spcPts val="0"/>
                        </a:spcAft>
                      </a:pPr>
                      <a:r>
                        <a:rPr lang="en-US" sz="1100" dirty="0">
                          <a:solidFill>
                            <a:srgbClr val="000000"/>
                          </a:solidFill>
                          <a:latin typeface="Times New Roman"/>
                          <a:ea typeface="Times New Roman"/>
                          <a:cs typeface="Times New Roman"/>
                        </a:rPr>
                        <a:t>- Unit of measure</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err="1">
                          <a:solidFill>
                            <a:srgbClr val="000000"/>
                          </a:solidFill>
                          <a:latin typeface="Times New Roman"/>
                          <a:ea typeface="Times New Roman"/>
                          <a:cs typeface="Times New Roman"/>
                        </a:rPr>
                        <a:t>Ppth</a:t>
                      </a:r>
                      <a:endParaRPr lang="es-ES" sz="1200" dirty="0">
                        <a:latin typeface="Times New Roman"/>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7825" name="Picture 1"/>
          <p:cNvPicPr>
            <a:picLocks noChangeAspect="1" noChangeArrowheads="1"/>
          </p:cNvPicPr>
          <p:nvPr/>
        </p:nvPicPr>
        <p:blipFill>
          <a:blip r:embed="rId6"/>
          <a:srcRect/>
          <a:stretch>
            <a:fillRect/>
          </a:stretch>
        </p:blipFill>
        <p:spPr bwMode="auto">
          <a:xfrm>
            <a:off x="9384087" y="1981200"/>
            <a:ext cx="54483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94444E-6 5.78035E-7 L -0.78194 -0.09688 " pathEditMode="relative" rAng="0" ptsTypes="AA">
                                      <p:cBhvr>
                                        <p:cTn id="6" dur="2000" fill="hold"/>
                                        <p:tgtEl>
                                          <p:spTgt spid="77825"/>
                                        </p:tgtEl>
                                        <p:attrNameLst>
                                          <p:attrName>ppt_x</p:attrName>
                                          <p:attrName>ppt_y</p:attrName>
                                        </p:attrNameLst>
                                      </p:cBhvr>
                                      <p:rCtr x="-391" y="-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6"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25</a:t>
            </a:fld>
            <a:endParaRPr lang="es-ES"/>
          </a:p>
        </p:txBody>
      </p:sp>
      <p:sp>
        <p:nvSpPr>
          <p:cNvPr id="30" name="TextBox 29"/>
          <p:cNvSpPr txBox="1"/>
          <p:nvPr/>
        </p:nvSpPr>
        <p:spPr>
          <a:xfrm>
            <a:off x="187941" y="1013600"/>
            <a:ext cx="8813978" cy="369332"/>
          </a:xfrm>
          <a:prstGeom prst="rect">
            <a:avLst/>
          </a:prstGeom>
          <a:noFill/>
        </p:spPr>
        <p:txBody>
          <a:bodyPr wrap="square" rtlCol="0">
            <a:spAutoFit/>
          </a:bodyPr>
          <a:lstStyle/>
          <a:p>
            <a:r>
              <a:rPr lang="es-ES" dirty="0" smtClean="0"/>
              <a:t>Ejemplo de parte de un archivo SID con información acerca de un instrumento</a:t>
            </a:r>
            <a:endParaRPr lang="es-ES" dirty="0"/>
          </a:p>
        </p:txBody>
      </p:sp>
      <p:sp>
        <p:nvSpPr>
          <p:cNvPr id="72705" name="Rectangle 1"/>
          <p:cNvSpPr>
            <a:spLocks noChangeArrowheads="1"/>
          </p:cNvSpPr>
          <p:nvPr/>
        </p:nvSpPr>
        <p:spPr bwMode="auto">
          <a:xfrm>
            <a:off x="190178" y="1358429"/>
            <a:ext cx="6102133" cy="2192908"/>
          </a:xfrm>
          <a:prstGeom prst="rect">
            <a:avLst/>
          </a:prstGeom>
          <a:solidFill>
            <a:schemeClr val="accent3">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34" charset="0"/>
                <a:ea typeface="Times New Roman" pitchFamily="18" charset="0"/>
              </a:rPr>
              <a:t>&lt;</a:t>
            </a:r>
            <a:r>
              <a:rPr kumimoji="0" lang="en-US" sz="1050" b="1" i="0" u="none" strike="noStrike" cap="none" normalizeH="0" baseline="0" dirty="0" err="1" smtClean="0">
                <a:ln>
                  <a:noFill/>
                </a:ln>
                <a:solidFill>
                  <a:schemeClr val="tx1"/>
                </a:solidFill>
                <a:effectLst/>
                <a:latin typeface="Arial" pitchFamily="34" charset="0"/>
                <a:ea typeface="Times New Roman" pitchFamily="18" charset="0"/>
              </a:rPr>
              <a:t>sml:applicationLayer</a:t>
            </a:r>
            <a:r>
              <a:rPr kumimoji="0" lang="en-US" sz="1050" b="1"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sid:CommandDefinition</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sid:commands</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sid:CommandList</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sid:command</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name="</a:t>
            </a:r>
            <a:r>
              <a:rPr kumimoji="0" lang="en-US" sz="1050" b="0" i="0" u="none" strike="noStrike" cap="none" normalizeH="0" baseline="0" dirty="0" err="1" smtClean="0">
                <a:ln>
                  <a:noFill/>
                </a:ln>
                <a:solidFill>
                  <a:srgbClr val="FF0000"/>
                </a:solidFill>
                <a:effectLst/>
                <a:latin typeface="Arial" pitchFamily="34" charset="0"/>
                <a:ea typeface="Times New Roman" pitchFamily="18" charset="0"/>
              </a:rPr>
              <a:t>getDataCommand</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auto="</a:t>
            </a:r>
            <a:r>
              <a:rPr kumimoji="0" lang="en-US" sz="1050" b="0" i="0" u="none" strike="noStrike" cap="none" normalizeH="0" baseline="0" dirty="0" smtClean="0">
                <a:ln>
                  <a:noFill/>
                </a:ln>
                <a:solidFill>
                  <a:srgbClr val="FF0000"/>
                </a:solidFill>
                <a:effectLst/>
                <a:latin typeface="Arial" pitchFamily="34" charset="0"/>
                <a:ea typeface="Times New Roman" pitchFamily="18" charset="0"/>
              </a:rPr>
              <a:t>true</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interval="</a:t>
            </a:r>
            <a:r>
              <a:rPr kumimoji="0" lang="en-US" sz="1050" b="0" i="0" u="none" strike="noStrike" cap="none" normalizeH="0" baseline="0" dirty="0" smtClean="0">
                <a:ln>
                  <a:noFill/>
                </a:ln>
                <a:solidFill>
                  <a:srgbClr val="FF0000"/>
                </a:solidFill>
                <a:effectLst/>
                <a:latin typeface="Arial" pitchFamily="34" charset="0"/>
                <a:ea typeface="Times New Roman" pitchFamily="18" charset="0"/>
              </a:rPr>
              <a:t>5</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sid:Command</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050" b="0" i="0" u="none" strike="noStrike" cap="none" normalizeH="0" baseline="0" dirty="0" smtClean="0" bmk="OLE_LINK2">
                <a:ln>
                  <a:noFill/>
                </a:ln>
                <a:solidFill>
                  <a:schemeClr val="tx1"/>
                </a:solidFill>
                <a:effectLst/>
                <a:latin typeface="Arial" pitchFamily="34" charset="0"/>
                <a:ea typeface="Times New Roman" pitchFamily="18" charset="0"/>
              </a:rPr>
              <a:t>&lt;</a:t>
            </a:r>
            <a:r>
              <a:rPr kumimoji="0" lang="en-US" sz="1050" b="0" i="0" u="none" strike="noStrike" cap="none" normalizeH="0" baseline="0" dirty="0" err="1" smtClean="0" bmk="OLE_LINK2">
                <a:ln>
                  <a:noFill/>
                </a:ln>
                <a:solidFill>
                  <a:schemeClr val="tx1"/>
                </a:solidFill>
                <a:effectLst/>
                <a:latin typeface="Arial" pitchFamily="34" charset="0"/>
                <a:ea typeface="Times New Roman" pitchFamily="18" charset="0"/>
              </a:rPr>
              <a:t>swe:DataRecord</a:t>
            </a:r>
            <a:r>
              <a:rPr kumimoji="0" lang="en-US" sz="1050" b="0" i="0" u="none" strike="noStrike" cap="none" normalizeH="0" baseline="0" dirty="0" smtClean="0" bmk="OLE_LINK2">
                <a:ln>
                  <a:noFill/>
                </a:ln>
                <a:solidFill>
                  <a:schemeClr val="tx1"/>
                </a:solidFill>
                <a:effectLst/>
                <a:latin typeface="Arial" pitchFamily="34" charset="0"/>
                <a:ea typeface="Times New Roman" pitchFamily="18" charset="0"/>
              </a:rPr>
              <a:t> </a:t>
            </a:r>
            <a:r>
              <a:rPr kumimoji="0" lang="en-US" sz="1050" b="0" i="0" u="none" strike="noStrike" cap="none" normalizeH="0" baseline="0" dirty="0" err="1" smtClean="0" bmk="OLE_LINK2">
                <a:ln>
                  <a:noFill/>
                </a:ln>
                <a:solidFill>
                  <a:schemeClr val="tx1"/>
                </a:solidFill>
                <a:effectLst/>
                <a:latin typeface="Arial" pitchFamily="34" charset="0"/>
                <a:ea typeface="Times New Roman" pitchFamily="18" charset="0"/>
              </a:rPr>
              <a:t>gml:id</a:t>
            </a:r>
            <a:r>
              <a:rPr kumimoji="0" lang="en-US" sz="1050" b="0" i="0" u="none" strike="noStrike" cap="none" normalizeH="0" baseline="0" dirty="0" smtClean="0" bmk="OLE_LINK2">
                <a:ln>
                  <a:noFill/>
                </a:ln>
                <a:solidFill>
                  <a:schemeClr val="tx1"/>
                </a:solidFill>
                <a:effectLst/>
                <a:latin typeface="Arial" pitchFamily="34" charset="0"/>
                <a:ea typeface="Times New Roman" pitchFamily="18" charset="0"/>
              </a:rPr>
              <a:t>="</a:t>
            </a:r>
            <a:r>
              <a:rPr kumimoji="0" lang="en-US" sz="1050" b="0" i="0" u="none" strike="noStrike" cap="none" normalizeH="0" baseline="0" dirty="0" smtClean="0" bmk="OLE_LINK2">
                <a:ln>
                  <a:noFill/>
                </a:ln>
                <a:solidFill>
                  <a:srgbClr val="FF0000"/>
                </a:solidFill>
                <a:effectLst/>
                <a:latin typeface="Arial" pitchFamily="34" charset="0"/>
                <a:ea typeface="Times New Roman" pitchFamily="18" charset="0"/>
              </a:rPr>
              <a:t>TS</a:t>
            </a:r>
            <a:r>
              <a:rPr kumimoji="0" lang="en-US" sz="1050" b="0" i="0" u="none" strike="noStrike" cap="none" normalizeH="0" baseline="0" dirty="0" smtClean="0" bmk="OLE_LINK2">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swe:field</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name="command" </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xlink:role</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urn:ogc:def:command:OGC:name</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swe:Text</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swe:value</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r>
              <a:rPr kumimoji="0" lang="en-US" sz="1050" b="0" i="0" u="none" strike="noStrike" cap="none" normalizeH="0" baseline="0" dirty="0" smtClean="0">
                <a:ln>
                  <a:noFill/>
                </a:ln>
                <a:solidFill>
                  <a:srgbClr val="FF0000"/>
                </a:solidFill>
                <a:effectLst/>
                <a:latin typeface="Arial" pitchFamily="34" charset="0"/>
                <a:ea typeface="Times New Roman" pitchFamily="18" charset="0"/>
              </a:rPr>
              <a:t>TS</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swe:value</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swe:Text</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             &lt;/</a:t>
            </a:r>
            <a:r>
              <a:rPr kumimoji="0" lang="en-US" sz="1050" b="0" i="0" u="none" strike="noStrike" cap="none" normalizeH="0" baseline="0" dirty="0" err="1" smtClean="0">
                <a:ln>
                  <a:noFill/>
                </a:ln>
                <a:solidFill>
                  <a:schemeClr val="tx1"/>
                </a:solidFill>
                <a:effectLst/>
                <a:latin typeface="Arial" pitchFamily="34" charset="0"/>
                <a:ea typeface="Times New Roman" pitchFamily="18" charset="0"/>
              </a:rPr>
              <a:t>swe:field</a:t>
            </a:r>
            <a:r>
              <a:rPr kumimoji="0" lang="en-US" sz="1050" b="0" i="0" u="none" strike="noStrike" cap="none" normalizeH="0" baseline="0" dirty="0" smtClean="0">
                <a:ln>
                  <a:noFill/>
                </a:ln>
                <a:solidFill>
                  <a:schemeClr val="tx1"/>
                </a:solidFill>
                <a:effectLst/>
                <a:latin typeface="Arial" pitchFamily="34" charset="0"/>
                <a:ea typeface="Times New Roman" pitchFamily="18" charset="0"/>
              </a:rPr>
              <a:t>&gt;</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200" b="0" i="0" u="none" strike="noStrike" cap="none" normalizeH="0" baseline="0" dirty="0" smtClean="0">
              <a:ln>
                <a:noFill/>
              </a:ln>
              <a:solidFill>
                <a:schemeClr val="tx1"/>
              </a:solidFill>
              <a:effectLst/>
              <a:latin typeface="Arial" pitchFamily="34" charset="0"/>
            </a:endParaRPr>
          </a:p>
        </p:txBody>
      </p:sp>
      <p:sp>
        <p:nvSpPr>
          <p:cNvPr id="12" name="Rectangle 11"/>
          <p:cNvSpPr/>
          <p:nvPr/>
        </p:nvSpPr>
        <p:spPr>
          <a:xfrm>
            <a:off x="187941" y="3504500"/>
            <a:ext cx="6088872" cy="2677656"/>
          </a:xfrm>
          <a:prstGeom prst="rect">
            <a:avLst/>
          </a:prstGeom>
          <a:solidFill>
            <a:schemeClr val="accent2">
              <a:lumMod val="20000"/>
              <a:lumOff val="80000"/>
            </a:schemeClr>
          </a:solidFill>
        </p:spPr>
        <p:txBody>
          <a:bodyPr wrap="square">
            <a:spAutoFit/>
          </a:bodyPr>
          <a:lstStyle/>
          <a:p>
            <a:pPr lvl="0" eaLnBrk="0" hangingPunct="0"/>
            <a:r>
              <a:rPr lang="en-US" sz="1050" b="1" dirty="0">
                <a:ea typeface="Times New Roman" pitchFamily="18" charset="0"/>
              </a:rPr>
              <a:t>&lt;</a:t>
            </a:r>
            <a:r>
              <a:rPr lang="en-US" sz="1050" b="1" dirty="0" err="1">
                <a:ea typeface="Times New Roman" pitchFamily="18" charset="0"/>
              </a:rPr>
              <a:t>sml:physicalLayer</a:t>
            </a:r>
            <a:r>
              <a:rPr lang="en-US" sz="1050" b="1" dirty="0">
                <a:ea typeface="Times New Roman" pitchFamily="18" charset="0"/>
              </a:rPr>
              <a:t>&gt;</a:t>
            </a:r>
            <a:endParaRPr lang="es-ES" sz="1050" b="1" dirty="0"/>
          </a:p>
          <a:p>
            <a:pPr lvl="0" eaLnBrk="0" hangingPunct="0"/>
            <a:r>
              <a:rPr lang="en-US" sz="1050" dirty="0">
                <a:ea typeface="Times New Roman" pitchFamily="18" charset="0"/>
              </a:rPr>
              <a:t>  &lt;</a:t>
            </a:r>
            <a:r>
              <a:rPr lang="en-US" sz="1050" dirty="0" err="1">
                <a:ea typeface="Times New Roman" pitchFamily="18" charset="0"/>
              </a:rPr>
              <a:t>sid:DataOutputStream</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dataOutputComponents</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ComponentList</a:t>
            </a:r>
            <a:r>
              <a:rPr lang="en-US" sz="1050" dirty="0">
                <a:ea typeface="Times New Roman" pitchFamily="18" charset="0"/>
              </a:rPr>
              <a:t>&gt;</a:t>
            </a:r>
            <a:endParaRPr lang="es-ES" sz="1050" dirty="0"/>
          </a:p>
          <a:p>
            <a:pPr lvl="0" eaLnBrk="0" hangingPunct="0"/>
            <a:r>
              <a:rPr lang="en-US" sz="1050" dirty="0">
                <a:ea typeface="Times New Roman" pitchFamily="18" charset="0"/>
              </a:rPr>
              <a:t>        &lt;component&gt;</a:t>
            </a:r>
            <a:endParaRPr lang="es-ES" sz="1050" dirty="0"/>
          </a:p>
          <a:p>
            <a:pPr lvl="0" eaLnBrk="0" hangingPunct="0"/>
            <a:r>
              <a:rPr lang="en-US" sz="1050" dirty="0">
                <a:ea typeface="Times New Roman" pitchFamily="18" charset="0"/>
              </a:rPr>
              <a:t>          &lt;</a:t>
            </a:r>
            <a:r>
              <a:rPr lang="en-US" sz="1050" dirty="0" err="1">
                <a:ea typeface="Times New Roman" pitchFamily="18" charset="0"/>
              </a:rPr>
              <a:t>swe:DataBlockDefinition</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swe:DataRecord</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swe:field</a:t>
            </a:r>
            <a:r>
              <a:rPr lang="en-US" sz="1050" dirty="0">
                <a:ea typeface="Times New Roman" pitchFamily="18" charset="0"/>
              </a:rPr>
              <a:t> name="</a:t>
            </a:r>
            <a:r>
              <a:rPr lang="en-US" sz="1050" dirty="0">
                <a:solidFill>
                  <a:srgbClr val="FF0000"/>
                </a:solidFill>
                <a:ea typeface="Times New Roman" pitchFamily="18" charset="0"/>
              </a:rPr>
              <a:t>time</a:t>
            </a:r>
            <a:r>
              <a:rPr lang="en-US" sz="1050" dirty="0">
                <a:ea typeface="Times New Roman" pitchFamily="18" charset="0"/>
              </a:rPr>
              <a:t>" /&gt;</a:t>
            </a:r>
            <a:endParaRPr lang="es-ES" sz="1050" dirty="0"/>
          </a:p>
          <a:p>
            <a:pPr lvl="0" eaLnBrk="0" hangingPunct="0"/>
            <a:r>
              <a:rPr lang="en-US" sz="1050" dirty="0">
                <a:ea typeface="Times New Roman" pitchFamily="18" charset="0"/>
              </a:rPr>
              <a:t>                 &lt;</a:t>
            </a:r>
            <a:r>
              <a:rPr lang="en-US" sz="1050" dirty="0" err="1">
                <a:ea typeface="Times New Roman" pitchFamily="18" charset="0"/>
              </a:rPr>
              <a:t>swe:field</a:t>
            </a:r>
            <a:r>
              <a:rPr lang="en-US" sz="1050" dirty="0">
                <a:ea typeface="Times New Roman" pitchFamily="18" charset="0"/>
              </a:rPr>
              <a:t> name="</a:t>
            </a:r>
            <a:r>
              <a:rPr lang="en-US" sz="1050" dirty="0">
                <a:solidFill>
                  <a:srgbClr val="FF0000"/>
                </a:solidFill>
                <a:ea typeface="Times New Roman" pitchFamily="18" charset="0"/>
              </a:rPr>
              <a:t>conductivity</a:t>
            </a:r>
            <a:r>
              <a:rPr lang="en-US" sz="1050" dirty="0">
                <a:ea typeface="Times New Roman" pitchFamily="18" charset="0"/>
              </a:rPr>
              <a:t>" /&gt;</a:t>
            </a:r>
            <a:endParaRPr lang="es-ES" sz="1050" dirty="0"/>
          </a:p>
          <a:p>
            <a:pPr lvl="0" eaLnBrk="0" hangingPunct="0"/>
            <a:r>
              <a:rPr lang="en-US" sz="1050" dirty="0">
                <a:ea typeface="Times New Roman" pitchFamily="18" charset="0"/>
              </a:rPr>
              <a:t>                 &lt;</a:t>
            </a:r>
            <a:r>
              <a:rPr lang="en-US" sz="1050" dirty="0" err="1">
                <a:ea typeface="Times New Roman" pitchFamily="18" charset="0"/>
              </a:rPr>
              <a:t>swe:field</a:t>
            </a:r>
            <a:r>
              <a:rPr lang="en-US" sz="1050" dirty="0">
                <a:ea typeface="Times New Roman" pitchFamily="18" charset="0"/>
              </a:rPr>
              <a:t> name="</a:t>
            </a:r>
            <a:r>
              <a:rPr lang="en-US" sz="1050" dirty="0">
                <a:solidFill>
                  <a:srgbClr val="FF0000"/>
                </a:solidFill>
                <a:ea typeface="Times New Roman" pitchFamily="18" charset="0"/>
              </a:rPr>
              <a:t>pressure</a:t>
            </a:r>
            <a:r>
              <a:rPr lang="en-US" sz="1050" dirty="0">
                <a:ea typeface="Times New Roman" pitchFamily="18" charset="0"/>
              </a:rPr>
              <a:t>" /&gt;</a:t>
            </a:r>
            <a:endParaRPr lang="es-ES" sz="1050" dirty="0"/>
          </a:p>
          <a:p>
            <a:pPr lvl="0" eaLnBrk="0" hangingPunct="0"/>
            <a:r>
              <a:rPr lang="en-US" sz="1050" dirty="0">
                <a:ea typeface="Times New Roman" pitchFamily="18" charset="0"/>
              </a:rPr>
              <a:t>                 &lt;</a:t>
            </a:r>
            <a:r>
              <a:rPr lang="en-US" sz="1050" dirty="0" err="1">
                <a:ea typeface="Times New Roman" pitchFamily="18" charset="0"/>
              </a:rPr>
              <a:t>swe:field</a:t>
            </a:r>
            <a:r>
              <a:rPr lang="en-US" sz="1050" dirty="0">
                <a:ea typeface="Times New Roman" pitchFamily="18" charset="0"/>
              </a:rPr>
              <a:t> name="</a:t>
            </a:r>
            <a:r>
              <a:rPr lang="en-US" sz="1050" dirty="0">
                <a:solidFill>
                  <a:srgbClr val="FF0000"/>
                </a:solidFill>
                <a:ea typeface="Times New Roman" pitchFamily="18" charset="0"/>
              </a:rPr>
              <a:t>temperature</a:t>
            </a:r>
            <a:r>
              <a:rPr lang="en-US" sz="1050" dirty="0">
                <a:ea typeface="Times New Roman" pitchFamily="18" charset="0"/>
              </a:rPr>
              <a:t>" /&gt;</a:t>
            </a:r>
            <a:endParaRPr lang="es-ES" sz="1050" dirty="0"/>
          </a:p>
          <a:p>
            <a:pPr lvl="0" eaLnBrk="0" hangingPunct="0"/>
            <a:r>
              <a:rPr lang="en-US" sz="1050" dirty="0">
                <a:ea typeface="Times New Roman" pitchFamily="18" charset="0"/>
              </a:rPr>
              <a:t>               &lt;/</a:t>
            </a:r>
            <a:r>
              <a:rPr lang="en-US" sz="1050" dirty="0" err="1">
                <a:ea typeface="Times New Roman" pitchFamily="18" charset="0"/>
              </a:rPr>
              <a:t>swe:DataRecord</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swe:encoding</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swe:TextBlock</a:t>
            </a:r>
            <a:r>
              <a:rPr lang="en-US" sz="1050" dirty="0">
                <a:ea typeface="Times New Roman" pitchFamily="18" charset="0"/>
              </a:rPr>
              <a:t> </a:t>
            </a:r>
            <a:r>
              <a:rPr lang="en-US" sz="1050" dirty="0" err="1">
                <a:ea typeface="Times New Roman" pitchFamily="18" charset="0"/>
              </a:rPr>
              <a:t>tokenSeparator</a:t>
            </a:r>
            <a:r>
              <a:rPr lang="en-US" sz="1050" dirty="0">
                <a:ea typeface="Times New Roman" pitchFamily="18" charset="0"/>
              </a:rPr>
              <a:t>="," </a:t>
            </a:r>
            <a:r>
              <a:rPr lang="en-US" sz="1050" dirty="0" err="1">
                <a:ea typeface="Times New Roman" pitchFamily="18" charset="0"/>
              </a:rPr>
              <a:t>blockSeparator</a:t>
            </a:r>
            <a:r>
              <a:rPr lang="en-US" sz="1050" dirty="0">
                <a:ea typeface="Times New Roman" pitchFamily="18" charset="0"/>
              </a:rPr>
              <a:t>="&amp;#x000D;" </a:t>
            </a:r>
            <a:r>
              <a:rPr lang="en-US" sz="1050" dirty="0" err="1">
                <a:ea typeface="Times New Roman" pitchFamily="18" charset="0"/>
              </a:rPr>
              <a:t>decimalSeparator</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swe:encoding</a:t>
            </a:r>
            <a:r>
              <a:rPr lang="en-US" sz="1050" dirty="0">
                <a:ea typeface="Times New Roman" pitchFamily="18" charset="0"/>
              </a:rPr>
              <a:t>&gt;</a:t>
            </a:r>
            <a:endParaRPr lang="es-ES" sz="1050" dirty="0"/>
          </a:p>
          <a:p>
            <a:pPr lvl="0" eaLnBrk="0" hangingPunct="0"/>
            <a:r>
              <a:rPr lang="en-US" sz="1050" dirty="0">
                <a:ea typeface="Times New Roman" pitchFamily="18" charset="0"/>
              </a:rPr>
              <a:t>         &lt;/</a:t>
            </a:r>
            <a:r>
              <a:rPr lang="en-US" sz="1050" dirty="0" err="1">
                <a:ea typeface="Times New Roman" pitchFamily="18" charset="0"/>
              </a:rPr>
              <a:t>swe:DataBlockDefinition</a:t>
            </a:r>
            <a:r>
              <a:rPr lang="en-US" sz="1050" dirty="0">
                <a:ea typeface="Times New Roman" pitchFamily="18" charset="0"/>
              </a:rPr>
              <a:t>&gt;</a:t>
            </a:r>
            <a:endParaRPr lang="en-US" sz="105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6"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26</a:t>
            </a:fld>
            <a:endParaRPr lang="es-ES"/>
          </a:p>
        </p:txBody>
      </p:sp>
      <p:sp>
        <p:nvSpPr>
          <p:cNvPr id="30" name="TextBox 29"/>
          <p:cNvSpPr txBox="1"/>
          <p:nvPr/>
        </p:nvSpPr>
        <p:spPr>
          <a:xfrm>
            <a:off x="187941" y="827624"/>
            <a:ext cx="8813978" cy="369332"/>
          </a:xfrm>
          <a:prstGeom prst="rect">
            <a:avLst/>
          </a:prstGeom>
          <a:noFill/>
        </p:spPr>
        <p:txBody>
          <a:bodyPr wrap="square" rtlCol="0">
            <a:spAutoFit/>
          </a:bodyPr>
          <a:lstStyle/>
          <a:p>
            <a:r>
              <a:rPr lang="es-ES" dirty="0" smtClean="0"/>
              <a:t>Esquema del uso de PUCK y SID para comunicación con el instrumento</a:t>
            </a:r>
            <a:endParaRPr lang="es-ES" dirty="0"/>
          </a:p>
        </p:txBody>
      </p:sp>
      <p:pic>
        <p:nvPicPr>
          <p:cNvPr id="10" name="Picture 9" descr="Figure 10 Connection of a sensor to SWE services through an SID interpreter..jpg"/>
          <p:cNvPicPr>
            <a:picLocks noChangeAspect="1"/>
          </p:cNvPicPr>
          <p:nvPr/>
        </p:nvPicPr>
        <p:blipFill>
          <a:blip r:embed="rId3"/>
          <a:stretch>
            <a:fillRect/>
          </a:stretch>
        </p:blipFill>
        <p:spPr>
          <a:xfrm>
            <a:off x="2311209" y="1196956"/>
            <a:ext cx="5270218" cy="4955971"/>
          </a:xfrm>
          <a:prstGeom prst="rect">
            <a:avLst/>
          </a:prstGeom>
        </p:spPr>
      </p:pic>
      <p:pic>
        <p:nvPicPr>
          <p:cNvPr id="78851" name="Picture 3"/>
          <p:cNvPicPr>
            <a:picLocks noChangeAspect="1" noChangeArrowheads="1"/>
          </p:cNvPicPr>
          <p:nvPr/>
        </p:nvPicPr>
        <p:blipFill>
          <a:blip r:embed="rId4"/>
          <a:srcRect/>
          <a:stretch>
            <a:fillRect/>
          </a:stretch>
        </p:blipFill>
        <p:spPr bwMode="auto">
          <a:xfrm rot="16200000">
            <a:off x="-690263" y="3441580"/>
            <a:ext cx="4955973"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16"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27</a:t>
            </a:fld>
            <a:endParaRPr lang="es-ES"/>
          </a:p>
        </p:txBody>
      </p:sp>
      <p:pic>
        <p:nvPicPr>
          <p:cNvPr id="8" name="Picture 7" descr="ssb.png"/>
          <p:cNvPicPr/>
          <p:nvPr/>
        </p:nvPicPr>
        <p:blipFill>
          <a:blip r:embed="rId3" cstate="print"/>
          <a:stretch>
            <a:fillRect/>
          </a:stretch>
        </p:blipFill>
        <p:spPr>
          <a:xfrm>
            <a:off x="569356" y="2030675"/>
            <a:ext cx="3232403" cy="2794301"/>
          </a:xfrm>
          <a:prstGeom prst="rect">
            <a:avLst/>
          </a:prstGeom>
        </p:spPr>
      </p:pic>
      <p:grpSp>
        <p:nvGrpSpPr>
          <p:cNvPr id="14" name="Group 13"/>
          <p:cNvGrpSpPr/>
          <p:nvPr/>
        </p:nvGrpSpPr>
        <p:grpSpPr>
          <a:xfrm>
            <a:off x="4123883" y="2267561"/>
            <a:ext cx="4629150" cy="1466850"/>
            <a:chOff x="4123883" y="1855194"/>
            <a:chExt cx="4629150" cy="1466850"/>
          </a:xfrm>
        </p:grpSpPr>
        <p:pic>
          <p:nvPicPr>
            <p:cNvPr id="9" name="Imagen 21" descr="Smart Sensor - Top view"/>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123883" y="1863715"/>
              <a:ext cx="2438400" cy="1457325"/>
            </a:xfrm>
            <a:prstGeom prst="rect">
              <a:avLst/>
            </a:prstGeom>
            <a:noFill/>
            <a:ln>
              <a:noFill/>
            </a:ln>
          </p:spPr>
        </p:pic>
        <p:pic>
          <p:nvPicPr>
            <p:cNvPr id="11" name="Imagen 20" descr="Smart Sensor - Bottom view"/>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562283" y="1855194"/>
              <a:ext cx="2190750" cy="1466850"/>
            </a:xfrm>
            <a:prstGeom prst="rect">
              <a:avLst/>
            </a:prstGeom>
            <a:noFill/>
            <a:ln>
              <a:noFill/>
            </a:ln>
          </p:spPr>
        </p:pic>
      </p:grpSp>
      <p:sp>
        <p:nvSpPr>
          <p:cNvPr id="12" name="TextBox 11"/>
          <p:cNvSpPr txBox="1"/>
          <p:nvPr/>
        </p:nvSpPr>
        <p:spPr>
          <a:xfrm>
            <a:off x="49547" y="676462"/>
            <a:ext cx="8952372" cy="861774"/>
          </a:xfrm>
          <a:prstGeom prst="rect">
            <a:avLst/>
          </a:prstGeom>
          <a:noFill/>
        </p:spPr>
        <p:txBody>
          <a:bodyPr wrap="square" rtlCol="0">
            <a:spAutoFit/>
          </a:bodyPr>
          <a:lstStyle/>
          <a:p>
            <a:r>
              <a:rPr lang="es-ES" dirty="0" smtClean="0"/>
              <a:t>PUCK RS232 (v1.3) a IP–PUCK (v1.4). </a:t>
            </a:r>
            <a:endParaRPr lang="es-ES" b="1" dirty="0" err="1" smtClean="0"/>
          </a:p>
          <a:p>
            <a:r>
              <a:rPr lang="es-ES" b="1" dirty="0" err="1" smtClean="0"/>
              <a:t>Smart</a:t>
            </a:r>
            <a:r>
              <a:rPr lang="es-ES" b="1" dirty="0" smtClean="0"/>
              <a:t> Sensor </a:t>
            </a:r>
            <a:r>
              <a:rPr lang="es-ES" b="1" dirty="0" err="1" smtClean="0"/>
              <a:t>Board</a:t>
            </a:r>
            <a:r>
              <a:rPr lang="es-ES" b="1" dirty="0" smtClean="0"/>
              <a:t> </a:t>
            </a:r>
            <a:r>
              <a:rPr lang="es-ES" sz="1400" dirty="0" smtClean="0"/>
              <a:t>(reemplaza la interfaz RS232 PUCK externa y ofrece  funcionalidades adicionales como la interfaz IP, sincronismo, entre otras)</a:t>
            </a:r>
            <a:endParaRPr lang="es-ES" dirty="0" smtClean="0"/>
          </a:p>
        </p:txBody>
      </p:sp>
      <p:pic>
        <p:nvPicPr>
          <p:cNvPr id="13" name="Picture 12" descr="jb con ssb.png"/>
          <p:cNvPicPr/>
          <p:nvPr/>
        </p:nvPicPr>
        <p:blipFill>
          <a:blip r:embed="rId6" cstate="print"/>
          <a:stretch>
            <a:fillRect/>
          </a:stretch>
        </p:blipFill>
        <p:spPr>
          <a:xfrm>
            <a:off x="9785684" y="2831720"/>
            <a:ext cx="5377824" cy="3698081"/>
          </a:xfrm>
          <a:prstGeom prst="rect">
            <a:avLst/>
          </a:prstGeom>
        </p:spPr>
      </p:pic>
      <p:pic>
        <p:nvPicPr>
          <p:cNvPr id="15" name="Picture 14" descr="zero conf stack.png"/>
          <p:cNvPicPr/>
          <p:nvPr/>
        </p:nvPicPr>
        <p:blipFill>
          <a:blip r:embed="rId7" cstate="print"/>
          <a:stretch>
            <a:fillRect/>
          </a:stretch>
        </p:blipFill>
        <p:spPr>
          <a:xfrm>
            <a:off x="617482" y="4865554"/>
            <a:ext cx="3154468" cy="1338716"/>
          </a:xfrm>
          <a:prstGeom prst="rect">
            <a:avLst/>
          </a:prstGeom>
        </p:spPr>
      </p:pic>
      <p:sp>
        <p:nvSpPr>
          <p:cNvPr id="18" name="Curved Right Arrow 17"/>
          <p:cNvSpPr/>
          <p:nvPr/>
        </p:nvSpPr>
        <p:spPr>
          <a:xfrm>
            <a:off x="49547" y="3429618"/>
            <a:ext cx="600019" cy="20841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Rectangle 18"/>
          <p:cNvSpPr/>
          <p:nvPr/>
        </p:nvSpPr>
        <p:spPr>
          <a:xfrm>
            <a:off x="48809" y="1444727"/>
            <a:ext cx="8122002" cy="646331"/>
          </a:xfrm>
          <a:prstGeom prst="rect">
            <a:avLst/>
          </a:prstGeom>
        </p:spPr>
        <p:txBody>
          <a:bodyPr wrap="square">
            <a:spAutoFit/>
          </a:bodyPr>
          <a:lstStyle/>
          <a:p>
            <a:r>
              <a:rPr lang="es-ES" dirty="0" smtClean="0"/>
              <a:t>Enviado por el SOSC </a:t>
            </a:r>
            <a:r>
              <a:rPr lang="es-ES" sz="1100" dirty="0" smtClean="0"/>
              <a:t>(</a:t>
            </a:r>
            <a:r>
              <a:rPr lang="es-ES" sz="1100" dirty="0" err="1" smtClean="0"/>
              <a:t>Smart</a:t>
            </a:r>
            <a:r>
              <a:rPr lang="es-ES" sz="1100" dirty="0" smtClean="0"/>
              <a:t> </a:t>
            </a:r>
            <a:r>
              <a:rPr lang="es-ES" sz="1100" dirty="0" err="1" smtClean="0"/>
              <a:t>Ocean</a:t>
            </a:r>
            <a:r>
              <a:rPr lang="es-ES" sz="1100" dirty="0" smtClean="0"/>
              <a:t> Sensor </a:t>
            </a:r>
            <a:r>
              <a:rPr lang="es-ES" sz="1100" dirty="0" err="1" smtClean="0"/>
              <a:t>Consortium</a:t>
            </a:r>
            <a:r>
              <a:rPr lang="es-ES" sz="1100" dirty="0" smtClean="0"/>
              <a:t>) </a:t>
            </a:r>
            <a:r>
              <a:rPr lang="es-ES" dirty="0" smtClean="0"/>
              <a:t>a OGC </a:t>
            </a:r>
            <a:r>
              <a:rPr lang="es-ES" sz="1100" dirty="0" smtClean="0"/>
              <a:t>(Open </a:t>
            </a:r>
            <a:r>
              <a:rPr lang="es-ES" sz="1100" dirty="0" err="1" smtClean="0"/>
              <a:t>Geospatial</a:t>
            </a:r>
            <a:r>
              <a:rPr lang="es-ES" sz="1100" dirty="0" smtClean="0"/>
              <a:t> </a:t>
            </a:r>
            <a:r>
              <a:rPr lang="es-ES" sz="1100" dirty="0" err="1" smtClean="0"/>
              <a:t>Consortium</a:t>
            </a:r>
            <a:r>
              <a:rPr lang="es-ES" sz="1100" dirty="0" smtClean="0"/>
              <a:t>)</a:t>
            </a:r>
            <a:r>
              <a:rPr lang="es-ES" dirty="0" smtClean="0"/>
              <a:t> como candidato a estándar</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88889E-6 1.50289E-6 L -0.65365 -0.16948 " pathEditMode="relative" rAng="0" ptsTypes="AA">
                                      <p:cBhvr>
                                        <p:cTn id="6" dur="2000" fill="hold"/>
                                        <p:tgtEl>
                                          <p:spTgt spid="13"/>
                                        </p:tgtEl>
                                        <p:attrNameLst>
                                          <p:attrName>ppt_x</p:attrName>
                                          <p:attrName>ppt_y</p:attrName>
                                        </p:attrNameLst>
                                      </p:cBhvr>
                                      <p:rCtr x="-327" y="-85"/>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2000"/>
                                        <p:tgtEl>
                                          <p:spTgt spid="1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linds(horizontal)">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Nivel de Instrumento</a:t>
            </a:r>
          </a:p>
        </p:txBody>
      </p:sp>
      <p:sp>
        <p:nvSpPr>
          <p:cNvPr id="20" name="TextBox 19"/>
          <p:cNvSpPr txBox="1"/>
          <p:nvPr/>
        </p:nvSpPr>
        <p:spPr>
          <a:xfrm>
            <a:off x="17463" y="781130"/>
            <a:ext cx="9093115" cy="369332"/>
          </a:xfrm>
          <a:prstGeom prst="rect">
            <a:avLst/>
          </a:prstGeom>
          <a:noFill/>
        </p:spPr>
        <p:txBody>
          <a:bodyPr wrap="square" rtlCol="0">
            <a:spAutoFit/>
          </a:bodyPr>
          <a:lstStyle/>
          <a:p>
            <a:r>
              <a:rPr lang="es-ES" dirty="0" smtClean="0"/>
              <a:t>Implementación de las tecnologías con instrumentos del observatorio OBSEA y otros</a:t>
            </a:r>
            <a:endParaRPr lang="es-ES" dirty="0"/>
          </a:p>
        </p:txBody>
      </p:sp>
      <p:graphicFrame>
        <p:nvGraphicFramePr>
          <p:cNvPr id="7" name="Table 6"/>
          <p:cNvGraphicFramePr>
            <a:graphicFrameLocks noGrp="1"/>
          </p:cNvGraphicFramePr>
          <p:nvPr/>
        </p:nvGraphicFramePr>
        <p:xfrm>
          <a:off x="315135" y="1317359"/>
          <a:ext cx="8516305" cy="4556500"/>
        </p:xfrm>
        <a:graphic>
          <a:graphicData uri="http://schemas.openxmlformats.org/drawingml/2006/table">
            <a:tbl>
              <a:tblPr/>
              <a:tblGrid>
                <a:gridCol w="1967146"/>
                <a:gridCol w="699835"/>
                <a:gridCol w="974474"/>
                <a:gridCol w="842117"/>
                <a:gridCol w="1158118"/>
                <a:gridCol w="2874615"/>
              </a:tblGrid>
              <a:tr h="976394">
                <a:tc>
                  <a:txBody>
                    <a:bodyPr/>
                    <a:lstStyle/>
                    <a:p>
                      <a:pPr algn="ctr">
                        <a:lnSpc>
                          <a:spcPct val="100000"/>
                        </a:lnSpc>
                        <a:spcAft>
                          <a:spcPts val="0"/>
                        </a:spcAft>
                      </a:pPr>
                      <a:r>
                        <a:rPr lang="en-US" sz="1400" b="1" dirty="0">
                          <a:solidFill>
                            <a:srgbClr val="000000"/>
                          </a:solidFill>
                          <a:latin typeface="Times New Roman"/>
                          <a:ea typeface="Times New Roman"/>
                        </a:rPr>
                        <a:t>Instrument</a:t>
                      </a:r>
                      <a:endParaRPr lang="es-ES" sz="18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0"/>
                        </a:spcAft>
                      </a:pPr>
                      <a:r>
                        <a:rPr lang="en-US" sz="1400" b="1" dirty="0">
                          <a:solidFill>
                            <a:srgbClr val="000000"/>
                          </a:solidFill>
                          <a:latin typeface="Times New Roman"/>
                          <a:ea typeface="Times New Roman"/>
                        </a:rPr>
                        <a:t>Link layer</a:t>
                      </a:r>
                      <a:endParaRPr lang="es-ES" sz="18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0"/>
                        </a:spcAft>
                      </a:pPr>
                      <a:r>
                        <a:rPr lang="en-US" sz="1400" b="1" dirty="0">
                          <a:solidFill>
                            <a:srgbClr val="000000"/>
                          </a:solidFill>
                          <a:latin typeface="Times New Roman"/>
                          <a:ea typeface="Times New Roman"/>
                        </a:rPr>
                        <a:t>PUCK-enabled?</a:t>
                      </a:r>
                      <a:endParaRPr lang="es-ES" sz="18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0"/>
                        </a:spcAft>
                      </a:pPr>
                      <a:r>
                        <a:rPr lang="en-US" sz="1400" b="1" dirty="0">
                          <a:solidFill>
                            <a:srgbClr val="000000"/>
                          </a:solidFill>
                          <a:latin typeface="Times New Roman"/>
                          <a:ea typeface="Times New Roman"/>
                        </a:rPr>
                        <a:t>Provides PUCK payload?</a:t>
                      </a:r>
                      <a:endParaRPr lang="es-ES" sz="18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0"/>
                        </a:spcAft>
                      </a:pPr>
                      <a:r>
                        <a:rPr lang="en-US" sz="1400" b="1" dirty="0">
                          <a:solidFill>
                            <a:srgbClr val="000000"/>
                          </a:solidFill>
                          <a:latin typeface="Times New Roman"/>
                          <a:ea typeface="Times New Roman"/>
                        </a:rPr>
                        <a:t>Data format</a:t>
                      </a:r>
                      <a:endParaRPr lang="es-ES" sz="1800" dirty="0">
                        <a:solidFill>
                          <a:srgbClr val="000000"/>
                        </a:solidFill>
                        <a:latin typeface="Times New Roman"/>
                        <a:ea typeface="Times New Roman"/>
                      </a:endParaRPr>
                    </a:p>
                    <a:p>
                      <a:pPr algn="ctr">
                        <a:lnSpc>
                          <a:spcPct val="100000"/>
                        </a:lnSpc>
                        <a:spcAft>
                          <a:spcPts val="0"/>
                        </a:spcAft>
                      </a:pPr>
                      <a:r>
                        <a:rPr lang="en-US" sz="1400" b="1" dirty="0">
                          <a:solidFill>
                            <a:srgbClr val="000000"/>
                          </a:solidFill>
                          <a:latin typeface="Times New Roman"/>
                          <a:ea typeface="Times New Roman"/>
                        </a:rPr>
                        <a:t>used</a:t>
                      </a:r>
                      <a:endParaRPr lang="es-ES" sz="18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0"/>
                        </a:spcAft>
                      </a:pPr>
                      <a:r>
                        <a:rPr lang="en-US" sz="1400" b="1" dirty="0">
                          <a:solidFill>
                            <a:srgbClr val="000000"/>
                          </a:solidFill>
                          <a:latin typeface="Times New Roman"/>
                          <a:ea typeface="Times New Roman"/>
                        </a:rPr>
                        <a:t>Link to </a:t>
                      </a:r>
                      <a:r>
                        <a:rPr lang="en-US" sz="1400" b="1" dirty="0" smtClean="0">
                          <a:solidFill>
                            <a:srgbClr val="000000"/>
                          </a:solidFill>
                          <a:latin typeface="Times New Roman"/>
                          <a:ea typeface="Times New Roman"/>
                        </a:rPr>
                        <a:t>SID file</a:t>
                      </a:r>
                      <a:endParaRPr lang="es-ES" sz="18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650928">
                <a:tc>
                  <a:txBody>
                    <a:bodyPr/>
                    <a:lstStyle/>
                    <a:p>
                      <a:pPr algn="ctr">
                        <a:lnSpc>
                          <a:spcPct val="100000"/>
                        </a:lnSpc>
                        <a:spcAft>
                          <a:spcPts val="0"/>
                        </a:spcAft>
                      </a:pPr>
                      <a:r>
                        <a:rPr lang="en-US" sz="1200" b="1" dirty="0">
                          <a:solidFill>
                            <a:srgbClr val="000000"/>
                          </a:solidFill>
                          <a:latin typeface="Times New Roman"/>
                          <a:ea typeface="Times New Roman"/>
                        </a:rPr>
                        <a:t>Seabird SBE-16+ CTD on Smart Sensor Board</a:t>
                      </a:r>
                      <a:endParaRPr lang="es-ES" sz="16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Ethernet</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via Smart Sensor Board</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via Smart Sensor Board</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comma-delimited ASCII</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100" u="sng">
                          <a:solidFill>
                            <a:srgbClr val="0000FF"/>
                          </a:solidFill>
                          <a:latin typeface="Times New Roman"/>
                          <a:ea typeface="Times New Roman"/>
                          <a:hlinkClick r:id="rId3"/>
                        </a:rPr>
                        <a:t>http://52north.org/communities/sensorweb/examples/2011-07-28-Seabird-SBE-16P-3out.xml</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928">
                <a:tc>
                  <a:txBody>
                    <a:bodyPr/>
                    <a:lstStyle/>
                    <a:p>
                      <a:pPr algn="ctr">
                        <a:lnSpc>
                          <a:spcPct val="100000"/>
                        </a:lnSpc>
                        <a:spcAft>
                          <a:spcPts val="0"/>
                        </a:spcAft>
                      </a:pPr>
                      <a:r>
                        <a:rPr lang="en-US" sz="1200" b="1" dirty="0">
                          <a:solidFill>
                            <a:srgbClr val="000000"/>
                          </a:solidFill>
                          <a:latin typeface="Times New Roman"/>
                          <a:ea typeface="Times New Roman"/>
                        </a:rPr>
                        <a:t>Seabird SBE-37SM</a:t>
                      </a:r>
                      <a:endParaRPr lang="es-ES" sz="16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RS232</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yes</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yes</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comma-delimited ASCII</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100" u="sng">
                          <a:solidFill>
                            <a:srgbClr val="0000FF"/>
                          </a:solidFill>
                          <a:latin typeface="Times New Roman"/>
                          <a:ea typeface="Times New Roman"/>
                          <a:hlinkClick r:id="rId4"/>
                        </a:rPr>
                        <a:t>http://52north.org/communities/sensorweb/examples/2011-03-18-Seabird-SBE-37.xml</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394">
                <a:tc>
                  <a:txBody>
                    <a:bodyPr/>
                    <a:lstStyle/>
                    <a:p>
                      <a:pPr algn="ctr">
                        <a:lnSpc>
                          <a:spcPct val="100000"/>
                        </a:lnSpc>
                        <a:spcAft>
                          <a:spcPts val="0"/>
                        </a:spcAft>
                      </a:pPr>
                      <a:r>
                        <a:rPr lang="es-ES" sz="1200" b="1" dirty="0">
                          <a:solidFill>
                            <a:srgbClr val="000000"/>
                          </a:solidFill>
                          <a:latin typeface="Times New Roman"/>
                          <a:ea typeface="Times New Roman"/>
                        </a:rPr>
                        <a:t> </a:t>
                      </a:r>
                      <a:r>
                        <a:rPr lang="en-US" sz="1200" b="1" dirty="0">
                          <a:solidFill>
                            <a:srgbClr val="000000"/>
                          </a:solidFill>
                          <a:latin typeface="Times New Roman"/>
                          <a:ea typeface="Times New Roman"/>
                        </a:rPr>
                        <a:t>HOBI Labs HydroScat-2 </a:t>
                      </a:r>
                      <a:endParaRPr lang="es-ES" sz="16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dirty="0">
                          <a:solidFill>
                            <a:srgbClr val="000000"/>
                          </a:solidFill>
                          <a:latin typeface="Times New Roman"/>
                          <a:ea typeface="Times New Roman"/>
                        </a:rPr>
                        <a:t>RS232</a:t>
                      </a:r>
                      <a:endParaRPr lang="es-ES" sz="14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no</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no</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comma-delimited and fixed-width ASCII</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u="sng">
                          <a:solidFill>
                            <a:srgbClr val="0000FF"/>
                          </a:solidFill>
                          <a:latin typeface="Times New Roman"/>
                          <a:ea typeface="Times New Roman"/>
                          <a:hlinkClick r:id="rId5"/>
                        </a:rPr>
                        <a:t>http://52north.org/communities/sensorweb/examples/2010-11-18-Hobilabs-HydroScat.xml</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928">
                <a:tc>
                  <a:txBody>
                    <a:bodyPr/>
                    <a:lstStyle/>
                    <a:p>
                      <a:pPr algn="ctr">
                        <a:lnSpc>
                          <a:spcPct val="100000"/>
                        </a:lnSpc>
                        <a:spcAft>
                          <a:spcPts val="0"/>
                        </a:spcAft>
                      </a:pPr>
                      <a:r>
                        <a:rPr lang="en-US" sz="1200" b="1" dirty="0">
                          <a:solidFill>
                            <a:srgbClr val="000000"/>
                          </a:solidFill>
                          <a:latin typeface="Times New Roman"/>
                          <a:ea typeface="Times New Roman"/>
                        </a:rPr>
                        <a:t>WET Labs ECO Triplet </a:t>
                      </a:r>
                      <a:endParaRPr lang="es-ES" sz="16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RS232</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yes</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no</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space-delimited ASCII</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100" u="sng">
                          <a:solidFill>
                            <a:srgbClr val="0000FF"/>
                          </a:solidFill>
                          <a:latin typeface="Times New Roman"/>
                          <a:ea typeface="Times New Roman"/>
                          <a:hlinkClick r:id="rId6"/>
                        </a:rPr>
                        <a:t>http://52north.org/communities/sensorweb/examples/2010-11-10-WETlabs-Triplet.xml</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928">
                <a:tc>
                  <a:txBody>
                    <a:bodyPr/>
                    <a:lstStyle/>
                    <a:p>
                      <a:pPr algn="ctr">
                        <a:lnSpc>
                          <a:spcPct val="100000"/>
                        </a:lnSpc>
                        <a:spcAft>
                          <a:spcPts val="0"/>
                        </a:spcAft>
                      </a:pPr>
                      <a:r>
                        <a:rPr lang="en-US" sz="1200" b="1" dirty="0">
                          <a:solidFill>
                            <a:srgbClr val="000000"/>
                          </a:solidFill>
                          <a:latin typeface="Times New Roman"/>
                          <a:ea typeface="Times New Roman"/>
                        </a:rPr>
                        <a:t>RBR XR-420 CTD</a:t>
                      </a:r>
                      <a:endParaRPr lang="es-ES" sz="16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RS232</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yes</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yes</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a:solidFill>
                            <a:srgbClr val="000000"/>
                          </a:solidFill>
                          <a:latin typeface="Times New Roman"/>
                          <a:ea typeface="Times New Roman"/>
                        </a:rPr>
                        <a:t>space-delimited ASCII</a:t>
                      </a:r>
                      <a:endParaRPr lang="es-ES" sz="140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100" u="sng" dirty="0">
                          <a:solidFill>
                            <a:srgbClr val="0000FF"/>
                          </a:solidFill>
                          <a:latin typeface="Times New Roman"/>
                          <a:ea typeface="Times New Roman"/>
                          <a:hlinkClick r:id="rId7"/>
                        </a:rPr>
                        <a:t>http://52north.org/communities/sensorweb/examples/2011-03-18-RBR-xr420.xml</a:t>
                      </a:r>
                      <a:endParaRPr lang="es-ES" sz="1400" dirty="0">
                        <a:solidFill>
                          <a:srgbClr val="000000"/>
                        </a:solidFill>
                        <a:latin typeface="Times New Roman"/>
                        <a:ea typeface="Times New Roman"/>
                      </a:endParaRP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Nivel de Instrumento</a:t>
            </a:r>
          </a:p>
        </p:txBody>
      </p:sp>
      <p:sp>
        <p:nvSpPr>
          <p:cNvPr id="20" name="TextBox 19"/>
          <p:cNvSpPr txBox="1"/>
          <p:nvPr/>
        </p:nvSpPr>
        <p:spPr>
          <a:xfrm>
            <a:off x="17463" y="781130"/>
            <a:ext cx="9093115" cy="369332"/>
          </a:xfrm>
          <a:prstGeom prst="rect">
            <a:avLst/>
          </a:prstGeom>
          <a:noFill/>
        </p:spPr>
        <p:txBody>
          <a:bodyPr wrap="square" rtlCol="0">
            <a:spAutoFit/>
          </a:bodyPr>
          <a:lstStyle/>
          <a:p>
            <a:r>
              <a:rPr lang="es-ES" dirty="0" smtClean="0"/>
              <a:t>Implementación de las tecnologías</a:t>
            </a:r>
            <a:endParaRPr lang="es-ES" dirty="0"/>
          </a:p>
        </p:txBody>
      </p:sp>
      <p:pic>
        <p:nvPicPr>
          <p:cNvPr id="41985" name="Picture 1"/>
          <p:cNvPicPr>
            <a:picLocks noChangeAspect="1" noChangeArrowheads="1"/>
          </p:cNvPicPr>
          <p:nvPr/>
        </p:nvPicPr>
        <p:blipFill>
          <a:blip r:embed="rId3"/>
          <a:srcRect/>
          <a:stretch>
            <a:fillRect/>
          </a:stretch>
        </p:blipFill>
        <p:spPr bwMode="auto">
          <a:xfrm>
            <a:off x="0" y="664236"/>
            <a:ext cx="9110577" cy="5378430"/>
          </a:xfrm>
          <a:prstGeom prst="rect">
            <a:avLst/>
          </a:prstGeom>
          <a:noFill/>
          <a:ln w="9525">
            <a:noFill/>
            <a:miter lim="800000"/>
            <a:headEnd/>
            <a:tailEnd/>
          </a:ln>
        </p:spPr>
      </p:pic>
      <p:sp>
        <p:nvSpPr>
          <p:cNvPr id="17" name="Rectangle 16"/>
          <p:cNvSpPr/>
          <p:nvPr/>
        </p:nvSpPr>
        <p:spPr>
          <a:xfrm>
            <a:off x="6261317" y="2735591"/>
            <a:ext cx="2787269" cy="1999282"/>
          </a:xfrm>
          <a:prstGeom prst="rect">
            <a:avLst/>
          </a:prstGeom>
          <a:solidFill>
            <a:schemeClr val="bg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08213" y="71438"/>
            <a:ext cx="6367462" cy="490537"/>
          </a:xfrm>
        </p:spPr>
        <p:txBody>
          <a:bodyPr/>
          <a:lstStyle/>
          <a:p>
            <a:r>
              <a:rPr lang="es-ES" smtClean="0">
                <a:latin typeface="Arial" pitchFamily="34" charset="0"/>
                <a:cs typeface="Arial" pitchFamily="34" charset="0"/>
              </a:rPr>
              <a:t>Introducción</a:t>
            </a:r>
            <a:endParaRPr lang="es-ES" dirty="0" smtClean="0">
              <a:latin typeface="Arial" pitchFamily="34" charset="0"/>
              <a:cs typeface="Arial" pitchFamily="34" charset="0"/>
            </a:endParaRPr>
          </a:p>
        </p:txBody>
      </p:sp>
      <p:sp>
        <p:nvSpPr>
          <p:cNvPr id="5123" name="Slide Number Placeholder 3"/>
          <p:cNvSpPr>
            <a:spLocks noGrp="1"/>
          </p:cNvSpPr>
          <p:nvPr>
            <p:ph type="sldNum" sz="quarter" idx="10"/>
          </p:nvPr>
        </p:nvSpPr>
        <p:spPr>
          <a:noFill/>
        </p:spPr>
        <p:txBody>
          <a:bodyPr/>
          <a:lstStyle/>
          <a:p>
            <a:pPr fontAlgn="base">
              <a:spcBef>
                <a:spcPct val="0"/>
              </a:spcBef>
              <a:spcAft>
                <a:spcPct val="0"/>
              </a:spcAft>
            </a:pPr>
            <a:fld id="{CA6313CF-CF38-476F-B85D-251E32A83735}" type="slidenum">
              <a:rPr lang="es-ES" smtClean="0">
                <a:latin typeface="Arial" pitchFamily="34" charset="0"/>
                <a:cs typeface="Arial" pitchFamily="34" charset="0"/>
              </a:rPr>
              <a:pPr fontAlgn="base">
                <a:spcBef>
                  <a:spcPct val="0"/>
                </a:spcBef>
                <a:spcAft>
                  <a:spcPct val="0"/>
                </a:spcAft>
              </a:pPr>
              <a:t>3</a:t>
            </a:fld>
            <a:endParaRPr lang="es-ES" smtClean="0">
              <a:latin typeface="Arial" pitchFamily="34" charset="0"/>
              <a:cs typeface="Arial" pitchFamily="34" charset="0"/>
            </a:endParaRPr>
          </a:p>
        </p:txBody>
      </p:sp>
      <p:sp>
        <p:nvSpPr>
          <p:cNvPr id="12" name="Title 1"/>
          <p:cNvSpPr txBox="1">
            <a:spLocks/>
          </p:cNvSpPr>
          <p:nvPr/>
        </p:nvSpPr>
        <p:spPr bwMode="auto">
          <a:xfrm>
            <a:off x="1337020" y="931654"/>
            <a:ext cx="6363493" cy="46755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742950" marR="0" lvl="0" indent="-742950" algn="l" defTabSz="914400" rtl="0" eaLnBrk="0" fontAlgn="base" latinLnBrk="0" hangingPunct="0">
              <a:lnSpc>
                <a:spcPct val="100000"/>
              </a:lnSpc>
              <a:spcBef>
                <a:spcPct val="0"/>
              </a:spcBef>
              <a:spcAft>
                <a:spcPct val="0"/>
              </a:spcAft>
              <a:buClrTx/>
              <a:buSzTx/>
              <a:tabLst/>
              <a:defRPr/>
            </a:pPr>
            <a:r>
              <a:rPr kumimoji="0" lang="es-ES" sz="2400" b="0" i="0" u="none" strike="noStrike" kern="0" cap="none" spc="0" normalizeH="0" baseline="0" noProof="0" dirty="0" smtClean="0">
                <a:ln>
                  <a:noFill/>
                </a:ln>
                <a:effectLst/>
                <a:uLnTx/>
                <a:uFillTx/>
                <a:latin typeface="Arial" pitchFamily="34" charset="0"/>
                <a:ea typeface="+mj-ea"/>
                <a:cs typeface="Arial" pitchFamily="34" charset="0"/>
              </a:rPr>
              <a:t>1. Introducción</a:t>
            </a:r>
          </a:p>
          <a:p>
            <a:pPr marL="1200150" lvl="1" indent="-742950" defTabSz="914400" eaLnBrk="0" hangingPunct="0"/>
            <a:r>
              <a:rPr lang="es-ES" sz="2000" kern="0" dirty="0" smtClean="0">
                <a:ea typeface="+mj-ea"/>
                <a:cs typeface="Arial" pitchFamily="34" charset="0"/>
              </a:rPr>
              <a:t>1.1 Observatorios Submarinos</a:t>
            </a:r>
          </a:p>
          <a:p>
            <a:pPr marL="1200150" lvl="1" indent="-742950" defTabSz="914400" eaLnBrk="0" hangingPunct="0"/>
            <a:r>
              <a:rPr lang="es-ES" sz="2000" kern="0" dirty="0" smtClean="0">
                <a:ea typeface="+mj-ea"/>
                <a:cs typeface="Arial" pitchFamily="34" charset="0"/>
              </a:rPr>
              <a:t>1.2 </a:t>
            </a:r>
            <a:r>
              <a:rPr lang="es-ES" sz="2000" kern="0" dirty="0" smtClean="0">
                <a:ea typeface="+mj-ea"/>
                <a:cs typeface="Arial" pitchFamily="34" charset="0"/>
              </a:rPr>
              <a:t>Interoperabilidad</a:t>
            </a:r>
            <a:endParaRPr lang="es-ES" sz="2000" kern="0" dirty="0" smtClean="0">
              <a:ea typeface="+mj-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30</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 </a:t>
            </a:r>
            <a:r>
              <a:rPr kumimoji="0" lang="es-ES" sz="2800" b="0" i="0" u="none" strike="noStrike" kern="0" cap="none" spc="0" normalizeH="0" baseline="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3" name="TextBox 12"/>
          <p:cNvSpPr txBox="1"/>
          <p:nvPr/>
        </p:nvSpPr>
        <p:spPr>
          <a:xfrm>
            <a:off x="914400" y="1257420"/>
            <a:ext cx="7608498" cy="523220"/>
          </a:xfrm>
          <a:prstGeom prst="rect">
            <a:avLst/>
          </a:prstGeom>
          <a:noFill/>
        </p:spPr>
        <p:txBody>
          <a:bodyPr wrap="square" rtlCol="0">
            <a:spAutoFit/>
          </a:bodyPr>
          <a:lstStyle/>
          <a:p>
            <a:r>
              <a:rPr lang="es-ES" sz="2800" dirty="0" smtClean="0"/>
              <a:t>Sensor Web </a:t>
            </a:r>
            <a:r>
              <a:rPr lang="es-ES" sz="2800" dirty="0" err="1" smtClean="0"/>
              <a:t>Level</a:t>
            </a:r>
            <a:r>
              <a:rPr lang="es-ES" sz="2800" dirty="0" smtClean="0"/>
              <a:t> (Nivel de Gestión de Datos)</a:t>
            </a:r>
            <a:endParaRPr lang="es-ES" sz="2800" dirty="0"/>
          </a:p>
        </p:txBody>
      </p:sp>
      <p:pic>
        <p:nvPicPr>
          <p:cNvPr id="6" name="Picture 5" descr="instrument1.png"/>
          <p:cNvPicPr>
            <a:picLocks noChangeAspect="1"/>
          </p:cNvPicPr>
          <p:nvPr/>
        </p:nvPicPr>
        <p:blipFill>
          <a:blip r:embed="rId3"/>
          <a:srcRect/>
          <a:stretch>
            <a:fillRect/>
          </a:stretch>
        </p:blipFill>
        <p:spPr bwMode="auto">
          <a:xfrm>
            <a:off x="5854700" y="2769587"/>
            <a:ext cx="830263" cy="579437"/>
          </a:xfrm>
          <a:prstGeom prst="rect">
            <a:avLst/>
          </a:prstGeom>
          <a:noFill/>
          <a:ln w="9525">
            <a:noFill/>
            <a:miter lim="800000"/>
            <a:headEnd/>
            <a:tailEnd/>
          </a:ln>
        </p:spPr>
      </p:pic>
      <p:pic>
        <p:nvPicPr>
          <p:cNvPr id="7" name="Picture 7" descr="instrument3.png"/>
          <p:cNvPicPr>
            <a:picLocks noChangeAspect="1"/>
          </p:cNvPicPr>
          <p:nvPr/>
        </p:nvPicPr>
        <p:blipFill>
          <a:blip r:embed="rId4"/>
          <a:srcRect/>
          <a:stretch>
            <a:fillRect/>
          </a:stretch>
        </p:blipFill>
        <p:spPr bwMode="auto">
          <a:xfrm>
            <a:off x="7292975" y="2748949"/>
            <a:ext cx="923925" cy="854075"/>
          </a:xfrm>
          <a:prstGeom prst="rect">
            <a:avLst/>
          </a:prstGeom>
          <a:noFill/>
          <a:ln w="9525">
            <a:noFill/>
            <a:miter lim="800000"/>
            <a:headEnd/>
            <a:tailEnd/>
          </a:ln>
        </p:spPr>
      </p:pic>
      <p:pic>
        <p:nvPicPr>
          <p:cNvPr id="8" name="Picture 6" descr="instrument2.png"/>
          <p:cNvPicPr>
            <a:picLocks noChangeAspect="1"/>
          </p:cNvPicPr>
          <p:nvPr/>
        </p:nvPicPr>
        <p:blipFill>
          <a:blip r:embed="rId5"/>
          <a:srcRect/>
          <a:stretch>
            <a:fillRect/>
          </a:stretch>
        </p:blipFill>
        <p:spPr bwMode="auto">
          <a:xfrm>
            <a:off x="6588125" y="2769587"/>
            <a:ext cx="828675" cy="579437"/>
          </a:xfrm>
          <a:prstGeom prst="rect">
            <a:avLst/>
          </a:prstGeom>
          <a:noFill/>
          <a:ln w="9525">
            <a:noFill/>
            <a:miter lim="800000"/>
            <a:headEnd/>
            <a:tailEnd/>
          </a:ln>
        </p:spPr>
      </p:pic>
      <p:pic>
        <p:nvPicPr>
          <p:cNvPr id="9" name="Picture 8" descr="http://t0.gstatic.com/images?q=tbn:ANd9GcQ76J_-8o7EItOHkUTYT5dM4aCX1qykXuf6LT-6HUQBEgUNBVPg"/>
          <p:cNvPicPr>
            <a:picLocks noChangeAspect="1" noChangeArrowheads="1"/>
          </p:cNvPicPr>
          <p:nvPr/>
        </p:nvPicPr>
        <p:blipFill>
          <a:blip r:embed="rId6"/>
          <a:srcRect/>
          <a:stretch>
            <a:fillRect/>
          </a:stretch>
        </p:blipFill>
        <p:spPr bwMode="auto">
          <a:xfrm>
            <a:off x="3630613" y="2788637"/>
            <a:ext cx="671512" cy="671512"/>
          </a:xfrm>
          <a:prstGeom prst="rect">
            <a:avLst/>
          </a:prstGeom>
          <a:noFill/>
          <a:ln w="9525">
            <a:noFill/>
            <a:miter lim="800000"/>
            <a:headEnd/>
            <a:tailEnd/>
          </a:ln>
        </p:spPr>
      </p:pic>
      <p:sp>
        <p:nvSpPr>
          <p:cNvPr id="10" name="Cloud 9"/>
          <p:cNvSpPr/>
          <p:nvPr/>
        </p:nvSpPr>
        <p:spPr>
          <a:xfrm>
            <a:off x="1201738" y="2763237"/>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11" name="Straight Arrow Connector 10"/>
          <p:cNvCxnSpPr/>
          <p:nvPr/>
        </p:nvCxnSpPr>
        <p:spPr>
          <a:xfrm>
            <a:off x="2138363" y="3125187"/>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4302125" y="3125187"/>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4" name="TextBox 15"/>
          <p:cNvSpPr txBox="1">
            <a:spLocks noChangeArrowheads="1"/>
          </p:cNvSpPr>
          <p:nvPr/>
        </p:nvSpPr>
        <p:spPr bwMode="auto">
          <a:xfrm>
            <a:off x="4535488" y="2910874"/>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15" name="TextBox 14"/>
          <p:cNvSpPr txBox="1">
            <a:spLocks noChangeArrowheads="1"/>
          </p:cNvSpPr>
          <p:nvPr/>
        </p:nvSpPr>
        <p:spPr bwMode="auto">
          <a:xfrm>
            <a:off x="2203450" y="2891824"/>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sp>
        <p:nvSpPr>
          <p:cNvPr id="16" name="Oval 15"/>
          <p:cNvSpPr/>
          <p:nvPr/>
        </p:nvSpPr>
        <p:spPr>
          <a:xfrm>
            <a:off x="914400" y="2447865"/>
            <a:ext cx="3621088" cy="11551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9937" name="Picture 1"/>
          <p:cNvPicPr>
            <a:picLocks noChangeAspect="1" noChangeArrowheads="1"/>
          </p:cNvPicPr>
          <p:nvPr/>
        </p:nvPicPr>
        <p:blipFill>
          <a:blip r:embed="rId7"/>
          <a:srcRect/>
          <a:stretch>
            <a:fillRect/>
          </a:stretch>
        </p:blipFill>
        <p:spPr bwMode="auto">
          <a:xfrm>
            <a:off x="2849562" y="3827311"/>
            <a:ext cx="3358596" cy="20041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136214"/>
            <a:ext cx="8472488" cy="3714750"/>
          </a:xfrm>
        </p:spPr>
        <p:txBody>
          <a:bodyPr/>
          <a:lstStyle/>
          <a:p>
            <a:pPr lvl="1">
              <a:buFont typeface="Wingdings" pitchFamily="2" charset="2"/>
              <a:buNone/>
            </a:pPr>
            <a:endParaRPr lang="es-ES" sz="1800" dirty="0" smtClean="0"/>
          </a:p>
          <a:p>
            <a:r>
              <a:rPr lang="es-ES" dirty="0" smtClean="0"/>
              <a:t>¿Cómo podemos acceder a los datos en tiempo real de un observatorio mediante tecnología internet sin problemas de interoperabilidad?</a:t>
            </a:r>
          </a:p>
          <a:p>
            <a:pPr lvl="1">
              <a:buFont typeface="Wingdings" pitchFamily="2" charset="2"/>
              <a:buNone/>
            </a:pPr>
            <a:r>
              <a:rPr lang="es-ES" sz="1800" dirty="0" smtClean="0"/>
              <a:t>Sin tener en cuenta:</a:t>
            </a:r>
          </a:p>
          <a:p>
            <a:pPr lvl="1">
              <a:buFont typeface="Wingdings" pitchFamily="2" charset="2"/>
              <a:buNone/>
            </a:pPr>
            <a:r>
              <a:rPr lang="es-ES" sz="1800" dirty="0" smtClean="0"/>
              <a:t>	Protocolos propietarios de los Instrumentos</a:t>
            </a:r>
          </a:p>
          <a:p>
            <a:pPr lvl="1">
              <a:buFont typeface="Wingdings" pitchFamily="2" charset="2"/>
              <a:buNone/>
            </a:pPr>
            <a:r>
              <a:rPr lang="es-ES" sz="1800" dirty="0" smtClean="0"/>
              <a:t>	Formato de los datos</a:t>
            </a:r>
          </a:p>
          <a:p>
            <a:pPr lvl="1">
              <a:buFont typeface="Wingdings" pitchFamily="2" charset="2"/>
              <a:buNone/>
            </a:pPr>
            <a:r>
              <a:rPr lang="es-ES" sz="1800" dirty="0" smtClean="0"/>
              <a:t>	Formato de los metadatos</a:t>
            </a:r>
          </a:p>
          <a:p>
            <a:pPr lvl="1">
              <a:buFont typeface="Wingdings" pitchFamily="2" charset="2"/>
              <a:buNone/>
            </a:pPr>
            <a:r>
              <a:rPr lang="es-ES" sz="1800" dirty="0" smtClean="0"/>
              <a:t>	Características de la conexión cliente-servidor…</a:t>
            </a:r>
          </a:p>
          <a:p>
            <a:pPr lvl="1">
              <a:buFont typeface="Wingdings" pitchFamily="2" charset="2"/>
              <a:buNone/>
            </a:pPr>
            <a:endParaRPr lang="es-ES" sz="1800" dirty="0" smtClean="0"/>
          </a:p>
          <a:p>
            <a:pPr lvl="1">
              <a:buFont typeface="Wingdings" pitchFamily="2" charset="2"/>
              <a:buNone/>
            </a:pPr>
            <a:endParaRPr lang="es-ES" sz="1800" dirty="0" smtClean="0"/>
          </a:p>
          <a:p>
            <a:pPr>
              <a:buFont typeface="Wingdings" pitchFamily="2" charset="2"/>
              <a:buNone/>
            </a:pPr>
            <a:endParaRPr lang="es-ES" sz="1800" dirty="0" smtClean="0"/>
          </a:p>
          <a:p>
            <a:pPr lvl="1"/>
            <a:endParaRPr lang="es-ES" sz="3200" dirty="0" smtClean="0"/>
          </a:p>
        </p:txBody>
      </p:sp>
      <p:sp>
        <p:nvSpPr>
          <p:cNvPr id="4" name="TextBox 3"/>
          <p:cNvSpPr txBox="1">
            <a:spLocks noChangeArrowheads="1"/>
          </p:cNvSpPr>
          <p:nvPr/>
        </p:nvSpPr>
        <p:spPr bwMode="auto">
          <a:xfrm>
            <a:off x="299098" y="5095220"/>
            <a:ext cx="8630590" cy="523220"/>
          </a:xfrm>
          <a:prstGeom prst="rect">
            <a:avLst/>
          </a:prstGeom>
          <a:noFill/>
          <a:ln w="9525">
            <a:noFill/>
            <a:miter lim="800000"/>
            <a:headEnd/>
            <a:tailEnd/>
          </a:ln>
        </p:spPr>
        <p:txBody>
          <a:bodyPr wrap="square">
            <a:spAutoFit/>
          </a:bodyPr>
          <a:lstStyle/>
          <a:p>
            <a:r>
              <a:rPr lang="es-ES" sz="2800" smtClean="0"/>
              <a:t>respuesta: mediante el uso de estándares abiertos</a:t>
            </a:r>
            <a:endParaRPr lang="es-ES" sz="2800"/>
          </a:p>
        </p:txBody>
      </p:sp>
      <p:sp>
        <p:nvSpPr>
          <p:cNvPr id="5" name="Slide Number Placeholder 4"/>
          <p:cNvSpPr>
            <a:spLocks noGrp="1"/>
          </p:cNvSpPr>
          <p:nvPr>
            <p:ph type="sldNum" sz="quarter" idx="10"/>
          </p:nvPr>
        </p:nvSpPr>
        <p:spPr/>
        <p:txBody>
          <a:bodyPr/>
          <a:lstStyle/>
          <a:p>
            <a:pPr>
              <a:defRPr/>
            </a:pPr>
            <a:fld id="{0B7BD335-7B6B-4E77-B229-42628879329B}" type="slidenum">
              <a:rPr lang="es-ES" smtClean="0"/>
              <a:pPr>
                <a:defRPr/>
              </a:pPr>
              <a:t>31</a:t>
            </a:fld>
            <a:endParaRPr lang="es-ES"/>
          </a:p>
        </p:txBody>
      </p:sp>
      <p:sp>
        <p:nvSpPr>
          <p:cNvPr id="9"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Sensor Web</a:t>
            </a:r>
            <a:r>
              <a:rPr kumimoji="0" lang="es-ES" sz="2800" b="0" i="0" u="none" strike="noStrike" kern="0" cap="none" spc="0" normalizeH="0" smtClean="0">
                <a:ln>
                  <a:noFill/>
                </a:ln>
                <a:solidFill>
                  <a:schemeClr val="bg1"/>
                </a:solidFill>
                <a:effectLst/>
                <a:uLnTx/>
                <a:uFillTx/>
                <a:latin typeface="+mj-lt"/>
                <a:ea typeface="+mj-ea"/>
                <a:cs typeface="+mj-cs"/>
              </a:rPr>
              <a:t> Level</a:t>
            </a:r>
            <a:endParaRPr kumimoji="0" lang="es-ES" sz="2800" b="0" i="0" u="none" strike="noStrike" kern="0" cap="none" spc="0" normalizeH="0" baseline="0" smtClean="0">
              <a:ln>
                <a:noFill/>
              </a:ln>
              <a:solidFill>
                <a:schemeClr val="bg1"/>
              </a:solidFill>
              <a:effectLst/>
              <a:uLnTx/>
              <a:uFillTx/>
              <a:latin typeface="+mj-lt"/>
              <a:ea typeface="+mj-ea"/>
              <a:cs typeface="+mj-cs"/>
            </a:endParaRPr>
          </a:p>
        </p:txBody>
      </p:sp>
      <p:pic>
        <p:nvPicPr>
          <p:cNvPr id="10" name="Picture 5" descr="instrument1.png"/>
          <p:cNvPicPr>
            <a:picLocks noChangeAspect="1"/>
          </p:cNvPicPr>
          <p:nvPr/>
        </p:nvPicPr>
        <p:blipFill>
          <a:blip r:embed="rId3"/>
          <a:srcRect/>
          <a:stretch>
            <a:fillRect/>
          </a:stretch>
        </p:blipFill>
        <p:spPr bwMode="auto">
          <a:xfrm>
            <a:off x="4949825" y="827088"/>
            <a:ext cx="830263" cy="579437"/>
          </a:xfrm>
          <a:prstGeom prst="rect">
            <a:avLst/>
          </a:prstGeom>
          <a:noFill/>
          <a:ln w="9525">
            <a:noFill/>
            <a:miter lim="800000"/>
            <a:headEnd/>
            <a:tailEnd/>
          </a:ln>
        </p:spPr>
      </p:pic>
      <p:pic>
        <p:nvPicPr>
          <p:cNvPr id="11" name="Picture 7" descr="instrument3.png"/>
          <p:cNvPicPr>
            <a:picLocks noChangeAspect="1"/>
          </p:cNvPicPr>
          <p:nvPr/>
        </p:nvPicPr>
        <p:blipFill>
          <a:blip r:embed="rId4"/>
          <a:srcRect/>
          <a:stretch>
            <a:fillRect/>
          </a:stretch>
        </p:blipFill>
        <p:spPr bwMode="auto">
          <a:xfrm>
            <a:off x="6388100" y="806450"/>
            <a:ext cx="923925" cy="854075"/>
          </a:xfrm>
          <a:prstGeom prst="rect">
            <a:avLst/>
          </a:prstGeom>
          <a:noFill/>
          <a:ln w="9525">
            <a:noFill/>
            <a:miter lim="800000"/>
            <a:headEnd/>
            <a:tailEnd/>
          </a:ln>
        </p:spPr>
      </p:pic>
      <p:pic>
        <p:nvPicPr>
          <p:cNvPr id="12" name="Picture 6" descr="instrument2.png"/>
          <p:cNvPicPr>
            <a:picLocks noChangeAspect="1"/>
          </p:cNvPicPr>
          <p:nvPr/>
        </p:nvPicPr>
        <p:blipFill>
          <a:blip r:embed="rId5"/>
          <a:srcRect/>
          <a:stretch>
            <a:fillRect/>
          </a:stretch>
        </p:blipFill>
        <p:spPr bwMode="auto">
          <a:xfrm>
            <a:off x="5683250" y="827088"/>
            <a:ext cx="828675" cy="579437"/>
          </a:xfrm>
          <a:prstGeom prst="rect">
            <a:avLst/>
          </a:prstGeom>
          <a:noFill/>
          <a:ln w="9525">
            <a:noFill/>
            <a:miter lim="800000"/>
            <a:headEnd/>
            <a:tailEnd/>
          </a:ln>
        </p:spPr>
      </p:pic>
      <p:pic>
        <p:nvPicPr>
          <p:cNvPr id="13" name="Picture 8" descr="http://t0.gstatic.com/images?q=tbn:ANd9GcQ76J_-8o7EItOHkUTYT5dM4aCX1qykXuf6LT-6HUQBEgUNBVPg"/>
          <p:cNvPicPr>
            <a:picLocks noChangeAspect="1" noChangeArrowheads="1"/>
          </p:cNvPicPr>
          <p:nvPr/>
        </p:nvPicPr>
        <p:blipFill>
          <a:blip r:embed="rId6"/>
          <a:srcRect/>
          <a:stretch>
            <a:fillRect/>
          </a:stretch>
        </p:blipFill>
        <p:spPr bwMode="auto">
          <a:xfrm>
            <a:off x="2725738" y="846138"/>
            <a:ext cx="671512" cy="671512"/>
          </a:xfrm>
          <a:prstGeom prst="rect">
            <a:avLst/>
          </a:prstGeom>
          <a:noFill/>
          <a:ln w="9525">
            <a:noFill/>
            <a:miter lim="800000"/>
            <a:headEnd/>
            <a:tailEnd/>
          </a:ln>
        </p:spPr>
      </p:pic>
      <p:sp>
        <p:nvSpPr>
          <p:cNvPr id="14" name="Cloud 13"/>
          <p:cNvSpPr/>
          <p:nvPr/>
        </p:nvSpPr>
        <p:spPr>
          <a:xfrm>
            <a:off x="296863" y="8207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15" name="Straight Arrow Connector 14"/>
          <p:cNvCxnSpPr/>
          <p:nvPr/>
        </p:nvCxnSpPr>
        <p:spPr>
          <a:xfrm>
            <a:off x="1233488" y="11826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3397250" y="11826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7" name="TextBox 15"/>
          <p:cNvSpPr txBox="1">
            <a:spLocks noChangeArrowheads="1"/>
          </p:cNvSpPr>
          <p:nvPr/>
        </p:nvSpPr>
        <p:spPr bwMode="auto">
          <a:xfrm>
            <a:off x="3630613" y="968375"/>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18" name="TextBox 17"/>
          <p:cNvSpPr txBox="1">
            <a:spLocks noChangeArrowheads="1"/>
          </p:cNvSpPr>
          <p:nvPr/>
        </p:nvSpPr>
        <p:spPr bwMode="auto">
          <a:xfrm>
            <a:off x="1298575" y="949325"/>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pic>
        <p:nvPicPr>
          <p:cNvPr id="37889" name="Picture 1"/>
          <p:cNvPicPr>
            <a:picLocks noChangeAspect="1" noChangeArrowheads="1"/>
          </p:cNvPicPr>
          <p:nvPr/>
        </p:nvPicPr>
        <p:blipFill>
          <a:blip r:embed="rId7"/>
          <a:srcRect/>
          <a:stretch>
            <a:fillRect/>
          </a:stretch>
        </p:blipFill>
        <p:spPr bwMode="auto">
          <a:xfrm>
            <a:off x="6388100" y="3045305"/>
            <a:ext cx="2269346" cy="13541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B7BD335-7B6B-4E77-B229-42628879329B}" type="slidenum">
              <a:rPr lang="es-ES" smtClean="0"/>
              <a:pPr>
                <a:defRPr/>
              </a:pPr>
              <a:t>32</a:t>
            </a:fld>
            <a:endParaRPr lang="es-ES"/>
          </a:p>
        </p:txBody>
      </p:sp>
      <p:sp>
        <p:nvSpPr>
          <p:cNvPr id="9"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smtClean="0">
                <a:ln>
                  <a:noFill/>
                </a:ln>
                <a:solidFill>
                  <a:schemeClr val="bg1"/>
                </a:solidFill>
                <a:effectLst/>
                <a:uLnTx/>
                <a:uFillTx/>
                <a:latin typeface="+mj-lt"/>
                <a:ea typeface="+mj-ea"/>
                <a:cs typeface="+mj-cs"/>
              </a:rPr>
              <a:t>Sensor Web</a:t>
            </a:r>
            <a:r>
              <a:rPr kumimoji="0" lang="es-ES" sz="2800" b="0" i="0" u="none" strike="noStrike" kern="0" cap="none" spc="0" normalizeH="0" smtClean="0">
                <a:ln>
                  <a:noFill/>
                </a:ln>
                <a:solidFill>
                  <a:schemeClr val="bg1"/>
                </a:solidFill>
                <a:effectLst/>
                <a:uLnTx/>
                <a:uFillTx/>
                <a:latin typeface="+mj-lt"/>
                <a:ea typeface="+mj-ea"/>
                <a:cs typeface="+mj-cs"/>
              </a:rPr>
              <a:t> Level</a:t>
            </a:r>
            <a:endParaRPr kumimoji="0" lang="es-ES" sz="2800" b="0" i="0" u="none" strike="noStrike" kern="0" cap="none" spc="0" normalizeH="0" baseline="0" smtClean="0">
              <a:ln>
                <a:noFill/>
              </a:ln>
              <a:solidFill>
                <a:schemeClr val="bg1"/>
              </a:solidFill>
              <a:effectLst/>
              <a:uLnTx/>
              <a:uFillTx/>
              <a:latin typeface="+mj-lt"/>
              <a:ea typeface="+mj-ea"/>
              <a:cs typeface="+mj-cs"/>
            </a:endParaRPr>
          </a:p>
        </p:txBody>
      </p:sp>
      <p:pic>
        <p:nvPicPr>
          <p:cNvPr id="10" name="Picture 5" descr="instrument1.png"/>
          <p:cNvPicPr>
            <a:picLocks noChangeAspect="1"/>
          </p:cNvPicPr>
          <p:nvPr/>
        </p:nvPicPr>
        <p:blipFill>
          <a:blip r:embed="rId3"/>
          <a:srcRect/>
          <a:stretch>
            <a:fillRect/>
          </a:stretch>
        </p:blipFill>
        <p:spPr bwMode="auto">
          <a:xfrm>
            <a:off x="4949825" y="827088"/>
            <a:ext cx="830263" cy="579437"/>
          </a:xfrm>
          <a:prstGeom prst="rect">
            <a:avLst/>
          </a:prstGeom>
          <a:noFill/>
          <a:ln w="9525">
            <a:noFill/>
            <a:miter lim="800000"/>
            <a:headEnd/>
            <a:tailEnd/>
          </a:ln>
        </p:spPr>
      </p:pic>
      <p:pic>
        <p:nvPicPr>
          <p:cNvPr id="11" name="Picture 7" descr="instrument3.png"/>
          <p:cNvPicPr>
            <a:picLocks noChangeAspect="1"/>
          </p:cNvPicPr>
          <p:nvPr/>
        </p:nvPicPr>
        <p:blipFill>
          <a:blip r:embed="rId4"/>
          <a:srcRect/>
          <a:stretch>
            <a:fillRect/>
          </a:stretch>
        </p:blipFill>
        <p:spPr bwMode="auto">
          <a:xfrm>
            <a:off x="6388100" y="806450"/>
            <a:ext cx="923925" cy="854075"/>
          </a:xfrm>
          <a:prstGeom prst="rect">
            <a:avLst/>
          </a:prstGeom>
          <a:noFill/>
          <a:ln w="9525">
            <a:noFill/>
            <a:miter lim="800000"/>
            <a:headEnd/>
            <a:tailEnd/>
          </a:ln>
        </p:spPr>
      </p:pic>
      <p:pic>
        <p:nvPicPr>
          <p:cNvPr id="12" name="Picture 6" descr="instrument2.png"/>
          <p:cNvPicPr>
            <a:picLocks noChangeAspect="1"/>
          </p:cNvPicPr>
          <p:nvPr/>
        </p:nvPicPr>
        <p:blipFill>
          <a:blip r:embed="rId5"/>
          <a:srcRect/>
          <a:stretch>
            <a:fillRect/>
          </a:stretch>
        </p:blipFill>
        <p:spPr bwMode="auto">
          <a:xfrm>
            <a:off x="5683250" y="827088"/>
            <a:ext cx="828675" cy="579437"/>
          </a:xfrm>
          <a:prstGeom prst="rect">
            <a:avLst/>
          </a:prstGeom>
          <a:noFill/>
          <a:ln w="9525">
            <a:noFill/>
            <a:miter lim="800000"/>
            <a:headEnd/>
            <a:tailEnd/>
          </a:ln>
        </p:spPr>
      </p:pic>
      <p:pic>
        <p:nvPicPr>
          <p:cNvPr id="13" name="Picture 8" descr="http://t0.gstatic.com/images?q=tbn:ANd9GcQ76J_-8o7EItOHkUTYT5dM4aCX1qykXuf6LT-6HUQBEgUNBVPg"/>
          <p:cNvPicPr>
            <a:picLocks noChangeAspect="1" noChangeArrowheads="1"/>
          </p:cNvPicPr>
          <p:nvPr/>
        </p:nvPicPr>
        <p:blipFill>
          <a:blip r:embed="rId6"/>
          <a:srcRect/>
          <a:stretch>
            <a:fillRect/>
          </a:stretch>
        </p:blipFill>
        <p:spPr bwMode="auto">
          <a:xfrm>
            <a:off x="2725738" y="846138"/>
            <a:ext cx="671512" cy="671512"/>
          </a:xfrm>
          <a:prstGeom prst="rect">
            <a:avLst/>
          </a:prstGeom>
          <a:noFill/>
          <a:ln w="9525">
            <a:noFill/>
            <a:miter lim="800000"/>
            <a:headEnd/>
            <a:tailEnd/>
          </a:ln>
        </p:spPr>
      </p:pic>
      <p:sp>
        <p:nvSpPr>
          <p:cNvPr id="14" name="Cloud 13"/>
          <p:cNvSpPr/>
          <p:nvPr/>
        </p:nvSpPr>
        <p:spPr>
          <a:xfrm>
            <a:off x="296863" y="8207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900" b="1" smtClean="0">
                <a:solidFill>
                  <a:schemeClr val="tx1"/>
                </a:solidFill>
              </a:rPr>
              <a:t>Internet</a:t>
            </a:r>
            <a:endParaRPr lang="es-ES" sz="900" b="1">
              <a:solidFill>
                <a:schemeClr val="tx1"/>
              </a:solidFill>
            </a:endParaRPr>
          </a:p>
        </p:txBody>
      </p:sp>
      <p:cxnSp>
        <p:nvCxnSpPr>
          <p:cNvPr id="15" name="Straight Arrow Connector 14"/>
          <p:cNvCxnSpPr/>
          <p:nvPr/>
        </p:nvCxnSpPr>
        <p:spPr>
          <a:xfrm>
            <a:off x="1233488" y="11826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3397250" y="11826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7" name="TextBox 15"/>
          <p:cNvSpPr txBox="1">
            <a:spLocks noChangeArrowheads="1"/>
          </p:cNvSpPr>
          <p:nvPr/>
        </p:nvSpPr>
        <p:spPr bwMode="auto">
          <a:xfrm>
            <a:off x="3630613" y="968375"/>
            <a:ext cx="1476686" cy="261610"/>
          </a:xfrm>
          <a:prstGeom prst="rect">
            <a:avLst/>
          </a:prstGeom>
          <a:noFill/>
          <a:ln w="9525">
            <a:noFill/>
            <a:miter lim="800000"/>
            <a:headEnd/>
            <a:tailEnd/>
          </a:ln>
        </p:spPr>
        <p:txBody>
          <a:bodyPr wrap="none">
            <a:spAutoFit/>
          </a:bodyPr>
          <a:lstStyle/>
          <a:p>
            <a:r>
              <a:rPr lang="es-ES" sz="1100" smtClean="0"/>
              <a:t>Nivel de Instrumento</a:t>
            </a:r>
            <a:endParaRPr lang="es-ES" sz="1100"/>
          </a:p>
        </p:txBody>
      </p:sp>
      <p:sp>
        <p:nvSpPr>
          <p:cNvPr id="18" name="TextBox 17"/>
          <p:cNvSpPr txBox="1">
            <a:spLocks noChangeArrowheads="1"/>
          </p:cNvSpPr>
          <p:nvPr/>
        </p:nvSpPr>
        <p:spPr bwMode="auto">
          <a:xfrm>
            <a:off x="1298575" y="949325"/>
            <a:ext cx="1336675" cy="261938"/>
          </a:xfrm>
          <a:prstGeom prst="rect">
            <a:avLst/>
          </a:prstGeom>
          <a:noFill/>
          <a:ln w="9525">
            <a:noFill/>
            <a:miter lim="800000"/>
            <a:headEnd/>
            <a:tailEnd/>
          </a:ln>
        </p:spPr>
        <p:txBody>
          <a:bodyPr wrap="none">
            <a:spAutoFit/>
          </a:bodyPr>
          <a:lstStyle/>
          <a:p>
            <a:r>
              <a:rPr lang="es-ES" sz="1100" smtClean="0"/>
              <a:t>Sensor Web Level</a:t>
            </a:r>
            <a:endParaRPr lang="es-ES" sz="1100"/>
          </a:p>
        </p:txBody>
      </p:sp>
      <p:sp>
        <p:nvSpPr>
          <p:cNvPr id="30" name="TextBox 4"/>
          <p:cNvSpPr txBox="1">
            <a:spLocks noChangeArrowheads="1"/>
          </p:cNvSpPr>
          <p:nvPr/>
        </p:nvSpPr>
        <p:spPr bwMode="auto">
          <a:xfrm>
            <a:off x="4737790" y="2002671"/>
            <a:ext cx="2861780" cy="646331"/>
          </a:xfrm>
          <a:prstGeom prst="rect">
            <a:avLst/>
          </a:prstGeom>
          <a:noFill/>
          <a:ln w="9525">
            <a:noFill/>
            <a:miter lim="800000"/>
            <a:headEnd/>
            <a:tailEnd/>
          </a:ln>
        </p:spPr>
        <p:txBody>
          <a:bodyPr wrap="square">
            <a:spAutoFit/>
          </a:bodyPr>
          <a:lstStyle/>
          <a:p>
            <a:pPr algn="ctr"/>
            <a:r>
              <a:rPr lang="es-ES" b="1" smtClean="0"/>
              <a:t>Estándares Abiertos</a:t>
            </a:r>
          </a:p>
          <a:p>
            <a:pPr algn="ctr"/>
            <a:endParaRPr lang="es-ES"/>
          </a:p>
        </p:txBody>
      </p:sp>
      <p:sp>
        <p:nvSpPr>
          <p:cNvPr id="31" name="Rectangle 5"/>
          <p:cNvSpPr>
            <a:spLocks noChangeArrowheads="1"/>
          </p:cNvSpPr>
          <p:nvPr/>
        </p:nvSpPr>
        <p:spPr bwMode="auto">
          <a:xfrm>
            <a:off x="4737790" y="4441071"/>
            <a:ext cx="3068637" cy="646112"/>
          </a:xfrm>
          <a:prstGeom prst="rect">
            <a:avLst/>
          </a:prstGeom>
          <a:noFill/>
          <a:ln w="9525">
            <a:solidFill>
              <a:schemeClr val="accent1"/>
            </a:solidFill>
            <a:miter lim="800000"/>
            <a:headEnd/>
            <a:tailEnd/>
          </a:ln>
        </p:spPr>
        <p:txBody>
          <a:bodyPr wrap="none">
            <a:spAutoFit/>
          </a:bodyPr>
          <a:lstStyle/>
          <a:p>
            <a:pPr>
              <a:buFont typeface="Wingdings" pitchFamily="2" charset="2"/>
              <a:buChar char="§"/>
            </a:pPr>
            <a:r>
              <a:rPr lang="es-ES" smtClean="0"/>
              <a:t>OGC - Sensor Web Enable</a:t>
            </a:r>
          </a:p>
          <a:p>
            <a:pPr>
              <a:buFont typeface="Wingdings" pitchFamily="2" charset="2"/>
              <a:buChar char="§"/>
            </a:pPr>
            <a:r>
              <a:rPr lang="es-ES" smtClean="0"/>
              <a:t>IEEE Std. 1451</a:t>
            </a:r>
            <a:endParaRPr lang="es-ES"/>
          </a:p>
        </p:txBody>
      </p:sp>
      <p:sp>
        <p:nvSpPr>
          <p:cNvPr id="32" name="Rectangle 6"/>
          <p:cNvSpPr>
            <a:spLocks noChangeArrowheads="1"/>
          </p:cNvSpPr>
          <p:nvPr/>
        </p:nvSpPr>
        <p:spPr bwMode="auto">
          <a:xfrm>
            <a:off x="4777477" y="2807534"/>
            <a:ext cx="1867819" cy="646331"/>
          </a:xfrm>
          <a:prstGeom prst="rect">
            <a:avLst/>
          </a:prstGeom>
          <a:noFill/>
          <a:ln w="9525">
            <a:solidFill>
              <a:schemeClr val="accent1"/>
            </a:solidFill>
            <a:miter lim="800000"/>
            <a:headEnd/>
            <a:tailEnd/>
          </a:ln>
        </p:spPr>
        <p:txBody>
          <a:bodyPr wrap="none">
            <a:spAutoFit/>
          </a:bodyPr>
          <a:lstStyle/>
          <a:p>
            <a:pPr>
              <a:buFont typeface="Wingdings" pitchFamily="2" charset="2"/>
              <a:buChar char="§"/>
            </a:pPr>
            <a:r>
              <a:rPr lang="es-ES" dirty="0" smtClean="0"/>
              <a:t>IEEE </a:t>
            </a:r>
            <a:r>
              <a:rPr lang="es-ES" dirty="0" err="1" smtClean="0"/>
              <a:t>Std.</a:t>
            </a:r>
            <a:r>
              <a:rPr lang="es-ES" dirty="0" smtClean="0"/>
              <a:t> </a:t>
            </a:r>
            <a:r>
              <a:rPr lang="es-ES" dirty="0" smtClean="0"/>
              <a:t>1451</a:t>
            </a:r>
          </a:p>
          <a:p>
            <a:pPr>
              <a:buFont typeface="Wingdings" pitchFamily="2" charset="2"/>
              <a:buChar char="§"/>
            </a:pPr>
            <a:r>
              <a:rPr lang="es-ES" dirty="0" smtClean="0"/>
              <a:t>OGC - PUCK</a:t>
            </a:r>
            <a:endParaRPr lang="es-ES" dirty="0"/>
          </a:p>
        </p:txBody>
      </p:sp>
      <p:cxnSp>
        <p:nvCxnSpPr>
          <p:cNvPr id="33" name="Straight Connector 32"/>
          <p:cNvCxnSpPr/>
          <p:nvPr/>
        </p:nvCxnSpPr>
        <p:spPr>
          <a:xfrm>
            <a:off x="3809102" y="3818771"/>
            <a:ext cx="928688" cy="622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764118" y="5087183"/>
            <a:ext cx="973672" cy="503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09102" y="3177421"/>
            <a:ext cx="968375" cy="641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30638" y="2002671"/>
            <a:ext cx="946839" cy="804863"/>
          </a:xfrm>
          <a:prstGeom prst="line">
            <a:avLst/>
          </a:prstGeom>
        </p:spPr>
        <p:style>
          <a:lnRef idx="1">
            <a:schemeClr val="accent1"/>
          </a:lnRef>
          <a:fillRef idx="0">
            <a:schemeClr val="accent1"/>
          </a:fillRef>
          <a:effectRef idx="0">
            <a:schemeClr val="accent1"/>
          </a:effectRef>
          <a:fontRef idx="minor">
            <a:schemeClr val="tx1"/>
          </a:fontRef>
        </p:style>
      </p:cxnSp>
      <p:pic>
        <p:nvPicPr>
          <p:cNvPr id="35841" name="Picture 1"/>
          <p:cNvPicPr>
            <a:picLocks noChangeAspect="1" noChangeArrowheads="1"/>
          </p:cNvPicPr>
          <p:nvPr/>
        </p:nvPicPr>
        <p:blipFill>
          <a:blip r:embed="rId7"/>
          <a:srcRect/>
          <a:stretch>
            <a:fillRect/>
          </a:stretch>
        </p:blipFill>
        <p:spPr bwMode="auto">
          <a:xfrm>
            <a:off x="706438" y="2104271"/>
            <a:ext cx="29241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33</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a:t>
            </a:r>
            <a:r>
              <a:rPr kumimoji="0" lang="es-ES" sz="2800" b="0" i="0" u="none" strike="noStrike" kern="0" cap="none" spc="0" normalizeH="0" dirty="0" smtClean="0">
                <a:ln>
                  <a:noFill/>
                </a:ln>
                <a:solidFill>
                  <a:schemeClr val="bg1"/>
                </a:solidFill>
                <a:effectLst/>
                <a:uLnTx/>
                <a:uFillTx/>
                <a:latin typeface="+mj-lt"/>
                <a:ea typeface="+mj-ea"/>
                <a:cs typeface="+mj-cs"/>
              </a:rPr>
              <a:t> Web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3" name="TextBox 12"/>
          <p:cNvSpPr txBox="1"/>
          <p:nvPr/>
        </p:nvSpPr>
        <p:spPr>
          <a:xfrm>
            <a:off x="914400" y="1949570"/>
            <a:ext cx="7608498" cy="2246769"/>
          </a:xfrm>
          <a:prstGeom prst="rect">
            <a:avLst/>
          </a:prstGeom>
          <a:noFill/>
        </p:spPr>
        <p:txBody>
          <a:bodyPr wrap="square" rtlCol="0">
            <a:spAutoFit/>
          </a:bodyPr>
          <a:lstStyle/>
          <a:p>
            <a:r>
              <a:rPr lang="es-ES" sz="2800" dirty="0" smtClean="0"/>
              <a:t>Primera propuesta para minimizar el problema de interoperabilidad a nivel de acceso a datos (sensor web </a:t>
            </a:r>
            <a:r>
              <a:rPr lang="es-ES" sz="2800" dirty="0" err="1" smtClean="0"/>
              <a:t>level</a:t>
            </a:r>
            <a:r>
              <a:rPr lang="es-ES" sz="2800" dirty="0" smtClean="0"/>
              <a:t>)</a:t>
            </a:r>
          </a:p>
          <a:p>
            <a:endParaRPr lang="es-ES" sz="2800" dirty="0" smtClean="0"/>
          </a:p>
          <a:p>
            <a:r>
              <a:rPr lang="es-ES" sz="2800" dirty="0" smtClean="0"/>
              <a:t>Aplicación del OGC-SWE </a:t>
            </a:r>
            <a:r>
              <a:rPr lang="es-ES" sz="2800" dirty="0" err="1" smtClean="0"/>
              <a:t>framework</a:t>
            </a:r>
            <a:r>
              <a:rPr lang="es-ES" sz="2800" dirty="0" smtClean="0"/>
              <a:t>.</a:t>
            </a:r>
            <a:endParaRPr lang="es-E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de-DE" smtClean="0"/>
              <a:t>SWE Functionality</a:t>
            </a:r>
            <a:endParaRPr lang="en-US" smtClean="0"/>
          </a:p>
        </p:txBody>
      </p:sp>
      <p:pic>
        <p:nvPicPr>
          <p:cNvPr id="15363" name="Picture 2" descr="D:\MyFiles\_MyPublications\_SWE Basics\2010_08_SWE_Community_@52n\SWE_Overview.png"/>
          <p:cNvPicPr>
            <a:picLocks noChangeAspect="1" noChangeArrowheads="1"/>
          </p:cNvPicPr>
          <p:nvPr/>
        </p:nvPicPr>
        <p:blipFill>
          <a:blip r:embed="rId3"/>
          <a:srcRect/>
          <a:stretch>
            <a:fillRect/>
          </a:stretch>
        </p:blipFill>
        <p:spPr bwMode="auto">
          <a:xfrm>
            <a:off x="0" y="762000"/>
            <a:ext cx="9144000" cy="5983288"/>
          </a:xfrm>
          <a:prstGeom prst="rect">
            <a:avLst/>
          </a:prstGeom>
          <a:noFill/>
          <a:ln w="9525">
            <a:noFill/>
            <a:miter lim="800000"/>
            <a:headEnd/>
            <a:tailEnd/>
          </a:ln>
        </p:spPr>
      </p:pic>
      <p:grpSp>
        <p:nvGrpSpPr>
          <p:cNvPr id="2" name="Group 7"/>
          <p:cNvGrpSpPr/>
          <p:nvPr/>
        </p:nvGrpSpPr>
        <p:grpSpPr>
          <a:xfrm>
            <a:off x="2286000" y="1066800"/>
            <a:ext cx="4787900" cy="3543300"/>
            <a:chOff x="2286000" y="1066800"/>
            <a:chExt cx="4787900" cy="3543300"/>
          </a:xfrm>
          <a:solidFill>
            <a:schemeClr val="bg1"/>
          </a:solidFill>
        </p:grpSpPr>
        <p:sp>
          <p:nvSpPr>
            <p:cNvPr id="6" name="Rectangle 5"/>
            <p:cNvSpPr/>
            <p:nvPr/>
          </p:nvSpPr>
          <p:spPr>
            <a:xfrm>
              <a:off x="2286000" y="1066800"/>
              <a:ext cx="4787900" cy="2819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200400" y="3238500"/>
              <a:ext cx="8382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0"/>
          <p:cNvGrpSpPr>
            <a:grpSpLocks/>
          </p:cNvGrpSpPr>
          <p:nvPr/>
        </p:nvGrpSpPr>
        <p:grpSpPr bwMode="auto">
          <a:xfrm>
            <a:off x="5486400" y="838200"/>
            <a:ext cx="3657600" cy="5257800"/>
            <a:chOff x="5486400" y="838200"/>
            <a:chExt cx="3657600" cy="5257800"/>
          </a:xfrm>
        </p:grpSpPr>
        <p:sp>
          <p:nvSpPr>
            <p:cNvPr id="9" name="Rectangle 8"/>
            <p:cNvSpPr/>
            <p:nvPr/>
          </p:nvSpPr>
          <p:spPr>
            <a:xfrm>
              <a:off x="7086600" y="838200"/>
              <a:ext cx="20574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86400" y="4038600"/>
              <a:ext cx="21336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Slide Number Placeholder 12"/>
          <p:cNvSpPr>
            <a:spLocks noGrp="1"/>
          </p:cNvSpPr>
          <p:nvPr>
            <p:ph type="sldNum" sz="quarter" idx="11"/>
          </p:nvPr>
        </p:nvSpPr>
        <p:spPr/>
        <p:txBody>
          <a:bodyPr/>
          <a:lstStyle/>
          <a:p>
            <a:pPr>
              <a:defRPr/>
            </a:pPr>
            <a:fld id="{3760BFC5-D05C-4637-8195-75D65DD445B8}" type="slidenum">
              <a:rPr lang="de-DE" smtClean="0"/>
              <a:pPr>
                <a:defRPr/>
              </a:pPr>
              <a:t>34</a:t>
            </a:fld>
            <a:endParaRPr lang="de-DE"/>
          </a:p>
        </p:txBody>
      </p:sp>
      <p:sp>
        <p:nvSpPr>
          <p:cNvPr id="16" name="Title 1"/>
          <p:cNvSpPr txBox="1">
            <a:spLocks/>
          </p:cNvSpPr>
          <p:nvPr/>
        </p:nvSpPr>
        <p:spPr bwMode="auto">
          <a:xfrm>
            <a:off x="1580827" y="69012"/>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7" name="Rectangle 16"/>
          <p:cNvSpPr/>
          <p:nvPr/>
        </p:nvSpPr>
        <p:spPr>
          <a:xfrm>
            <a:off x="2279144" y="697467"/>
            <a:ext cx="5841968" cy="461665"/>
          </a:xfrm>
          <a:prstGeom prst="rect">
            <a:avLst/>
          </a:prstGeom>
        </p:spPr>
        <p:txBody>
          <a:bodyPr wrap="square">
            <a:spAutoFit/>
          </a:bodyPr>
          <a:lstStyle/>
          <a:p>
            <a:r>
              <a:rPr lang="es-ES" sz="2400" kern="0" dirty="0"/>
              <a:t>OGC SWE (sensor web </a:t>
            </a:r>
            <a:r>
              <a:rPr lang="es-ES" sz="2400" kern="0" dirty="0" err="1"/>
              <a:t>enable</a:t>
            </a:r>
            <a:r>
              <a:rPr lang="es-ES" sz="2400" kern="0" dirty="0"/>
              <a:t>) </a:t>
            </a:r>
            <a:endParaRPr lang="es-ES" sz="2400" dirty="0"/>
          </a:p>
        </p:txBody>
      </p:sp>
      <p:sp>
        <p:nvSpPr>
          <p:cNvPr id="18" name="Slide Number Placeholder 4"/>
          <p:cNvSpPr txBox="1">
            <a:spLocks/>
          </p:cNvSpPr>
          <p:nvPr/>
        </p:nvSpPr>
        <p:spPr bwMode="auto">
          <a:xfrm>
            <a:off x="71628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7BD335-7B6B-4E77-B229-42628879329B}" type="slidenum">
              <a:rPr kumimoji="0" lang="es-ES" sz="1400" b="0" i="0" u="none" strike="noStrike" kern="1200" cap="none" spc="0" normalizeH="0" baseline="0" noProof="0" smtClean="0">
                <a:ln>
                  <a:noFill/>
                </a:ln>
                <a:solidFill>
                  <a:schemeClr val="bg1"/>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ES" sz="1400" b="0" i="0" u="none" strike="noStrike" kern="1200" cap="none" spc="0" normalizeH="0" baseline="0" noProof="0">
              <a:ln>
                <a:noFill/>
              </a:ln>
              <a:solidFill>
                <a:schemeClr val="bg1"/>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580827" y="69012"/>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8" name="Slide Number Placeholder 4"/>
          <p:cNvSpPr>
            <a:spLocks noGrp="1"/>
          </p:cNvSpPr>
          <p:nvPr>
            <p:ph type="sldNum" sz="quarter" idx="10"/>
          </p:nvPr>
        </p:nvSpPr>
        <p:spPr>
          <a:xfrm>
            <a:off x="7010400" y="6381750"/>
            <a:ext cx="2133600" cy="476250"/>
          </a:xfrm>
        </p:spPr>
        <p:txBody>
          <a:bodyPr/>
          <a:lstStyle/>
          <a:p>
            <a:pPr algn="r">
              <a:defRPr/>
            </a:pPr>
            <a:fld id="{0B7BD335-7B6B-4E77-B229-42628879329B}" type="slidenum">
              <a:rPr lang="es-ES" smtClean="0"/>
              <a:pPr algn="r">
                <a:defRPr/>
              </a:pPr>
              <a:t>35</a:t>
            </a:fld>
            <a:endParaRPr lang="es-ES"/>
          </a:p>
        </p:txBody>
      </p:sp>
      <p:pic>
        <p:nvPicPr>
          <p:cNvPr id="20" name="Imagen 13"/>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21885" y="1340322"/>
            <a:ext cx="7793687" cy="4874497"/>
          </a:xfrm>
          <a:prstGeom prst="rect">
            <a:avLst/>
          </a:prstGeom>
          <a:noFill/>
          <a:ln>
            <a:noFill/>
          </a:ln>
        </p:spPr>
      </p:pic>
      <p:sp>
        <p:nvSpPr>
          <p:cNvPr id="21" name="TextBox 20"/>
          <p:cNvSpPr txBox="1"/>
          <p:nvPr/>
        </p:nvSpPr>
        <p:spPr>
          <a:xfrm>
            <a:off x="356461" y="719138"/>
            <a:ext cx="8645458" cy="646331"/>
          </a:xfrm>
          <a:prstGeom prst="rect">
            <a:avLst/>
          </a:prstGeom>
          <a:noFill/>
        </p:spPr>
        <p:txBody>
          <a:bodyPr wrap="square" rtlCol="0">
            <a:spAutoFit/>
          </a:bodyPr>
          <a:lstStyle/>
          <a:p>
            <a:r>
              <a:rPr lang="es-ES" dirty="0" smtClean="0"/>
              <a:t>Implementación del un servidor SWE-SOS  (Sensor </a:t>
            </a:r>
            <a:r>
              <a:rPr lang="es-ES" dirty="0" err="1" smtClean="0"/>
              <a:t>Observation</a:t>
            </a:r>
            <a:r>
              <a:rPr lang="es-ES" dirty="0" smtClean="0"/>
              <a:t> </a:t>
            </a:r>
            <a:r>
              <a:rPr lang="es-ES" dirty="0" err="1" smtClean="0"/>
              <a:t>Service</a:t>
            </a:r>
            <a:r>
              <a:rPr lang="es-ES" dirty="0" smtClean="0"/>
              <a:t>) con los datos del observatorio submarino OBSEA</a:t>
            </a:r>
            <a:endParaRPr lang="es-ES" dirty="0"/>
          </a:p>
        </p:txBody>
      </p:sp>
      <p:pic>
        <p:nvPicPr>
          <p:cNvPr id="25601" name="Picture 1"/>
          <p:cNvPicPr>
            <a:picLocks noChangeAspect="1" noChangeArrowheads="1"/>
          </p:cNvPicPr>
          <p:nvPr/>
        </p:nvPicPr>
        <p:blipFill>
          <a:blip r:embed="rId4"/>
          <a:srcRect/>
          <a:stretch>
            <a:fillRect/>
          </a:stretch>
        </p:blipFill>
        <p:spPr bwMode="auto">
          <a:xfrm>
            <a:off x="2943925" y="2664951"/>
            <a:ext cx="4430729" cy="3549868"/>
          </a:xfrm>
          <a:prstGeom prst="rect">
            <a:avLst/>
          </a:prstGeom>
          <a:noFill/>
          <a:ln w="9525">
            <a:noFill/>
            <a:miter lim="800000"/>
            <a:headEnd/>
            <a:tailEnd/>
          </a:ln>
        </p:spPr>
      </p:pic>
      <p:pic>
        <p:nvPicPr>
          <p:cNvPr id="22" name="Imagen 10"/>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21885" y="1340061"/>
            <a:ext cx="7793687" cy="48747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1"/>
          <p:cNvSpPr>
            <a:spLocks noGrp="1"/>
          </p:cNvSpPr>
          <p:nvPr>
            <p:ph type="sldNum" sz="quarter" idx="10"/>
          </p:nvPr>
        </p:nvSpPr>
        <p:spPr>
          <a:xfrm>
            <a:off x="7010400" y="6381750"/>
            <a:ext cx="2133600" cy="476250"/>
          </a:xfrm>
        </p:spPr>
        <p:txBody>
          <a:bodyPr/>
          <a:lstStyle/>
          <a:p>
            <a:pPr algn="r">
              <a:defRPr/>
            </a:pPr>
            <a:fld id="{28582042-F03C-476A-9410-6121BB8F7075}" type="slidenum">
              <a:rPr lang="es-ES" smtClean="0"/>
              <a:pPr algn="r">
                <a:defRPr/>
              </a:pPr>
              <a:t>36</a:t>
            </a:fld>
            <a:endParaRPr lang="es-ES"/>
          </a:p>
        </p:txBody>
      </p:sp>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a:t>
            </a:r>
            <a:r>
              <a:rPr kumimoji="0" lang="es-ES" sz="2800" b="0" i="0" u="none" strike="noStrike" kern="0" cap="none" spc="0" normalizeH="0" dirty="0" smtClean="0">
                <a:ln>
                  <a:noFill/>
                </a:ln>
                <a:solidFill>
                  <a:schemeClr val="bg1"/>
                </a:solidFill>
                <a:effectLst/>
                <a:uLnTx/>
                <a:uFillTx/>
                <a:latin typeface="+mj-lt"/>
                <a:ea typeface="+mj-ea"/>
                <a:cs typeface="+mj-cs"/>
              </a:rPr>
              <a:t> Web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3" name="TextBox 12"/>
          <p:cNvSpPr txBox="1"/>
          <p:nvPr/>
        </p:nvSpPr>
        <p:spPr>
          <a:xfrm>
            <a:off x="914400" y="1949570"/>
            <a:ext cx="7608498" cy="2246769"/>
          </a:xfrm>
          <a:prstGeom prst="rect">
            <a:avLst/>
          </a:prstGeom>
          <a:noFill/>
        </p:spPr>
        <p:txBody>
          <a:bodyPr wrap="square" rtlCol="0">
            <a:spAutoFit/>
          </a:bodyPr>
          <a:lstStyle/>
          <a:p>
            <a:r>
              <a:rPr lang="es-ES" sz="2800" dirty="0" smtClean="0"/>
              <a:t>Segunda propuesta para minimizar el problema de interoperabilidad a nivel acceso a datos (sensor web </a:t>
            </a:r>
            <a:r>
              <a:rPr lang="es-ES" sz="2800" dirty="0" err="1" smtClean="0"/>
              <a:t>level</a:t>
            </a:r>
            <a:r>
              <a:rPr lang="es-ES" sz="2800" dirty="0" smtClean="0"/>
              <a:t>)</a:t>
            </a:r>
          </a:p>
          <a:p>
            <a:endParaRPr lang="es-ES" sz="2800" dirty="0" smtClean="0"/>
          </a:p>
          <a:p>
            <a:r>
              <a:rPr lang="es-ES" sz="2800" dirty="0" smtClean="0"/>
              <a:t>Aplicación del IEEE </a:t>
            </a:r>
            <a:r>
              <a:rPr lang="es-ES" sz="2800" dirty="0" err="1" smtClean="0"/>
              <a:t>Std.</a:t>
            </a:r>
            <a:r>
              <a:rPr lang="es-ES" sz="2800" dirty="0" smtClean="0"/>
              <a:t> 1451 a dicho nivel.</a:t>
            </a:r>
            <a:endParaRPr lang="es-E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1451.png"/>
          <p:cNvPicPr>
            <a:picLocks noChangeAspect="1"/>
          </p:cNvPicPr>
          <p:nvPr/>
        </p:nvPicPr>
        <p:blipFill>
          <a:blip r:embed="rId3"/>
          <a:srcRect/>
          <a:stretch>
            <a:fillRect/>
          </a:stretch>
        </p:blipFill>
        <p:spPr bwMode="auto">
          <a:xfrm>
            <a:off x="892175" y="1455738"/>
            <a:ext cx="7240588" cy="4768850"/>
          </a:xfrm>
          <a:prstGeom prst="rect">
            <a:avLst/>
          </a:prstGeom>
          <a:noFill/>
          <a:ln w="9525">
            <a:noFill/>
            <a:miter lim="800000"/>
            <a:headEnd/>
            <a:tailEnd/>
          </a:ln>
        </p:spPr>
      </p:pic>
      <p:pic>
        <p:nvPicPr>
          <p:cNvPr id="16389" name="Picture 5" descr="instrument1.png"/>
          <p:cNvPicPr>
            <a:picLocks noChangeAspect="1"/>
          </p:cNvPicPr>
          <p:nvPr/>
        </p:nvPicPr>
        <p:blipFill>
          <a:blip r:embed="rId4"/>
          <a:srcRect/>
          <a:stretch>
            <a:fillRect/>
          </a:stretch>
        </p:blipFill>
        <p:spPr bwMode="auto">
          <a:xfrm>
            <a:off x="5091887" y="674688"/>
            <a:ext cx="830263" cy="579437"/>
          </a:xfrm>
          <a:prstGeom prst="rect">
            <a:avLst/>
          </a:prstGeom>
          <a:noFill/>
          <a:ln w="9525">
            <a:noFill/>
            <a:miter lim="800000"/>
            <a:headEnd/>
            <a:tailEnd/>
          </a:ln>
        </p:spPr>
      </p:pic>
      <p:pic>
        <p:nvPicPr>
          <p:cNvPr id="16390" name="Picture 7" descr="instrument3.png"/>
          <p:cNvPicPr>
            <a:picLocks noChangeAspect="1"/>
          </p:cNvPicPr>
          <p:nvPr/>
        </p:nvPicPr>
        <p:blipFill>
          <a:blip r:embed="rId5"/>
          <a:srcRect/>
          <a:stretch>
            <a:fillRect/>
          </a:stretch>
        </p:blipFill>
        <p:spPr bwMode="auto">
          <a:xfrm>
            <a:off x="6530162" y="654050"/>
            <a:ext cx="923925" cy="854075"/>
          </a:xfrm>
          <a:prstGeom prst="rect">
            <a:avLst/>
          </a:prstGeom>
          <a:noFill/>
          <a:ln w="9525">
            <a:noFill/>
            <a:miter lim="800000"/>
            <a:headEnd/>
            <a:tailEnd/>
          </a:ln>
        </p:spPr>
      </p:pic>
      <p:pic>
        <p:nvPicPr>
          <p:cNvPr id="16391" name="Picture 6" descr="instrument2.png"/>
          <p:cNvPicPr>
            <a:picLocks noChangeAspect="1"/>
          </p:cNvPicPr>
          <p:nvPr/>
        </p:nvPicPr>
        <p:blipFill>
          <a:blip r:embed="rId6"/>
          <a:srcRect/>
          <a:stretch>
            <a:fillRect/>
          </a:stretch>
        </p:blipFill>
        <p:spPr bwMode="auto">
          <a:xfrm>
            <a:off x="5825312" y="674688"/>
            <a:ext cx="828675" cy="579437"/>
          </a:xfrm>
          <a:prstGeom prst="rect">
            <a:avLst/>
          </a:prstGeom>
          <a:noFill/>
          <a:ln w="9525">
            <a:noFill/>
            <a:miter lim="800000"/>
            <a:headEnd/>
            <a:tailEnd/>
          </a:ln>
        </p:spPr>
      </p:pic>
      <p:pic>
        <p:nvPicPr>
          <p:cNvPr id="16392" name="Picture 8" descr="http://t0.gstatic.com/images?q=tbn:ANd9GcQ76J_-8o7EItOHkUTYT5dM4aCX1qykXuf6LT-6HUQBEgUNBVPg"/>
          <p:cNvPicPr>
            <a:picLocks noChangeAspect="1" noChangeArrowheads="1"/>
          </p:cNvPicPr>
          <p:nvPr/>
        </p:nvPicPr>
        <p:blipFill>
          <a:blip r:embed="rId7"/>
          <a:srcRect/>
          <a:stretch>
            <a:fillRect/>
          </a:stretch>
        </p:blipFill>
        <p:spPr bwMode="auto">
          <a:xfrm>
            <a:off x="2867800" y="693738"/>
            <a:ext cx="671512" cy="671512"/>
          </a:xfrm>
          <a:prstGeom prst="rect">
            <a:avLst/>
          </a:prstGeom>
          <a:noFill/>
          <a:ln w="9525">
            <a:noFill/>
            <a:miter lim="800000"/>
            <a:headEnd/>
            <a:tailEnd/>
          </a:ln>
        </p:spPr>
      </p:pic>
      <p:sp>
        <p:nvSpPr>
          <p:cNvPr id="11" name="Cloud 10"/>
          <p:cNvSpPr/>
          <p:nvPr/>
        </p:nvSpPr>
        <p:spPr>
          <a:xfrm>
            <a:off x="438925" y="668338"/>
            <a:ext cx="936625" cy="652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Internet</a:t>
            </a:r>
          </a:p>
        </p:txBody>
      </p:sp>
      <p:cxnSp>
        <p:nvCxnSpPr>
          <p:cNvPr id="13" name="Straight Arrow Connector 12"/>
          <p:cNvCxnSpPr/>
          <p:nvPr/>
        </p:nvCxnSpPr>
        <p:spPr>
          <a:xfrm>
            <a:off x="1375550" y="1030288"/>
            <a:ext cx="1492250"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3539312" y="1030288"/>
            <a:ext cx="1760538" cy="15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6396" name="TextBox 15"/>
          <p:cNvSpPr txBox="1">
            <a:spLocks noChangeArrowheads="1"/>
          </p:cNvSpPr>
          <p:nvPr/>
        </p:nvSpPr>
        <p:spPr bwMode="auto">
          <a:xfrm>
            <a:off x="3772675" y="815975"/>
            <a:ext cx="1177925" cy="261938"/>
          </a:xfrm>
          <a:prstGeom prst="rect">
            <a:avLst/>
          </a:prstGeom>
          <a:noFill/>
          <a:ln w="9525">
            <a:noFill/>
            <a:miter lim="800000"/>
            <a:headEnd/>
            <a:tailEnd/>
          </a:ln>
        </p:spPr>
        <p:txBody>
          <a:bodyPr wrap="none">
            <a:spAutoFit/>
          </a:bodyPr>
          <a:lstStyle/>
          <a:p>
            <a:r>
              <a:rPr lang="en-US" sz="1100"/>
              <a:t>Instrument level</a:t>
            </a:r>
          </a:p>
        </p:txBody>
      </p:sp>
      <p:sp>
        <p:nvSpPr>
          <p:cNvPr id="16397" name="TextBox 17"/>
          <p:cNvSpPr txBox="1">
            <a:spLocks noChangeArrowheads="1"/>
          </p:cNvSpPr>
          <p:nvPr/>
        </p:nvSpPr>
        <p:spPr bwMode="auto">
          <a:xfrm>
            <a:off x="1440637" y="796925"/>
            <a:ext cx="1336675" cy="261938"/>
          </a:xfrm>
          <a:prstGeom prst="rect">
            <a:avLst/>
          </a:prstGeom>
          <a:noFill/>
          <a:ln w="9525">
            <a:noFill/>
            <a:miter lim="800000"/>
            <a:headEnd/>
            <a:tailEnd/>
          </a:ln>
        </p:spPr>
        <p:txBody>
          <a:bodyPr wrap="none">
            <a:spAutoFit/>
          </a:bodyPr>
          <a:lstStyle/>
          <a:p>
            <a:r>
              <a:rPr lang="en-US" sz="1100"/>
              <a:t>Sensor Web Level</a:t>
            </a:r>
          </a:p>
        </p:txBody>
      </p:sp>
      <p:sp>
        <p:nvSpPr>
          <p:cNvPr id="14" name="Slide Number Placeholder 13"/>
          <p:cNvSpPr>
            <a:spLocks noGrp="1"/>
          </p:cNvSpPr>
          <p:nvPr>
            <p:ph type="sldNum" sz="quarter" idx="10"/>
          </p:nvPr>
        </p:nvSpPr>
        <p:spPr/>
        <p:txBody>
          <a:bodyPr/>
          <a:lstStyle/>
          <a:p>
            <a:pPr>
              <a:defRPr/>
            </a:pPr>
            <a:fld id="{83C6BE8F-9EC8-473C-B5C5-62448482D9E5}" type="slidenum">
              <a:rPr lang="de-DE" smtClean="0"/>
              <a:pPr>
                <a:defRPr/>
              </a:pPr>
              <a:t>37</a:t>
            </a:fld>
            <a:endParaRPr lang="de-DE" dirty="0"/>
          </a:p>
        </p:txBody>
      </p:sp>
      <p:sp>
        <p:nvSpPr>
          <p:cNvPr id="18"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2"/>
          <p:cNvPicPr>
            <a:picLocks noChangeAspect="1" noChangeArrowheads="1"/>
          </p:cNvPicPr>
          <p:nvPr/>
        </p:nvPicPr>
        <p:blipFill>
          <a:blip r:embed="rId2"/>
          <a:srcRect/>
          <a:stretch>
            <a:fillRect/>
          </a:stretch>
        </p:blipFill>
        <p:spPr bwMode="auto">
          <a:xfrm>
            <a:off x="-52388" y="561975"/>
            <a:ext cx="9351963" cy="5759450"/>
          </a:xfrm>
          <a:prstGeom prst="rect">
            <a:avLst/>
          </a:prstGeom>
          <a:noFill/>
          <a:ln w="9525">
            <a:noFill/>
            <a:miter lim="800000"/>
            <a:headEnd/>
            <a:tailEnd/>
          </a:ln>
        </p:spPr>
      </p:pic>
      <p:sp>
        <p:nvSpPr>
          <p:cNvPr id="17410" name="Title 1"/>
          <p:cNvSpPr>
            <a:spLocks noGrp="1"/>
          </p:cNvSpPr>
          <p:nvPr>
            <p:ph type="title"/>
          </p:nvPr>
        </p:nvSpPr>
        <p:spPr>
          <a:xfrm>
            <a:off x="3014420" y="719138"/>
            <a:ext cx="6129580" cy="490537"/>
          </a:xfrm>
        </p:spPr>
        <p:txBody>
          <a:bodyPr/>
          <a:lstStyle/>
          <a:p>
            <a:pPr algn="r" eaLnBrk="1" hangingPunct="1"/>
            <a:r>
              <a:rPr lang="en-US" sz="1800" dirty="0" err="1" smtClean="0">
                <a:solidFill>
                  <a:schemeClr val="tx1"/>
                </a:solidFill>
                <a:latin typeface="Arial" pitchFamily="34" charset="0"/>
                <a:cs typeface="Arial" pitchFamily="34" charset="0"/>
              </a:rPr>
              <a:t>Implementación</a:t>
            </a:r>
            <a:r>
              <a:rPr lang="en-US" sz="1800" dirty="0" smtClean="0">
                <a:solidFill>
                  <a:schemeClr val="tx1"/>
                </a:solidFill>
                <a:latin typeface="Arial" pitchFamily="34" charset="0"/>
                <a:cs typeface="Arial" pitchFamily="34" charset="0"/>
              </a:rPr>
              <a:t> del </a:t>
            </a:r>
            <a:r>
              <a:rPr lang="en-US" sz="1800" dirty="0" err="1" smtClean="0">
                <a:solidFill>
                  <a:schemeClr val="tx1"/>
                </a:solidFill>
                <a:latin typeface="Arial" pitchFamily="34" charset="0"/>
                <a:cs typeface="Arial" pitchFamily="34" charset="0"/>
              </a:rPr>
              <a:t>servidor</a:t>
            </a:r>
            <a:r>
              <a:rPr lang="en-US" sz="1800" dirty="0" smtClean="0">
                <a:solidFill>
                  <a:schemeClr val="tx1"/>
                </a:solidFill>
                <a:latin typeface="Arial" pitchFamily="34" charset="0"/>
                <a:cs typeface="Arial" pitchFamily="34" charset="0"/>
              </a:rPr>
              <a:t> HTTP-IEEE1451 </a:t>
            </a:r>
            <a:r>
              <a:rPr lang="en-US" sz="1800" dirty="0" err="1" smtClean="0">
                <a:solidFill>
                  <a:schemeClr val="tx1"/>
                </a:solidFill>
                <a:latin typeface="Arial" pitchFamily="34" charset="0"/>
                <a:cs typeface="Arial" pitchFamily="34" charset="0"/>
              </a:rPr>
              <a:t>para</a:t>
            </a:r>
            <a:r>
              <a:rPr lang="en-US" sz="1800" dirty="0" smtClean="0">
                <a:solidFill>
                  <a:schemeClr val="tx1"/>
                </a:solidFill>
                <a:latin typeface="Arial" pitchFamily="34" charset="0"/>
                <a:cs typeface="Arial" pitchFamily="34" charset="0"/>
              </a:rPr>
              <a:t> </a:t>
            </a:r>
            <a:r>
              <a:rPr lang="en-US" sz="1800" dirty="0" err="1" smtClean="0">
                <a:solidFill>
                  <a:schemeClr val="tx1"/>
                </a:solidFill>
                <a:latin typeface="Arial" pitchFamily="34" charset="0"/>
                <a:cs typeface="Arial" pitchFamily="34" charset="0"/>
              </a:rPr>
              <a:t>instrumentos</a:t>
            </a:r>
            <a:r>
              <a:rPr lang="en-US" sz="1800" dirty="0" smtClean="0">
                <a:solidFill>
                  <a:schemeClr val="tx1"/>
                </a:solidFill>
                <a:latin typeface="Arial" pitchFamily="34" charset="0"/>
                <a:cs typeface="Arial" pitchFamily="34" charset="0"/>
              </a:rPr>
              <a:t> NO IEEE1451</a:t>
            </a:r>
          </a:p>
        </p:txBody>
      </p:sp>
      <p:cxnSp>
        <p:nvCxnSpPr>
          <p:cNvPr id="12" name="Straight Arrow Connector 11"/>
          <p:cNvCxnSpPr/>
          <p:nvPr/>
        </p:nvCxnSpPr>
        <p:spPr>
          <a:xfrm rot="16200000" flipH="1">
            <a:off x="34131" y="4123532"/>
            <a:ext cx="1966913"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rot="5400000">
            <a:off x="569119" y="1932782"/>
            <a:ext cx="896937"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rot="16200000" flipV="1">
            <a:off x="-265212" y="4048125"/>
            <a:ext cx="1416050" cy="254000"/>
          </a:xfrm>
          <a:prstGeom prst="rect">
            <a:avLst/>
          </a:prstGeom>
          <a:noFill/>
        </p:spPr>
        <p:txBody>
          <a:bodyPr>
            <a:spAutoFit/>
          </a:bodyPr>
          <a:lstStyle/>
          <a:p>
            <a:pPr>
              <a:defRPr/>
            </a:pPr>
            <a:r>
              <a:rPr lang="en-US" sz="1050" dirty="0"/>
              <a:t>Instrument level</a:t>
            </a:r>
          </a:p>
        </p:txBody>
      </p:sp>
      <p:sp>
        <p:nvSpPr>
          <p:cNvPr id="23" name="TextBox 22"/>
          <p:cNvSpPr txBox="1"/>
          <p:nvPr/>
        </p:nvSpPr>
        <p:spPr>
          <a:xfrm rot="16200000" flipV="1">
            <a:off x="-539988" y="2224465"/>
            <a:ext cx="1919287" cy="261937"/>
          </a:xfrm>
          <a:prstGeom prst="rect">
            <a:avLst/>
          </a:prstGeom>
          <a:noFill/>
        </p:spPr>
        <p:txBody>
          <a:bodyPr>
            <a:spAutoFit/>
          </a:bodyPr>
          <a:lstStyle/>
          <a:p>
            <a:pPr>
              <a:defRPr/>
            </a:pPr>
            <a:r>
              <a:rPr lang="en-US" sz="1050" dirty="0"/>
              <a:t>Sensor Web Level</a:t>
            </a:r>
          </a:p>
        </p:txBody>
      </p:sp>
      <p:sp>
        <p:nvSpPr>
          <p:cNvPr id="17415" name="TextBox 28"/>
          <p:cNvSpPr txBox="1">
            <a:spLocks noChangeArrowheads="1"/>
          </p:cNvSpPr>
          <p:nvPr/>
        </p:nvSpPr>
        <p:spPr bwMode="auto">
          <a:xfrm>
            <a:off x="7173913" y="4548188"/>
            <a:ext cx="1803400" cy="260350"/>
          </a:xfrm>
          <a:prstGeom prst="rect">
            <a:avLst/>
          </a:prstGeom>
          <a:noFill/>
          <a:ln w="9525">
            <a:noFill/>
            <a:miter lim="800000"/>
            <a:headEnd/>
            <a:tailEnd/>
          </a:ln>
        </p:spPr>
        <p:txBody>
          <a:bodyPr>
            <a:spAutoFit/>
          </a:bodyPr>
          <a:lstStyle/>
          <a:p>
            <a:r>
              <a:rPr lang="en-US" sz="1100" dirty="0" err="1" smtClean="0"/>
              <a:t>Protocolos</a:t>
            </a:r>
            <a:r>
              <a:rPr lang="en-US" sz="1100" dirty="0" smtClean="0"/>
              <a:t> </a:t>
            </a:r>
            <a:r>
              <a:rPr lang="en-US" sz="1100" dirty="0" err="1" smtClean="0"/>
              <a:t>diferentes</a:t>
            </a:r>
            <a:endParaRPr lang="en-US" sz="1100" dirty="0"/>
          </a:p>
        </p:txBody>
      </p:sp>
      <p:sp>
        <p:nvSpPr>
          <p:cNvPr id="10" name="Slide Number Placeholder 9"/>
          <p:cNvSpPr>
            <a:spLocks noGrp="1"/>
          </p:cNvSpPr>
          <p:nvPr>
            <p:ph type="sldNum" sz="quarter" idx="10"/>
          </p:nvPr>
        </p:nvSpPr>
        <p:spPr/>
        <p:txBody>
          <a:bodyPr/>
          <a:lstStyle/>
          <a:p>
            <a:pPr>
              <a:defRPr/>
            </a:pPr>
            <a:fld id="{2A6EB0A0-93FC-4E7B-9BDA-E1AA52B8DBDD}" type="slidenum">
              <a:rPr lang="de-DE" smtClean="0"/>
              <a:pPr>
                <a:defRPr/>
              </a:pPr>
              <a:t>38</a:t>
            </a:fld>
            <a:endParaRPr lang="de-DE" dirty="0"/>
          </a:p>
        </p:txBody>
      </p:sp>
      <p:sp>
        <p:nvSpPr>
          <p:cNvPr id="15"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6" name="Rectangle 15"/>
          <p:cNvSpPr/>
          <p:nvPr/>
        </p:nvSpPr>
        <p:spPr>
          <a:xfrm>
            <a:off x="7656163" y="4883150"/>
            <a:ext cx="1472339" cy="1068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Instrumentos NO IEEE1451</a:t>
            </a:r>
            <a:endParaRPr lang="es-ES" sz="14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14420" y="719138"/>
            <a:ext cx="6129580" cy="490537"/>
          </a:xfrm>
        </p:spPr>
        <p:txBody>
          <a:bodyPr/>
          <a:lstStyle/>
          <a:p>
            <a:pPr algn="r" eaLnBrk="1" hangingPunct="1"/>
            <a:r>
              <a:rPr lang="en-US" sz="1800" dirty="0" err="1" smtClean="0">
                <a:solidFill>
                  <a:schemeClr val="tx1"/>
                </a:solidFill>
                <a:latin typeface="Arial" pitchFamily="34" charset="0"/>
                <a:cs typeface="Arial" pitchFamily="34" charset="0"/>
              </a:rPr>
              <a:t>Implementación</a:t>
            </a:r>
            <a:r>
              <a:rPr lang="en-US" sz="1800" dirty="0" smtClean="0">
                <a:solidFill>
                  <a:schemeClr val="tx1"/>
                </a:solidFill>
                <a:latin typeface="Arial" pitchFamily="34" charset="0"/>
                <a:cs typeface="Arial" pitchFamily="34" charset="0"/>
              </a:rPr>
              <a:t> del </a:t>
            </a:r>
            <a:r>
              <a:rPr lang="en-US" sz="1800" dirty="0" err="1" smtClean="0">
                <a:solidFill>
                  <a:schemeClr val="tx1"/>
                </a:solidFill>
                <a:latin typeface="Arial" pitchFamily="34" charset="0"/>
                <a:cs typeface="Arial" pitchFamily="34" charset="0"/>
              </a:rPr>
              <a:t>servidor</a:t>
            </a:r>
            <a:r>
              <a:rPr lang="en-US" sz="1800" dirty="0" smtClean="0">
                <a:solidFill>
                  <a:schemeClr val="tx1"/>
                </a:solidFill>
                <a:latin typeface="Arial" pitchFamily="34" charset="0"/>
                <a:cs typeface="Arial" pitchFamily="34" charset="0"/>
              </a:rPr>
              <a:t> HTTP-IEEE1451 </a:t>
            </a:r>
            <a:r>
              <a:rPr lang="en-US" sz="1800" dirty="0" err="1" smtClean="0">
                <a:solidFill>
                  <a:schemeClr val="tx1"/>
                </a:solidFill>
                <a:latin typeface="Arial" pitchFamily="34" charset="0"/>
                <a:cs typeface="Arial" pitchFamily="34" charset="0"/>
              </a:rPr>
              <a:t>para</a:t>
            </a:r>
            <a:r>
              <a:rPr lang="en-US" sz="1800" dirty="0" smtClean="0">
                <a:solidFill>
                  <a:schemeClr val="tx1"/>
                </a:solidFill>
                <a:latin typeface="Arial" pitchFamily="34" charset="0"/>
                <a:cs typeface="Arial" pitchFamily="34" charset="0"/>
              </a:rPr>
              <a:t> </a:t>
            </a:r>
            <a:r>
              <a:rPr lang="en-US" sz="1800" dirty="0" err="1" smtClean="0">
                <a:solidFill>
                  <a:schemeClr val="tx1"/>
                </a:solidFill>
                <a:latin typeface="Arial" pitchFamily="34" charset="0"/>
                <a:cs typeface="Arial" pitchFamily="34" charset="0"/>
              </a:rPr>
              <a:t>instrumentos</a:t>
            </a:r>
            <a:r>
              <a:rPr lang="en-US" sz="1800" dirty="0" smtClean="0">
                <a:solidFill>
                  <a:schemeClr val="tx1"/>
                </a:solidFill>
                <a:latin typeface="Arial" pitchFamily="34" charset="0"/>
                <a:cs typeface="Arial" pitchFamily="34" charset="0"/>
              </a:rPr>
              <a:t> NO IEEE1451</a:t>
            </a:r>
          </a:p>
        </p:txBody>
      </p:sp>
      <p:sp>
        <p:nvSpPr>
          <p:cNvPr id="10" name="Slide Number Placeholder 9"/>
          <p:cNvSpPr>
            <a:spLocks noGrp="1"/>
          </p:cNvSpPr>
          <p:nvPr>
            <p:ph type="sldNum" sz="quarter" idx="10"/>
          </p:nvPr>
        </p:nvSpPr>
        <p:spPr/>
        <p:txBody>
          <a:bodyPr/>
          <a:lstStyle/>
          <a:p>
            <a:pPr>
              <a:defRPr/>
            </a:pPr>
            <a:fld id="{2A6EB0A0-93FC-4E7B-9BDA-E1AA52B8DBDD}" type="slidenum">
              <a:rPr lang="de-DE" smtClean="0"/>
              <a:pPr>
                <a:defRPr/>
              </a:pPr>
              <a:t>39</a:t>
            </a:fld>
            <a:endParaRPr lang="de-DE" dirty="0"/>
          </a:p>
        </p:txBody>
      </p:sp>
      <p:sp>
        <p:nvSpPr>
          <p:cNvPr id="15"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22" name="TextBox 21"/>
          <p:cNvSpPr txBox="1"/>
          <p:nvPr/>
        </p:nvSpPr>
        <p:spPr>
          <a:xfrm>
            <a:off x="362557" y="1899332"/>
            <a:ext cx="8099518" cy="2954655"/>
          </a:xfrm>
          <a:prstGeom prst="rect">
            <a:avLst/>
          </a:prstGeom>
          <a:noFill/>
        </p:spPr>
        <p:txBody>
          <a:bodyPr wrap="square" rtlCol="0">
            <a:spAutoFit/>
          </a:bodyPr>
          <a:lstStyle/>
          <a:p>
            <a:r>
              <a:rPr lang="es-ES" sz="2400" dirty="0" smtClean="0"/>
              <a:t>2 implementaciones del servidor HTTP 1451</a:t>
            </a:r>
          </a:p>
          <a:p>
            <a:endParaRPr lang="es-ES" dirty="0" smtClean="0"/>
          </a:p>
          <a:p>
            <a:pPr>
              <a:buFontTx/>
              <a:buChar char="-"/>
            </a:pPr>
            <a:r>
              <a:rPr lang="es-ES" dirty="0" smtClean="0"/>
              <a:t>Servidor http en un dispositivo de bajo consumo ( Single </a:t>
            </a:r>
            <a:r>
              <a:rPr lang="en-US" dirty="0" smtClean="0"/>
              <a:t>Network Application Platform, de </a:t>
            </a:r>
            <a:r>
              <a:rPr lang="en-US" dirty="0" err="1" smtClean="0"/>
              <a:t>Imsys</a:t>
            </a:r>
            <a:r>
              <a:rPr lang="en-US" dirty="0" smtClean="0"/>
              <a:t> Technologies).</a:t>
            </a:r>
          </a:p>
          <a:p>
            <a:pPr lvl="1">
              <a:buFontTx/>
              <a:buChar char="-"/>
            </a:pPr>
            <a:r>
              <a:rPr lang="en-US" dirty="0" err="1" smtClean="0"/>
              <a:t>Evaluar</a:t>
            </a:r>
            <a:r>
              <a:rPr lang="en-US" dirty="0" smtClean="0"/>
              <a:t> la </a:t>
            </a:r>
            <a:r>
              <a:rPr lang="en-US" dirty="0" err="1" smtClean="0"/>
              <a:t>viabilidad</a:t>
            </a:r>
            <a:r>
              <a:rPr lang="en-US" dirty="0" smtClean="0"/>
              <a:t> del </a:t>
            </a:r>
            <a:r>
              <a:rPr lang="en-US" dirty="0" err="1" smtClean="0"/>
              <a:t>uso</a:t>
            </a:r>
            <a:r>
              <a:rPr lang="en-US" dirty="0" smtClean="0"/>
              <a:t> de un </a:t>
            </a:r>
            <a:r>
              <a:rPr lang="en-US" dirty="0" err="1" smtClean="0"/>
              <a:t>servidor</a:t>
            </a:r>
            <a:r>
              <a:rPr lang="en-US" dirty="0" smtClean="0"/>
              <a:t> 1451 </a:t>
            </a:r>
            <a:r>
              <a:rPr lang="en-US" dirty="0" err="1" smtClean="0"/>
              <a:t>integrado</a:t>
            </a:r>
            <a:r>
              <a:rPr lang="en-US" dirty="0" smtClean="0"/>
              <a:t> </a:t>
            </a:r>
            <a:r>
              <a:rPr lang="en-US" dirty="0" err="1" smtClean="0"/>
              <a:t>dentro</a:t>
            </a:r>
            <a:r>
              <a:rPr lang="en-US" dirty="0" smtClean="0"/>
              <a:t> del </a:t>
            </a:r>
            <a:r>
              <a:rPr lang="en-US" dirty="0" err="1" smtClean="0"/>
              <a:t>instrumento</a:t>
            </a:r>
            <a:r>
              <a:rPr lang="en-US" dirty="0" smtClean="0"/>
              <a:t>.</a:t>
            </a:r>
          </a:p>
          <a:p>
            <a:pPr>
              <a:buFontTx/>
              <a:buChar char="-"/>
            </a:pPr>
            <a:endParaRPr lang="es-ES" dirty="0" smtClean="0"/>
          </a:p>
          <a:p>
            <a:pPr>
              <a:buFontTx/>
              <a:buChar char="-"/>
            </a:pPr>
            <a:r>
              <a:rPr lang="es-ES" dirty="0" smtClean="0"/>
              <a:t>Servidor http 1451 en un servidor de la red OBSEA</a:t>
            </a:r>
          </a:p>
          <a:p>
            <a:pPr lvl="1">
              <a:buFontTx/>
              <a:buChar char="-"/>
            </a:pPr>
            <a:r>
              <a:rPr lang="es-ES" dirty="0" smtClean="0"/>
              <a:t>Evaluar la flexibilidad del acceso a datos producidos por OBSEA mediante un servidor http 1451</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08213" y="71438"/>
            <a:ext cx="6367462" cy="490537"/>
          </a:xfrm>
        </p:spPr>
        <p:txBody>
          <a:bodyPr/>
          <a:lstStyle/>
          <a:p>
            <a:r>
              <a:rPr lang="en-US" smtClean="0">
                <a:latin typeface="Arial" pitchFamily="34" charset="0"/>
                <a:cs typeface="Arial" pitchFamily="34" charset="0"/>
              </a:rPr>
              <a:t>Observatorios Submarinos</a:t>
            </a:r>
          </a:p>
        </p:txBody>
      </p:sp>
      <p:sp>
        <p:nvSpPr>
          <p:cNvPr id="5123" name="Slide Number Placeholder 3"/>
          <p:cNvSpPr>
            <a:spLocks noGrp="1"/>
          </p:cNvSpPr>
          <p:nvPr>
            <p:ph type="sldNum" sz="quarter" idx="10"/>
          </p:nvPr>
        </p:nvSpPr>
        <p:spPr>
          <a:noFill/>
        </p:spPr>
        <p:txBody>
          <a:bodyPr/>
          <a:lstStyle/>
          <a:p>
            <a:pPr fontAlgn="base">
              <a:spcBef>
                <a:spcPct val="0"/>
              </a:spcBef>
              <a:spcAft>
                <a:spcPct val="0"/>
              </a:spcAft>
            </a:pPr>
            <a:fld id="{CA6313CF-CF38-476F-B85D-251E32A83735}" type="slidenum">
              <a:rPr lang="de-DE" smtClean="0">
                <a:latin typeface="Arial" pitchFamily="34" charset="0"/>
                <a:cs typeface="Arial" pitchFamily="34" charset="0"/>
              </a:rPr>
              <a:pPr fontAlgn="base">
                <a:spcBef>
                  <a:spcPct val="0"/>
                </a:spcBef>
                <a:spcAft>
                  <a:spcPct val="0"/>
                </a:spcAft>
              </a:pPr>
              <a:t>4</a:t>
            </a:fld>
            <a:endParaRPr lang="de-DE" smtClean="0">
              <a:latin typeface="Arial" pitchFamily="34" charset="0"/>
              <a:cs typeface="Arial" pitchFamily="34" charset="0"/>
            </a:endParaRPr>
          </a:p>
        </p:txBody>
      </p:sp>
      <p:pic>
        <p:nvPicPr>
          <p:cNvPr id="5125" name="Picture 3"/>
          <p:cNvPicPr>
            <a:picLocks noChangeAspect="1" noChangeArrowheads="1"/>
          </p:cNvPicPr>
          <p:nvPr/>
        </p:nvPicPr>
        <p:blipFill>
          <a:blip r:embed="rId3"/>
          <a:srcRect/>
          <a:stretch>
            <a:fillRect/>
          </a:stretch>
        </p:blipFill>
        <p:spPr bwMode="auto">
          <a:xfrm>
            <a:off x="1516063" y="1547813"/>
            <a:ext cx="5595937" cy="3500437"/>
          </a:xfrm>
          <a:prstGeom prst="rect">
            <a:avLst/>
          </a:prstGeom>
          <a:noFill/>
          <a:ln w="9525">
            <a:noFill/>
            <a:miter lim="800000"/>
            <a:headEnd/>
            <a:tailEnd/>
          </a:ln>
        </p:spPr>
      </p:pic>
      <p:pic>
        <p:nvPicPr>
          <p:cNvPr id="5126" name="Picture 5" descr="http://t3.gstatic.com/images?q=tbn:ANd9GcTHS3VsUQZck6KHBMI2e-k_r2T5_RbaKzr7FPZ6wDKEd-nZB80F"/>
          <p:cNvPicPr>
            <a:picLocks noChangeAspect="1" noChangeArrowheads="1"/>
          </p:cNvPicPr>
          <p:nvPr/>
        </p:nvPicPr>
        <p:blipFill>
          <a:blip r:embed="rId4"/>
          <a:srcRect/>
          <a:stretch>
            <a:fillRect/>
          </a:stretch>
        </p:blipFill>
        <p:spPr bwMode="auto">
          <a:xfrm>
            <a:off x="6021388" y="949325"/>
            <a:ext cx="2808287" cy="2014538"/>
          </a:xfrm>
          <a:prstGeom prst="rect">
            <a:avLst/>
          </a:prstGeom>
          <a:noFill/>
          <a:ln w="9525">
            <a:noFill/>
            <a:miter lim="800000"/>
            <a:headEnd/>
            <a:tailEnd/>
          </a:ln>
        </p:spPr>
      </p:pic>
      <p:pic>
        <p:nvPicPr>
          <p:cNvPr id="5127" name="Picture 7" descr="http://bibliotecadeinvestigaciones.files.wordpress.com/2010/07/formacion-del-tsunami.gif"/>
          <p:cNvPicPr>
            <a:picLocks noChangeAspect="1" noChangeArrowheads="1"/>
          </p:cNvPicPr>
          <p:nvPr/>
        </p:nvPicPr>
        <p:blipFill>
          <a:blip r:embed="rId5"/>
          <a:srcRect/>
          <a:stretch>
            <a:fillRect/>
          </a:stretch>
        </p:blipFill>
        <p:spPr bwMode="auto">
          <a:xfrm>
            <a:off x="5986463" y="3663950"/>
            <a:ext cx="2808287" cy="2324100"/>
          </a:xfrm>
          <a:prstGeom prst="rect">
            <a:avLst/>
          </a:prstGeom>
          <a:noFill/>
          <a:ln w="9525">
            <a:noFill/>
            <a:miter lim="800000"/>
            <a:headEnd/>
            <a:tailEnd/>
          </a:ln>
        </p:spPr>
      </p:pic>
      <p:pic>
        <p:nvPicPr>
          <p:cNvPr id="5128" name="Picture 11" descr="http://jptaravellahighschool.appspot.com/www1.ncdc.noaa.gov/pub/data/cmb/images/indicators/sea-level-rise.gif"/>
          <p:cNvPicPr>
            <a:picLocks noChangeAspect="1" noChangeArrowheads="1"/>
          </p:cNvPicPr>
          <p:nvPr/>
        </p:nvPicPr>
        <p:blipFill>
          <a:blip r:embed="rId6"/>
          <a:srcRect/>
          <a:stretch>
            <a:fillRect/>
          </a:stretch>
        </p:blipFill>
        <p:spPr bwMode="auto">
          <a:xfrm>
            <a:off x="68263" y="722313"/>
            <a:ext cx="2760662" cy="1746250"/>
          </a:xfrm>
          <a:prstGeom prst="rect">
            <a:avLst/>
          </a:prstGeom>
          <a:noFill/>
          <a:ln w="9525">
            <a:noFill/>
            <a:miter lim="800000"/>
            <a:headEnd/>
            <a:tailEnd/>
          </a:ln>
        </p:spPr>
      </p:pic>
      <p:pic>
        <p:nvPicPr>
          <p:cNvPr id="5129" name="Picture 13" descr="http://jptaravellahighschool.appspot.com/www1.ncdc.noaa.gov/pub/data/cmb/images/indicators/800k-year-co2-concentration.gif"/>
          <p:cNvPicPr>
            <a:picLocks noChangeAspect="1" noChangeArrowheads="1"/>
          </p:cNvPicPr>
          <p:nvPr/>
        </p:nvPicPr>
        <p:blipFill>
          <a:blip r:embed="rId7"/>
          <a:srcRect/>
          <a:stretch>
            <a:fillRect/>
          </a:stretch>
        </p:blipFill>
        <p:spPr bwMode="auto">
          <a:xfrm>
            <a:off x="306388" y="4275138"/>
            <a:ext cx="2522537" cy="1712912"/>
          </a:xfrm>
          <a:prstGeom prst="rect">
            <a:avLst/>
          </a:prstGeom>
          <a:noFill/>
          <a:ln w="9525">
            <a:noFill/>
            <a:miter lim="800000"/>
            <a:headEnd/>
            <a:tailEnd/>
          </a:ln>
        </p:spPr>
      </p:pic>
      <p:pic>
        <p:nvPicPr>
          <p:cNvPr id="5130" name="Picture 15" descr="http://jptaravellahighschool.appspot.com/www1.ncdc.noaa.gov/pub/data/cmb/images/indicators/ocean-heat-content.gif"/>
          <p:cNvPicPr>
            <a:picLocks noChangeAspect="1" noChangeArrowheads="1"/>
          </p:cNvPicPr>
          <p:nvPr/>
        </p:nvPicPr>
        <p:blipFill>
          <a:blip r:embed="rId8"/>
          <a:srcRect/>
          <a:stretch>
            <a:fillRect/>
          </a:stretch>
        </p:blipFill>
        <p:spPr bwMode="auto">
          <a:xfrm>
            <a:off x="68263" y="2497138"/>
            <a:ext cx="2506662" cy="1778000"/>
          </a:xfrm>
          <a:prstGeom prst="rect">
            <a:avLst/>
          </a:prstGeom>
          <a:noFill/>
          <a:ln w="9525">
            <a:noFill/>
            <a:miter lim="800000"/>
            <a:headEnd/>
            <a:tailEnd/>
          </a:ln>
        </p:spPr>
      </p:pic>
      <p:sp>
        <p:nvSpPr>
          <p:cNvPr id="17" name="Rectangle 16"/>
          <p:cNvSpPr/>
          <p:nvPr/>
        </p:nvSpPr>
        <p:spPr>
          <a:xfrm>
            <a:off x="68263" y="6381750"/>
            <a:ext cx="9075737" cy="577850"/>
          </a:xfrm>
          <a:prstGeom prst="rect">
            <a:avLst/>
          </a:prstGeom>
        </p:spPr>
        <p:txBody>
          <a:bodyPr>
            <a:spAutoFit/>
          </a:bodyPr>
          <a:lstStyle/>
          <a:p>
            <a:pPr>
              <a:defRPr/>
            </a:pPr>
            <a:r>
              <a:rPr lang="en-US" sz="1050" dirty="0">
                <a:cs typeface="Arial" pitchFamily="34" charset="0"/>
              </a:rPr>
              <a:t>Global Climate Change Indicators. National Oceanic and Atmospheric Administration. National Climatic Data Center. http://www.ncdc.noaa.gov/indicators/</a:t>
            </a:r>
          </a:p>
          <a:p>
            <a:pPr>
              <a:defRPr/>
            </a:pPr>
            <a:endParaRPr lang="en-US" sz="105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14420" y="719138"/>
            <a:ext cx="6129580" cy="490537"/>
          </a:xfrm>
        </p:spPr>
        <p:txBody>
          <a:bodyPr/>
          <a:lstStyle/>
          <a:p>
            <a:pPr algn="r" eaLnBrk="1" hangingPunct="1"/>
            <a:r>
              <a:rPr lang="en-US" sz="1800" dirty="0" err="1" smtClean="0">
                <a:solidFill>
                  <a:schemeClr val="tx1"/>
                </a:solidFill>
                <a:latin typeface="Arial" pitchFamily="34" charset="0"/>
                <a:cs typeface="Arial" pitchFamily="34" charset="0"/>
              </a:rPr>
              <a:t>Implementación</a:t>
            </a:r>
            <a:r>
              <a:rPr lang="en-US" sz="1800" dirty="0" smtClean="0">
                <a:solidFill>
                  <a:schemeClr val="tx1"/>
                </a:solidFill>
                <a:latin typeface="Arial" pitchFamily="34" charset="0"/>
                <a:cs typeface="Arial" pitchFamily="34" charset="0"/>
              </a:rPr>
              <a:t> del </a:t>
            </a:r>
            <a:r>
              <a:rPr lang="en-US" sz="1800" dirty="0" err="1" smtClean="0">
                <a:solidFill>
                  <a:schemeClr val="tx1"/>
                </a:solidFill>
                <a:latin typeface="Arial" pitchFamily="34" charset="0"/>
                <a:cs typeface="Arial" pitchFamily="34" charset="0"/>
              </a:rPr>
              <a:t>servidor</a:t>
            </a:r>
            <a:r>
              <a:rPr lang="en-US" sz="1800" dirty="0" smtClean="0">
                <a:solidFill>
                  <a:schemeClr val="tx1"/>
                </a:solidFill>
                <a:latin typeface="Arial" pitchFamily="34" charset="0"/>
                <a:cs typeface="Arial" pitchFamily="34" charset="0"/>
              </a:rPr>
              <a:t> HTTP-IEEE1451 </a:t>
            </a:r>
            <a:r>
              <a:rPr lang="en-US" sz="1800" dirty="0" err="1" smtClean="0">
                <a:solidFill>
                  <a:schemeClr val="tx1"/>
                </a:solidFill>
                <a:latin typeface="Arial" pitchFamily="34" charset="0"/>
                <a:cs typeface="Arial" pitchFamily="34" charset="0"/>
              </a:rPr>
              <a:t>para</a:t>
            </a:r>
            <a:r>
              <a:rPr lang="en-US" sz="1800" dirty="0" smtClean="0">
                <a:solidFill>
                  <a:schemeClr val="tx1"/>
                </a:solidFill>
                <a:latin typeface="Arial" pitchFamily="34" charset="0"/>
                <a:cs typeface="Arial" pitchFamily="34" charset="0"/>
              </a:rPr>
              <a:t> </a:t>
            </a:r>
            <a:r>
              <a:rPr lang="en-US" sz="1800" dirty="0" err="1" smtClean="0">
                <a:solidFill>
                  <a:schemeClr val="tx1"/>
                </a:solidFill>
                <a:latin typeface="Arial" pitchFamily="34" charset="0"/>
                <a:cs typeface="Arial" pitchFamily="34" charset="0"/>
              </a:rPr>
              <a:t>instrumentos</a:t>
            </a:r>
            <a:r>
              <a:rPr lang="en-US" sz="1800" dirty="0" smtClean="0">
                <a:solidFill>
                  <a:schemeClr val="tx1"/>
                </a:solidFill>
                <a:latin typeface="Arial" pitchFamily="34" charset="0"/>
                <a:cs typeface="Arial" pitchFamily="34" charset="0"/>
              </a:rPr>
              <a:t> NO IEEE1451</a:t>
            </a:r>
          </a:p>
        </p:txBody>
      </p:sp>
      <p:sp>
        <p:nvSpPr>
          <p:cNvPr id="10" name="Slide Number Placeholder 9"/>
          <p:cNvSpPr>
            <a:spLocks noGrp="1"/>
          </p:cNvSpPr>
          <p:nvPr>
            <p:ph type="sldNum" sz="quarter" idx="10"/>
          </p:nvPr>
        </p:nvSpPr>
        <p:spPr/>
        <p:txBody>
          <a:bodyPr/>
          <a:lstStyle/>
          <a:p>
            <a:pPr>
              <a:defRPr/>
            </a:pPr>
            <a:fld id="{2A6EB0A0-93FC-4E7B-9BDA-E1AA52B8DBDD}" type="slidenum">
              <a:rPr lang="de-DE" smtClean="0"/>
              <a:pPr>
                <a:defRPr/>
              </a:pPr>
              <a:t>40</a:t>
            </a:fld>
            <a:endParaRPr lang="de-DE" dirty="0"/>
          </a:p>
        </p:txBody>
      </p:sp>
      <p:sp>
        <p:nvSpPr>
          <p:cNvPr id="15"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pic>
        <p:nvPicPr>
          <p:cNvPr id="17" name="Imagen 3" descr="plataforma snap"/>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12966" y="4047520"/>
            <a:ext cx="5855322" cy="2151779"/>
          </a:xfrm>
          <a:prstGeom prst="rect">
            <a:avLst/>
          </a:prstGeom>
          <a:noFill/>
          <a:ln>
            <a:noFill/>
          </a:ln>
        </p:spPr>
      </p:pic>
      <p:pic>
        <p:nvPicPr>
          <p:cNvPr id="19" name="Picture 18"/>
          <p:cNvPicPr/>
          <p:nvPr/>
        </p:nvPicPr>
        <p:blipFill>
          <a:blip r:embed="rId4" cstate="print"/>
          <a:srcRect/>
          <a:stretch>
            <a:fillRect/>
          </a:stretch>
        </p:blipFill>
        <p:spPr bwMode="auto">
          <a:xfrm>
            <a:off x="962705" y="1989239"/>
            <a:ext cx="3473119" cy="1730345"/>
          </a:xfrm>
          <a:prstGeom prst="rect">
            <a:avLst/>
          </a:prstGeom>
          <a:noFill/>
          <a:ln w="9525">
            <a:noFill/>
            <a:miter lim="800000"/>
            <a:headEnd/>
            <a:tailEnd/>
          </a:ln>
        </p:spPr>
      </p:pic>
      <p:pic>
        <p:nvPicPr>
          <p:cNvPr id="20" name="Picture 19"/>
          <p:cNvPicPr/>
          <p:nvPr/>
        </p:nvPicPr>
        <p:blipFill>
          <a:blip r:embed="rId5" cstate="print"/>
          <a:srcRect/>
          <a:stretch>
            <a:fillRect/>
          </a:stretch>
        </p:blipFill>
        <p:spPr bwMode="auto">
          <a:xfrm>
            <a:off x="4435824" y="1641112"/>
            <a:ext cx="3917762" cy="2408602"/>
          </a:xfrm>
          <a:prstGeom prst="rect">
            <a:avLst/>
          </a:prstGeom>
          <a:noFill/>
          <a:ln w="9525">
            <a:noFill/>
            <a:miter lim="800000"/>
            <a:headEnd/>
            <a:tailEnd/>
          </a:ln>
        </p:spPr>
      </p:pic>
      <p:sp>
        <p:nvSpPr>
          <p:cNvPr id="21" name="Right Brace 20"/>
          <p:cNvSpPr/>
          <p:nvPr/>
        </p:nvSpPr>
        <p:spPr>
          <a:xfrm rot="5400000">
            <a:off x="3881948" y="785509"/>
            <a:ext cx="1035915" cy="6475061"/>
          </a:xfrm>
          <a:prstGeom prst="rightBrace">
            <a:avLst>
              <a:gd name="adj1" fmla="val 8333"/>
              <a:gd name="adj2" fmla="val 492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TextBox 21"/>
          <p:cNvSpPr txBox="1"/>
          <p:nvPr/>
        </p:nvSpPr>
        <p:spPr>
          <a:xfrm>
            <a:off x="154985" y="1339014"/>
            <a:ext cx="7718154" cy="369332"/>
          </a:xfrm>
          <a:prstGeom prst="rect">
            <a:avLst/>
          </a:prstGeom>
          <a:noFill/>
        </p:spPr>
        <p:txBody>
          <a:bodyPr wrap="square" rtlCol="0">
            <a:spAutoFit/>
          </a:bodyPr>
          <a:lstStyle/>
          <a:p>
            <a:r>
              <a:rPr lang="es-ES" dirty="0" smtClean="0"/>
              <a:t>1- SNAP (Single </a:t>
            </a:r>
            <a:r>
              <a:rPr lang="en-US" dirty="0" smtClean="0"/>
              <a:t>Network Application Platform) de </a:t>
            </a:r>
            <a:r>
              <a:rPr lang="en-US" dirty="0" err="1" smtClean="0"/>
              <a:t>Imsys</a:t>
            </a:r>
            <a:r>
              <a:rPr lang="en-US" dirty="0" smtClean="0"/>
              <a:t> Technologies</a:t>
            </a: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figura ncap-tims.png"/>
          <p:cNvPicPr>
            <a:picLocks noChangeAspect="1" noChangeArrowheads="1"/>
          </p:cNvPicPr>
          <p:nvPr/>
        </p:nvPicPr>
        <p:blipFill>
          <a:blip r:embed="rId3"/>
          <a:srcRect/>
          <a:stretch>
            <a:fillRect/>
          </a:stretch>
        </p:blipFill>
        <p:spPr bwMode="auto">
          <a:xfrm>
            <a:off x="1699537" y="1161891"/>
            <a:ext cx="3373437" cy="4941888"/>
          </a:xfrm>
          <a:prstGeom prst="rect">
            <a:avLst/>
          </a:prstGeom>
          <a:noFill/>
          <a:ln w="9525">
            <a:noFill/>
            <a:miter lim="800000"/>
            <a:headEnd/>
            <a:tailEnd/>
          </a:ln>
        </p:spPr>
      </p:pic>
      <p:pic>
        <p:nvPicPr>
          <p:cNvPr id="18436" name="Picture 9" descr="Logo OBSEA amb medusa per fons blanc.png"/>
          <p:cNvPicPr>
            <a:picLocks noChangeAspect="1"/>
          </p:cNvPicPr>
          <p:nvPr/>
        </p:nvPicPr>
        <p:blipFill>
          <a:blip r:embed="rId4"/>
          <a:srcRect/>
          <a:stretch>
            <a:fillRect/>
          </a:stretch>
        </p:blipFill>
        <p:spPr bwMode="auto">
          <a:xfrm>
            <a:off x="6632575" y="544051"/>
            <a:ext cx="2476500" cy="2476500"/>
          </a:xfrm>
          <a:prstGeom prst="rect">
            <a:avLst/>
          </a:prstGeom>
          <a:noFill/>
          <a:ln w="9525">
            <a:noFill/>
            <a:miter lim="800000"/>
            <a:headEnd/>
            <a:tailEnd/>
          </a:ln>
        </p:spPr>
      </p:pic>
      <p:pic>
        <p:nvPicPr>
          <p:cNvPr id="18437" name="Picture 7" descr="instrument3.png"/>
          <p:cNvPicPr>
            <a:picLocks noChangeAspect="1"/>
          </p:cNvPicPr>
          <p:nvPr/>
        </p:nvPicPr>
        <p:blipFill>
          <a:blip r:embed="rId5"/>
          <a:srcRect/>
          <a:stretch>
            <a:fillRect/>
          </a:stretch>
        </p:blipFill>
        <p:spPr bwMode="auto">
          <a:xfrm>
            <a:off x="792865" y="5005229"/>
            <a:ext cx="923925" cy="854075"/>
          </a:xfrm>
          <a:prstGeom prst="rect">
            <a:avLst/>
          </a:prstGeom>
          <a:noFill/>
          <a:ln w="9525">
            <a:noFill/>
            <a:miter lim="800000"/>
            <a:headEnd/>
            <a:tailEnd/>
          </a:ln>
        </p:spPr>
      </p:pic>
      <p:pic>
        <p:nvPicPr>
          <p:cNvPr id="18438" name="Picture 6" descr="instrument2.png"/>
          <p:cNvPicPr>
            <a:picLocks noChangeAspect="1"/>
          </p:cNvPicPr>
          <p:nvPr/>
        </p:nvPicPr>
        <p:blipFill>
          <a:blip r:embed="rId6"/>
          <a:srcRect/>
          <a:stretch>
            <a:fillRect/>
          </a:stretch>
        </p:blipFill>
        <p:spPr bwMode="auto">
          <a:xfrm>
            <a:off x="5072765" y="5262404"/>
            <a:ext cx="828675" cy="579437"/>
          </a:xfrm>
          <a:prstGeom prst="rect">
            <a:avLst/>
          </a:prstGeom>
          <a:noFill/>
          <a:ln w="9525">
            <a:noFill/>
            <a:miter lim="800000"/>
            <a:headEnd/>
            <a:tailEnd/>
          </a:ln>
        </p:spPr>
      </p:pic>
      <p:pic>
        <p:nvPicPr>
          <p:cNvPr id="18439" name="Picture 8" descr="http://t0.gstatic.com/images?q=tbn:ANd9GcQ76J_-8o7EItOHkUTYT5dM4aCX1qykXuf6LT-6HUQBEgUNBVPg"/>
          <p:cNvPicPr>
            <a:picLocks noChangeAspect="1" noChangeArrowheads="1"/>
          </p:cNvPicPr>
          <p:nvPr/>
        </p:nvPicPr>
        <p:blipFill>
          <a:blip r:embed="rId7"/>
          <a:srcRect/>
          <a:stretch>
            <a:fillRect/>
          </a:stretch>
        </p:blipFill>
        <p:spPr bwMode="auto">
          <a:xfrm>
            <a:off x="1958090" y="2762091"/>
            <a:ext cx="671512" cy="671513"/>
          </a:xfrm>
          <a:prstGeom prst="rect">
            <a:avLst/>
          </a:prstGeom>
          <a:noFill/>
          <a:ln w="9525">
            <a:noFill/>
            <a:miter lim="800000"/>
            <a:headEnd/>
            <a:tailEnd/>
          </a:ln>
        </p:spPr>
      </p:pic>
      <p:sp>
        <p:nvSpPr>
          <p:cNvPr id="18440" name="TextBox 14"/>
          <p:cNvSpPr txBox="1">
            <a:spLocks noChangeArrowheads="1"/>
          </p:cNvSpPr>
          <p:nvPr/>
        </p:nvSpPr>
        <p:spPr bwMode="auto">
          <a:xfrm>
            <a:off x="4250440" y="1893201"/>
            <a:ext cx="2382135" cy="646331"/>
          </a:xfrm>
          <a:prstGeom prst="rect">
            <a:avLst/>
          </a:prstGeom>
          <a:noFill/>
          <a:ln w="9525">
            <a:noFill/>
            <a:miter lim="800000"/>
            <a:headEnd/>
            <a:tailEnd/>
          </a:ln>
        </p:spPr>
        <p:txBody>
          <a:bodyPr wrap="square">
            <a:spAutoFit/>
          </a:bodyPr>
          <a:lstStyle/>
          <a:p>
            <a:r>
              <a:rPr lang="en-US" dirty="0" smtClean="0"/>
              <a:t>Vista </a:t>
            </a:r>
            <a:r>
              <a:rPr lang="en-US" dirty="0" err="1" smtClean="0"/>
              <a:t>lógica</a:t>
            </a:r>
            <a:r>
              <a:rPr lang="en-US" dirty="0" smtClean="0"/>
              <a:t>: </a:t>
            </a:r>
          </a:p>
          <a:p>
            <a:r>
              <a:rPr lang="en-US" dirty="0" smtClean="0"/>
              <a:t>1 </a:t>
            </a:r>
            <a:r>
              <a:rPr lang="en-US" dirty="0"/>
              <a:t>NCAP </a:t>
            </a:r>
            <a:r>
              <a:rPr lang="en-US" dirty="0" smtClean="0"/>
              <a:t>y </a:t>
            </a:r>
            <a:r>
              <a:rPr lang="en-US" dirty="0"/>
              <a:t>2 TIMs</a:t>
            </a:r>
          </a:p>
        </p:txBody>
      </p:sp>
      <p:sp>
        <p:nvSpPr>
          <p:cNvPr id="18441" name="TextBox 15"/>
          <p:cNvSpPr txBox="1">
            <a:spLocks noChangeArrowheads="1"/>
          </p:cNvSpPr>
          <p:nvPr/>
        </p:nvSpPr>
        <p:spPr bwMode="auto">
          <a:xfrm>
            <a:off x="6160923" y="2943126"/>
            <a:ext cx="2789237" cy="2062103"/>
          </a:xfrm>
          <a:prstGeom prst="rect">
            <a:avLst/>
          </a:prstGeom>
          <a:noFill/>
          <a:ln w="9525">
            <a:noFill/>
            <a:miter lim="800000"/>
            <a:headEnd/>
            <a:tailEnd/>
          </a:ln>
        </p:spPr>
        <p:txBody>
          <a:bodyPr>
            <a:spAutoFit/>
          </a:bodyPr>
          <a:lstStyle/>
          <a:p>
            <a:r>
              <a:rPr lang="es-ES" sz="1600" smtClean="0"/>
              <a:t>Se han realizado dos implementaciones del servidor IEEE Std. 1451 http, uno mediante lenguaje de programación LabVIEW  y un segundo mediante lenguaje de programación  JAVA</a:t>
            </a:r>
            <a:endParaRPr lang="es-ES" sz="1600"/>
          </a:p>
        </p:txBody>
      </p:sp>
      <p:sp>
        <p:nvSpPr>
          <p:cNvPr id="10" name="Slide Number Placeholder 9"/>
          <p:cNvSpPr>
            <a:spLocks noGrp="1"/>
          </p:cNvSpPr>
          <p:nvPr>
            <p:ph type="sldNum" sz="quarter" idx="10"/>
          </p:nvPr>
        </p:nvSpPr>
        <p:spPr/>
        <p:txBody>
          <a:bodyPr/>
          <a:lstStyle/>
          <a:p>
            <a:pPr>
              <a:defRPr/>
            </a:pPr>
            <a:fld id="{46005965-86BA-4B11-B504-AA26E91D5D1D}" type="slidenum">
              <a:rPr lang="de-DE" smtClean="0"/>
              <a:pPr>
                <a:defRPr/>
              </a:pPr>
              <a:t>41</a:t>
            </a:fld>
            <a:endParaRPr lang="de-DE" dirty="0"/>
          </a:p>
        </p:txBody>
      </p:sp>
      <p:sp>
        <p:nvSpPr>
          <p:cNvPr id="12"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
        <p:nvSpPr>
          <p:cNvPr id="13" name="TextBox 12"/>
          <p:cNvSpPr txBox="1"/>
          <p:nvPr/>
        </p:nvSpPr>
        <p:spPr>
          <a:xfrm>
            <a:off x="63957" y="792559"/>
            <a:ext cx="7718154" cy="369332"/>
          </a:xfrm>
          <a:prstGeom prst="rect">
            <a:avLst/>
          </a:prstGeom>
          <a:noFill/>
        </p:spPr>
        <p:txBody>
          <a:bodyPr wrap="square" rtlCol="0">
            <a:spAutoFit/>
          </a:bodyPr>
          <a:lstStyle/>
          <a:p>
            <a:r>
              <a:rPr lang="es-ES" dirty="0" smtClean="0"/>
              <a:t>2- Implementación del servidor http 1451 en un servidor de OBSEA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3350" y="558047"/>
            <a:ext cx="8218488" cy="490537"/>
          </a:xfrm>
        </p:spPr>
        <p:txBody>
          <a:bodyPr/>
          <a:lstStyle/>
          <a:p>
            <a:pPr indent="201613" defTabSz="457200"/>
            <a:r>
              <a:rPr lang="en-US" sz="2400" dirty="0" smtClean="0">
                <a:solidFill>
                  <a:schemeClr val="tx1"/>
                </a:solidFill>
                <a:latin typeface="Times New Roman" pitchFamily="18" charset="0"/>
                <a:ea typeface="MS Mincho" pitchFamily="49" charset="-128"/>
                <a:cs typeface="Times New Roman" pitchFamily="18" charset="0"/>
              </a:rPr>
              <a:t>¿</a:t>
            </a:r>
            <a:r>
              <a:rPr lang="en-US" sz="2400" dirty="0" err="1" smtClean="0">
                <a:solidFill>
                  <a:schemeClr val="tx1"/>
                </a:solidFill>
                <a:latin typeface="Times New Roman" pitchFamily="18" charset="0"/>
                <a:ea typeface="MS Mincho" pitchFamily="49" charset="-128"/>
                <a:cs typeface="Times New Roman" pitchFamily="18" charset="0"/>
              </a:rPr>
              <a:t>Cómo</a:t>
            </a:r>
            <a:r>
              <a:rPr lang="en-US" sz="2400" dirty="0" smtClean="0">
                <a:solidFill>
                  <a:schemeClr val="tx1"/>
                </a:solidFill>
                <a:latin typeface="Times New Roman" pitchFamily="18" charset="0"/>
                <a:ea typeface="MS Mincho" pitchFamily="49" charset="-128"/>
                <a:cs typeface="Times New Roman" pitchFamily="18" charset="0"/>
              </a:rPr>
              <a:t> </a:t>
            </a:r>
            <a:r>
              <a:rPr lang="en-US" sz="2400" dirty="0" err="1" smtClean="0">
                <a:solidFill>
                  <a:schemeClr val="tx1"/>
                </a:solidFill>
                <a:latin typeface="Times New Roman" pitchFamily="18" charset="0"/>
                <a:ea typeface="MS Mincho" pitchFamily="49" charset="-128"/>
                <a:cs typeface="Times New Roman" pitchFamily="18" charset="0"/>
              </a:rPr>
              <a:t>funciona</a:t>
            </a:r>
            <a:r>
              <a:rPr lang="en-US" sz="2400" dirty="0" smtClean="0">
                <a:solidFill>
                  <a:schemeClr val="tx1"/>
                </a:solidFill>
                <a:latin typeface="Times New Roman" pitchFamily="18" charset="0"/>
                <a:ea typeface="MS Mincho" pitchFamily="49" charset="-128"/>
                <a:cs typeface="Times New Roman" pitchFamily="18" charset="0"/>
              </a:rPr>
              <a:t>?: IEEE Std.1451.0 HTTP API</a:t>
            </a:r>
            <a:endParaRPr lang="es-ES" sz="2800" dirty="0" smtClean="0">
              <a:solidFill>
                <a:schemeClr val="tx1"/>
              </a:solidFill>
              <a:latin typeface="Arial" pitchFamily="34" charset="0"/>
              <a:ea typeface="MS Mincho" pitchFamily="49" charset="-128"/>
              <a:cs typeface="Times New Roman" pitchFamily="18" charset="0"/>
            </a:endParaRPr>
          </a:p>
        </p:txBody>
      </p:sp>
      <p:graphicFrame>
        <p:nvGraphicFramePr>
          <p:cNvPr id="4" name="Table 3"/>
          <p:cNvGraphicFramePr>
            <a:graphicFrameLocks noGrp="1"/>
          </p:cNvGraphicFramePr>
          <p:nvPr/>
        </p:nvGraphicFramePr>
        <p:xfrm>
          <a:off x="427038" y="1017588"/>
          <a:ext cx="8152703" cy="4936032"/>
        </p:xfrm>
        <a:graphic>
          <a:graphicData uri="http://schemas.openxmlformats.org/drawingml/2006/table">
            <a:tbl>
              <a:tblPr/>
              <a:tblGrid>
                <a:gridCol w="2238058"/>
                <a:gridCol w="1933385"/>
                <a:gridCol w="3981260"/>
              </a:tblGrid>
              <a:tr h="152304">
                <a:tc>
                  <a:txBody>
                    <a:bodyPr/>
                    <a:lstStyle/>
                    <a:p>
                      <a:pPr algn="just">
                        <a:spcBef>
                          <a:spcPts val="1200"/>
                        </a:spcBef>
                        <a:spcAft>
                          <a:spcPts val="0"/>
                        </a:spcAft>
                      </a:pPr>
                      <a:r>
                        <a:rPr lang="en-US" sz="1600" dirty="0">
                          <a:solidFill>
                            <a:schemeClr val="bg1"/>
                          </a:solidFill>
                          <a:latin typeface="Times"/>
                          <a:ea typeface="Times New Roman"/>
                          <a:cs typeface="Times New Roman"/>
                        </a:rPr>
                        <a:t>Interface</a:t>
                      </a:r>
                      <a:endParaRPr lang="es-ES" sz="2800" dirty="0">
                        <a:solidFill>
                          <a:schemeClr val="bg1"/>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Bef>
                          <a:spcPts val="1200"/>
                        </a:spcBef>
                        <a:spcAft>
                          <a:spcPts val="0"/>
                        </a:spcAft>
                      </a:pPr>
                      <a:r>
                        <a:rPr lang="en-US" sz="1600" dirty="0">
                          <a:solidFill>
                            <a:schemeClr val="bg1"/>
                          </a:solidFill>
                          <a:latin typeface="Times"/>
                          <a:ea typeface="Times New Roman"/>
                          <a:cs typeface="Times New Roman"/>
                        </a:rPr>
                        <a:t>commands</a:t>
                      </a:r>
                      <a:endParaRPr lang="es-ES" sz="2800" dirty="0">
                        <a:solidFill>
                          <a:schemeClr val="bg1"/>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Bef>
                          <a:spcPts val="1200"/>
                        </a:spcBef>
                        <a:spcAft>
                          <a:spcPts val="0"/>
                        </a:spcAft>
                      </a:pPr>
                      <a:r>
                        <a:rPr lang="en-US" sz="1600" dirty="0">
                          <a:solidFill>
                            <a:schemeClr val="bg1"/>
                          </a:solidFill>
                          <a:latin typeface="Times"/>
                          <a:ea typeface="Times New Roman"/>
                          <a:cs typeface="Times New Roman"/>
                        </a:rPr>
                        <a:t>path</a:t>
                      </a:r>
                      <a:endParaRPr lang="es-ES" sz="2800" dirty="0">
                        <a:solidFill>
                          <a:schemeClr val="bg1"/>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52304">
                <a:tc rowSpan="2">
                  <a:txBody>
                    <a:bodyPr/>
                    <a:lstStyle/>
                    <a:p>
                      <a:pPr algn="just">
                        <a:spcBef>
                          <a:spcPts val="1200"/>
                        </a:spcBef>
                        <a:spcAft>
                          <a:spcPts val="0"/>
                        </a:spcAft>
                      </a:pPr>
                      <a:r>
                        <a:rPr lang="en-US" sz="1600">
                          <a:latin typeface="Times"/>
                          <a:ea typeface="Times New Roman"/>
                          <a:cs typeface="Times New Roman"/>
                        </a:rPr>
                        <a:t>Discovery API</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TIMDiscovery</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1451/Discovery/TIMDiscovery</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TransducerDiscovery</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1451/Discovery/TransducerDiscovery</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rowSpan="5">
                  <a:txBody>
                    <a:bodyPr/>
                    <a:lstStyle/>
                    <a:p>
                      <a:pPr algn="just">
                        <a:spcBef>
                          <a:spcPts val="1200"/>
                        </a:spcBef>
                        <a:spcAft>
                          <a:spcPts val="0"/>
                        </a:spcAft>
                      </a:pPr>
                      <a:r>
                        <a:rPr lang="en-US" sz="1600">
                          <a:latin typeface="Times"/>
                          <a:ea typeface="Times New Roman"/>
                          <a:cs typeface="Times New Roman"/>
                        </a:rPr>
                        <a:t>Transducer Access API</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ReadData</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1451/TransducerAccess/ReadData</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dirty="0" err="1">
                          <a:latin typeface="Times"/>
                          <a:ea typeface="Times New Roman"/>
                          <a:cs typeface="Times New Roman"/>
                        </a:rPr>
                        <a:t>StartReadData</a:t>
                      </a:r>
                      <a:endParaRPr lang="es-ES" sz="28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dirty="0">
                          <a:latin typeface="Times"/>
                          <a:ea typeface="Times New Roman"/>
                          <a:cs typeface="Times New Roman"/>
                        </a:rPr>
                        <a:t>1451/</a:t>
                      </a:r>
                      <a:r>
                        <a:rPr lang="en-US" sz="1600" dirty="0" err="1">
                          <a:latin typeface="Times"/>
                          <a:ea typeface="Times New Roman"/>
                          <a:cs typeface="Times New Roman"/>
                        </a:rPr>
                        <a:t>TransducerAccess</a:t>
                      </a:r>
                      <a:r>
                        <a:rPr lang="en-US" sz="1600" dirty="0">
                          <a:latin typeface="Times"/>
                          <a:ea typeface="Times New Roman"/>
                          <a:cs typeface="Times New Roman"/>
                        </a:rPr>
                        <a:t>/</a:t>
                      </a:r>
                      <a:r>
                        <a:rPr lang="en-US" sz="1600" dirty="0" err="1">
                          <a:latin typeface="Times"/>
                          <a:ea typeface="Times New Roman"/>
                          <a:cs typeface="Times New Roman"/>
                        </a:rPr>
                        <a:t>StartReadData</a:t>
                      </a:r>
                      <a:endParaRPr lang="es-ES" sz="28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MeasurementUpdate</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1451/TransducerAccess/MeasurementUpdate</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WriteData</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1451/TransducerAccess/WriteData</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StartWriteData</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1451/TransducerAccess/StartWriteData</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rowSpan="5">
                  <a:txBody>
                    <a:bodyPr/>
                    <a:lstStyle/>
                    <a:p>
                      <a:pPr algn="just">
                        <a:spcBef>
                          <a:spcPts val="1200"/>
                        </a:spcBef>
                        <a:spcAft>
                          <a:spcPts val="0"/>
                        </a:spcAft>
                      </a:pPr>
                      <a:r>
                        <a:rPr lang="en-US" sz="1600">
                          <a:latin typeface="Times"/>
                          <a:ea typeface="Times New Roman"/>
                          <a:cs typeface="Times New Roman"/>
                        </a:rPr>
                        <a:t>TEDS Manager API</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ReadTeds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1451/TEDSManager/ReadTeds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ReadRawTeds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1451/TEDSManager/ReadRawTeds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WriteTeds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1451/TEDSManager/WriteTeds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WriteRawTeds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1451/TEDSManager/WriteRawTeds</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UpdateTedsCache</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1451/TEDSManager/UpdateTedsCache</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rowSpan="5">
                  <a:txBody>
                    <a:bodyPr/>
                    <a:lstStyle/>
                    <a:p>
                      <a:pPr algn="just">
                        <a:spcBef>
                          <a:spcPts val="1200"/>
                        </a:spcBef>
                        <a:spcAft>
                          <a:spcPts val="0"/>
                        </a:spcAft>
                      </a:pPr>
                      <a:r>
                        <a:rPr lang="en-US" sz="1600" dirty="0">
                          <a:latin typeface="Times"/>
                          <a:ea typeface="Times New Roman"/>
                          <a:cs typeface="Times New Roman"/>
                        </a:rPr>
                        <a:t>Transducer Manager API</a:t>
                      </a:r>
                      <a:endParaRPr lang="es-ES" sz="28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SendCommand</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1451/TransducerManager/SendCommand</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StartCommand</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1451/TransducerManager/StartCommand</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CommandComplete</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1451/TransducerManager/CommandComplete</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04">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Trigger</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a:latin typeface="Times"/>
                          <a:ea typeface="Times New Roman"/>
                          <a:cs typeface="Times New Roman"/>
                        </a:rPr>
                        <a:t>1451/TransducerManager/Trigger</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08">
                <a:tc vMerge="1">
                  <a:txBody>
                    <a:bodyPr/>
                    <a:lstStyle/>
                    <a:p>
                      <a:endParaRPr lang="en-US"/>
                    </a:p>
                  </a:txBody>
                  <a:tcPr/>
                </a:tc>
                <a:tc>
                  <a:txBody>
                    <a:bodyPr/>
                    <a:lstStyle/>
                    <a:p>
                      <a:pPr algn="just">
                        <a:spcBef>
                          <a:spcPts val="1200"/>
                        </a:spcBef>
                        <a:spcAft>
                          <a:spcPts val="0"/>
                        </a:spcAft>
                      </a:pPr>
                      <a:r>
                        <a:rPr lang="en-US" sz="1600">
                          <a:latin typeface="Times"/>
                          <a:ea typeface="Times New Roman"/>
                          <a:cs typeface="Times New Roman"/>
                        </a:rPr>
                        <a:t>StartTrigger</a:t>
                      </a:r>
                      <a:endParaRPr lang="es-ES" sz="28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200"/>
                        </a:spcBef>
                        <a:spcAft>
                          <a:spcPts val="0"/>
                        </a:spcAft>
                      </a:pPr>
                      <a:r>
                        <a:rPr lang="en-US" sz="1600" dirty="0">
                          <a:latin typeface="Times"/>
                          <a:ea typeface="Times New Roman"/>
                          <a:cs typeface="Times New Roman"/>
                        </a:rPr>
                        <a:t>1451/</a:t>
                      </a:r>
                      <a:r>
                        <a:rPr lang="en-US" sz="1600" dirty="0" err="1">
                          <a:latin typeface="Times"/>
                          <a:ea typeface="Times New Roman"/>
                          <a:cs typeface="Times New Roman"/>
                        </a:rPr>
                        <a:t>TransducerManager</a:t>
                      </a:r>
                      <a:r>
                        <a:rPr lang="en-US" sz="1600" dirty="0">
                          <a:latin typeface="Times"/>
                          <a:ea typeface="Times New Roman"/>
                          <a:cs typeface="Times New Roman"/>
                        </a:rPr>
                        <a:t>/</a:t>
                      </a:r>
                      <a:r>
                        <a:rPr lang="en-US" sz="1600" dirty="0" err="1">
                          <a:latin typeface="Times"/>
                          <a:ea typeface="Times New Roman"/>
                          <a:cs typeface="Times New Roman"/>
                        </a:rPr>
                        <a:t>StartTrigger</a:t>
                      </a:r>
                      <a:endParaRPr lang="es-ES" sz="28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pPr>
              <a:defRPr/>
            </a:pPr>
            <a:fld id="{C4DB06FA-D5DE-4CB5-A846-5DD13D7FF383}" type="slidenum">
              <a:rPr lang="de-DE" smtClean="0"/>
              <a:pPr>
                <a:defRPr/>
              </a:pPr>
              <a:t>42</a:t>
            </a:fld>
            <a:endParaRPr lang="de-DE" dirty="0"/>
          </a:p>
        </p:txBody>
      </p:sp>
      <p:sp>
        <p:nvSpPr>
          <p:cNvPr id="7"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826000" y="772319"/>
            <a:ext cx="4267200" cy="490537"/>
          </a:xfrm>
        </p:spPr>
        <p:txBody>
          <a:bodyPr/>
          <a:lstStyle/>
          <a:p>
            <a:pPr algn="r"/>
            <a:r>
              <a:rPr lang="en-US" dirty="0" err="1" smtClean="0">
                <a:solidFill>
                  <a:schemeClr val="tx1"/>
                </a:solidFill>
              </a:rPr>
              <a:t>Ejemplo</a:t>
            </a:r>
            <a:endParaRPr lang="en-US" dirty="0" smtClean="0">
              <a:solidFill>
                <a:schemeClr val="tx1"/>
              </a:solidFill>
            </a:endParaRPr>
          </a:p>
        </p:txBody>
      </p:sp>
      <p:sp>
        <p:nvSpPr>
          <p:cNvPr id="20483" name="Rectangle 1"/>
          <p:cNvSpPr>
            <a:spLocks noChangeArrowheads="1"/>
          </p:cNvSpPr>
          <p:nvPr/>
        </p:nvSpPr>
        <p:spPr bwMode="auto">
          <a:xfrm>
            <a:off x="0" y="1465263"/>
            <a:ext cx="9093200" cy="338137"/>
          </a:xfrm>
          <a:prstGeom prst="rect">
            <a:avLst/>
          </a:prstGeom>
          <a:noFill/>
          <a:ln w="9525">
            <a:noFill/>
            <a:miter lim="800000"/>
            <a:headEnd/>
            <a:tailEnd/>
          </a:ln>
        </p:spPr>
        <p:txBody>
          <a:bodyPr anchor="ctr">
            <a:spAutoFit/>
          </a:bodyPr>
          <a:lstStyle/>
          <a:p>
            <a:pPr eaLnBrk="0" hangingPunct="0"/>
            <a:r>
              <a:rPr lang="en-US" sz="1600">
                <a:ea typeface="Times New Roman" pitchFamily="18" charset="0"/>
                <a:cs typeface="Arial" pitchFamily="34" charset="0"/>
                <a:hlinkClick r:id="rId2"/>
              </a:rPr>
              <a:t>http://esonet.epsevg.upc.es:1451/1451/Discovery/TIMDiscovery?ncapId=4&amp;responseFormat=xml</a:t>
            </a:r>
            <a:endParaRPr lang="en-US" sz="3600">
              <a:ea typeface="Times New Roman" pitchFamily="18" charset="0"/>
              <a:cs typeface="Arial" pitchFamily="34" charset="0"/>
            </a:endParaRPr>
          </a:p>
        </p:txBody>
      </p:sp>
      <p:graphicFrame>
        <p:nvGraphicFramePr>
          <p:cNvPr id="5" name="Table 4"/>
          <p:cNvGraphicFramePr>
            <a:graphicFrameLocks noGrp="1"/>
          </p:cNvGraphicFramePr>
          <p:nvPr/>
        </p:nvGraphicFramePr>
        <p:xfrm>
          <a:off x="68263" y="2363788"/>
          <a:ext cx="8816196" cy="3833799"/>
        </p:xfrm>
        <a:graphic>
          <a:graphicData uri="http://schemas.openxmlformats.org/drawingml/2006/table">
            <a:tbl>
              <a:tblPr/>
              <a:tblGrid>
                <a:gridCol w="8816196"/>
              </a:tblGrid>
              <a:tr h="395240">
                <a:tc>
                  <a:txBody>
                    <a:bodyPr/>
                    <a:lstStyle/>
                    <a:p>
                      <a:pPr algn="just">
                        <a:lnSpc>
                          <a:spcPct val="150000"/>
                        </a:lnSpc>
                        <a:spcAft>
                          <a:spcPts val="0"/>
                        </a:spcAft>
                      </a:pPr>
                      <a:r>
                        <a:rPr lang="es-ES" sz="1600" b="1" dirty="0" smtClean="0">
                          <a:latin typeface="Calibri"/>
                          <a:ea typeface="Times New Roman"/>
                        </a:rPr>
                        <a:t>NCAP </a:t>
                      </a:r>
                      <a:r>
                        <a:rPr lang="es-ES" sz="1600" b="1" dirty="0" err="1" smtClean="0">
                          <a:latin typeface="Calibri"/>
                          <a:ea typeface="Times New Roman"/>
                        </a:rPr>
                        <a:t>answer</a:t>
                      </a:r>
                      <a:r>
                        <a:rPr lang="es-ES" sz="1600" b="1" dirty="0" smtClean="0">
                          <a:latin typeface="Calibri"/>
                          <a:ea typeface="Times New Roman"/>
                        </a:rPr>
                        <a:t> in XML </a:t>
                      </a:r>
                      <a:r>
                        <a:rPr lang="es-ES" sz="1600" b="1" dirty="0" err="1" smtClean="0">
                          <a:latin typeface="Calibri"/>
                          <a:ea typeface="Times New Roman"/>
                        </a:rPr>
                        <a:t>format</a:t>
                      </a:r>
                      <a:r>
                        <a:rPr lang="es-ES" sz="1600" b="1" dirty="0" smtClean="0">
                          <a:latin typeface="Calibri"/>
                          <a:ea typeface="Times New Roman"/>
                        </a:rPr>
                        <a:t>:</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6898">
                <a:tc>
                  <a:txBody>
                    <a:bodyPr/>
                    <a:lstStyle/>
                    <a:p>
                      <a:pPr>
                        <a:lnSpc>
                          <a:spcPct val="115000"/>
                        </a:lnSpc>
                        <a:spcAft>
                          <a:spcPts val="0"/>
                        </a:spcAft>
                      </a:pPr>
                      <a:r>
                        <a:rPr lang="en-US" sz="1100">
                          <a:solidFill>
                            <a:srgbClr val="0000FF"/>
                          </a:solidFill>
                          <a:latin typeface="Verdana"/>
                          <a:ea typeface="Times New Roman"/>
                        </a:rPr>
                        <a:t>&lt;?xml version="1.0" encoding="UTF-8" ?&gt;</a:t>
                      </a:r>
                      <a:r>
                        <a:rPr lang="en-US" sz="1100">
                          <a:latin typeface="Verdana"/>
                          <a:ea typeface="Times New Roman"/>
                        </a:rPr>
                        <a:t> </a:t>
                      </a:r>
                      <a:endParaRPr lang="es-ES" sz="2400">
                        <a:latin typeface="Times New Roman"/>
                        <a:ea typeface="Times New Roman"/>
                      </a:endParaRPr>
                    </a:p>
                    <a:p>
                      <a:pPr>
                        <a:lnSpc>
                          <a:spcPct val="115000"/>
                        </a:lnSpc>
                        <a:spcAft>
                          <a:spcPts val="0"/>
                        </a:spcAft>
                      </a:pPr>
                      <a:r>
                        <a:rPr lang="en-US" sz="1100">
                          <a:solidFill>
                            <a:srgbClr val="0000FF"/>
                          </a:solidFill>
                          <a:latin typeface="Verdana"/>
                          <a:ea typeface="Times New Roman"/>
                        </a:rPr>
                        <a:t>&lt;</a:t>
                      </a:r>
                      <a:r>
                        <a:rPr lang="en-US" sz="1100">
                          <a:solidFill>
                            <a:srgbClr val="990000"/>
                          </a:solidFill>
                          <a:latin typeface="Verdana"/>
                          <a:ea typeface="Times New Roman"/>
                        </a:rPr>
                        <a:t>TIMDiscoveryHTTPResponse</a:t>
                      </a:r>
                      <a:r>
                        <a:rPr lang="en-US" sz="1100">
                          <a:solidFill>
                            <a:srgbClr val="FF0000"/>
                          </a:solidFill>
                          <a:latin typeface="Verdana"/>
                          <a:ea typeface="Times New Roman"/>
                        </a:rPr>
                        <a:t> xmlns</a:t>
                      </a:r>
                      <a:r>
                        <a:rPr lang="en-US" sz="1100">
                          <a:solidFill>
                            <a:srgbClr val="0000FF"/>
                          </a:solidFill>
                          <a:latin typeface="Verdana"/>
                          <a:ea typeface="Times New Roman"/>
                        </a:rPr>
                        <a:t>="</a:t>
                      </a:r>
                      <a:r>
                        <a:rPr lang="en-US" sz="1100" b="1">
                          <a:solidFill>
                            <a:srgbClr val="FF0000"/>
                          </a:solidFill>
                          <a:latin typeface="Verdana"/>
                          <a:ea typeface="Times New Roman"/>
                        </a:rPr>
                        <a:t>http://localhost/1451HTTPAPI</a:t>
                      </a:r>
                      <a:r>
                        <a:rPr lang="en-US" sz="1100">
                          <a:solidFill>
                            <a:srgbClr val="0000FF"/>
                          </a:solidFill>
                          <a:latin typeface="Verdana"/>
                          <a:ea typeface="Times New Roman"/>
                        </a:rPr>
                        <a:t>"</a:t>
                      </a:r>
                      <a:r>
                        <a:rPr lang="en-US" sz="1100">
                          <a:solidFill>
                            <a:srgbClr val="FF0000"/>
                          </a:solidFill>
                          <a:latin typeface="Verdana"/>
                          <a:ea typeface="Times New Roman"/>
                        </a:rPr>
                        <a:t> xmlns:xsi</a:t>
                      </a:r>
                      <a:r>
                        <a:rPr lang="en-US" sz="1100">
                          <a:solidFill>
                            <a:srgbClr val="0000FF"/>
                          </a:solidFill>
                          <a:latin typeface="Verdana"/>
                          <a:ea typeface="Times New Roman"/>
                        </a:rPr>
                        <a:t>="</a:t>
                      </a:r>
                      <a:r>
                        <a:rPr lang="en-US" sz="1100" b="1">
                          <a:solidFill>
                            <a:srgbClr val="FF0000"/>
                          </a:solidFill>
                          <a:latin typeface="Verdana"/>
                          <a:ea typeface="Times New Roman"/>
                        </a:rPr>
                        <a:t>http://www.w3.org/2001/XMLSchema-instance</a:t>
                      </a:r>
                      <a:r>
                        <a:rPr lang="en-US" sz="1100">
                          <a:solidFill>
                            <a:srgbClr val="0000FF"/>
                          </a:solidFill>
                          <a:latin typeface="Verdana"/>
                          <a:ea typeface="Times New Roman"/>
                        </a:rPr>
                        <a:t>"</a:t>
                      </a:r>
                      <a:r>
                        <a:rPr lang="en-US" sz="1100">
                          <a:solidFill>
                            <a:srgbClr val="990000"/>
                          </a:solidFill>
                          <a:latin typeface="Verdana"/>
                          <a:ea typeface="Times New Roman"/>
                        </a:rPr>
                        <a:t> xsi:schemaLocation</a:t>
                      </a:r>
                      <a:r>
                        <a:rPr lang="en-US" sz="1100">
                          <a:solidFill>
                            <a:srgbClr val="0000FF"/>
                          </a:solidFill>
                          <a:latin typeface="Verdana"/>
                          <a:ea typeface="Times New Roman"/>
                        </a:rPr>
                        <a:t>="</a:t>
                      </a:r>
                      <a:r>
                        <a:rPr lang="en-US" sz="1100" b="1">
                          <a:latin typeface="Verdana"/>
                          <a:ea typeface="Times New Roman"/>
                        </a:rPr>
                        <a:t>http://localhost/1451HTTPAPI http://grouper.ieee.org/groups/1451/0/1451HTTPAPI/TIMDiscoveryHTTPResponse.xsd</a:t>
                      </a:r>
                      <a:r>
                        <a:rPr lang="en-US" sz="1100">
                          <a:solidFill>
                            <a:srgbClr val="0000FF"/>
                          </a:solidFill>
                          <a:latin typeface="Verdana"/>
                          <a:ea typeface="Times New Roman"/>
                        </a:rPr>
                        <a:t>"&gt;</a:t>
                      </a:r>
                      <a:endParaRPr lang="es-ES" sz="2400">
                        <a:latin typeface="Times New Roman"/>
                        <a:ea typeface="Times New Roman"/>
                      </a:endParaRPr>
                    </a:p>
                    <a:p>
                      <a:pPr>
                        <a:lnSpc>
                          <a:spcPct val="115000"/>
                        </a:lnSpc>
                        <a:spcAft>
                          <a:spcPts val="0"/>
                        </a:spcAft>
                      </a:pPr>
                      <a:r>
                        <a:rPr lang="en-US" sz="1100" b="1" u="none" strike="noStrike">
                          <a:solidFill>
                            <a:srgbClr val="FF0000"/>
                          </a:solidFill>
                          <a:latin typeface="Courier New"/>
                          <a:ea typeface="Times New Roman"/>
                          <a:cs typeface="Courier New"/>
                        </a:rPr>
                        <a:t> </a:t>
                      </a:r>
                      <a:r>
                        <a:rPr lang="en-US" sz="1100">
                          <a:latin typeface="Verdana"/>
                          <a:ea typeface="Times New Roman"/>
                        </a:rPr>
                        <a:t> </a:t>
                      </a:r>
                      <a:r>
                        <a:rPr lang="en-US" sz="1100">
                          <a:solidFill>
                            <a:srgbClr val="0000FF"/>
                          </a:solidFill>
                          <a:latin typeface="Verdana"/>
                          <a:ea typeface="Times New Roman"/>
                        </a:rPr>
                        <a:t>&lt;</a:t>
                      </a:r>
                      <a:r>
                        <a:rPr lang="en-US" sz="1100">
                          <a:solidFill>
                            <a:srgbClr val="990000"/>
                          </a:solidFill>
                          <a:latin typeface="Verdana"/>
                          <a:ea typeface="Times New Roman"/>
                        </a:rPr>
                        <a:t>errorCode</a:t>
                      </a:r>
                      <a:r>
                        <a:rPr lang="en-US" sz="1100">
                          <a:solidFill>
                            <a:srgbClr val="0000FF"/>
                          </a:solidFill>
                          <a:latin typeface="Verdana"/>
                          <a:ea typeface="Times New Roman"/>
                        </a:rPr>
                        <a:t>&gt;</a:t>
                      </a:r>
                      <a:r>
                        <a:rPr lang="en-US" sz="1100" b="1">
                          <a:latin typeface="Verdana"/>
                          <a:ea typeface="Times New Roman"/>
                        </a:rPr>
                        <a:t>0</a:t>
                      </a:r>
                      <a:r>
                        <a:rPr lang="en-US" sz="1100">
                          <a:solidFill>
                            <a:srgbClr val="0000FF"/>
                          </a:solidFill>
                          <a:latin typeface="Verdana"/>
                          <a:ea typeface="Times New Roman"/>
                        </a:rPr>
                        <a:t>&lt;/</a:t>
                      </a:r>
                      <a:r>
                        <a:rPr lang="en-US" sz="1100">
                          <a:solidFill>
                            <a:srgbClr val="990000"/>
                          </a:solidFill>
                          <a:latin typeface="Verdana"/>
                          <a:ea typeface="Times New Roman"/>
                        </a:rPr>
                        <a:t>errorCode</a:t>
                      </a:r>
                      <a:r>
                        <a:rPr lang="en-US" sz="1100">
                          <a:solidFill>
                            <a:srgbClr val="0000FF"/>
                          </a:solidFill>
                          <a:latin typeface="Verdana"/>
                          <a:ea typeface="Times New Roman"/>
                        </a:rPr>
                        <a:t>&gt;</a:t>
                      </a:r>
                      <a:r>
                        <a:rPr lang="en-US" sz="1100">
                          <a:latin typeface="Verdana"/>
                          <a:ea typeface="Times New Roman"/>
                        </a:rPr>
                        <a:t> </a:t>
                      </a:r>
                      <a:endParaRPr lang="es-ES" sz="2400">
                        <a:latin typeface="Times New Roman"/>
                        <a:ea typeface="Times New Roman"/>
                      </a:endParaRPr>
                    </a:p>
                    <a:p>
                      <a:pPr>
                        <a:lnSpc>
                          <a:spcPct val="115000"/>
                        </a:lnSpc>
                        <a:spcAft>
                          <a:spcPts val="0"/>
                        </a:spcAft>
                      </a:pPr>
                      <a:r>
                        <a:rPr lang="en-US" sz="1100" b="1" u="none" strike="noStrike">
                          <a:solidFill>
                            <a:srgbClr val="FF0000"/>
                          </a:solidFill>
                          <a:latin typeface="Courier New"/>
                          <a:ea typeface="Times New Roman"/>
                          <a:cs typeface="Courier New"/>
                        </a:rPr>
                        <a:t> </a:t>
                      </a:r>
                      <a:r>
                        <a:rPr lang="en-US" sz="1100">
                          <a:latin typeface="Verdana"/>
                          <a:ea typeface="Times New Roman"/>
                        </a:rPr>
                        <a:t> </a:t>
                      </a:r>
                      <a:r>
                        <a:rPr lang="en-US" sz="1100">
                          <a:solidFill>
                            <a:srgbClr val="0000FF"/>
                          </a:solidFill>
                          <a:latin typeface="Verdana"/>
                          <a:ea typeface="Times New Roman"/>
                        </a:rPr>
                        <a:t>&lt;</a:t>
                      </a:r>
                      <a:r>
                        <a:rPr lang="en-US" sz="1100">
                          <a:solidFill>
                            <a:srgbClr val="990000"/>
                          </a:solidFill>
                          <a:latin typeface="Verdana"/>
                          <a:ea typeface="Times New Roman"/>
                        </a:rPr>
                        <a:t>ncapId</a:t>
                      </a:r>
                      <a:r>
                        <a:rPr lang="en-US" sz="1100">
                          <a:solidFill>
                            <a:srgbClr val="0000FF"/>
                          </a:solidFill>
                          <a:latin typeface="Verdana"/>
                          <a:ea typeface="Times New Roman"/>
                        </a:rPr>
                        <a:t>&gt;</a:t>
                      </a:r>
                      <a:r>
                        <a:rPr lang="en-US" sz="1100" b="1">
                          <a:latin typeface="Verdana"/>
                          <a:ea typeface="Times New Roman"/>
                        </a:rPr>
                        <a:t>4</a:t>
                      </a:r>
                      <a:r>
                        <a:rPr lang="en-US" sz="1100">
                          <a:solidFill>
                            <a:srgbClr val="0000FF"/>
                          </a:solidFill>
                          <a:latin typeface="Verdana"/>
                          <a:ea typeface="Times New Roman"/>
                        </a:rPr>
                        <a:t>&lt;/</a:t>
                      </a:r>
                      <a:r>
                        <a:rPr lang="en-US" sz="1100">
                          <a:solidFill>
                            <a:srgbClr val="990000"/>
                          </a:solidFill>
                          <a:latin typeface="Verdana"/>
                          <a:ea typeface="Times New Roman"/>
                        </a:rPr>
                        <a:t>ncapId</a:t>
                      </a:r>
                      <a:r>
                        <a:rPr lang="en-US" sz="1100">
                          <a:solidFill>
                            <a:srgbClr val="0000FF"/>
                          </a:solidFill>
                          <a:latin typeface="Verdana"/>
                          <a:ea typeface="Times New Roman"/>
                        </a:rPr>
                        <a:t>&gt;</a:t>
                      </a:r>
                      <a:r>
                        <a:rPr lang="en-US" sz="1100">
                          <a:latin typeface="Verdana"/>
                          <a:ea typeface="Times New Roman"/>
                        </a:rPr>
                        <a:t> </a:t>
                      </a:r>
                      <a:endParaRPr lang="es-ES" sz="2400">
                        <a:latin typeface="Times New Roman"/>
                        <a:ea typeface="Times New Roman"/>
                      </a:endParaRPr>
                    </a:p>
                    <a:p>
                      <a:pPr>
                        <a:lnSpc>
                          <a:spcPct val="115000"/>
                        </a:lnSpc>
                        <a:spcAft>
                          <a:spcPts val="0"/>
                        </a:spcAft>
                      </a:pPr>
                      <a:r>
                        <a:rPr lang="en-US" sz="1100" b="1" u="none" strike="noStrike">
                          <a:solidFill>
                            <a:srgbClr val="FF0000"/>
                          </a:solidFill>
                          <a:latin typeface="Courier New"/>
                          <a:ea typeface="Times New Roman"/>
                          <a:cs typeface="Courier New"/>
                        </a:rPr>
                        <a:t> </a:t>
                      </a:r>
                      <a:r>
                        <a:rPr lang="en-US" sz="1100">
                          <a:latin typeface="Verdana"/>
                          <a:ea typeface="Times New Roman"/>
                        </a:rPr>
                        <a:t> </a:t>
                      </a:r>
                      <a:r>
                        <a:rPr lang="en-US" sz="1100">
                          <a:solidFill>
                            <a:srgbClr val="0000FF"/>
                          </a:solidFill>
                          <a:latin typeface="Verdana"/>
                          <a:ea typeface="Times New Roman"/>
                        </a:rPr>
                        <a:t>&lt;</a:t>
                      </a:r>
                      <a:r>
                        <a:rPr lang="en-US" sz="1100">
                          <a:solidFill>
                            <a:srgbClr val="990000"/>
                          </a:solidFill>
                          <a:latin typeface="Verdana"/>
                          <a:ea typeface="Times New Roman"/>
                        </a:rPr>
                        <a:t>timIds</a:t>
                      </a:r>
                      <a:r>
                        <a:rPr lang="en-US" sz="1100">
                          <a:solidFill>
                            <a:srgbClr val="0000FF"/>
                          </a:solidFill>
                          <a:latin typeface="Verdana"/>
                          <a:ea typeface="Times New Roman"/>
                        </a:rPr>
                        <a:t>&gt;</a:t>
                      </a:r>
                      <a:r>
                        <a:rPr lang="en-US" sz="1100" b="1">
                          <a:latin typeface="Verdana"/>
                          <a:ea typeface="Times New Roman"/>
                        </a:rPr>
                        <a:t>1,2</a:t>
                      </a:r>
                      <a:r>
                        <a:rPr lang="en-US" sz="1100">
                          <a:solidFill>
                            <a:srgbClr val="0000FF"/>
                          </a:solidFill>
                          <a:latin typeface="Verdana"/>
                          <a:ea typeface="Times New Roman"/>
                        </a:rPr>
                        <a:t>&lt;/</a:t>
                      </a:r>
                      <a:r>
                        <a:rPr lang="en-US" sz="1100">
                          <a:solidFill>
                            <a:srgbClr val="990000"/>
                          </a:solidFill>
                          <a:latin typeface="Verdana"/>
                          <a:ea typeface="Times New Roman"/>
                        </a:rPr>
                        <a:t>timIds</a:t>
                      </a:r>
                      <a:r>
                        <a:rPr lang="en-US" sz="1100">
                          <a:solidFill>
                            <a:srgbClr val="0000FF"/>
                          </a:solidFill>
                          <a:latin typeface="Verdana"/>
                          <a:ea typeface="Times New Roman"/>
                        </a:rPr>
                        <a:t>&gt;</a:t>
                      </a:r>
                      <a:r>
                        <a:rPr lang="en-US" sz="1100">
                          <a:latin typeface="Verdana"/>
                          <a:ea typeface="Times New Roman"/>
                        </a:rPr>
                        <a:t> </a:t>
                      </a:r>
                      <a:endParaRPr lang="es-ES" sz="2400">
                        <a:latin typeface="Times New Roman"/>
                        <a:ea typeface="Times New Roman"/>
                      </a:endParaRPr>
                    </a:p>
                    <a:p>
                      <a:pPr>
                        <a:lnSpc>
                          <a:spcPct val="115000"/>
                        </a:lnSpc>
                        <a:spcAft>
                          <a:spcPts val="0"/>
                        </a:spcAft>
                      </a:pPr>
                      <a:r>
                        <a:rPr lang="en-US" sz="1100" b="1" u="none" strike="noStrike">
                          <a:solidFill>
                            <a:srgbClr val="FF0000"/>
                          </a:solidFill>
                          <a:latin typeface="Courier New"/>
                          <a:ea typeface="Times New Roman"/>
                          <a:cs typeface="Courier New"/>
                        </a:rPr>
                        <a:t> </a:t>
                      </a:r>
                      <a:r>
                        <a:rPr lang="en-US" sz="1100">
                          <a:latin typeface="Verdana"/>
                          <a:ea typeface="Times New Roman"/>
                        </a:rPr>
                        <a:t> </a:t>
                      </a:r>
                      <a:r>
                        <a:rPr lang="en-US" sz="1100">
                          <a:solidFill>
                            <a:srgbClr val="0000FF"/>
                          </a:solidFill>
                          <a:latin typeface="Verdana"/>
                          <a:ea typeface="Times New Roman"/>
                        </a:rPr>
                        <a:t>&lt;/</a:t>
                      </a:r>
                      <a:r>
                        <a:rPr lang="en-US" sz="1100">
                          <a:solidFill>
                            <a:srgbClr val="990000"/>
                          </a:solidFill>
                          <a:latin typeface="Verdana"/>
                          <a:ea typeface="Times New Roman"/>
                        </a:rPr>
                        <a:t>TIMDiscoveryHTTPResponse</a:t>
                      </a:r>
                      <a:r>
                        <a:rPr lang="en-US" sz="1100">
                          <a:solidFill>
                            <a:srgbClr val="0000FF"/>
                          </a:solidFill>
                          <a:latin typeface="Verdana"/>
                          <a:ea typeface="Times New Roman"/>
                        </a:rPr>
                        <a:t>&gt;</a:t>
                      </a:r>
                      <a:endParaRPr lang="es-E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240">
                <a:tc>
                  <a:txBody>
                    <a:bodyPr/>
                    <a:lstStyle/>
                    <a:p>
                      <a:pPr algn="just">
                        <a:lnSpc>
                          <a:spcPct val="150000"/>
                        </a:lnSpc>
                        <a:spcAft>
                          <a:spcPts val="0"/>
                        </a:spcAft>
                      </a:pPr>
                      <a:r>
                        <a:rPr lang="es-ES_tradnl" sz="1600" b="1" dirty="0" smtClean="0">
                          <a:latin typeface="Calibri"/>
                          <a:ea typeface="Times New Roman"/>
                        </a:rPr>
                        <a:t>NCAP</a:t>
                      </a:r>
                      <a:r>
                        <a:rPr lang="es-ES_tradnl" sz="1600" b="1" baseline="0" dirty="0" smtClean="0">
                          <a:latin typeface="Calibri"/>
                          <a:ea typeface="Times New Roman"/>
                        </a:rPr>
                        <a:t> </a:t>
                      </a:r>
                      <a:r>
                        <a:rPr lang="es-ES_tradnl" sz="1600" b="1" baseline="0" dirty="0" err="1" smtClean="0">
                          <a:latin typeface="Calibri"/>
                          <a:ea typeface="Times New Roman"/>
                        </a:rPr>
                        <a:t>answer</a:t>
                      </a:r>
                      <a:r>
                        <a:rPr lang="es-ES_tradnl" sz="1600" b="1" baseline="0" dirty="0" smtClean="0">
                          <a:latin typeface="Calibri"/>
                          <a:ea typeface="Times New Roman"/>
                        </a:rPr>
                        <a:t> in HTML </a:t>
                      </a:r>
                      <a:r>
                        <a:rPr lang="es-ES_tradnl" sz="1600" b="1" baseline="0" dirty="0" err="1" smtClean="0">
                          <a:latin typeface="Calibri"/>
                          <a:ea typeface="Times New Roman"/>
                        </a:rPr>
                        <a:t>fomat</a:t>
                      </a:r>
                      <a:r>
                        <a:rPr lang="es-ES_tradnl" sz="1600" b="1" baseline="0" dirty="0" smtClean="0">
                          <a:latin typeface="Calibri"/>
                          <a:ea typeface="Times New Roman"/>
                        </a:rPr>
                        <a:t>:</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6668">
                <a:tc>
                  <a:txBody>
                    <a:bodyPr/>
                    <a:lstStyle/>
                    <a:p>
                      <a:pPr algn="just">
                        <a:lnSpc>
                          <a:spcPct val="150000"/>
                        </a:lnSpc>
                        <a:spcAft>
                          <a:spcPts val="0"/>
                        </a:spcAft>
                      </a:pPr>
                      <a:r>
                        <a:rPr lang="en-US" sz="1100">
                          <a:latin typeface="Verdana"/>
                          <a:ea typeface="Times New Roman"/>
                        </a:rPr>
                        <a:t>errorCode: 0&lt;br /&gt;NCAP ID: 4&lt;br /&gt;TIM IDs: &lt;br /&gt;1,2</a:t>
                      </a:r>
                      <a:endParaRPr lang="es-ES" sz="20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240">
                <a:tc>
                  <a:txBody>
                    <a:bodyPr/>
                    <a:lstStyle/>
                    <a:p>
                      <a:pPr algn="just">
                        <a:lnSpc>
                          <a:spcPct val="150000"/>
                        </a:lnSpc>
                        <a:spcAft>
                          <a:spcPts val="0"/>
                        </a:spcAft>
                      </a:pPr>
                      <a:r>
                        <a:rPr lang="es-ES_tradnl" sz="1600" b="1" dirty="0" smtClean="0">
                          <a:latin typeface="Calibri"/>
                          <a:ea typeface="Times New Roman"/>
                        </a:rPr>
                        <a:t>NCAP </a:t>
                      </a:r>
                      <a:r>
                        <a:rPr lang="es-ES_tradnl" sz="1600" b="1" dirty="0" err="1" smtClean="0">
                          <a:latin typeface="Calibri"/>
                          <a:ea typeface="Times New Roman"/>
                        </a:rPr>
                        <a:t>answer</a:t>
                      </a:r>
                      <a:r>
                        <a:rPr lang="es-ES_tradnl" sz="1600" b="1" dirty="0" smtClean="0">
                          <a:latin typeface="Calibri"/>
                          <a:ea typeface="Times New Roman"/>
                        </a:rPr>
                        <a:t> in TEXT </a:t>
                      </a:r>
                      <a:r>
                        <a:rPr lang="es-ES_tradnl" sz="1600" b="1" dirty="0" err="1" smtClean="0">
                          <a:latin typeface="Calibri"/>
                          <a:ea typeface="Times New Roman"/>
                        </a:rPr>
                        <a:t>format</a:t>
                      </a:r>
                      <a:r>
                        <a:rPr lang="es-ES_tradnl" sz="1600" b="1" dirty="0" smtClean="0">
                          <a:latin typeface="Calibri"/>
                          <a:ea typeface="Times New Roman"/>
                        </a:rPr>
                        <a:t>:</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6337">
                <a:tc>
                  <a:txBody>
                    <a:bodyPr/>
                    <a:lstStyle/>
                    <a:p>
                      <a:pPr algn="just">
                        <a:lnSpc>
                          <a:spcPct val="115000"/>
                        </a:lnSpc>
                        <a:spcAft>
                          <a:spcPts val="0"/>
                        </a:spcAft>
                      </a:pPr>
                      <a:r>
                        <a:rPr lang="es-ES_tradnl" sz="1100" dirty="0">
                          <a:latin typeface="Verdana"/>
                          <a:ea typeface="Times New Roman"/>
                        </a:rPr>
                        <a:t>0</a:t>
                      </a:r>
                      <a:endParaRPr lang="es-ES" sz="2000" dirty="0">
                        <a:latin typeface="Calibri"/>
                        <a:ea typeface="Times New Roman"/>
                      </a:endParaRPr>
                    </a:p>
                    <a:p>
                      <a:pPr algn="just">
                        <a:lnSpc>
                          <a:spcPct val="115000"/>
                        </a:lnSpc>
                        <a:spcAft>
                          <a:spcPts val="0"/>
                        </a:spcAft>
                      </a:pPr>
                      <a:r>
                        <a:rPr lang="es-ES_tradnl" sz="1100" dirty="0">
                          <a:latin typeface="Verdana"/>
                          <a:ea typeface="Times New Roman"/>
                        </a:rPr>
                        <a:t>4</a:t>
                      </a:r>
                      <a:endParaRPr lang="es-ES" sz="2000" dirty="0">
                        <a:latin typeface="Calibri"/>
                        <a:ea typeface="Times New Roman"/>
                      </a:endParaRPr>
                    </a:p>
                    <a:p>
                      <a:pPr algn="just">
                        <a:lnSpc>
                          <a:spcPct val="115000"/>
                        </a:lnSpc>
                        <a:spcAft>
                          <a:spcPts val="0"/>
                        </a:spcAft>
                      </a:pPr>
                      <a:r>
                        <a:rPr lang="es-ES_tradnl" sz="1100" dirty="0">
                          <a:latin typeface="Verdana"/>
                          <a:ea typeface="Times New Roman"/>
                        </a:rPr>
                        <a:t>1,2</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00" name="TextBox 5"/>
          <p:cNvSpPr txBox="1">
            <a:spLocks noChangeArrowheads="1"/>
          </p:cNvSpPr>
          <p:nvPr/>
        </p:nvSpPr>
        <p:spPr bwMode="auto">
          <a:xfrm>
            <a:off x="34924" y="1017588"/>
            <a:ext cx="5869929" cy="369332"/>
          </a:xfrm>
          <a:prstGeom prst="rect">
            <a:avLst/>
          </a:prstGeom>
          <a:noFill/>
          <a:ln w="9525">
            <a:noFill/>
            <a:miter lim="800000"/>
            <a:headEnd/>
            <a:tailEnd/>
          </a:ln>
        </p:spPr>
        <p:txBody>
          <a:bodyPr wrap="square">
            <a:spAutoFit/>
          </a:bodyPr>
          <a:lstStyle/>
          <a:p>
            <a:r>
              <a:rPr lang="es-ES" dirty="0" smtClean="0"/>
              <a:t>Cliente interroga al NCAP cuantos instrumentos:</a:t>
            </a:r>
            <a:endParaRPr lang="es-ES" dirty="0"/>
          </a:p>
        </p:txBody>
      </p:sp>
      <p:sp>
        <p:nvSpPr>
          <p:cNvPr id="20501" name="TextBox 6"/>
          <p:cNvSpPr txBox="1">
            <a:spLocks noChangeArrowheads="1"/>
          </p:cNvSpPr>
          <p:nvPr/>
        </p:nvSpPr>
        <p:spPr bwMode="auto">
          <a:xfrm>
            <a:off x="34925" y="1958975"/>
            <a:ext cx="6486525" cy="369888"/>
          </a:xfrm>
          <a:prstGeom prst="rect">
            <a:avLst/>
          </a:prstGeom>
          <a:noFill/>
          <a:ln w="9525">
            <a:noFill/>
            <a:miter lim="800000"/>
            <a:headEnd/>
            <a:tailEnd/>
          </a:ln>
        </p:spPr>
        <p:txBody>
          <a:bodyPr>
            <a:spAutoFit/>
          </a:bodyPr>
          <a:lstStyle/>
          <a:p>
            <a:r>
              <a:rPr lang="en-US" dirty="0"/>
              <a:t>NCAP </a:t>
            </a:r>
            <a:r>
              <a:rPr lang="en-US" dirty="0" err="1" smtClean="0"/>
              <a:t>responde</a:t>
            </a:r>
            <a:r>
              <a:rPr lang="en-US" dirty="0" smtClean="0"/>
              <a:t> con dos </a:t>
            </a:r>
            <a:r>
              <a:rPr lang="en-US" dirty="0"/>
              <a:t>TIMS </a:t>
            </a:r>
            <a:r>
              <a:rPr lang="en-US" dirty="0" smtClean="0"/>
              <a:t>con IDs</a:t>
            </a:r>
            <a:r>
              <a:rPr lang="en-US" dirty="0"/>
              <a:t>: 1 </a:t>
            </a:r>
            <a:r>
              <a:rPr lang="en-US" dirty="0" smtClean="0"/>
              <a:t>y 2</a:t>
            </a:r>
            <a:endParaRPr lang="en-US" dirty="0"/>
          </a:p>
        </p:txBody>
      </p:sp>
      <p:sp>
        <p:nvSpPr>
          <p:cNvPr id="7" name="Slide Number Placeholder 6"/>
          <p:cNvSpPr>
            <a:spLocks noGrp="1"/>
          </p:cNvSpPr>
          <p:nvPr>
            <p:ph type="sldNum" sz="quarter" idx="10"/>
          </p:nvPr>
        </p:nvSpPr>
        <p:spPr/>
        <p:txBody>
          <a:bodyPr/>
          <a:lstStyle/>
          <a:p>
            <a:pPr>
              <a:defRPr/>
            </a:pPr>
            <a:fld id="{6DE68134-53DB-450E-B8FA-6D4B9AAFF228}" type="slidenum">
              <a:rPr lang="de-DE" smtClean="0"/>
              <a:pPr>
                <a:defRPr/>
              </a:pPr>
              <a:t>43</a:t>
            </a:fld>
            <a:endParaRPr lang="de-DE" dirty="0"/>
          </a:p>
        </p:txBody>
      </p:sp>
      <p:sp>
        <p:nvSpPr>
          <p:cNvPr id="10"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826000" y="772319"/>
            <a:ext cx="4267200" cy="490537"/>
          </a:xfrm>
        </p:spPr>
        <p:txBody>
          <a:bodyPr/>
          <a:lstStyle/>
          <a:p>
            <a:pPr algn="r"/>
            <a:r>
              <a:rPr lang="en-US" dirty="0" err="1" smtClean="0">
                <a:solidFill>
                  <a:schemeClr val="tx1"/>
                </a:solidFill>
              </a:rPr>
              <a:t>Ejemplo</a:t>
            </a:r>
            <a:endParaRPr lang="en-US" dirty="0" smtClean="0">
              <a:solidFill>
                <a:schemeClr val="tx1"/>
              </a:solidFill>
            </a:endParaRPr>
          </a:p>
        </p:txBody>
      </p:sp>
      <p:sp>
        <p:nvSpPr>
          <p:cNvPr id="20483" name="Rectangle 1"/>
          <p:cNvSpPr>
            <a:spLocks noChangeArrowheads="1"/>
          </p:cNvSpPr>
          <p:nvPr/>
        </p:nvSpPr>
        <p:spPr bwMode="auto">
          <a:xfrm>
            <a:off x="0" y="1341944"/>
            <a:ext cx="9093200" cy="584775"/>
          </a:xfrm>
          <a:prstGeom prst="rect">
            <a:avLst/>
          </a:prstGeom>
          <a:noFill/>
          <a:ln w="9525">
            <a:noFill/>
            <a:miter lim="800000"/>
            <a:headEnd/>
            <a:tailEnd/>
          </a:ln>
        </p:spPr>
        <p:txBody>
          <a:bodyPr anchor="ctr">
            <a:spAutoFit/>
          </a:bodyPr>
          <a:lstStyle/>
          <a:p>
            <a:pPr eaLnBrk="0" hangingPunct="0"/>
            <a:r>
              <a:rPr lang="es-ES" sz="1600" dirty="0" smtClean="0">
                <a:hlinkClick r:id="rId2"/>
              </a:rPr>
              <a:t>http://esonet.epsevg.upc.es:1451/1451/TransducerAccess/ReadData?ncapId=4&amp;timId=1&amp;channelId=1&amp;samplingMode=5&amp;timeoutSec=10&amp;timeoutNsec=0&amp;responseFormat=xml</a:t>
            </a:r>
            <a:endParaRPr lang="en-US" sz="3600" dirty="0">
              <a:ea typeface="Times New Roman" pitchFamily="18" charset="0"/>
              <a:cs typeface="Arial" pitchFamily="34" charset="0"/>
            </a:endParaRPr>
          </a:p>
        </p:txBody>
      </p:sp>
      <p:graphicFrame>
        <p:nvGraphicFramePr>
          <p:cNvPr id="5" name="Table 4"/>
          <p:cNvGraphicFramePr>
            <a:graphicFrameLocks noGrp="1"/>
          </p:cNvGraphicFramePr>
          <p:nvPr/>
        </p:nvGraphicFramePr>
        <p:xfrm>
          <a:off x="68263" y="2363788"/>
          <a:ext cx="8816196" cy="3583210"/>
        </p:xfrm>
        <a:graphic>
          <a:graphicData uri="http://schemas.openxmlformats.org/drawingml/2006/table">
            <a:tbl>
              <a:tblPr/>
              <a:tblGrid>
                <a:gridCol w="8816196"/>
              </a:tblGrid>
              <a:tr h="395240">
                <a:tc>
                  <a:txBody>
                    <a:bodyPr/>
                    <a:lstStyle/>
                    <a:p>
                      <a:pPr algn="just">
                        <a:lnSpc>
                          <a:spcPct val="150000"/>
                        </a:lnSpc>
                        <a:spcAft>
                          <a:spcPts val="0"/>
                        </a:spcAft>
                      </a:pPr>
                      <a:r>
                        <a:rPr lang="es-ES" sz="1600" b="1" dirty="0" smtClean="0">
                          <a:latin typeface="Calibri"/>
                          <a:ea typeface="Times New Roman"/>
                        </a:rPr>
                        <a:t>NCAP </a:t>
                      </a:r>
                      <a:r>
                        <a:rPr lang="es-ES" sz="1600" b="1" dirty="0" err="1" smtClean="0">
                          <a:latin typeface="Calibri"/>
                          <a:ea typeface="Times New Roman"/>
                        </a:rPr>
                        <a:t>answer</a:t>
                      </a:r>
                      <a:r>
                        <a:rPr lang="es-ES" sz="1600" b="1" dirty="0" smtClean="0">
                          <a:latin typeface="Calibri"/>
                          <a:ea typeface="Times New Roman"/>
                        </a:rPr>
                        <a:t> in XML </a:t>
                      </a:r>
                      <a:r>
                        <a:rPr lang="es-ES" sz="1600" b="1" dirty="0" err="1" smtClean="0">
                          <a:latin typeface="Calibri"/>
                          <a:ea typeface="Times New Roman"/>
                        </a:rPr>
                        <a:t>format</a:t>
                      </a:r>
                      <a:r>
                        <a:rPr lang="es-ES" sz="1600" b="1" dirty="0" smtClean="0">
                          <a:latin typeface="Calibri"/>
                          <a:ea typeface="Times New Roman"/>
                        </a:rPr>
                        <a:t>:</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6898">
                <a:tc>
                  <a:txBody>
                    <a:bodyPr/>
                    <a:lstStyle/>
                    <a:p>
                      <a:pPr marR="0" algn="l" rtl="0"/>
                      <a:r>
                        <a:rPr lang="en-US" sz="1000" baseline="0" dirty="0" smtClean="0">
                          <a:solidFill>
                            <a:srgbClr val="0000FF"/>
                          </a:solidFill>
                          <a:latin typeface="Verdana"/>
                        </a:rPr>
                        <a:t>&lt;?xml version="1.0" encoding="UTF-8" ?&gt; </a:t>
                      </a:r>
                    </a:p>
                    <a:p>
                      <a:pPr marR="0" algn="l" rtl="0"/>
                      <a:r>
                        <a:rPr lang="en-US" sz="1000" b="1" u="sng" baseline="0" dirty="0" smtClean="0">
                          <a:solidFill>
                            <a:srgbClr val="FF0000"/>
                          </a:solidFill>
                          <a:latin typeface="Courier New"/>
                        </a:rPr>
                        <a:t>-</a:t>
                      </a:r>
                      <a:r>
                        <a:rPr lang="en-US" sz="1000" b="1" u="sng" baseline="0" dirty="0" smtClean="0">
                          <a:solidFill>
                            <a:srgbClr val="0000FF"/>
                          </a:solidFill>
                          <a:latin typeface="Verdana"/>
                        </a:rPr>
                        <a:t>&lt;</a:t>
                      </a:r>
                      <a:r>
                        <a:rPr lang="en-US" sz="1000" b="1" u="sng" baseline="0" dirty="0" err="1" smtClean="0">
                          <a:solidFill>
                            <a:srgbClr val="990000"/>
                          </a:solidFill>
                          <a:latin typeface="Verdana"/>
                        </a:rPr>
                        <a:t>ReadDataHTTPResponse</a:t>
                      </a:r>
                      <a:r>
                        <a:rPr lang="en-US" sz="1000" b="1" u="sng" baseline="0" dirty="0" smtClean="0">
                          <a:solidFill>
                            <a:srgbClr val="FF0000"/>
                          </a:solidFill>
                          <a:latin typeface="Verdana"/>
                        </a:rPr>
                        <a:t> </a:t>
                      </a:r>
                      <a:r>
                        <a:rPr lang="en-US" sz="1000" b="1" u="sng" baseline="0" dirty="0" err="1" smtClean="0">
                          <a:solidFill>
                            <a:srgbClr val="FF0000"/>
                          </a:solidFill>
                          <a:latin typeface="Verdana"/>
                        </a:rPr>
                        <a:t>xmlns</a:t>
                      </a:r>
                      <a:r>
                        <a:rPr lang="en-US" sz="1000" b="1" u="sng" baseline="0" dirty="0" smtClean="0">
                          <a:solidFill>
                            <a:srgbClr val="0000FF"/>
                          </a:solidFill>
                          <a:latin typeface="Verdana"/>
                        </a:rPr>
                        <a:t>="</a:t>
                      </a:r>
                      <a:r>
                        <a:rPr lang="en-US" sz="1000" b="1" u="sng" baseline="0" dirty="0" smtClean="0">
                          <a:solidFill>
                            <a:srgbClr val="FF0000"/>
                          </a:solidFill>
                          <a:latin typeface="Verdana"/>
                        </a:rPr>
                        <a:t>http://localhost/1451HTTPAPI</a:t>
                      </a:r>
                      <a:r>
                        <a:rPr lang="en-US" sz="1000" b="1" u="sng" baseline="0" dirty="0" smtClean="0">
                          <a:solidFill>
                            <a:srgbClr val="0000FF"/>
                          </a:solidFill>
                          <a:latin typeface="Verdana"/>
                        </a:rPr>
                        <a:t>"</a:t>
                      </a:r>
                      <a:r>
                        <a:rPr lang="en-US" sz="1000" b="1" u="sng" baseline="0" dirty="0" smtClean="0">
                          <a:solidFill>
                            <a:srgbClr val="FF0000"/>
                          </a:solidFill>
                          <a:latin typeface="Verdana"/>
                        </a:rPr>
                        <a:t> </a:t>
                      </a:r>
                      <a:r>
                        <a:rPr lang="en-US" sz="1000" b="1" u="sng" baseline="0" dirty="0" err="1" smtClean="0">
                          <a:solidFill>
                            <a:srgbClr val="FF0000"/>
                          </a:solidFill>
                          <a:latin typeface="Verdana"/>
                        </a:rPr>
                        <a:t>xmlns:xsi</a:t>
                      </a:r>
                      <a:r>
                        <a:rPr lang="en-US" sz="1000" b="1" u="sng" baseline="0" dirty="0" smtClean="0">
                          <a:solidFill>
                            <a:srgbClr val="0000FF"/>
                          </a:solidFill>
                          <a:latin typeface="Verdana"/>
                        </a:rPr>
                        <a:t>="</a:t>
                      </a:r>
                      <a:r>
                        <a:rPr lang="en-US" sz="1000" b="1" u="sng" baseline="0" dirty="0" smtClean="0">
                          <a:solidFill>
                            <a:srgbClr val="FF0000"/>
                          </a:solidFill>
                          <a:latin typeface="Verdana"/>
                        </a:rPr>
                        <a:t>http://www.w3.org/2001/XMLSchema-instance</a:t>
                      </a:r>
                      <a:r>
                        <a:rPr lang="en-US" sz="1000" b="1" u="sng" baseline="0" dirty="0" smtClean="0">
                          <a:solidFill>
                            <a:srgbClr val="0000FF"/>
                          </a:solidFill>
                          <a:latin typeface="Verdana"/>
                        </a:rPr>
                        <a:t>"</a:t>
                      </a:r>
                      <a:r>
                        <a:rPr lang="en-US" sz="1000" b="1" u="sng" baseline="0" dirty="0" smtClean="0">
                          <a:solidFill>
                            <a:srgbClr val="990000"/>
                          </a:solidFill>
                          <a:latin typeface="Verdana"/>
                        </a:rPr>
                        <a:t> </a:t>
                      </a:r>
                      <a:r>
                        <a:rPr lang="en-US" sz="1000" b="1" u="sng" baseline="0" dirty="0" err="1" smtClean="0">
                          <a:solidFill>
                            <a:srgbClr val="990000"/>
                          </a:solidFill>
                          <a:latin typeface="Verdana"/>
                        </a:rPr>
                        <a:t>xsi:schemaLocation</a:t>
                      </a:r>
                      <a:r>
                        <a:rPr lang="en-US" sz="1000" b="1" u="sng" baseline="0" dirty="0" smtClean="0">
                          <a:solidFill>
                            <a:srgbClr val="0000FF"/>
                          </a:solidFill>
                          <a:latin typeface="Verdana"/>
                        </a:rPr>
                        <a:t>="http://localhost/1451HTTPAPI http://grouper.ieee.org/groups/1451/0/1451HTTPAPI/ReadDataHTTPResponse.xsd"&gt;</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errorCode</a:t>
                      </a:r>
                      <a:r>
                        <a:rPr lang="en-US" sz="1000" baseline="0" dirty="0" smtClean="0">
                          <a:solidFill>
                            <a:srgbClr val="0000FF"/>
                          </a:solidFill>
                          <a:latin typeface="Verdana"/>
                        </a:rPr>
                        <a:t>&gt;</a:t>
                      </a:r>
                      <a:r>
                        <a:rPr lang="en-US" sz="1000" b="1" baseline="0" dirty="0" smtClean="0">
                          <a:solidFill>
                            <a:srgbClr val="0000FF"/>
                          </a:solidFill>
                          <a:latin typeface="Verdana"/>
                        </a:rPr>
                        <a:t>0&lt;/</a:t>
                      </a:r>
                      <a:r>
                        <a:rPr lang="en-US" sz="1000" b="1" baseline="0" dirty="0" err="1" smtClean="0">
                          <a:solidFill>
                            <a:srgbClr val="990000"/>
                          </a:solidFill>
                          <a:latin typeface="Verdana"/>
                        </a:rPr>
                        <a:t>errorCode</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ncapId</a:t>
                      </a:r>
                      <a:r>
                        <a:rPr lang="en-US" sz="1000" baseline="0" dirty="0" smtClean="0">
                          <a:solidFill>
                            <a:srgbClr val="0000FF"/>
                          </a:solidFill>
                          <a:latin typeface="Verdana"/>
                        </a:rPr>
                        <a:t>&gt;</a:t>
                      </a:r>
                      <a:r>
                        <a:rPr lang="en-US" sz="1000" b="1" baseline="0" dirty="0" smtClean="0">
                          <a:solidFill>
                            <a:srgbClr val="0000FF"/>
                          </a:solidFill>
                          <a:latin typeface="Verdana"/>
                        </a:rPr>
                        <a:t>4&lt;/</a:t>
                      </a:r>
                      <a:r>
                        <a:rPr lang="en-US" sz="1000" b="1" baseline="0" dirty="0" err="1" smtClean="0">
                          <a:solidFill>
                            <a:srgbClr val="990000"/>
                          </a:solidFill>
                          <a:latin typeface="Verdana"/>
                        </a:rPr>
                        <a:t>ncapId</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timId</a:t>
                      </a:r>
                      <a:r>
                        <a:rPr lang="en-US" sz="1000" baseline="0" dirty="0" smtClean="0">
                          <a:solidFill>
                            <a:srgbClr val="0000FF"/>
                          </a:solidFill>
                          <a:latin typeface="Verdana"/>
                        </a:rPr>
                        <a:t>&gt;</a:t>
                      </a:r>
                      <a:r>
                        <a:rPr lang="en-US" sz="1000" b="1" baseline="0" dirty="0" smtClean="0">
                          <a:solidFill>
                            <a:srgbClr val="0000FF"/>
                          </a:solidFill>
                          <a:latin typeface="Verdana"/>
                        </a:rPr>
                        <a:t>1&lt;/</a:t>
                      </a:r>
                      <a:r>
                        <a:rPr lang="en-US" sz="1000" b="1" baseline="0" dirty="0" err="1" smtClean="0">
                          <a:solidFill>
                            <a:srgbClr val="990000"/>
                          </a:solidFill>
                          <a:latin typeface="Verdana"/>
                        </a:rPr>
                        <a:t>timId</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channelId</a:t>
                      </a:r>
                      <a:r>
                        <a:rPr lang="en-US" sz="1000" baseline="0" dirty="0" smtClean="0">
                          <a:solidFill>
                            <a:srgbClr val="0000FF"/>
                          </a:solidFill>
                          <a:latin typeface="Verdana"/>
                        </a:rPr>
                        <a:t>&gt;</a:t>
                      </a:r>
                      <a:r>
                        <a:rPr lang="en-US" sz="1000" b="1" baseline="0" dirty="0" smtClean="0">
                          <a:solidFill>
                            <a:srgbClr val="0000FF"/>
                          </a:solidFill>
                          <a:latin typeface="Verdana"/>
                        </a:rPr>
                        <a:t>1&lt;/</a:t>
                      </a:r>
                      <a:r>
                        <a:rPr lang="en-US" sz="1000" b="1" baseline="0" dirty="0" err="1" smtClean="0">
                          <a:solidFill>
                            <a:srgbClr val="990000"/>
                          </a:solidFill>
                          <a:latin typeface="Verdana"/>
                        </a:rPr>
                        <a:t>channelId</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timeSec</a:t>
                      </a:r>
                      <a:r>
                        <a:rPr lang="en-US" sz="1000" baseline="0" dirty="0" smtClean="0">
                          <a:solidFill>
                            <a:srgbClr val="0000FF"/>
                          </a:solidFill>
                          <a:latin typeface="Verdana"/>
                        </a:rPr>
                        <a:t>&gt;</a:t>
                      </a:r>
                      <a:r>
                        <a:rPr lang="en-US" sz="1000" b="1" baseline="0" dirty="0" smtClean="0">
                          <a:solidFill>
                            <a:srgbClr val="0000FF"/>
                          </a:solidFill>
                          <a:latin typeface="Verdana"/>
                        </a:rPr>
                        <a:t>1318934601&lt;/</a:t>
                      </a:r>
                      <a:r>
                        <a:rPr lang="en-US" sz="1000" b="1" baseline="0" dirty="0" err="1" smtClean="0">
                          <a:solidFill>
                            <a:srgbClr val="990000"/>
                          </a:solidFill>
                          <a:latin typeface="Verdana"/>
                        </a:rPr>
                        <a:t>timeSec</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timeNsec</a:t>
                      </a:r>
                      <a:r>
                        <a:rPr lang="en-US" sz="1000" baseline="0" dirty="0" smtClean="0">
                          <a:solidFill>
                            <a:srgbClr val="0000FF"/>
                          </a:solidFill>
                          <a:latin typeface="Verdana"/>
                        </a:rPr>
                        <a:t>&gt;</a:t>
                      </a:r>
                      <a:r>
                        <a:rPr lang="en-US" sz="1000" b="1" baseline="0" dirty="0" smtClean="0">
                          <a:solidFill>
                            <a:srgbClr val="0000FF"/>
                          </a:solidFill>
                          <a:latin typeface="Verdana"/>
                        </a:rPr>
                        <a:t>531000&lt;/</a:t>
                      </a:r>
                      <a:r>
                        <a:rPr lang="en-US" sz="1000" b="1" baseline="0" dirty="0" err="1" smtClean="0">
                          <a:solidFill>
                            <a:srgbClr val="990000"/>
                          </a:solidFill>
                          <a:latin typeface="Verdana"/>
                        </a:rPr>
                        <a:t>timeNsec</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transducerData</a:t>
                      </a:r>
                      <a:r>
                        <a:rPr lang="en-US" sz="1000" baseline="0" dirty="0" smtClean="0">
                          <a:solidFill>
                            <a:srgbClr val="0000FF"/>
                          </a:solidFill>
                          <a:latin typeface="Verdana"/>
                        </a:rPr>
                        <a:t>&gt;</a:t>
                      </a:r>
                      <a:r>
                        <a:rPr lang="en-US" sz="1000" b="1" baseline="0" dirty="0" smtClean="0">
                          <a:solidFill>
                            <a:srgbClr val="0000FF"/>
                          </a:solidFill>
                          <a:latin typeface="Verdana"/>
                        </a:rPr>
                        <a:t>"23.3203"&lt;/</a:t>
                      </a:r>
                      <a:r>
                        <a:rPr lang="en-US" sz="1000" b="1" baseline="0" dirty="0" err="1" smtClean="0">
                          <a:solidFill>
                            <a:srgbClr val="990000"/>
                          </a:solidFill>
                          <a:latin typeface="Verdana"/>
                        </a:rPr>
                        <a:t>transducerData</a:t>
                      </a:r>
                      <a:r>
                        <a:rPr lang="en-US" sz="1000" b="1" baseline="0" dirty="0" smtClean="0">
                          <a:solidFill>
                            <a:srgbClr val="0000FF"/>
                          </a:solidFill>
                          <a:latin typeface="Verdana"/>
                        </a:rPr>
                        <a:t>&gt; </a:t>
                      </a:r>
                    </a:p>
                    <a:p>
                      <a:pPr marR="0" algn="l" rtl="0"/>
                      <a:r>
                        <a:rPr lang="en-US" sz="1000" baseline="0" dirty="0" smtClean="0">
                          <a:solidFill>
                            <a:srgbClr val="0000FF"/>
                          </a:solidFill>
                          <a:latin typeface="Verdana"/>
                        </a:rPr>
                        <a:t>&lt;/</a:t>
                      </a:r>
                      <a:r>
                        <a:rPr lang="en-US" sz="1000" baseline="0" dirty="0" err="1" smtClean="0">
                          <a:solidFill>
                            <a:srgbClr val="990000"/>
                          </a:solidFill>
                          <a:latin typeface="Verdana"/>
                        </a:rPr>
                        <a:t>ReadDataHTTPResponse</a:t>
                      </a:r>
                      <a:r>
                        <a:rPr lang="en-US" sz="1000" baseline="0" dirty="0" smtClean="0">
                          <a:solidFill>
                            <a:srgbClr val="0000FF"/>
                          </a:solidFill>
                          <a:latin typeface="Verdana"/>
                        </a:rPr>
                        <a:t>&gt;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240">
                <a:tc>
                  <a:txBody>
                    <a:bodyPr/>
                    <a:lstStyle/>
                    <a:p>
                      <a:pPr algn="just">
                        <a:lnSpc>
                          <a:spcPct val="150000"/>
                        </a:lnSpc>
                        <a:spcAft>
                          <a:spcPts val="0"/>
                        </a:spcAft>
                      </a:pPr>
                      <a:r>
                        <a:rPr lang="es-ES_tradnl" sz="1600" b="1" dirty="0" smtClean="0">
                          <a:latin typeface="Calibri"/>
                          <a:ea typeface="Times New Roman"/>
                        </a:rPr>
                        <a:t>NCAP </a:t>
                      </a:r>
                      <a:r>
                        <a:rPr lang="es-ES_tradnl" sz="1600" b="1" dirty="0" err="1" smtClean="0">
                          <a:latin typeface="Calibri"/>
                          <a:ea typeface="Times New Roman"/>
                        </a:rPr>
                        <a:t>answer</a:t>
                      </a:r>
                      <a:r>
                        <a:rPr lang="es-ES_tradnl" sz="1600" b="1" dirty="0" smtClean="0">
                          <a:latin typeface="Calibri"/>
                          <a:ea typeface="Times New Roman"/>
                        </a:rPr>
                        <a:t> in TEXT </a:t>
                      </a:r>
                      <a:r>
                        <a:rPr lang="es-ES_tradnl" sz="1600" b="1" dirty="0" err="1" smtClean="0">
                          <a:latin typeface="Calibri"/>
                          <a:ea typeface="Times New Roman"/>
                        </a:rPr>
                        <a:t>format</a:t>
                      </a:r>
                      <a:r>
                        <a:rPr lang="es-ES_tradnl" sz="1600" b="1" dirty="0" smtClean="0">
                          <a:latin typeface="Calibri"/>
                          <a:ea typeface="Times New Roman"/>
                        </a:rPr>
                        <a:t>:</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6337">
                <a:tc>
                  <a:txBody>
                    <a:bodyPr/>
                    <a:lstStyle/>
                    <a:p>
                      <a:pPr algn="just">
                        <a:lnSpc>
                          <a:spcPct val="115000"/>
                        </a:lnSpc>
                        <a:spcAft>
                          <a:spcPts val="0"/>
                        </a:spcAft>
                      </a:pPr>
                      <a:r>
                        <a:rPr lang="es-ES_tradnl" sz="1100" dirty="0" smtClean="0">
                          <a:latin typeface="Verdana"/>
                          <a:ea typeface="Times New Roman"/>
                        </a:rPr>
                        <a:t>0</a:t>
                      </a:r>
                    </a:p>
                    <a:p>
                      <a:pPr algn="just">
                        <a:lnSpc>
                          <a:spcPct val="115000"/>
                        </a:lnSpc>
                        <a:spcAft>
                          <a:spcPts val="0"/>
                        </a:spcAft>
                      </a:pPr>
                      <a:r>
                        <a:rPr lang="es-ES_tradnl" sz="1100" dirty="0" smtClean="0">
                          <a:latin typeface="Verdana"/>
                          <a:ea typeface="Times New Roman"/>
                        </a:rPr>
                        <a:t>4</a:t>
                      </a:r>
                    </a:p>
                    <a:p>
                      <a:pPr algn="just">
                        <a:lnSpc>
                          <a:spcPct val="115000"/>
                        </a:lnSpc>
                        <a:spcAft>
                          <a:spcPts val="0"/>
                        </a:spcAft>
                      </a:pPr>
                      <a:r>
                        <a:rPr lang="es-ES_tradnl" sz="1100" dirty="0" smtClean="0">
                          <a:latin typeface="Verdana"/>
                          <a:ea typeface="Times New Roman"/>
                        </a:rPr>
                        <a:t>1</a:t>
                      </a:r>
                    </a:p>
                    <a:p>
                      <a:pPr algn="just">
                        <a:lnSpc>
                          <a:spcPct val="115000"/>
                        </a:lnSpc>
                        <a:spcAft>
                          <a:spcPts val="0"/>
                        </a:spcAft>
                      </a:pPr>
                      <a:r>
                        <a:rPr lang="es-ES_tradnl" sz="1100" dirty="0" smtClean="0">
                          <a:latin typeface="Verdana"/>
                          <a:ea typeface="Times New Roman"/>
                        </a:rPr>
                        <a:t>1</a:t>
                      </a:r>
                    </a:p>
                    <a:p>
                      <a:pPr algn="just">
                        <a:lnSpc>
                          <a:spcPct val="115000"/>
                        </a:lnSpc>
                        <a:spcAft>
                          <a:spcPts val="0"/>
                        </a:spcAft>
                      </a:pPr>
                      <a:r>
                        <a:rPr lang="es-ES_tradnl" sz="1100" dirty="0" smtClean="0">
                          <a:latin typeface="Verdana"/>
                          <a:ea typeface="Times New Roman"/>
                        </a:rPr>
                        <a:t>1318934771,546000,"23.3198"</a:t>
                      </a:r>
                      <a:endParaRPr lang="es-ES" sz="20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00" name="TextBox 5"/>
          <p:cNvSpPr txBox="1">
            <a:spLocks noChangeArrowheads="1"/>
          </p:cNvSpPr>
          <p:nvPr/>
        </p:nvSpPr>
        <p:spPr bwMode="auto">
          <a:xfrm>
            <a:off x="34925" y="1017588"/>
            <a:ext cx="5792438" cy="369332"/>
          </a:xfrm>
          <a:prstGeom prst="rect">
            <a:avLst/>
          </a:prstGeom>
          <a:noFill/>
          <a:ln w="9525">
            <a:noFill/>
            <a:miter lim="800000"/>
            <a:headEnd/>
            <a:tailEnd/>
          </a:ln>
        </p:spPr>
        <p:txBody>
          <a:bodyPr wrap="square">
            <a:spAutoFit/>
          </a:bodyPr>
          <a:lstStyle/>
          <a:p>
            <a:r>
              <a:rPr lang="en-US" dirty="0" err="1" smtClean="0"/>
              <a:t>Petición</a:t>
            </a:r>
            <a:r>
              <a:rPr lang="en-US" dirty="0" smtClean="0"/>
              <a:t> del valor de </a:t>
            </a:r>
            <a:r>
              <a:rPr lang="en-US" dirty="0" err="1" smtClean="0"/>
              <a:t>medida</a:t>
            </a:r>
            <a:r>
              <a:rPr lang="en-US" dirty="0" smtClean="0"/>
              <a:t> del canal 1 del TIM 1:</a:t>
            </a:r>
            <a:endParaRPr lang="en-US" dirty="0"/>
          </a:p>
        </p:txBody>
      </p:sp>
      <p:sp>
        <p:nvSpPr>
          <p:cNvPr id="20501" name="TextBox 6"/>
          <p:cNvSpPr txBox="1">
            <a:spLocks noChangeArrowheads="1"/>
          </p:cNvSpPr>
          <p:nvPr/>
        </p:nvSpPr>
        <p:spPr bwMode="auto">
          <a:xfrm>
            <a:off x="34925" y="1958975"/>
            <a:ext cx="6486525" cy="369888"/>
          </a:xfrm>
          <a:prstGeom prst="rect">
            <a:avLst/>
          </a:prstGeom>
          <a:noFill/>
          <a:ln w="9525">
            <a:noFill/>
            <a:miter lim="800000"/>
            <a:headEnd/>
            <a:tailEnd/>
          </a:ln>
        </p:spPr>
        <p:txBody>
          <a:bodyPr>
            <a:spAutoFit/>
          </a:bodyPr>
          <a:lstStyle/>
          <a:p>
            <a:r>
              <a:rPr lang="en-US" dirty="0" err="1" smtClean="0"/>
              <a:t>Respuesta</a:t>
            </a:r>
            <a:r>
              <a:rPr lang="en-US" dirty="0" smtClean="0"/>
              <a:t> del NCAP</a:t>
            </a:r>
            <a:endParaRPr lang="en-US" dirty="0"/>
          </a:p>
        </p:txBody>
      </p:sp>
      <p:sp>
        <p:nvSpPr>
          <p:cNvPr id="7" name="Slide Number Placeholder 6"/>
          <p:cNvSpPr>
            <a:spLocks noGrp="1"/>
          </p:cNvSpPr>
          <p:nvPr>
            <p:ph type="sldNum" sz="quarter" idx="10"/>
          </p:nvPr>
        </p:nvSpPr>
        <p:spPr/>
        <p:txBody>
          <a:bodyPr/>
          <a:lstStyle/>
          <a:p>
            <a:pPr>
              <a:defRPr/>
            </a:pPr>
            <a:fld id="{6DE68134-53DB-450E-B8FA-6D4B9AAFF228}" type="slidenum">
              <a:rPr lang="de-DE" smtClean="0"/>
              <a:pPr>
                <a:defRPr/>
              </a:pPr>
              <a:t>44</a:t>
            </a:fld>
            <a:endParaRPr lang="de-DE" dirty="0"/>
          </a:p>
        </p:txBody>
      </p:sp>
      <p:sp>
        <p:nvSpPr>
          <p:cNvPr id="10"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Imagen 1" descr="screenshot of the client">
            <a:hlinkClick r:id="rId2"/>
          </p:cNvPr>
          <p:cNvPicPr>
            <a:picLocks noChangeAspect="1" noChangeArrowheads="1"/>
          </p:cNvPicPr>
          <p:nvPr/>
        </p:nvPicPr>
        <p:blipFill>
          <a:blip r:embed="rId3" r:link="rId4"/>
          <a:srcRect/>
          <a:stretch>
            <a:fillRect/>
          </a:stretch>
        </p:blipFill>
        <p:spPr bwMode="auto">
          <a:xfrm>
            <a:off x="254000" y="1487488"/>
            <a:ext cx="3381375" cy="4164012"/>
          </a:xfrm>
          <a:prstGeom prst="rect">
            <a:avLst/>
          </a:prstGeom>
          <a:noFill/>
          <a:ln w="9525">
            <a:noFill/>
            <a:miter lim="800000"/>
            <a:headEnd/>
            <a:tailEnd/>
          </a:ln>
        </p:spPr>
      </p:pic>
      <p:pic>
        <p:nvPicPr>
          <p:cNvPr id="21508" name="Imagen 2" descr="C:\Users\Marc\Desktop\Sense títol.png">
            <a:hlinkClick r:id="rId5"/>
          </p:cNvPr>
          <p:cNvPicPr>
            <a:picLocks noChangeAspect="1" noChangeArrowheads="1"/>
          </p:cNvPicPr>
          <p:nvPr/>
        </p:nvPicPr>
        <p:blipFill>
          <a:blip r:embed="rId6"/>
          <a:srcRect/>
          <a:stretch>
            <a:fillRect/>
          </a:stretch>
        </p:blipFill>
        <p:spPr bwMode="auto">
          <a:xfrm>
            <a:off x="3795713" y="893624"/>
            <a:ext cx="4759325" cy="2671763"/>
          </a:xfrm>
          <a:prstGeom prst="rect">
            <a:avLst/>
          </a:prstGeom>
          <a:noFill/>
          <a:ln w="9525">
            <a:noFill/>
            <a:miter lim="800000"/>
            <a:headEnd/>
            <a:tailEnd/>
          </a:ln>
        </p:spPr>
      </p:pic>
      <p:pic>
        <p:nvPicPr>
          <p:cNvPr id="21509" name="Picture 2">
            <a:hlinkClick r:id="rId7"/>
          </p:cNvPr>
          <p:cNvPicPr>
            <a:picLocks noChangeAspect="1" noChangeArrowheads="1"/>
          </p:cNvPicPr>
          <p:nvPr/>
        </p:nvPicPr>
        <p:blipFill>
          <a:blip r:embed="rId8"/>
          <a:srcRect/>
          <a:stretch>
            <a:fillRect/>
          </a:stretch>
        </p:blipFill>
        <p:spPr bwMode="auto">
          <a:xfrm>
            <a:off x="4089400" y="4078070"/>
            <a:ext cx="2968625" cy="2112962"/>
          </a:xfrm>
          <a:prstGeom prst="rect">
            <a:avLst/>
          </a:prstGeom>
          <a:noFill/>
          <a:ln w="9525">
            <a:noFill/>
            <a:miter lim="800000"/>
            <a:headEnd/>
            <a:tailEnd/>
          </a:ln>
        </p:spPr>
      </p:pic>
      <p:sp>
        <p:nvSpPr>
          <p:cNvPr id="21510" name="TextBox 6"/>
          <p:cNvSpPr txBox="1">
            <a:spLocks noChangeArrowheads="1"/>
          </p:cNvSpPr>
          <p:nvPr/>
        </p:nvSpPr>
        <p:spPr bwMode="auto">
          <a:xfrm>
            <a:off x="254000" y="5651500"/>
            <a:ext cx="3381375" cy="400050"/>
          </a:xfrm>
          <a:prstGeom prst="rect">
            <a:avLst/>
          </a:prstGeom>
          <a:noFill/>
          <a:ln w="9525">
            <a:noFill/>
            <a:miter lim="800000"/>
            <a:headEnd/>
            <a:tailEnd/>
          </a:ln>
        </p:spPr>
        <p:txBody>
          <a:bodyPr>
            <a:spAutoFit/>
          </a:bodyPr>
          <a:lstStyle/>
          <a:p>
            <a:r>
              <a:rPr lang="en-US" sz="1000">
                <a:hlinkClick r:id="rId2"/>
              </a:rPr>
              <a:t>http://www.comsys.informatik.uni-kiel.de/~jze/ieee1451/</a:t>
            </a:r>
            <a:r>
              <a:rPr lang="en-US" sz="1000"/>
              <a:t> </a:t>
            </a:r>
          </a:p>
          <a:p>
            <a:r>
              <a:rPr lang="en-US" sz="1000"/>
              <a:t>Jesper Zedlitz, KIEL, Germany</a:t>
            </a:r>
          </a:p>
        </p:txBody>
      </p:sp>
      <p:sp>
        <p:nvSpPr>
          <p:cNvPr id="21511" name="TextBox 7"/>
          <p:cNvSpPr txBox="1">
            <a:spLocks noChangeArrowheads="1"/>
          </p:cNvSpPr>
          <p:nvPr/>
        </p:nvSpPr>
        <p:spPr bwMode="auto">
          <a:xfrm>
            <a:off x="3743325" y="3617774"/>
            <a:ext cx="4625975" cy="646113"/>
          </a:xfrm>
          <a:prstGeom prst="rect">
            <a:avLst/>
          </a:prstGeom>
          <a:noFill/>
          <a:ln w="9525">
            <a:noFill/>
            <a:miter lim="800000"/>
            <a:headEnd/>
            <a:tailEnd/>
          </a:ln>
        </p:spPr>
        <p:txBody>
          <a:bodyPr>
            <a:spAutoFit/>
          </a:bodyPr>
          <a:lstStyle/>
          <a:p>
            <a:r>
              <a:rPr lang="en-US" baseline="30000" dirty="0">
                <a:hlinkClick r:id="rId5"/>
              </a:rPr>
              <a:t>http://esonet.epsevg.upc.es:8080/1451/testclient.htm</a:t>
            </a:r>
            <a:r>
              <a:rPr lang="en-US" baseline="30000" dirty="0"/>
              <a:t> </a:t>
            </a:r>
          </a:p>
          <a:p>
            <a:r>
              <a:rPr lang="en-US" baseline="30000" dirty="0" smtClean="0"/>
              <a:t>Kent </a:t>
            </a:r>
            <a:r>
              <a:rPr lang="en-US" baseline="30000" dirty="0" err="1"/>
              <a:t>Headly</a:t>
            </a:r>
            <a:r>
              <a:rPr lang="en-US" baseline="30000" dirty="0"/>
              <a:t>, MBARI, CA, USA</a:t>
            </a:r>
          </a:p>
          <a:p>
            <a:endParaRPr lang="en-US" baseline="30000" dirty="0"/>
          </a:p>
        </p:txBody>
      </p:sp>
      <p:sp>
        <p:nvSpPr>
          <p:cNvPr id="21512" name="TextBox 8"/>
          <p:cNvSpPr txBox="1">
            <a:spLocks noChangeArrowheads="1"/>
          </p:cNvSpPr>
          <p:nvPr/>
        </p:nvSpPr>
        <p:spPr bwMode="auto">
          <a:xfrm>
            <a:off x="7058025" y="5660807"/>
            <a:ext cx="2157413" cy="460375"/>
          </a:xfrm>
          <a:prstGeom prst="rect">
            <a:avLst/>
          </a:prstGeom>
          <a:noFill/>
          <a:ln w="9525">
            <a:noFill/>
            <a:miter lim="800000"/>
            <a:headEnd/>
            <a:tailEnd/>
          </a:ln>
        </p:spPr>
        <p:txBody>
          <a:bodyPr>
            <a:spAutoFit/>
          </a:bodyPr>
          <a:lstStyle/>
          <a:p>
            <a:r>
              <a:rPr lang="en-US" sz="1400">
                <a:hlinkClick r:id="rId7"/>
              </a:rPr>
              <a:t>www.obsea.es</a:t>
            </a:r>
            <a:r>
              <a:rPr lang="en-US" sz="1400"/>
              <a:t> </a:t>
            </a:r>
            <a:endParaRPr lang="en-US"/>
          </a:p>
          <a:p>
            <a:r>
              <a:rPr lang="en-US" sz="1000"/>
              <a:t>Ikrham Bghiel, SARTI, UPC</a:t>
            </a:r>
          </a:p>
        </p:txBody>
      </p:sp>
      <p:sp>
        <p:nvSpPr>
          <p:cNvPr id="9" name="Slide Number Placeholder 8"/>
          <p:cNvSpPr>
            <a:spLocks noGrp="1"/>
          </p:cNvSpPr>
          <p:nvPr>
            <p:ph type="sldNum" sz="quarter" idx="10"/>
          </p:nvPr>
        </p:nvSpPr>
        <p:spPr/>
        <p:txBody>
          <a:bodyPr/>
          <a:lstStyle/>
          <a:p>
            <a:pPr>
              <a:defRPr/>
            </a:pPr>
            <a:fld id="{97582C6B-F02D-4D98-B9D3-74573311C7D2}" type="slidenum">
              <a:rPr lang="de-DE" smtClean="0"/>
              <a:pPr>
                <a:defRPr/>
              </a:pPr>
              <a:t>45</a:t>
            </a:fld>
            <a:endParaRPr lang="de-DE" dirty="0"/>
          </a:p>
        </p:txBody>
      </p:sp>
      <p:sp>
        <p:nvSpPr>
          <p:cNvPr id="21506" name="Title 1"/>
          <p:cNvSpPr>
            <a:spLocks noGrp="1"/>
          </p:cNvSpPr>
          <p:nvPr>
            <p:ph type="title"/>
          </p:nvPr>
        </p:nvSpPr>
        <p:spPr>
          <a:xfrm>
            <a:off x="150812" y="719138"/>
            <a:ext cx="8218488" cy="490537"/>
          </a:xfrm>
        </p:spPr>
        <p:txBody>
          <a:bodyPr/>
          <a:lstStyle/>
          <a:p>
            <a:r>
              <a:rPr lang="en-US" sz="2000" dirty="0" smtClean="0">
                <a:solidFill>
                  <a:schemeClr val="tx1"/>
                </a:solidFill>
              </a:rPr>
              <a:t>IEEE Std 1451 http clients</a:t>
            </a:r>
          </a:p>
        </p:txBody>
      </p:sp>
      <p:sp>
        <p:nvSpPr>
          <p:cNvPr id="11" name="Title 1"/>
          <p:cNvSpPr txBox="1">
            <a:spLocks/>
          </p:cNvSpPr>
          <p:nvPr/>
        </p:nvSpPr>
        <p:spPr bwMode="auto">
          <a:xfrm>
            <a:off x="1580827" y="53514"/>
            <a:ext cx="742109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Sensor Web</a:t>
            </a:r>
            <a:r>
              <a:rPr kumimoji="0" lang="es-ES" sz="2800" b="0" i="0" u="none" strike="noStrike" kern="0" cap="none" spc="0" normalizeH="0" dirty="0" smtClean="0">
                <a:ln>
                  <a:noFill/>
                </a:ln>
                <a:solidFill>
                  <a:schemeClr val="bg1"/>
                </a:solidFill>
                <a:effectLst/>
                <a:uLnTx/>
                <a:uFillTx/>
                <a:latin typeface="+mj-lt"/>
                <a:ea typeface="+mj-ea"/>
                <a:cs typeface="+mj-cs"/>
              </a:rPr>
              <a:t> </a:t>
            </a:r>
            <a:r>
              <a:rPr kumimoji="0" lang="es-ES" sz="2800" b="0" i="0" u="none" strike="noStrike" kern="0" cap="none" spc="0" normalizeH="0" dirty="0" err="1" smtClean="0">
                <a:ln>
                  <a:noFill/>
                </a:ln>
                <a:solidFill>
                  <a:schemeClr val="bg1"/>
                </a:solidFill>
                <a:effectLst/>
                <a:uLnTx/>
                <a:uFillTx/>
                <a:latin typeface="+mj-lt"/>
                <a:ea typeface="+mj-ea"/>
                <a:cs typeface="+mj-cs"/>
              </a:rPr>
              <a:t>Level</a:t>
            </a:r>
            <a:endParaRPr kumimoji="0" lang="es-ES" sz="2800" b="0" i="0" u="none" strike="noStrike" kern="0" cap="none" spc="0" normalizeH="0" baseline="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2917031" y="69012"/>
            <a:ext cx="6084888"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0" cap="none" spc="0" normalizeH="0" baseline="0" dirty="0" smtClean="0">
                <a:ln>
                  <a:noFill/>
                </a:ln>
                <a:solidFill>
                  <a:schemeClr val="bg1"/>
                </a:solidFill>
                <a:effectLst/>
                <a:uLnTx/>
                <a:uFillTx/>
                <a:latin typeface="+mj-lt"/>
                <a:ea typeface="+mj-ea"/>
                <a:cs typeface="+mj-cs"/>
              </a:rPr>
              <a:t>Nivel de Instrumento</a:t>
            </a:r>
          </a:p>
        </p:txBody>
      </p:sp>
      <p:sp>
        <p:nvSpPr>
          <p:cNvPr id="20" name="TextBox 19"/>
          <p:cNvSpPr txBox="1"/>
          <p:nvPr/>
        </p:nvSpPr>
        <p:spPr>
          <a:xfrm>
            <a:off x="17463" y="781130"/>
            <a:ext cx="9093115" cy="369332"/>
          </a:xfrm>
          <a:prstGeom prst="rect">
            <a:avLst/>
          </a:prstGeom>
          <a:noFill/>
        </p:spPr>
        <p:txBody>
          <a:bodyPr wrap="square" rtlCol="0">
            <a:spAutoFit/>
          </a:bodyPr>
          <a:lstStyle/>
          <a:p>
            <a:r>
              <a:rPr lang="es-ES" dirty="0" smtClean="0"/>
              <a:t>Implementación de las tecnologías</a:t>
            </a:r>
            <a:endParaRPr lang="es-ES" dirty="0"/>
          </a:p>
        </p:txBody>
      </p:sp>
      <p:pic>
        <p:nvPicPr>
          <p:cNvPr id="41985" name="Picture 1"/>
          <p:cNvPicPr>
            <a:picLocks noChangeAspect="1" noChangeArrowheads="1"/>
          </p:cNvPicPr>
          <p:nvPr/>
        </p:nvPicPr>
        <p:blipFill>
          <a:blip r:embed="rId3"/>
          <a:srcRect/>
          <a:stretch>
            <a:fillRect/>
          </a:stretch>
        </p:blipFill>
        <p:spPr bwMode="auto">
          <a:xfrm>
            <a:off x="0" y="664236"/>
            <a:ext cx="9110577" cy="5378430"/>
          </a:xfrm>
          <a:prstGeom prst="rect">
            <a:avLst/>
          </a:prstGeom>
          <a:noFill/>
          <a:ln w="9525">
            <a:noFill/>
            <a:miter lim="800000"/>
            <a:headEnd/>
            <a:tailEnd/>
          </a:ln>
        </p:spPr>
      </p:pic>
      <p:sp>
        <p:nvSpPr>
          <p:cNvPr id="17" name="Rectangle 16"/>
          <p:cNvSpPr/>
          <p:nvPr/>
        </p:nvSpPr>
        <p:spPr>
          <a:xfrm>
            <a:off x="6261317" y="2735591"/>
            <a:ext cx="2787269" cy="1999282"/>
          </a:xfrm>
          <a:prstGeom prst="rect">
            <a:avLst/>
          </a:prstGeom>
          <a:solidFill>
            <a:schemeClr val="bg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36600" y="2250483"/>
            <a:ext cx="7772400" cy="647700"/>
          </a:xfrm>
          <a:prstGeom prst="rect">
            <a:avLst/>
          </a:prstGeom>
          <a:noFill/>
          <a:ln w="9525">
            <a:noFill/>
            <a:miter lim="800000"/>
            <a:headEnd/>
            <a:tailEnd/>
          </a:ln>
        </p:spPr>
        <p:txBody>
          <a:bodyPr anchor="ctr"/>
          <a:lstStyle/>
          <a:p>
            <a:pPr algn="ctr" defTabSz="914400" eaLnBrk="0" hangingPunct="0">
              <a:defRPr/>
            </a:pPr>
            <a:r>
              <a:rPr lang="es-ES" sz="2400" kern="0" smtClean="0">
                <a:latin typeface="+mj-lt"/>
                <a:ea typeface="+mj-ea"/>
                <a:cs typeface="+mj-cs"/>
              </a:rPr>
              <a:t>Gracias por vuestra atención.</a:t>
            </a:r>
          </a:p>
        </p:txBody>
      </p:sp>
      <p:sp>
        <p:nvSpPr>
          <p:cNvPr id="13" name="Slide Number Placeholder 12"/>
          <p:cNvSpPr>
            <a:spLocks noGrp="1"/>
          </p:cNvSpPr>
          <p:nvPr>
            <p:ph type="sldNum" sz="quarter" idx="10"/>
          </p:nvPr>
        </p:nvSpPr>
        <p:spPr/>
        <p:txBody>
          <a:bodyPr/>
          <a:lstStyle/>
          <a:p>
            <a:pPr>
              <a:defRPr/>
            </a:pPr>
            <a:fld id="{3A73DE8E-5571-4450-895D-C65B178DB1A8}" type="slidenum">
              <a:rPr lang="de-DE" smtClean="0"/>
              <a:pPr>
                <a:defRPr/>
              </a:pPr>
              <a:t>47</a:t>
            </a:fld>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08213" y="71438"/>
            <a:ext cx="6367462" cy="490537"/>
          </a:xfrm>
        </p:spPr>
        <p:txBody>
          <a:bodyPr/>
          <a:lstStyle/>
          <a:p>
            <a:r>
              <a:rPr lang="en-US" smtClean="0">
                <a:latin typeface="Arial" pitchFamily="34" charset="0"/>
                <a:cs typeface="Arial" pitchFamily="34" charset="0"/>
              </a:rPr>
              <a:t>Observatorios Submarinos</a:t>
            </a:r>
          </a:p>
        </p:txBody>
      </p:sp>
      <p:sp>
        <p:nvSpPr>
          <p:cNvPr id="6147" name="Slide Number Placeholder 3"/>
          <p:cNvSpPr>
            <a:spLocks noGrp="1"/>
          </p:cNvSpPr>
          <p:nvPr>
            <p:ph type="sldNum" sz="quarter" idx="10"/>
          </p:nvPr>
        </p:nvSpPr>
        <p:spPr>
          <a:noFill/>
        </p:spPr>
        <p:txBody>
          <a:bodyPr/>
          <a:lstStyle/>
          <a:p>
            <a:pPr fontAlgn="base">
              <a:spcBef>
                <a:spcPct val="0"/>
              </a:spcBef>
              <a:spcAft>
                <a:spcPct val="0"/>
              </a:spcAft>
            </a:pPr>
            <a:fld id="{5687DAB2-33CE-4ED4-95BB-749A937CA42F}" type="slidenum">
              <a:rPr lang="de-DE" smtClean="0">
                <a:latin typeface="Arial" pitchFamily="34" charset="0"/>
                <a:cs typeface="Arial" pitchFamily="34" charset="0"/>
              </a:rPr>
              <a:pPr fontAlgn="base">
                <a:spcBef>
                  <a:spcPct val="0"/>
                </a:spcBef>
                <a:spcAft>
                  <a:spcPct val="0"/>
                </a:spcAft>
              </a:pPr>
              <a:t>5</a:t>
            </a:fld>
            <a:endParaRPr lang="de-DE" smtClean="0">
              <a:latin typeface="Arial" pitchFamily="34" charset="0"/>
              <a:cs typeface="Arial" pitchFamily="34" charset="0"/>
            </a:endParaRPr>
          </a:p>
        </p:txBody>
      </p:sp>
      <p:pic>
        <p:nvPicPr>
          <p:cNvPr id="6149" name="Picture 11"/>
          <p:cNvPicPr>
            <a:picLocks noChangeAspect="1" noChangeArrowheads="1"/>
          </p:cNvPicPr>
          <p:nvPr/>
        </p:nvPicPr>
        <p:blipFill>
          <a:blip r:embed="rId3"/>
          <a:srcRect/>
          <a:stretch>
            <a:fillRect/>
          </a:stretch>
        </p:blipFill>
        <p:spPr bwMode="auto">
          <a:xfrm>
            <a:off x="1" y="719138"/>
            <a:ext cx="4685388" cy="5215131"/>
          </a:xfrm>
          <a:prstGeom prst="rect">
            <a:avLst/>
          </a:prstGeom>
          <a:noFill/>
          <a:ln w="9525">
            <a:noFill/>
            <a:miter lim="800000"/>
            <a:headEnd/>
            <a:tailEnd/>
          </a:ln>
        </p:spPr>
      </p:pic>
      <p:sp>
        <p:nvSpPr>
          <p:cNvPr id="6151" name="Rectangle 4"/>
          <p:cNvSpPr>
            <a:spLocks noChangeArrowheads="1"/>
          </p:cNvSpPr>
          <p:nvPr/>
        </p:nvSpPr>
        <p:spPr bwMode="auto">
          <a:xfrm>
            <a:off x="17463" y="6611938"/>
            <a:ext cx="5373687" cy="246062"/>
          </a:xfrm>
          <a:prstGeom prst="rect">
            <a:avLst/>
          </a:prstGeom>
          <a:noFill/>
          <a:ln w="9525">
            <a:noFill/>
            <a:miter lim="800000"/>
            <a:headEnd/>
            <a:tailEnd/>
          </a:ln>
        </p:spPr>
        <p:txBody>
          <a:bodyPr wrap="none" anchor="ctr">
            <a:spAutoFit/>
          </a:bodyPr>
          <a:lstStyle/>
          <a:p>
            <a:pPr eaLnBrk="0" hangingPunct="0"/>
            <a:r>
              <a:rPr lang="es-ES" sz="1000">
                <a:ea typeface="Times New Roman" pitchFamily="18" charset="0"/>
                <a:cs typeface="Arial" pitchFamily="34" charset="0"/>
              </a:rPr>
              <a:t>Figura Cortesía de Ifremer, </a:t>
            </a:r>
            <a:r>
              <a:rPr lang="es-ES_tradnl" sz="1000">
                <a:ea typeface="Times New Roman" pitchFamily="18" charset="0"/>
                <a:cs typeface="Arial" pitchFamily="34" charset="0"/>
              </a:rPr>
              <a:t>Instituto Francés de Investigación para la Explotación del Mar.</a:t>
            </a:r>
            <a:endParaRPr lang="es-ES_tradnl">
              <a:ea typeface="Times New Roman" pitchFamily="18" charset="0"/>
              <a:cs typeface="Arial" pitchFamily="34" charset="0"/>
            </a:endParaRPr>
          </a:p>
        </p:txBody>
      </p:sp>
      <p:sp>
        <p:nvSpPr>
          <p:cNvPr id="6152" name="Content Placeholder 2"/>
          <p:cNvSpPr>
            <a:spLocks noGrp="1"/>
          </p:cNvSpPr>
          <p:nvPr>
            <p:ph idx="1"/>
          </p:nvPr>
        </p:nvSpPr>
        <p:spPr>
          <a:xfrm>
            <a:off x="4180113" y="2108709"/>
            <a:ext cx="4982548" cy="3141273"/>
          </a:xfrm>
        </p:spPr>
        <p:txBody>
          <a:bodyPr/>
          <a:lstStyle/>
          <a:p>
            <a:pPr>
              <a:buFont typeface="Wingdings" pitchFamily="2" charset="2"/>
              <a:buNone/>
            </a:pPr>
            <a:r>
              <a:rPr lang="en-US" sz="1200" b="1" dirty="0" err="1" smtClean="0">
                <a:latin typeface="Arial" pitchFamily="34" charset="0"/>
                <a:cs typeface="Arial" pitchFamily="34" charset="0"/>
              </a:rPr>
              <a:t>Observatorios</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Submarinos</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Cableados</a:t>
            </a:r>
            <a:r>
              <a:rPr lang="en-US" sz="1200" b="1" dirty="0" smtClean="0">
                <a:latin typeface="Arial" pitchFamily="34" charset="0"/>
                <a:cs typeface="Arial" pitchFamily="34" charset="0"/>
              </a:rPr>
              <a:t> </a:t>
            </a:r>
          </a:p>
          <a:p>
            <a:r>
              <a:rPr lang="en-US" sz="1200" dirty="0" smtClean="0">
                <a:latin typeface="Arial" pitchFamily="34" charset="0"/>
                <a:cs typeface="Arial" pitchFamily="34" charset="0"/>
              </a:rPr>
              <a:t>Monterey Accelerated Research System (MARS), California, USA.</a:t>
            </a:r>
            <a:endParaRPr lang="es-ES" sz="1200" dirty="0" smtClean="0">
              <a:latin typeface="Arial" pitchFamily="34" charset="0"/>
              <a:cs typeface="Arial" pitchFamily="34" charset="0"/>
            </a:endParaRPr>
          </a:p>
          <a:p>
            <a:r>
              <a:rPr lang="es-ES_tradnl" sz="1200" dirty="0" smtClean="0">
                <a:latin typeface="Arial" pitchFamily="34" charset="0"/>
                <a:cs typeface="Arial" pitchFamily="34" charset="0"/>
              </a:rPr>
              <a:t>Victoria Experimental </a:t>
            </a:r>
            <a:r>
              <a:rPr lang="es-ES_tradnl" sz="1200" dirty="0" err="1" smtClean="0">
                <a:latin typeface="Arial" pitchFamily="34" charset="0"/>
                <a:cs typeface="Arial" pitchFamily="34" charset="0"/>
              </a:rPr>
              <a:t>Undersea</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System</a:t>
            </a:r>
            <a:r>
              <a:rPr lang="es-ES_tradnl" sz="1200" dirty="0" smtClean="0">
                <a:latin typeface="Arial" pitchFamily="34" charset="0"/>
                <a:cs typeface="Arial" pitchFamily="34" charset="0"/>
              </a:rPr>
              <a:t> (VENUS), </a:t>
            </a:r>
            <a:r>
              <a:rPr lang="es-ES_tradnl" sz="1200" dirty="0" err="1" smtClean="0">
                <a:latin typeface="Arial" pitchFamily="34" charset="0"/>
                <a:cs typeface="Arial" pitchFamily="34" charset="0"/>
              </a:rPr>
              <a:t>Canada</a:t>
            </a:r>
            <a:r>
              <a:rPr lang="es-ES_tradnl" sz="1200" dirty="0" smtClean="0">
                <a:latin typeface="Arial" pitchFamily="34" charset="0"/>
                <a:cs typeface="Arial" pitchFamily="34" charset="0"/>
              </a:rPr>
              <a:t>.</a:t>
            </a:r>
            <a:endParaRPr lang="es-ES" sz="1200" dirty="0" smtClean="0">
              <a:latin typeface="Arial" pitchFamily="34" charset="0"/>
              <a:cs typeface="Arial" pitchFamily="34" charset="0"/>
            </a:endParaRPr>
          </a:p>
          <a:p>
            <a:r>
              <a:rPr lang="es-ES_tradnl" sz="1200" dirty="0" err="1" smtClean="0">
                <a:latin typeface="Arial" pitchFamily="34" charset="0"/>
                <a:cs typeface="Arial" pitchFamily="34" charset="0"/>
              </a:rPr>
              <a:t>Neptune</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Canada</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Cabled</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Observatory</a:t>
            </a:r>
            <a:r>
              <a:rPr lang="es-ES_tradnl" sz="1200" dirty="0" smtClean="0">
                <a:latin typeface="Arial" pitchFamily="34" charset="0"/>
                <a:cs typeface="Arial" pitchFamily="34" charset="0"/>
              </a:rPr>
              <a:t> (NEPTUNE), </a:t>
            </a:r>
            <a:r>
              <a:rPr lang="es-ES_tradnl" sz="1200" dirty="0" err="1" smtClean="0">
                <a:latin typeface="Arial" pitchFamily="34" charset="0"/>
                <a:cs typeface="Arial" pitchFamily="34" charset="0"/>
              </a:rPr>
              <a:t>Canada</a:t>
            </a:r>
            <a:r>
              <a:rPr lang="es-ES_tradnl" sz="1200" dirty="0" smtClean="0">
                <a:latin typeface="Arial" pitchFamily="34" charset="0"/>
                <a:cs typeface="Arial" pitchFamily="34" charset="0"/>
              </a:rPr>
              <a:t>.</a:t>
            </a:r>
            <a:endParaRPr lang="es-ES" sz="1200" dirty="0" smtClean="0">
              <a:latin typeface="Arial" pitchFamily="34" charset="0"/>
              <a:cs typeface="Arial" pitchFamily="34" charset="0"/>
            </a:endParaRPr>
          </a:p>
          <a:p>
            <a:r>
              <a:rPr lang="es-ES_tradnl" sz="1200" dirty="0" err="1" smtClean="0">
                <a:latin typeface="Arial" pitchFamily="34" charset="0"/>
                <a:cs typeface="Arial" pitchFamily="34" charset="0"/>
              </a:rPr>
              <a:t>Aloha</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Observatory</a:t>
            </a:r>
            <a:r>
              <a:rPr lang="es-ES_tradnl" sz="1200" dirty="0" smtClean="0">
                <a:latin typeface="Arial" pitchFamily="34" charset="0"/>
                <a:cs typeface="Arial" pitchFamily="34" charset="0"/>
              </a:rPr>
              <a:t> (ALOHA), </a:t>
            </a:r>
            <a:r>
              <a:rPr lang="es-ES_tradnl" sz="1200" dirty="0" err="1" smtClean="0">
                <a:latin typeface="Arial" pitchFamily="34" charset="0"/>
                <a:cs typeface="Arial" pitchFamily="34" charset="0"/>
              </a:rPr>
              <a:t>Hawai</a:t>
            </a:r>
            <a:r>
              <a:rPr lang="es-ES_tradnl" sz="1200" dirty="0" smtClean="0">
                <a:latin typeface="Arial" pitchFamily="34" charset="0"/>
                <a:cs typeface="Arial" pitchFamily="34" charset="0"/>
              </a:rPr>
              <a:t>.</a:t>
            </a:r>
            <a:endParaRPr lang="es-ES" sz="1200" dirty="0" smtClean="0">
              <a:latin typeface="Arial" pitchFamily="34" charset="0"/>
              <a:cs typeface="Arial" pitchFamily="34" charset="0"/>
            </a:endParaRPr>
          </a:p>
          <a:p>
            <a:r>
              <a:rPr lang="en-US" sz="1200" dirty="0" smtClean="0">
                <a:latin typeface="Arial" pitchFamily="34" charset="0"/>
                <a:cs typeface="Arial" pitchFamily="34" charset="0"/>
              </a:rPr>
              <a:t>Astronomy with a Neutrino Telescope and Abyss environmental </a:t>
            </a:r>
            <a:r>
              <a:rPr lang="en-US" sz="1200" dirty="0" err="1" smtClean="0">
                <a:latin typeface="Arial" pitchFamily="34" charset="0"/>
                <a:cs typeface="Arial" pitchFamily="34" charset="0"/>
              </a:rPr>
              <a:t>RESearch</a:t>
            </a:r>
            <a:r>
              <a:rPr lang="en-US" sz="1200" dirty="0" smtClean="0">
                <a:latin typeface="Arial" pitchFamily="34" charset="0"/>
                <a:cs typeface="Arial" pitchFamily="34" charset="0"/>
              </a:rPr>
              <a:t> (ANTARES), </a:t>
            </a:r>
            <a:r>
              <a:rPr lang="en-US" sz="1200" dirty="0" err="1" smtClean="0">
                <a:latin typeface="Arial" pitchFamily="34" charset="0"/>
                <a:cs typeface="Arial" pitchFamily="34" charset="0"/>
              </a:rPr>
              <a:t>Francia</a:t>
            </a:r>
            <a:endParaRPr lang="es-ES" sz="1200" dirty="0" smtClean="0">
              <a:latin typeface="Arial" pitchFamily="34" charset="0"/>
              <a:cs typeface="Arial" pitchFamily="34" charset="0"/>
            </a:endParaRPr>
          </a:p>
          <a:p>
            <a:r>
              <a:rPr lang="en-US" sz="1200" dirty="0" smtClean="0">
                <a:latin typeface="Arial" pitchFamily="34" charset="0"/>
                <a:cs typeface="Arial" pitchFamily="34" charset="0"/>
              </a:rPr>
              <a:t>Dense </a:t>
            </a:r>
            <a:r>
              <a:rPr lang="en-US" sz="1200" dirty="0" err="1" smtClean="0">
                <a:latin typeface="Arial" pitchFamily="34" charset="0"/>
                <a:cs typeface="Arial" pitchFamily="34" charset="0"/>
              </a:rPr>
              <a:t>Oceanfloor</a:t>
            </a:r>
            <a:r>
              <a:rPr lang="en-US" sz="1200" dirty="0" smtClean="0">
                <a:latin typeface="Arial" pitchFamily="34" charset="0"/>
                <a:cs typeface="Arial" pitchFamily="34" charset="0"/>
              </a:rPr>
              <a:t> Network System for earthquake and Tsunamis (DONET), </a:t>
            </a:r>
            <a:r>
              <a:rPr lang="en-US" sz="1200" dirty="0" err="1" smtClean="0">
                <a:latin typeface="Arial" pitchFamily="34" charset="0"/>
                <a:cs typeface="Arial" pitchFamily="34" charset="0"/>
              </a:rPr>
              <a:t>Japon</a:t>
            </a:r>
            <a:r>
              <a:rPr lang="en-US" sz="1200" dirty="0" smtClean="0">
                <a:latin typeface="Arial" pitchFamily="34" charset="0"/>
                <a:cs typeface="Arial" pitchFamily="34" charset="0"/>
              </a:rPr>
              <a:t>.</a:t>
            </a:r>
            <a:endParaRPr lang="es-ES" sz="1200" dirty="0" smtClean="0">
              <a:latin typeface="Arial" pitchFamily="34" charset="0"/>
              <a:cs typeface="Arial" pitchFamily="34" charset="0"/>
            </a:endParaRPr>
          </a:p>
          <a:p>
            <a:r>
              <a:rPr lang="es-ES_tradnl" sz="1200" dirty="0" smtClean="0">
                <a:latin typeface="Arial" pitchFamily="34" charset="0"/>
                <a:cs typeface="Arial" pitchFamily="34" charset="0"/>
              </a:rPr>
              <a:t>Neutrino </a:t>
            </a:r>
            <a:r>
              <a:rPr lang="es-ES_tradnl" sz="1200" dirty="0" err="1" smtClean="0">
                <a:latin typeface="Arial" pitchFamily="34" charset="0"/>
                <a:cs typeface="Arial" pitchFamily="34" charset="0"/>
              </a:rPr>
              <a:t>Ettore</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Majorana</a:t>
            </a:r>
            <a:r>
              <a:rPr lang="es-ES_tradnl" sz="1200" dirty="0" smtClean="0">
                <a:latin typeface="Arial" pitchFamily="34" charset="0"/>
                <a:cs typeface="Arial" pitchFamily="34" charset="0"/>
              </a:rPr>
              <a:t> </a:t>
            </a:r>
            <a:r>
              <a:rPr lang="es-ES_tradnl" sz="1200" dirty="0" err="1" smtClean="0">
                <a:latin typeface="Arial" pitchFamily="34" charset="0"/>
                <a:cs typeface="Arial" pitchFamily="34" charset="0"/>
              </a:rPr>
              <a:t>Observatory</a:t>
            </a:r>
            <a:r>
              <a:rPr lang="es-ES_tradnl" sz="1200" dirty="0" smtClean="0">
                <a:latin typeface="Arial" pitchFamily="34" charset="0"/>
                <a:cs typeface="Arial" pitchFamily="34" charset="0"/>
              </a:rPr>
              <a:t>, NEMO-SNI (NEMO), Italia.</a:t>
            </a:r>
            <a:endParaRPr lang="es-ES" sz="1200" dirty="0" smtClean="0">
              <a:latin typeface="Arial" pitchFamily="34" charset="0"/>
              <a:cs typeface="Arial" pitchFamily="34" charset="0"/>
            </a:endParaRPr>
          </a:p>
          <a:p>
            <a:r>
              <a:rPr lang="en-US" sz="1200" dirty="0" smtClean="0">
                <a:latin typeface="Arial" pitchFamily="34" charset="0"/>
                <a:cs typeface="Arial" pitchFamily="34" charset="0"/>
              </a:rPr>
              <a:t>Marine e-Data Observatory Network (MEDON), </a:t>
            </a:r>
            <a:r>
              <a:rPr lang="en-US" sz="1200" dirty="0" err="1" smtClean="0">
                <a:latin typeface="Arial" pitchFamily="34" charset="0"/>
                <a:cs typeface="Arial" pitchFamily="34" charset="0"/>
              </a:rPr>
              <a:t>Francia</a:t>
            </a:r>
            <a:r>
              <a:rPr lang="en-US" sz="1200" dirty="0" smtClean="0">
                <a:latin typeface="Arial" pitchFamily="34" charset="0"/>
                <a:cs typeface="Arial" pitchFamily="34" charset="0"/>
              </a:rPr>
              <a:t>.</a:t>
            </a:r>
            <a:endParaRPr lang="es-ES" sz="1200" dirty="0" smtClean="0">
              <a:latin typeface="Arial" pitchFamily="34" charset="0"/>
              <a:cs typeface="Arial" pitchFamily="34" charset="0"/>
            </a:endParaRPr>
          </a:p>
          <a:p>
            <a:r>
              <a:rPr lang="en-US" sz="1200" dirty="0" smtClean="0">
                <a:latin typeface="Arial" pitchFamily="34" charset="0"/>
                <a:cs typeface="Arial" pitchFamily="34" charset="0"/>
              </a:rPr>
              <a:t>Martha's Vineyard Coastal Observatory, (MARTA), Massachusetts, USA.</a:t>
            </a:r>
            <a:endParaRPr lang="es-ES" sz="1200" dirty="0" smtClean="0">
              <a:latin typeface="Arial" pitchFamily="34" charset="0"/>
              <a:cs typeface="Arial" pitchFamily="34" charset="0"/>
            </a:endParaRPr>
          </a:p>
          <a:p>
            <a:r>
              <a:rPr lang="en-US" sz="1200" dirty="0" smtClean="0">
                <a:latin typeface="Arial" pitchFamily="34" charset="0"/>
                <a:cs typeface="Arial" pitchFamily="34" charset="0"/>
              </a:rPr>
              <a:t>Marine Cable Hosted Observatory (</a:t>
            </a:r>
            <a:r>
              <a:rPr lang="en-US" sz="1200" dirty="0" err="1" smtClean="0">
                <a:latin typeface="Arial" pitchFamily="34" charset="0"/>
                <a:cs typeface="Arial" pitchFamily="34" charset="0"/>
              </a:rPr>
              <a:t>Hsu,S</a:t>
            </a:r>
            <a:r>
              <a:rPr lang="en-US" sz="1200" dirty="0" smtClean="0">
                <a:latin typeface="Arial" pitchFamily="34" charset="0"/>
                <a:cs typeface="Arial" pitchFamily="34" charset="0"/>
              </a:rPr>
              <a:t>.-K. et al.2007), Taiwan.</a:t>
            </a:r>
            <a:endParaRPr lang="es-ES" sz="1200" dirty="0" smtClean="0">
              <a:latin typeface="Arial" pitchFamily="34" charset="0"/>
              <a:cs typeface="Arial" pitchFamily="34" charset="0"/>
            </a:endParaRPr>
          </a:p>
          <a:p>
            <a:r>
              <a:rPr lang="en-US" sz="1200" dirty="0" smtClean="0">
                <a:latin typeface="Arial" pitchFamily="34" charset="0"/>
                <a:cs typeface="Arial" pitchFamily="34" charset="0"/>
              </a:rPr>
              <a:t>New </a:t>
            </a:r>
            <a:r>
              <a:rPr lang="en-US" sz="1200" dirty="0" err="1" smtClean="0">
                <a:latin typeface="Arial" pitchFamily="34" charset="0"/>
                <a:cs typeface="Arial" pitchFamily="34" charset="0"/>
              </a:rPr>
              <a:t>Millenium</a:t>
            </a:r>
            <a:r>
              <a:rPr lang="en-US" sz="1200" dirty="0" smtClean="0">
                <a:latin typeface="Arial" pitchFamily="34" charset="0"/>
                <a:cs typeface="Arial" pitchFamily="34" charset="0"/>
              </a:rPr>
              <a:t> Observatory (MILLENIUM), Oregon, USA.</a:t>
            </a:r>
            <a:endParaRPr lang="es-ES" sz="1200" dirty="0" smtClean="0">
              <a:latin typeface="Arial" pitchFamily="34" charset="0"/>
              <a:cs typeface="Arial" pitchFamily="34" charset="0"/>
            </a:endParaRPr>
          </a:p>
          <a:p>
            <a:r>
              <a:rPr lang="es-ES_tradnl" sz="1200" dirty="0" smtClean="0">
                <a:latin typeface="Arial" pitchFamily="34" charset="0"/>
                <a:cs typeface="Arial" pitchFamily="34" charset="0"/>
              </a:rPr>
              <a:t>Observatorio Submarino Expandible OBSEA, (Mànuel A. et al 2010), España.</a:t>
            </a: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08213" y="71438"/>
            <a:ext cx="6367462" cy="490537"/>
          </a:xfrm>
        </p:spPr>
        <p:txBody>
          <a:bodyPr/>
          <a:lstStyle/>
          <a:p>
            <a:r>
              <a:rPr lang="en-US" smtClean="0">
                <a:latin typeface="Arial" pitchFamily="34" charset="0"/>
                <a:cs typeface="Arial" pitchFamily="34" charset="0"/>
              </a:rPr>
              <a:t>Observatorios Submarinos</a:t>
            </a:r>
          </a:p>
        </p:txBody>
      </p:sp>
      <p:sp>
        <p:nvSpPr>
          <p:cNvPr id="6147" name="Slide Number Placeholder 3"/>
          <p:cNvSpPr>
            <a:spLocks noGrp="1"/>
          </p:cNvSpPr>
          <p:nvPr>
            <p:ph type="sldNum" sz="quarter" idx="10"/>
          </p:nvPr>
        </p:nvSpPr>
        <p:spPr>
          <a:noFill/>
        </p:spPr>
        <p:txBody>
          <a:bodyPr/>
          <a:lstStyle/>
          <a:p>
            <a:pPr fontAlgn="base">
              <a:spcBef>
                <a:spcPct val="0"/>
              </a:spcBef>
              <a:spcAft>
                <a:spcPct val="0"/>
              </a:spcAft>
            </a:pPr>
            <a:fld id="{5687DAB2-33CE-4ED4-95BB-749A937CA42F}" type="slidenum">
              <a:rPr lang="de-DE" smtClean="0">
                <a:latin typeface="Arial" pitchFamily="34" charset="0"/>
                <a:cs typeface="Arial" pitchFamily="34" charset="0"/>
              </a:rPr>
              <a:pPr fontAlgn="base">
                <a:spcBef>
                  <a:spcPct val="0"/>
                </a:spcBef>
                <a:spcAft>
                  <a:spcPct val="0"/>
                </a:spcAft>
              </a:pPr>
              <a:t>6</a:t>
            </a:fld>
            <a:endParaRPr lang="de-DE" smtClean="0">
              <a:latin typeface="Arial" pitchFamily="34" charset="0"/>
              <a:cs typeface="Arial" pitchFamily="34" charset="0"/>
            </a:endParaRPr>
          </a:p>
        </p:txBody>
      </p:sp>
      <p:pic>
        <p:nvPicPr>
          <p:cNvPr id="10" name="Picture 9" descr="sinoptico obsea.png"/>
          <p:cNvPicPr/>
          <p:nvPr/>
        </p:nvPicPr>
        <p:blipFill>
          <a:blip r:embed="rId3" cstate="print"/>
          <a:stretch>
            <a:fillRect/>
          </a:stretch>
        </p:blipFill>
        <p:spPr>
          <a:xfrm>
            <a:off x="411339" y="1358685"/>
            <a:ext cx="7369685" cy="4766071"/>
          </a:xfrm>
          <a:prstGeom prst="rect">
            <a:avLst/>
          </a:prstGeom>
        </p:spPr>
      </p:pic>
      <p:sp>
        <p:nvSpPr>
          <p:cNvPr id="11" name="TextBox 10"/>
          <p:cNvSpPr txBox="1"/>
          <p:nvPr/>
        </p:nvSpPr>
        <p:spPr>
          <a:xfrm>
            <a:off x="345057" y="931653"/>
            <a:ext cx="5952226" cy="369332"/>
          </a:xfrm>
          <a:prstGeom prst="rect">
            <a:avLst/>
          </a:prstGeom>
          <a:noFill/>
        </p:spPr>
        <p:txBody>
          <a:bodyPr wrap="square" rtlCol="0">
            <a:spAutoFit/>
          </a:bodyPr>
          <a:lstStyle/>
          <a:p>
            <a:r>
              <a:rPr lang="es-ES" dirty="0" smtClean="0"/>
              <a:t>Sinóptico Observatorio Submarino Cableado OBSEA</a:t>
            </a:r>
            <a:endParaRPr lang="es-ES" dirty="0"/>
          </a:p>
        </p:txBody>
      </p:sp>
      <p:pic>
        <p:nvPicPr>
          <p:cNvPr id="12" name="Picture 9" descr="Logo OBSEA amb medusa per fons blanc.png"/>
          <p:cNvPicPr>
            <a:picLocks noChangeAspect="1"/>
          </p:cNvPicPr>
          <p:nvPr/>
        </p:nvPicPr>
        <p:blipFill>
          <a:blip r:embed="rId4"/>
          <a:srcRect/>
          <a:stretch>
            <a:fillRect/>
          </a:stretch>
        </p:blipFill>
        <p:spPr bwMode="auto">
          <a:xfrm>
            <a:off x="7841579" y="544051"/>
            <a:ext cx="1267496" cy="1267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srcRect/>
          <a:stretch>
            <a:fillRect/>
          </a:stretch>
        </p:blipFill>
        <p:spPr bwMode="auto">
          <a:xfrm>
            <a:off x="1328469" y="877888"/>
            <a:ext cx="3226279" cy="3591051"/>
          </a:xfrm>
          <a:prstGeom prst="rect">
            <a:avLst/>
          </a:prstGeom>
          <a:noFill/>
          <a:ln w="9525">
            <a:noFill/>
            <a:miter lim="800000"/>
            <a:headEnd/>
            <a:tailEnd/>
          </a:ln>
        </p:spPr>
      </p:pic>
      <p:sp>
        <p:nvSpPr>
          <p:cNvPr id="8194" name="Title 1"/>
          <p:cNvSpPr>
            <a:spLocks noGrp="1"/>
          </p:cNvSpPr>
          <p:nvPr>
            <p:ph type="title"/>
          </p:nvPr>
        </p:nvSpPr>
        <p:spPr>
          <a:xfrm>
            <a:off x="2208213" y="71438"/>
            <a:ext cx="6367462" cy="490537"/>
          </a:xfrm>
        </p:spPr>
        <p:txBody>
          <a:bodyPr/>
          <a:lstStyle/>
          <a:p>
            <a:r>
              <a:rPr lang="en-US" smtClean="0">
                <a:latin typeface="Arial" pitchFamily="34" charset="0"/>
                <a:cs typeface="Arial" pitchFamily="34" charset="0"/>
              </a:rPr>
              <a:t>Interoperabilidad</a:t>
            </a:r>
          </a:p>
        </p:txBody>
      </p:sp>
      <p:sp>
        <p:nvSpPr>
          <p:cNvPr id="8195" name="Slide Number Placeholder 3"/>
          <p:cNvSpPr>
            <a:spLocks noGrp="1"/>
          </p:cNvSpPr>
          <p:nvPr>
            <p:ph type="sldNum" sz="quarter" idx="10"/>
          </p:nvPr>
        </p:nvSpPr>
        <p:spPr>
          <a:noFill/>
        </p:spPr>
        <p:txBody>
          <a:bodyPr/>
          <a:lstStyle/>
          <a:p>
            <a:pPr fontAlgn="base">
              <a:spcBef>
                <a:spcPct val="0"/>
              </a:spcBef>
              <a:spcAft>
                <a:spcPct val="0"/>
              </a:spcAft>
            </a:pPr>
            <a:fld id="{7BE71E3A-93CB-44A4-94AA-AF1F21A6AAA1}" type="slidenum">
              <a:rPr lang="de-DE" smtClean="0">
                <a:latin typeface="Arial" pitchFamily="34" charset="0"/>
                <a:cs typeface="Arial" pitchFamily="34" charset="0"/>
              </a:rPr>
              <a:pPr fontAlgn="base">
                <a:spcBef>
                  <a:spcPct val="0"/>
                </a:spcBef>
                <a:spcAft>
                  <a:spcPct val="0"/>
                </a:spcAft>
              </a:pPr>
              <a:t>7</a:t>
            </a:fld>
            <a:endParaRPr lang="de-DE" smtClean="0">
              <a:latin typeface="Arial" pitchFamily="34" charset="0"/>
              <a:cs typeface="Arial" pitchFamily="34" charset="0"/>
            </a:endParaRPr>
          </a:p>
        </p:txBody>
      </p:sp>
      <p:sp>
        <p:nvSpPr>
          <p:cNvPr id="8198" name="Rectangle 11"/>
          <p:cNvSpPr>
            <a:spLocks noChangeArrowheads="1"/>
          </p:cNvSpPr>
          <p:nvPr/>
        </p:nvSpPr>
        <p:spPr bwMode="auto">
          <a:xfrm>
            <a:off x="189992" y="5035605"/>
            <a:ext cx="8884995" cy="1200329"/>
          </a:xfrm>
          <a:prstGeom prst="rect">
            <a:avLst/>
          </a:prstGeom>
          <a:noFill/>
          <a:ln w="9525">
            <a:noFill/>
            <a:miter lim="800000"/>
            <a:headEnd/>
            <a:tailEnd/>
          </a:ln>
        </p:spPr>
        <p:txBody>
          <a:bodyPr wrap="square">
            <a:spAutoFit/>
          </a:bodyPr>
          <a:lstStyle/>
          <a:p>
            <a:r>
              <a:rPr lang="es-ES" dirty="0">
                <a:cs typeface="Arial" pitchFamily="34" charset="0"/>
              </a:rPr>
              <a:t>El IEEE define el concepto de interoperabilidad como:</a:t>
            </a:r>
          </a:p>
          <a:p>
            <a:pPr lvl="1"/>
            <a:r>
              <a:rPr lang="es-ES" dirty="0">
                <a:cs typeface="Arial" pitchFamily="34" charset="0"/>
              </a:rPr>
              <a:t>La habilidad de dos o más sistemas o componentes para </a:t>
            </a:r>
            <a:r>
              <a:rPr lang="es-ES" dirty="0" smtClean="0">
                <a:cs typeface="Arial" pitchFamily="34" charset="0"/>
              </a:rPr>
              <a:t>intercambiar información </a:t>
            </a:r>
            <a:r>
              <a:rPr lang="es-ES" dirty="0">
                <a:cs typeface="Arial" pitchFamily="34" charset="0"/>
              </a:rPr>
              <a:t>y poder utilizar la información </a:t>
            </a:r>
            <a:r>
              <a:rPr lang="es-ES" dirty="0" smtClean="0">
                <a:cs typeface="Arial" pitchFamily="34" charset="0"/>
              </a:rPr>
              <a:t>intercambiada y además hacerlo de manera automática.</a:t>
            </a:r>
            <a:endParaRPr lang="es-ES" dirty="0">
              <a:cs typeface="Arial" pitchFamily="34" charset="0"/>
            </a:endParaRPr>
          </a:p>
        </p:txBody>
      </p:sp>
      <p:pic>
        <p:nvPicPr>
          <p:cNvPr id="8202" name="Picture 10" descr="cloudy question mark at water landscape - 3d illustration stock photography"/>
          <p:cNvPicPr>
            <a:picLocks noChangeAspect="1" noChangeArrowheads="1"/>
          </p:cNvPicPr>
          <p:nvPr/>
        </p:nvPicPr>
        <p:blipFill>
          <a:blip r:embed="rId4"/>
          <a:srcRect/>
          <a:stretch>
            <a:fillRect/>
          </a:stretch>
        </p:blipFill>
        <p:spPr bwMode="auto">
          <a:xfrm>
            <a:off x="1587917" y="1912817"/>
            <a:ext cx="2190961" cy="1643221"/>
          </a:xfrm>
          <a:prstGeom prst="rect">
            <a:avLst/>
          </a:prstGeom>
          <a:noFill/>
        </p:spPr>
      </p:pic>
      <p:grpSp>
        <p:nvGrpSpPr>
          <p:cNvPr id="22" name="Group 21"/>
          <p:cNvGrpSpPr/>
          <p:nvPr/>
        </p:nvGrpSpPr>
        <p:grpSpPr>
          <a:xfrm>
            <a:off x="4638675" y="997044"/>
            <a:ext cx="3937000" cy="3836188"/>
            <a:chOff x="4638675" y="997044"/>
            <a:chExt cx="3937000" cy="3836188"/>
          </a:xfrm>
        </p:grpSpPr>
        <p:pic>
          <p:nvPicPr>
            <p:cNvPr id="8203" name="Picture 11"/>
            <p:cNvPicPr>
              <a:picLocks noChangeAspect="1" noChangeArrowheads="1"/>
            </p:cNvPicPr>
            <p:nvPr/>
          </p:nvPicPr>
          <p:blipFill>
            <a:blip r:embed="rId5"/>
            <a:srcRect/>
            <a:stretch>
              <a:fillRect/>
            </a:stretch>
          </p:blipFill>
          <p:spPr bwMode="auto">
            <a:xfrm>
              <a:off x="4638675" y="997044"/>
              <a:ext cx="3937000" cy="3213100"/>
            </a:xfrm>
            <a:prstGeom prst="rect">
              <a:avLst/>
            </a:prstGeom>
            <a:noFill/>
            <a:ln w="9525">
              <a:noFill/>
              <a:miter lim="800000"/>
              <a:headEnd/>
              <a:tailEnd/>
            </a:ln>
          </p:spPr>
        </p:pic>
        <p:pic>
          <p:nvPicPr>
            <p:cNvPr id="14" name="Picture 7" descr="instrument3.png"/>
            <p:cNvPicPr>
              <a:picLocks noChangeAspect="1"/>
            </p:cNvPicPr>
            <p:nvPr/>
          </p:nvPicPr>
          <p:blipFill>
            <a:blip r:embed="rId6"/>
            <a:srcRect/>
            <a:stretch>
              <a:fillRect/>
            </a:stretch>
          </p:blipFill>
          <p:spPr bwMode="auto">
            <a:xfrm>
              <a:off x="5913945" y="3487026"/>
              <a:ext cx="1456304" cy="1346206"/>
            </a:xfrm>
            <a:prstGeom prst="rect">
              <a:avLst/>
            </a:prstGeom>
            <a:noFill/>
            <a:ln w="9525">
              <a:noFill/>
              <a:miter lim="800000"/>
              <a:headEnd/>
              <a:tailEnd/>
            </a:ln>
          </p:spPr>
        </p:pic>
        <p:pic>
          <p:nvPicPr>
            <p:cNvPr id="15" name="Picture 6" descr="instrument2.png"/>
            <p:cNvPicPr>
              <a:picLocks noChangeAspect="1"/>
            </p:cNvPicPr>
            <p:nvPr/>
          </p:nvPicPr>
          <p:blipFill>
            <a:blip r:embed="rId7"/>
            <a:srcRect/>
            <a:stretch>
              <a:fillRect/>
            </a:stretch>
          </p:blipFill>
          <p:spPr bwMode="auto">
            <a:xfrm>
              <a:off x="4670790" y="3843338"/>
              <a:ext cx="1415685" cy="989894"/>
            </a:xfrm>
            <a:prstGeom prst="rect">
              <a:avLst/>
            </a:prstGeom>
            <a:noFill/>
            <a:ln w="9525">
              <a:noFill/>
              <a:miter lim="800000"/>
              <a:headEnd/>
              <a:tailEnd/>
            </a:ln>
          </p:spPr>
        </p:pic>
        <p:cxnSp>
          <p:nvCxnSpPr>
            <p:cNvPr id="19" name="Straight Arrow Connector 18"/>
            <p:cNvCxnSpPr/>
            <p:nvPr/>
          </p:nvCxnSpPr>
          <p:spPr>
            <a:xfrm rot="5400000" flipH="1" flipV="1">
              <a:off x="5909105" y="2385732"/>
              <a:ext cx="1278664" cy="923925"/>
            </a:xfrm>
            <a:prstGeom prst="straightConnector1">
              <a:avLst/>
            </a:prstGeom>
            <a:ln w="190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8339549">
              <a:off x="5959763" y="2668753"/>
              <a:ext cx="1492716" cy="369332"/>
            </a:xfrm>
            <a:prstGeom prst="rect">
              <a:avLst/>
            </a:prstGeom>
            <a:noFill/>
          </p:spPr>
          <p:txBody>
            <a:bodyPr wrap="none" rtlCol="0">
              <a:spAutoFit/>
            </a:bodyPr>
            <a:lstStyle/>
            <a:p>
              <a:r>
                <a:rPr lang="en-US" dirty="0" err="1" smtClean="0"/>
                <a:t>Bla</a:t>
              </a:r>
              <a:r>
                <a:rPr lang="en-US" dirty="0" smtClean="0"/>
                <a:t> </a:t>
              </a:r>
              <a:r>
                <a:rPr lang="en-US" dirty="0" err="1" smtClean="0"/>
                <a:t>bla</a:t>
              </a:r>
              <a:r>
                <a:rPr lang="en-US" dirty="0" smtClean="0"/>
                <a:t> </a:t>
              </a:r>
              <a:r>
                <a:rPr lang="en-US" dirty="0" err="1" smtClean="0"/>
                <a:t>bla</a:t>
              </a:r>
              <a:r>
                <a:rPr lang="en-US" dirty="0" smtClean="0"/>
                <a:t>…</a:t>
              </a:r>
              <a:endParaRPr lang="en-US" dirty="0"/>
            </a:p>
          </p:txBody>
        </p:sp>
        <p:sp>
          <p:nvSpPr>
            <p:cNvPr id="21" name="TextBox 20"/>
            <p:cNvSpPr txBox="1"/>
            <p:nvPr/>
          </p:nvSpPr>
          <p:spPr>
            <a:xfrm>
              <a:off x="6435306" y="1100562"/>
              <a:ext cx="1690777" cy="369332"/>
            </a:xfrm>
            <a:prstGeom prst="rect">
              <a:avLst/>
            </a:prstGeom>
            <a:noFill/>
          </p:spPr>
          <p:txBody>
            <a:bodyPr wrap="square" rtlCol="0">
              <a:spAutoFit/>
            </a:bodyPr>
            <a:lstStyle/>
            <a:p>
              <a:r>
                <a:rPr lang="en-US" dirty="0" err="1" smtClean="0"/>
                <a:t>observatorio</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2" name="Picture 16"/>
          <p:cNvPicPr>
            <a:picLocks noChangeAspect="1" noChangeArrowheads="1"/>
          </p:cNvPicPr>
          <p:nvPr/>
        </p:nvPicPr>
        <p:blipFill>
          <a:blip r:embed="rId3"/>
          <a:srcRect/>
          <a:stretch>
            <a:fillRect/>
          </a:stretch>
        </p:blipFill>
        <p:spPr bwMode="auto">
          <a:xfrm>
            <a:off x="387143" y="1326155"/>
            <a:ext cx="2610569" cy="2249470"/>
          </a:xfrm>
          <a:prstGeom prst="rect">
            <a:avLst/>
          </a:prstGeom>
          <a:noFill/>
          <a:ln w="9525">
            <a:noFill/>
            <a:miter lim="800000"/>
            <a:headEnd/>
            <a:tailEnd/>
          </a:ln>
        </p:spPr>
      </p:pic>
      <p:sp>
        <p:nvSpPr>
          <p:cNvPr id="9218" name="Title 1"/>
          <p:cNvSpPr>
            <a:spLocks noGrp="1"/>
          </p:cNvSpPr>
          <p:nvPr>
            <p:ph type="title"/>
          </p:nvPr>
        </p:nvSpPr>
        <p:spPr>
          <a:xfrm>
            <a:off x="2208213" y="71438"/>
            <a:ext cx="6367462" cy="490537"/>
          </a:xfrm>
        </p:spPr>
        <p:txBody>
          <a:bodyPr/>
          <a:lstStyle/>
          <a:p>
            <a:r>
              <a:rPr lang="en-US" smtClean="0">
                <a:latin typeface="Arial" pitchFamily="34" charset="0"/>
                <a:cs typeface="Arial" pitchFamily="34" charset="0"/>
              </a:rPr>
              <a:t>Interoperabilidad</a:t>
            </a:r>
          </a:p>
        </p:txBody>
      </p:sp>
      <p:sp>
        <p:nvSpPr>
          <p:cNvPr id="9219" name="Slide Number Placeholder 3"/>
          <p:cNvSpPr>
            <a:spLocks noGrp="1"/>
          </p:cNvSpPr>
          <p:nvPr>
            <p:ph type="sldNum" sz="quarter" idx="10"/>
          </p:nvPr>
        </p:nvSpPr>
        <p:spPr>
          <a:noFill/>
        </p:spPr>
        <p:txBody>
          <a:bodyPr/>
          <a:lstStyle/>
          <a:p>
            <a:pPr fontAlgn="base">
              <a:spcBef>
                <a:spcPct val="0"/>
              </a:spcBef>
              <a:spcAft>
                <a:spcPct val="0"/>
              </a:spcAft>
            </a:pPr>
            <a:fld id="{71D2FD5C-2654-49BE-9CD7-DFD0421A4BCB}" type="slidenum">
              <a:rPr lang="de-DE" smtClean="0">
                <a:latin typeface="Arial" pitchFamily="34" charset="0"/>
                <a:cs typeface="Arial" pitchFamily="34" charset="0"/>
              </a:rPr>
              <a:pPr fontAlgn="base">
                <a:spcBef>
                  <a:spcPct val="0"/>
                </a:spcBef>
                <a:spcAft>
                  <a:spcPct val="0"/>
                </a:spcAft>
              </a:pPr>
              <a:t>8</a:t>
            </a:fld>
            <a:endParaRPr lang="de-DE" smtClean="0">
              <a:latin typeface="Arial" pitchFamily="34" charset="0"/>
              <a:cs typeface="Arial" pitchFamily="34" charset="0"/>
            </a:endParaRPr>
          </a:p>
        </p:txBody>
      </p:sp>
      <p:pic>
        <p:nvPicPr>
          <p:cNvPr id="9229" name="Picture 13" descr="http://somospc.com/img/somospc/2008/06/usb-logo.jpg"/>
          <p:cNvPicPr>
            <a:picLocks noChangeAspect="1" noChangeArrowheads="1"/>
          </p:cNvPicPr>
          <p:nvPr/>
        </p:nvPicPr>
        <p:blipFill>
          <a:blip r:embed="rId4"/>
          <a:srcRect/>
          <a:stretch>
            <a:fillRect/>
          </a:stretch>
        </p:blipFill>
        <p:spPr bwMode="auto">
          <a:xfrm>
            <a:off x="2997712" y="3928087"/>
            <a:ext cx="2465355" cy="1368998"/>
          </a:xfrm>
          <a:prstGeom prst="rect">
            <a:avLst/>
          </a:prstGeom>
          <a:noFill/>
        </p:spPr>
      </p:pic>
      <p:pic>
        <p:nvPicPr>
          <p:cNvPr id="9233" name="Picture 17"/>
          <p:cNvPicPr>
            <a:picLocks noChangeAspect="1" noChangeArrowheads="1"/>
          </p:cNvPicPr>
          <p:nvPr/>
        </p:nvPicPr>
        <p:blipFill>
          <a:blip r:embed="rId5"/>
          <a:srcRect/>
          <a:stretch>
            <a:fillRect/>
          </a:stretch>
        </p:blipFill>
        <p:spPr bwMode="auto">
          <a:xfrm>
            <a:off x="538097" y="3928087"/>
            <a:ext cx="2269828" cy="1704546"/>
          </a:xfrm>
          <a:prstGeom prst="rect">
            <a:avLst/>
          </a:prstGeom>
          <a:noFill/>
          <a:ln w="9525">
            <a:noFill/>
            <a:miter lim="800000"/>
            <a:headEnd/>
            <a:tailEnd/>
          </a:ln>
        </p:spPr>
      </p:pic>
      <p:pic>
        <p:nvPicPr>
          <p:cNvPr id="9235" name="Picture 19" descr="http://t1.gstatic.com/images?q=tbn:ANd9GcTQt5O7m3hnREk31WxLvbhY4tLVNOFealUdmPZABPQWu_Y6f_paJQ"/>
          <p:cNvPicPr>
            <a:picLocks noChangeAspect="1" noChangeArrowheads="1"/>
          </p:cNvPicPr>
          <p:nvPr/>
        </p:nvPicPr>
        <p:blipFill>
          <a:blip r:embed="rId6"/>
          <a:srcRect/>
          <a:stretch>
            <a:fillRect/>
          </a:stretch>
        </p:blipFill>
        <p:spPr bwMode="auto">
          <a:xfrm>
            <a:off x="3670333" y="1326155"/>
            <a:ext cx="1790700" cy="1790701"/>
          </a:xfrm>
          <a:prstGeom prst="rect">
            <a:avLst/>
          </a:prstGeom>
          <a:noFill/>
        </p:spPr>
      </p:pic>
      <p:pic>
        <p:nvPicPr>
          <p:cNvPr id="9244" name="Picture 28"/>
          <p:cNvPicPr>
            <a:picLocks noChangeAspect="1" noChangeArrowheads="1"/>
          </p:cNvPicPr>
          <p:nvPr/>
        </p:nvPicPr>
        <p:blipFill>
          <a:blip r:embed="rId7"/>
          <a:srcRect/>
          <a:stretch>
            <a:fillRect/>
          </a:stretch>
        </p:blipFill>
        <p:spPr bwMode="auto">
          <a:xfrm>
            <a:off x="6235942" y="1481432"/>
            <a:ext cx="2032000" cy="1270000"/>
          </a:xfrm>
          <a:prstGeom prst="rect">
            <a:avLst/>
          </a:prstGeom>
          <a:noFill/>
          <a:ln w="9525">
            <a:noFill/>
            <a:miter lim="800000"/>
            <a:headEnd/>
            <a:tailEnd/>
          </a:ln>
        </p:spPr>
      </p:pic>
      <p:pic>
        <p:nvPicPr>
          <p:cNvPr id="9247" name="Picture 31"/>
          <p:cNvPicPr>
            <a:picLocks noChangeAspect="1" noChangeArrowheads="1"/>
          </p:cNvPicPr>
          <p:nvPr/>
        </p:nvPicPr>
        <p:blipFill>
          <a:blip r:embed="rId8"/>
          <a:srcRect/>
          <a:stretch>
            <a:fillRect/>
          </a:stretch>
        </p:blipFill>
        <p:spPr bwMode="auto">
          <a:xfrm>
            <a:off x="5581754" y="3928087"/>
            <a:ext cx="2857291" cy="17683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08213" y="71438"/>
            <a:ext cx="6367462" cy="490537"/>
          </a:xfrm>
        </p:spPr>
        <p:txBody>
          <a:bodyPr/>
          <a:lstStyle/>
          <a:p>
            <a:r>
              <a:rPr lang="en-US" smtClean="0">
                <a:latin typeface="Arial" pitchFamily="34" charset="0"/>
                <a:cs typeface="Arial" pitchFamily="34" charset="0"/>
              </a:rPr>
              <a:t>Interoperabilidad</a:t>
            </a:r>
          </a:p>
        </p:txBody>
      </p:sp>
      <p:sp>
        <p:nvSpPr>
          <p:cNvPr id="8195" name="Slide Number Placeholder 3"/>
          <p:cNvSpPr>
            <a:spLocks noGrp="1"/>
          </p:cNvSpPr>
          <p:nvPr>
            <p:ph type="sldNum" sz="quarter" idx="10"/>
          </p:nvPr>
        </p:nvSpPr>
        <p:spPr>
          <a:noFill/>
        </p:spPr>
        <p:txBody>
          <a:bodyPr/>
          <a:lstStyle/>
          <a:p>
            <a:pPr fontAlgn="base">
              <a:spcBef>
                <a:spcPct val="0"/>
              </a:spcBef>
              <a:spcAft>
                <a:spcPct val="0"/>
              </a:spcAft>
            </a:pPr>
            <a:fld id="{7BE71E3A-93CB-44A4-94AA-AF1F21A6AAA1}" type="slidenum">
              <a:rPr lang="de-DE" smtClean="0">
                <a:latin typeface="Arial" pitchFamily="34" charset="0"/>
                <a:cs typeface="Arial" pitchFamily="34" charset="0"/>
              </a:rPr>
              <a:pPr fontAlgn="base">
                <a:spcBef>
                  <a:spcPct val="0"/>
                </a:spcBef>
                <a:spcAft>
                  <a:spcPct val="0"/>
                </a:spcAft>
              </a:pPr>
              <a:t>9</a:t>
            </a:fld>
            <a:endParaRPr lang="de-DE" smtClean="0">
              <a:latin typeface="Arial" pitchFamily="34" charset="0"/>
              <a:cs typeface="Arial" pitchFamily="34" charset="0"/>
            </a:endParaRPr>
          </a:p>
        </p:txBody>
      </p:sp>
      <p:pic>
        <p:nvPicPr>
          <p:cNvPr id="49154" name="Picture 2" descr="recovering oceanographic equipment under harsh conditions"/>
          <p:cNvPicPr>
            <a:picLocks noChangeAspect="1" noChangeArrowheads="1"/>
          </p:cNvPicPr>
          <p:nvPr/>
        </p:nvPicPr>
        <p:blipFill>
          <a:blip r:embed="rId3"/>
          <a:srcRect/>
          <a:stretch>
            <a:fillRect/>
          </a:stretch>
        </p:blipFill>
        <p:spPr bwMode="auto">
          <a:xfrm>
            <a:off x="1564555" y="1141397"/>
            <a:ext cx="2546571" cy="2291915"/>
          </a:xfrm>
          <a:prstGeom prst="rect">
            <a:avLst/>
          </a:prstGeom>
          <a:noFill/>
        </p:spPr>
      </p:pic>
      <p:pic>
        <p:nvPicPr>
          <p:cNvPr id="49156" name="Picture 4" descr="http://www.mbari.org/news/homepage/2004/cimt_avon2_350f.jpg"/>
          <p:cNvPicPr>
            <a:picLocks noChangeAspect="1" noChangeArrowheads="1"/>
          </p:cNvPicPr>
          <p:nvPr/>
        </p:nvPicPr>
        <p:blipFill>
          <a:blip r:embed="rId4"/>
          <a:srcRect/>
          <a:stretch>
            <a:fillRect/>
          </a:stretch>
        </p:blipFill>
        <p:spPr bwMode="auto">
          <a:xfrm>
            <a:off x="4692771" y="1141397"/>
            <a:ext cx="3145766" cy="2291915"/>
          </a:xfrm>
          <a:prstGeom prst="rect">
            <a:avLst/>
          </a:prstGeom>
          <a:noFill/>
        </p:spPr>
      </p:pic>
      <p:pic>
        <p:nvPicPr>
          <p:cNvPr id="49158" name="Picture 6" descr="Photo of Ventana plugging in the BPR/Tilt cable"/>
          <p:cNvPicPr>
            <a:picLocks noChangeAspect="1" noChangeArrowheads="1"/>
          </p:cNvPicPr>
          <p:nvPr/>
        </p:nvPicPr>
        <p:blipFill>
          <a:blip r:embed="rId5"/>
          <a:srcRect/>
          <a:stretch>
            <a:fillRect/>
          </a:stretch>
        </p:blipFill>
        <p:spPr bwMode="auto">
          <a:xfrm>
            <a:off x="1009492" y="3709358"/>
            <a:ext cx="3495296" cy="2359325"/>
          </a:xfrm>
          <a:prstGeom prst="rect">
            <a:avLst/>
          </a:prstGeom>
          <a:noFill/>
        </p:spPr>
      </p:pic>
      <p:pic>
        <p:nvPicPr>
          <p:cNvPr id="49160" name="Picture 8" descr="P9060025"/>
          <p:cNvPicPr>
            <a:picLocks noChangeAspect="1" noChangeArrowheads="1"/>
          </p:cNvPicPr>
          <p:nvPr/>
        </p:nvPicPr>
        <p:blipFill>
          <a:blip r:embed="rId6"/>
          <a:srcRect/>
          <a:stretch>
            <a:fillRect/>
          </a:stretch>
        </p:blipFill>
        <p:spPr bwMode="auto">
          <a:xfrm>
            <a:off x="4692771" y="3709358"/>
            <a:ext cx="3145766" cy="2359325"/>
          </a:xfrm>
          <a:prstGeom prst="rect">
            <a:avLst/>
          </a:prstGeom>
          <a:noFill/>
        </p:spPr>
      </p:pic>
      <p:sp>
        <p:nvSpPr>
          <p:cNvPr id="23" name="TextBox 22"/>
          <p:cNvSpPr txBox="1"/>
          <p:nvPr/>
        </p:nvSpPr>
        <p:spPr>
          <a:xfrm>
            <a:off x="948915" y="6002183"/>
            <a:ext cx="3830638" cy="246221"/>
          </a:xfrm>
          <a:prstGeom prst="rect">
            <a:avLst/>
          </a:prstGeom>
          <a:noFill/>
        </p:spPr>
        <p:txBody>
          <a:bodyPr wrap="square" rtlCol="0">
            <a:spAutoFit/>
          </a:bodyPr>
          <a:lstStyle/>
          <a:p>
            <a:r>
              <a:rPr lang="en-US" sz="1000" dirty="0" smtClean="0"/>
              <a:t>Monterrey Bay Aquarium Research Institute, www.mbari.org</a:t>
            </a:r>
          </a:p>
        </p:txBody>
      </p:sp>
      <p:sp>
        <p:nvSpPr>
          <p:cNvPr id="10" name="TextBox 9"/>
          <p:cNvSpPr txBox="1"/>
          <p:nvPr/>
        </p:nvSpPr>
        <p:spPr>
          <a:xfrm>
            <a:off x="4641519" y="6006287"/>
            <a:ext cx="3830638" cy="246221"/>
          </a:xfrm>
          <a:prstGeom prst="rect">
            <a:avLst/>
          </a:prstGeom>
          <a:noFill/>
        </p:spPr>
        <p:txBody>
          <a:bodyPr wrap="square" rtlCol="0">
            <a:spAutoFit/>
          </a:bodyPr>
          <a:lstStyle/>
          <a:p>
            <a:r>
              <a:rPr lang="en-US" sz="1000" dirty="0" err="1" smtClean="0"/>
              <a:t>Observatorio</a:t>
            </a:r>
            <a:r>
              <a:rPr lang="en-US" sz="1000" dirty="0" smtClean="0"/>
              <a:t> OBSEA, www.obsea.es</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GI Templat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DIN-BlackAlternate"/>
        <a:ea typeface=""/>
        <a:cs typeface=""/>
      </a:majorFont>
      <a:minorFont>
        <a:latin typeface="DIN-MediumAltern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17492</TotalTime>
  <Words>4617</Words>
  <Application>Microsoft Office PowerPoint</Application>
  <PresentationFormat>On-screen Show (4:3)</PresentationFormat>
  <Paragraphs>672</Paragraphs>
  <Slides>47</Slides>
  <Notes>40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IfGI Template</vt:lpstr>
      <vt:lpstr>Día de la Interoperabilidad 2012</vt:lpstr>
      <vt:lpstr>Sumario</vt:lpstr>
      <vt:lpstr>Introducción</vt:lpstr>
      <vt:lpstr>Observatorios Submarinos</vt:lpstr>
      <vt:lpstr>Observatorios Submarinos</vt:lpstr>
      <vt:lpstr>Observatorios Submarinos</vt:lpstr>
      <vt:lpstr>Interoperabilidad</vt:lpstr>
      <vt:lpstr>Interoperabilidad</vt:lpstr>
      <vt:lpstr>Interoperabilidad</vt:lpstr>
      <vt:lpstr>Integración Sensor-red</vt:lpstr>
      <vt:lpstr>Procesos Básicos</vt:lpstr>
      <vt:lpstr>Motivación</vt:lpstr>
      <vt:lpstr>Slide 13</vt:lpstr>
      <vt:lpstr>Nivel de Instrumento</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SWE Functionality</vt:lpstr>
      <vt:lpstr>Slide 35</vt:lpstr>
      <vt:lpstr>Slide 36</vt:lpstr>
      <vt:lpstr>Slide 37</vt:lpstr>
      <vt:lpstr>Implementación del servidor HTTP-IEEE1451 para instrumentos NO IEEE1451</vt:lpstr>
      <vt:lpstr>Implementación del servidor HTTP-IEEE1451 para instrumentos NO IEEE1451</vt:lpstr>
      <vt:lpstr>Implementación del servidor HTTP-IEEE1451 para instrumentos NO IEEE1451</vt:lpstr>
      <vt:lpstr>Slide 41</vt:lpstr>
      <vt:lpstr>¿Cómo funciona?: IEEE Std.1451.0 HTTP API</vt:lpstr>
      <vt:lpstr>Ejemplo</vt:lpstr>
      <vt:lpstr>Ejemplo</vt:lpstr>
      <vt:lpstr>IEEE Std 1451 http clients</vt:lpstr>
      <vt:lpstr>Slide 46</vt:lpstr>
      <vt:lpstr>Slide 47</vt:lpstr>
    </vt:vector>
  </TitlesOfParts>
  <Company>MBARI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Tesis Doctoral</dc:title>
  <dc:creator>Joaquin del Rio</dc:creator>
  <cp:lastModifiedBy>Joaquin del Rio</cp:lastModifiedBy>
  <cp:revision>134</cp:revision>
  <dcterms:created xsi:type="dcterms:W3CDTF">2010-12-07T23:08:34Z</dcterms:created>
  <dcterms:modified xsi:type="dcterms:W3CDTF">2012-10-15T20:24:21Z</dcterms:modified>
</cp:coreProperties>
</file>