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76" r:id="rId4"/>
    <p:sldId id="278" r:id="rId5"/>
    <p:sldId id="272" r:id="rId6"/>
    <p:sldId id="271" r:id="rId7"/>
    <p:sldId id="275" r:id="rId8"/>
  </p:sldIdLst>
  <p:sldSz cx="9144000" cy="6858000" type="screen4x3"/>
  <p:notesSz cx="690403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2" autoAdjust="0"/>
    <p:restoredTop sz="94660"/>
  </p:normalViewPr>
  <p:slideViewPr>
    <p:cSldViewPr showGuides="1">
      <p:cViewPr>
        <p:scale>
          <a:sx n="91" d="100"/>
          <a:sy n="91" d="100"/>
        </p:scale>
        <p:origin x="-1219" y="51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64A8844-51B8-4B7B-8748-ADB1ABC66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3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DA81F0E-331A-42D1-8103-2C99EAFA7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65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/>
          </a:ln>
          <a:effectLst/>
        </p:spPr>
        <p:txBody>
          <a:bodyPr wrap="none" lIns="0" rIns="0">
            <a:spAutoFit/>
          </a:bodyPr>
          <a:lstStyle/>
          <a:p>
            <a:pPr eaLnBrk="0" hangingPunct="0">
              <a:defRPr/>
            </a:pPr>
            <a:r>
              <a:rPr lang="en-US" sz="800">
                <a:solidFill>
                  <a:srgbClr val="FFFFFF"/>
                </a:solidFill>
                <a:latin typeface="Arial" pitchFamily="34" charset="0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922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B132-FD30-46CE-880B-FB40BFDA6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71390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2B38C-A80F-4742-8140-007EA228F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61747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4504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E800-A347-4E97-A224-F9E6BC6E3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9639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89078-2092-409D-98EA-F43F7A41F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7893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BAE49-9295-4C3E-988E-CB1BF85EC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53874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896D3-C03D-4DE3-8C21-DF3B1A876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23831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6C812-2050-4E4F-9C9F-CECF6DA9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16097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D1F45-A687-4736-89B2-815AD8FC0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39296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973388" y="6553200"/>
            <a:ext cx="32004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2013 Open Geospatial Consortium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96100" y="65532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E6F5B-47FD-4103-A5F0-4AE2F3BEA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7311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4000">
                <a:solidFill>
                  <a:schemeClr val="tx2"/>
                </a:solidFill>
                <a:latin typeface="Times New Roman" pitchFamily="18" charset="0"/>
              </a:rPr>
              <a:t>OGC</a:t>
            </a:r>
          </a:p>
        </p:txBody>
      </p:sp>
      <p:sp>
        <p:nvSpPr>
          <p:cNvPr id="462868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/>
          </a:ln>
          <a:effectLst/>
        </p:spPr>
        <p:txBody>
          <a:bodyPr wrap="none" lIns="0" rIns="0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tx2"/>
                </a:solidFill>
                <a:latin typeface="Arial" pitchFamily="34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</p:sldLayoutIdLst>
  <p:transition>
    <p:zo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opengeospatial.org/wiki/Ideas4OGC/RecommendationRollUp#TopicUpdateVision_Recommend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opengeospatial.org/wiki/Ideas4OGC/SubgroupMeeting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5410200"/>
            <a:ext cx="32766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2013 Open </a:t>
            </a:r>
            <a:r>
              <a:rPr lang="en-US" dirty="0"/>
              <a:t>Geospatial Consortium</a:t>
            </a: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7772400" cy="1676400"/>
          </a:xfrm>
        </p:spPr>
        <p:txBody>
          <a:bodyPr/>
          <a:lstStyle/>
          <a:p>
            <a:r>
              <a:rPr lang="en-US" sz="2800" dirty="0" smtClean="0"/>
              <a:t>Ideas for OGC</a:t>
            </a:r>
            <a:br>
              <a:rPr lang="en-US" sz="2800" dirty="0" smtClean="0"/>
            </a:br>
            <a:r>
              <a:rPr lang="en-US" sz="2800" dirty="0" smtClean="0"/>
              <a:t>Voluntary Leadership Group</a:t>
            </a:r>
            <a:br>
              <a:rPr lang="en-US" sz="2800" dirty="0" smtClean="0"/>
            </a:br>
            <a:r>
              <a:rPr lang="en-US" sz="2000" dirty="0" smtClean="0"/>
              <a:t>August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2013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200400"/>
            <a:ext cx="6934200" cy="2074863"/>
          </a:xfrm>
        </p:spPr>
        <p:txBody>
          <a:bodyPr/>
          <a:lstStyle/>
          <a:p>
            <a:pPr algn="l"/>
            <a:r>
              <a:rPr lang="en-CA" sz="1200" b="1" dirty="0" smtClean="0"/>
              <a:t>Net Meeting House Keeping:</a:t>
            </a:r>
          </a:p>
          <a:p>
            <a:pPr algn="l"/>
            <a:endParaRPr lang="en-CA" sz="1200" b="1" dirty="0" smtClean="0"/>
          </a:p>
          <a:p>
            <a:pPr marL="171450" indent="-171450" algn="l">
              <a:buFont typeface="Arial" pitchFamily="34" charset="0"/>
              <a:buChar char="•"/>
            </a:pPr>
            <a:r>
              <a:rPr lang="en-CA" sz="1200" b="1" dirty="0" smtClean="0"/>
              <a:t>Please </a:t>
            </a:r>
            <a:r>
              <a:rPr lang="en-CA" sz="1200" b="1" dirty="0"/>
              <a:t>Mute </a:t>
            </a:r>
            <a:r>
              <a:rPr lang="en-CA" sz="1200" b="1" dirty="0" smtClean="0"/>
              <a:t>microphone/telephone </a:t>
            </a:r>
            <a:r>
              <a:rPr lang="en-CA" sz="1200" b="1" dirty="0"/>
              <a:t>when not speaking to reduce background noise</a:t>
            </a:r>
          </a:p>
          <a:p>
            <a:pPr marL="171450" indent="-171450" algn="l">
              <a:buFont typeface="Arial" pitchFamily="34" charset="0"/>
              <a:buChar char="•"/>
            </a:pPr>
            <a:endParaRPr lang="en-CA" sz="1200" b="1" dirty="0" smtClean="0"/>
          </a:p>
          <a:p>
            <a:pPr marL="171450" indent="-171450" algn="l">
              <a:buFont typeface="Arial" pitchFamily="34" charset="0"/>
              <a:buChar char="•"/>
            </a:pPr>
            <a:r>
              <a:rPr lang="en-CA" sz="1200" b="1" dirty="0" err="1" smtClean="0"/>
              <a:t>GotoMeeting</a:t>
            </a:r>
            <a:r>
              <a:rPr lang="en-CA" sz="1200" b="1" dirty="0" smtClean="0"/>
              <a:t> includes </a:t>
            </a:r>
            <a:r>
              <a:rPr lang="en-CA" sz="1200" b="1" dirty="0"/>
              <a:t>a chat window; feel free to use this mechanism to </a:t>
            </a:r>
            <a:r>
              <a:rPr lang="en-CA" sz="1200" b="1" dirty="0" smtClean="0"/>
              <a:t>communicate</a:t>
            </a:r>
            <a:endParaRPr lang="en-CA" sz="1200" b="1" dirty="0"/>
          </a:p>
          <a:p>
            <a:pPr marL="171450" indent="-171450" algn="l">
              <a:buFont typeface="Arial" pitchFamily="34" charset="0"/>
              <a:buChar char="•"/>
            </a:pPr>
            <a:endParaRPr lang="en-CA" sz="1200" b="1" dirty="0" smtClean="0"/>
          </a:p>
          <a:p>
            <a:pPr marL="171450" indent="-171450" algn="l">
              <a:buFont typeface="Arial" pitchFamily="34" charset="0"/>
              <a:buChar char="•"/>
            </a:pPr>
            <a:r>
              <a:rPr lang="en-CA" sz="1200" b="1" dirty="0" smtClean="0"/>
              <a:t>The </a:t>
            </a:r>
            <a:r>
              <a:rPr lang="en-CA" sz="1200" b="1" dirty="0"/>
              <a:t>session will be recorded </a:t>
            </a:r>
            <a:r>
              <a:rPr lang="en-CA" sz="1200" b="1" dirty="0" smtClean="0"/>
              <a:t> and a transcript produced to </a:t>
            </a:r>
            <a:r>
              <a:rPr lang="en-CA" sz="1200" b="1" dirty="0"/>
              <a:t>ensure we capture all comments for updating the public </a:t>
            </a:r>
            <a:r>
              <a:rPr lang="en-CA" sz="1200" b="1" dirty="0" smtClean="0"/>
              <a:t>Wiki;  the recordings  will </a:t>
            </a:r>
            <a:r>
              <a:rPr lang="en-CA" sz="1200" b="1" dirty="0"/>
              <a:t>not be made </a:t>
            </a:r>
            <a:r>
              <a:rPr lang="en-CA" sz="1200" b="1" dirty="0" smtClean="0"/>
              <a:t>public</a:t>
            </a:r>
            <a:endParaRPr lang="en-CA" sz="12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CA" sz="1800" dirty="0" smtClean="0"/>
              <a:t>Sub-group Updates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Progress Snapshot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Merged/merging Topics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Timeline</a:t>
            </a:r>
          </a:p>
          <a:p>
            <a:pPr lvl="1">
              <a:buFont typeface="Arial" pitchFamily="34" charset="0"/>
              <a:buChar char="•"/>
            </a:pPr>
            <a:r>
              <a:rPr lang="en-CA" sz="1800" dirty="0" smtClean="0"/>
              <a:t>Validation Poll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Contents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Timing</a:t>
            </a:r>
          </a:p>
          <a:p>
            <a:pPr lvl="1">
              <a:buFont typeface="Arial" pitchFamily="34" charset="0"/>
              <a:buChar char="•"/>
            </a:pPr>
            <a:r>
              <a:rPr lang="en-CA" sz="1800" dirty="0" smtClean="0"/>
              <a:t>Logistics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Meeting Logistics</a:t>
            </a:r>
          </a:p>
          <a:p>
            <a:pPr lvl="1">
              <a:buFont typeface="Arial" pitchFamily="34" charset="0"/>
              <a:buChar char="•"/>
            </a:pPr>
            <a:r>
              <a:rPr lang="en-CA" sz="1800" dirty="0" smtClean="0"/>
              <a:t>Any other Business</a:t>
            </a:r>
            <a:endParaRPr lang="en-CA" sz="1800" dirty="0"/>
          </a:p>
          <a:p>
            <a:pPr marL="684213" lvl="2" indent="0">
              <a:buNone/>
            </a:pPr>
            <a:endParaRPr lang="en-CA" sz="2200" dirty="0"/>
          </a:p>
          <a:p>
            <a:pPr marL="684213" lvl="2" indent="0">
              <a:buNone/>
            </a:pP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140170394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Sub-Group Updates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4213" lvl="2" indent="0">
              <a:buNone/>
            </a:pPr>
            <a:endParaRPr lang="en-CA" dirty="0" smtClean="0"/>
          </a:p>
          <a:p>
            <a:pPr lvl="1">
              <a:buFont typeface="Arial" pitchFamily="34" charset="0"/>
              <a:buChar char="•"/>
            </a:pPr>
            <a:r>
              <a:rPr lang="en-CA" sz="2400" dirty="0" smtClean="0">
                <a:hlinkClick r:id="rId2"/>
              </a:rPr>
              <a:t>Snapshot</a:t>
            </a:r>
            <a:r>
              <a:rPr lang="en-CA" sz="2400" dirty="0" smtClean="0"/>
              <a:t> of Recommendations</a:t>
            </a:r>
          </a:p>
          <a:p>
            <a:pPr lvl="1">
              <a:buFont typeface="Arial" pitchFamily="34" charset="0"/>
              <a:buChar char="•"/>
            </a:pPr>
            <a:r>
              <a:rPr lang="en-CA" sz="2400" dirty="0" smtClean="0"/>
              <a:t>Merged/ Merging Topics</a:t>
            </a:r>
          </a:p>
          <a:p>
            <a:pPr lvl="2">
              <a:buFont typeface="Arial" pitchFamily="34" charset="0"/>
              <a:buChar char="•"/>
            </a:pPr>
            <a:r>
              <a:rPr lang="en-CA" sz="2200" dirty="0" smtClean="0"/>
              <a:t>Diversity, Harmonisation and External Submissions</a:t>
            </a:r>
          </a:p>
          <a:p>
            <a:pPr lvl="3">
              <a:buFont typeface="Arial" pitchFamily="34" charset="0"/>
              <a:buChar char="•"/>
            </a:pPr>
            <a:r>
              <a:rPr lang="en-CA" sz="1800" dirty="0" smtClean="0"/>
              <a:t>Add SWG Creation ?</a:t>
            </a:r>
          </a:p>
          <a:p>
            <a:pPr lvl="2">
              <a:buFont typeface="Arial" pitchFamily="34" charset="0"/>
              <a:buChar char="•"/>
            </a:pPr>
            <a:r>
              <a:rPr lang="en-CA" sz="2200" dirty="0" smtClean="0"/>
              <a:t>Active direction, Documentation Format and Policies?</a:t>
            </a:r>
          </a:p>
          <a:p>
            <a:pPr lvl="2">
              <a:buFont typeface="Arial" pitchFamily="34" charset="0"/>
              <a:buChar char="•"/>
            </a:pPr>
            <a:r>
              <a:rPr lang="en-CA" sz="2200" dirty="0" smtClean="0"/>
              <a:t>Quality versus Quantity</a:t>
            </a:r>
          </a:p>
          <a:p>
            <a:pPr lvl="2">
              <a:buFont typeface="Arial" pitchFamily="34" charset="0"/>
              <a:buChar char="•"/>
            </a:pPr>
            <a:r>
              <a:rPr lang="en-CA" sz="2200" dirty="0" smtClean="0"/>
              <a:t>Integrate Programs</a:t>
            </a:r>
          </a:p>
          <a:p>
            <a:pPr lvl="3">
              <a:buFont typeface="Arial" pitchFamily="34" charset="0"/>
              <a:buChar char="•"/>
            </a:pPr>
            <a:r>
              <a:rPr lang="en-CA" sz="1800" dirty="0" smtClean="0"/>
              <a:t>Add SWG Creation ? Improve Communications ?</a:t>
            </a:r>
          </a:p>
          <a:p>
            <a:pPr lvl="2">
              <a:buFont typeface="Arial" pitchFamily="34" charset="0"/>
              <a:buChar char="•"/>
            </a:pPr>
            <a:r>
              <a:rPr lang="en-CA" sz="2200" dirty="0" smtClean="0"/>
              <a:t>With Vision and Mission</a:t>
            </a:r>
          </a:p>
          <a:p>
            <a:pPr lvl="3">
              <a:buFont typeface="Arial" pitchFamily="34" charset="0"/>
              <a:buChar char="•"/>
            </a:pPr>
            <a:r>
              <a:rPr lang="en-CA" sz="2000" dirty="0" smtClean="0"/>
              <a:t>Add Performance Metrics?</a:t>
            </a:r>
          </a:p>
          <a:p>
            <a:pPr lvl="2">
              <a:buFont typeface="Arial" pitchFamily="34" charset="0"/>
              <a:buChar char="•"/>
            </a:pPr>
            <a:r>
              <a:rPr lang="en-CA" sz="2200" dirty="0" smtClean="0"/>
              <a:t>Topic OAB, the above mergers cover top 10 priority topics</a:t>
            </a:r>
          </a:p>
        </p:txBody>
      </p:sp>
    </p:spTree>
    <p:extLst>
      <p:ext uri="{BB962C8B-B14F-4D97-AF65-F5344CB8AC3E}">
        <p14:creationId xmlns:p14="http://schemas.microsoft.com/office/powerpoint/2010/main" val="37169411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Sub-Group Updates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4213" lvl="2" indent="0">
              <a:buNone/>
            </a:pPr>
            <a:endParaRPr lang="en-CA" dirty="0" smtClean="0"/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Timeline</a:t>
            </a:r>
          </a:p>
          <a:p>
            <a:pPr lvl="2">
              <a:buFont typeface="Arial" pitchFamily="34" charset="0"/>
              <a:buChar char="•"/>
            </a:pPr>
            <a:r>
              <a:rPr lang="en-CA" sz="2000" dirty="0" smtClean="0"/>
              <a:t>What is attainable for Frascati (Reminder, </a:t>
            </a:r>
            <a:r>
              <a:rPr lang="en-CA" sz="2000" dirty="0" err="1" smtClean="0"/>
              <a:t>BoD</a:t>
            </a:r>
            <a:r>
              <a:rPr lang="en-CA" sz="2000" dirty="0" smtClean="0"/>
              <a:t> meeting on the 17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) ?</a:t>
            </a:r>
          </a:p>
          <a:p>
            <a:pPr lvl="3">
              <a:buFont typeface="Arial" pitchFamily="34" charset="0"/>
              <a:buChar char="•"/>
            </a:pPr>
            <a:r>
              <a:rPr lang="en-CA" sz="2000" dirty="0" smtClean="0"/>
              <a:t>Discussion? </a:t>
            </a:r>
          </a:p>
          <a:p>
            <a:pPr lvl="2">
              <a:buFont typeface="Arial" pitchFamily="34" charset="0"/>
              <a:buChar char="•"/>
            </a:pPr>
            <a:endParaRPr lang="en-CA" sz="2200" dirty="0" smtClean="0"/>
          </a:p>
          <a:p>
            <a:pPr lvl="2">
              <a:buFont typeface="Arial" pitchFamily="34" charset="0"/>
              <a:buChar char="•"/>
            </a:pPr>
            <a:endParaRPr lang="en-CA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47437"/>
              </p:ext>
            </p:extLst>
          </p:nvPr>
        </p:nvGraphicFramePr>
        <p:xfrm>
          <a:off x="2667000" y="3048000"/>
          <a:ext cx="3733800" cy="217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2514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Topic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Detail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 smtClean="0">
                          <a:effectLst/>
                        </a:rPr>
                        <a:t>Priority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1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TopicUpdateVision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1.4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3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TopicStandardsDiversity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1.8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20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TopicQualityVsQuantity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1.9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8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TopicStandardsLifeCycleAndHarmonization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2.1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6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TopicExternalSubmissions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2.2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TopicIntegratePrograms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2.3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16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TopicSWGCreation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2.3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28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TopicActiveDirection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2.3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29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TopicImproveCommunication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2.3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34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TopicOAB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2.4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97199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Validation Poll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CA" dirty="0" smtClean="0"/>
              <a:t>Contents of poll</a:t>
            </a:r>
          </a:p>
          <a:p>
            <a:pPr lvl="3"/>
            <a:r>
              <a:rPr lang="en-CA" dirty="0" smtClean="0"/>
              <a:t>Measure agreement on a given recommendation</a:t>
            </a:r>
          </a:p>
          <a:p>
            <a:pPr lvl="4"/>
            <a:r>
              <a:rPr lang="en-CA" dirty="0" smtClean="0"/>
              <a:t>On a scale of 1 to 5 (with 1 being strongly agree, and 5 being strongly disagree) rate (example from Topic Active Direction):</a:t>
            </a:r>
          </a:p>
          <a:p>
            <a:pPr lvl="5"/>
            <a:r>
              <a:rPr lang="en-CA" sz="1400" dirty="0" smtClean="0"/>
              <a:t>Allocate Additional </a:t>
            </a:r>
            <a:r>
              <a:rPr lang="en-CA" sz="1400" dirty="0"/>
              <a:t>OGC Staff for </a:t>
            </a:r>
            <a:r>
              <a:rPr lang="en-CA" sz="1400" dirty="0" smtClean="0"/>
              <a:t>act as the documentation lead for the Standards </a:t>
            </a:r>
            <a:r>
              <a:rPr lang="en-CA" sz="1400" dirty="0"/>
              <a:t>Program '</a:t>
            </a:r>
            <a:r>
              <a:rPr lang="en-CA" sz="1400" dirty="0" err="1"/>
              <a:t>DocLead</a:t>
            </a:r>
            <a:r>
              <a:rPr lang="en-CA" sz="1400" i="1" dirty="0"/>
              <a:t>'</a:t>
            </a:r>
            <a:r>
              <a:rPr lang="en-CA" sz="1400" dirty="0"/>
              <a:t> (DRAFT)</a:t>
            </a:r>
            <a:endParaRPr lang="en-CA" sz="1400" dirty="0" smtClean="0"/>
          </a:p>
          <a:p>
            <a:pPr lvl="2"/>
            <a:r>
              <a:rPr lang="en-CA" dirty="0"/>
              <a:t>Currently Scheduled for a September 6</a:t>
            </a:r>
            <a:r>
              <a:rPr lang="en-CA" baseline="30000" dirty="0"/>
              <a:t>th</a:t>
            </a:r>
            <a:r>
              <a:rPr lang="en-CA" dirty="0"/>
              <a:t> roll </a:t>
            </a:r>
            <a:r>
              <a:rPr lang="en-CA" dirty="0" smtClean="0"/>
              <a:t>out - When should the validation poll occur ?</a:t>
            </a:r>
          </a:p>
          <a:p>
            <a:pPr lvl="3"/>
            <a:r>
              <a:rPr lang="en-CA" dirty="0" smtClean="0"/>
              <a:t>Before Frascati</a:t>
            </a:r>
          </a:p>
          <a:p>
            <a:pPr lvl="4"/>
            <a:r>
              <a:rPr lang="en-CA" dirty="0" smtClean="0"/>
              <a:t>Benefits : shows progress to the wider membership, validates initial recommendations prior to the meeting</a:t>
            </a:r>
          </a:p>
          <a:p>
            <a:pPr lvl="4"/>
            <a:r>
              <a:rPr lang="en-CA" dirty="0" smtClean="0"/>
              <a:t>Drawbacks : Enough  time for the groups to produce content ?</a:t>
            </a:r>
          </a:p>
          <a:p>
            <a:pPr lvl="3"/>
            <a:r>
              <a:rPr lang="en-CA" dirty="0" smtClean="0"/>
              <a:t>After Frascati:</a:t>
            </a:r>
          </a:p>
          <a:p>
            <a:pPr lvl="4"/>
            <a:r>
              <a:rPr lang="en-CA" dirty="0" smtClean="0"/>
              <a:t>Benefits : more time for sub-groups to work, more content, initial reactions from Frascati attendees collected</a:t>
            </a:r>
          </a:p>
          <a:p>
            <a:pPr lvl="4"/>
            <a:r>
              <a:rPr lang="en-CA" dirty="0" smtClean="0"/>
              <a:t>Drawbacks: may slow the process down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26758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Comments from some members of the group on volume of email (too many moving parts)</a:t>
            </a:r>
          </a:p>
          <a:p>
            <a:pPr lvl="1">
              <a:buFont typeface="Arial" pitchFamily="34" charset="0"/>
              <a:buChar char="•"/>
            </a:pPr>
            <a:r>
              <a:rPr lang="en-CA" dirty="0">
                <a:hlinkClick r:id="rId2"/>
              </a:rPr>
              <a:t>Scheduled  meetings</a:t>
            </a:r>
            <a:endParaRPr lang="en-CA" dirty="0"/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Meetings 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Use outlook (or other ) meeting functions ?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Cross posts to TC-Discuss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Core ideas captured ( Jeff D LB, John Herring)</a:t>
            </a:r>
          </a:p>
          <a:p>
            <a:pPr lvl="2">
              <a:buFont typeface="Arial" pitchFamily="34" charset="0"/>
              <a:buChar char="•"/>
            </a:pPr>
            <a:r>
              <a:rPr lang="en-CA" dirty="0" smtClean="0"/>
              <a:t>High velocity of responses (management challenge)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Any Other Business</a:t>
            </a:r>
          </a:p>
          <a:p>
            <a:pPr marL="347663" lvl="1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795727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Meeting Outcomes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 smtClean="0"/>
              <a:t>Topic Merging</a:t>
            </a:r>
          </a:p>
          <a:p>
            <a:pPr lvl="1"/>
            <a:r>
              <a:rPr lang="en-CA" sz="1400" dirty="0" err="1" smtClean="0"/>
              <a:t>TopicSWGCreation</a:t>
            </a:r>
            <a:r>
              <a:rPr lang="en-CA" sz="1400" dirty="0" smtClean="0"/>
              <a:t> (as a secondary topic)  merged with </a:t>
            </a:r>
            <a:r>
              <a:rPr lang="en-CA" sz="1400" dirty="0" err="1" smtClean="0"/>
              <a:t>TopicDiversity</a:t>
            </a:r>
            <a:r>
              <a:rPr lang="en-CA" sz="1400" dirty="0" smtClean="0"/>
              <a:t> super group</a:t>
            </a:r>
          </a:p>
          <a:p>
            <a:pPr lvl="1"/>
            <a:r>
              <a:rPr lang="en-CA" sz="1400" dirty="0" err="1" smtClean="0"/>
              <a:t>TopicSelfAssesment</a:t>
            </a:r>
            <a:r>
              <a:rPr lang="en-CA" sz="1400" dirty="0" smtClean="0"/>
              <a:t> (as a secondary topic) merged with </a:t>
            </a:r>
            <a:r>
              <a:rPr lang="en-CA" sz="1400" dirty="0" err="1" smtClean="0"/>
              <a:t>TopicVisionAndMission</a:t>
            </a:r>
            <a:endParaRPr lang="en-CA" sz="1400" dirty="0" smtClean="0"/>
          </a:p>
          <a:p>
            <a:pPr lvl="1"/>
            <a:r>
              <a:rPr lang="en-CA" sz="1400" dirty="0" err="1" smtClean="0"/>
              <a:t>TopicImproveComunications</a:t>
            </a:r>
            <a:r>
              <a:rPr lang="en-CA" sz="1400" dirty="0" smtClean="0"/>
              <a:t> merged with </a:t>
            </a:r>
            <a:r>
              <a:rPr lang="en-CA" sz="1400" dirty="0" err="1" smtClean="0"/>
              <a:t>TopicIntegratePrograms</a:t>
            </a:r>
            <a:endParaRPr lang="en-CA" sz="1400" dirty="0" smtClean="0"/>
          </a:p>
          <a:p>
            <a:r>
              <a:rPr lang="en-CA" sz="1800" dirty="0" smtClean="0"/>
              <a:t>Create a draft table proposing linkages/dependencies  between the topics, taking into account priorities while recognizing a) the “live” nature of the process and b) the complexity of relationships between cross-cutting topics and c) the top down – bottom up nature of the process</a:t>
            </a:r>
          </a:p>
          <a:p>
            <a:r>
              <a:rPr lang="en-CA" sz="1800" dirty="0" smtClean="0"/>
              <a:t>Subgroups to document content relevant to other topics to ensure they are captured (ideally in comments section on private Wiki) while focussing on there own priority topics</a:t>
            </a:r>
          </a:p>
          <a:p>
            <a:r>
              <a:rPr lang="en-CA" sz="1800" dirty="0" smtClean="0"/>
              <a:t>Timeline</a:t>
            </a:r>
          </a:p>
          <a:p>
            <a:pPr lvl="1"/>
            <a:r>
              <a:rPr lang="en-CA" sz="1400" dirty="0" smtClean="0"/>
              <a:t>September 16</a:t>
            </a:r>
            <a:r>
              <a:rPr lang="en-CA" sz="1400" baseline="30000" dirty="0" smtClean="0"/>
              <a:t>th</a:t>
            </a:r>
            <a:r>
              <a:rPr lang="en-CA" sz="1400" dirty="0" smtClean="0"/>
              <a:t> for final pre-</a:t>
            </a:r>
            <a:r>
              <a:rPr lang="en-CA" sz="1400" dirty="0" err="1" smtClean="0"/>
              <a:t>Frascati</a:t>
            </a:r>
            <a:r>
              <a:rPr lang="en-CA" sz="1400" dirty="0" smtClean="0"/>
              <a:t> “Snapshot” in Private Wiki</a:t>
            </a:r>
          </a:p>
          <a:p>
            <a:pPr lvl="1"/>
            <a:r>
              <a:rPr lang="en-CA" sz="1400" dirty="0" smtClean="0"/>
              <a:t>Validation poll moved to after the Frascati meetings, with a closed  and open approach to ensure there is an opportunity to add comments</a:t>
            </a:r>
          </a:p>
          <a:p>
            <a:pPr lvl="1"/>
            <a:r>
              <a:rPr lang="en-CA" sz="1400" dirty="0" smtClean="0"/>
              <a:t>Limit the number of polls to two, to ensure interest in responding</a:t>
            </a:r>
          </a:p>
          <a:p>
            <a:pPr lvl="1"/>
            <a:r>
              <a:rPr lang="en-CA" sz="1400" dirty="0" smtClean="0"/>
              <a:t>Mark to put together a general communication to the membership after the Frascati meetings on results </a:t>
            </a:r>
            <a:r>
              <a:rPr lang="en-CA" sz="1400" smtClean="0"/>
              <a:t>to date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99421398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C:\Users\CARLAN~1\AppData\Local\Temp\OGC_PowerPoint_Template.pot</Template>
  <TotalTime>2663</TotalTime>
  <Words>484</Words>
  <Application>Microsoft Office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OGC_PowerPoint_Template</vt:lpstr>
      <vt:lpstr>Ideas for OGC Voluntary Leadership Group August 29th, 2013 </vt:lpstr>
      <vt:lpstr>Agenda</vt:lpstr>
      <vt:lpstr>Sub-Group Updates</vt:lpstr>
      <vt:lpstr>Sub-Group Updates (2)</vt:lpstr>
      <vt:lpstr>Validation Poll</vt:lpstr>
      <vt:lpstr>Logistics</vt:lpstr>
      <vt:lpstr>Meeting Outcomes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mpp</dc:subject>
  <dc:creator>Carl Reed</dc:creator>
  <cp:lastModifiedBy>Taylor</cp:lastModifiedBy>
  <cp:revision>176</cp:revision>
  <cp:lastPrinted>2003-02-03T21:59:32Z</cp:lastPrinted>
  <dcterms:created xsi:type="dcterms:W3CDTF">2009-10-20T16:54:31Z</dcterms:created>
  <dcterms:modified xsi:type="dcterms:W3CDTF">2013-09-04T14:14:08Z</dcterms:modified>
</cp:coreProperties>
</file>