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263" r:id="rId3"/>
    <p:sldId id="261" r:id="rId4"/>
    <p:sldId id="264" r:id="rId5"/>
    <p:sldId id="266" r:id="rId6"/>
    <p:sldId id="268" r:id="rId7"/>
    <p:sldId id="270" r:id="rId8"/>
    <p:sldId id="271" r:id="rId9"/>
    <p:sldId id="272" r:id="rId10"/>
    <p:sldId id="273" r:id="rId11"/>
    <p:sldId id="25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880" autoAdjust="0"/>
    <p:restoredTop sz="91896" autoAdjust="0"/>
  </p:normalViewPr>
  <p:slideViewPr>
    <p:cSldViewPr snapToGrid="0" showGuides="1">
      <p:cViewPr varScale="1">
        <p:scale>
          <a:sx n="85" d="100"/>
          <a:sy n="85" d="100"/>
        </p:scale>
        <p:origin x="-402" y="-78"/>
      </p:cViewPr>
      <p:guideLst>
        <p:guide orient="horz" pos="291"/>
        <p:guide orient="horz" pos="886"/>
        <p:guide pos="28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65601E-3B19-47DA-A8D1-15A8A4BF3E7B}" type="datetimeFigureOut">
              <a:rPr lang="en-US" smtClean="0"/>
              <a:pPr/>
              <a:t>9/20/2010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5FD925-9AB1-448C-A14C-400EB46630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5FD925-9AB1-448C-A14C-400EB46630AB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5FD925-9AB1-448C-A14C-400EB46630AB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5FD925-9AB1-448C-A14C-400EB46630AB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Questions? </a:t>
            </a:r>
          </a:p>
          <a:p>
            <a:r>
              <a:rPr lang="en-US" dirty="0" smtClean="0"/>
              <a:t>Contact ted.habermann@noaa.gov.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5FD925-9AB1-448C-A14C-400EB46630AB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6178" y="372313"/>
            <a:ext cx="7767915" cy="469340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13E0A-3BF5-42F5-A5F1-5783C523F9EB}" type="datetimeFigureOut">
              <a:rPr lang="en-US" smtClean="0"/>
              <a:pPr/>
              <a:t>9/20/2010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35716-A2BA-4C3B-B310-29DE4E1F45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13E0A-3BF5-42F5-A5F1-5783C523F9EB}" type="datetimeFigureOut">
              <a:rPr lang="en-US" smtClean="0"/>
              <a:pPr/>
              <a:t>9/20/2010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35716-A2BA-4C3B-B310-29DE4E1F45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13E0A-3BF5-42F5-A5F1-5783C523F9EB}" type="datetimeFigureOut">
              <a:rPr lang="en-US" smtClean="0"/>
              <a:pPr/>
              <a:t>9/20/2010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35716-A2BA-4C3B-B310-29DE4E1F45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13E0A-3BF5-42F5-A5F1-5783C523F9EB}" type="datetimeFigureOut">
              <a:rPr lang="en-US" smtClean="0"/>
              <a:pPr/>
              <a:t>9/20/2010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35716-A2BA-4C3B-B310-29DE4E1F45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13E0A-3BF5-42F5-A5F1-5783C523F9EB}" type="datetimeFigureOut">
              <a:rPr lang="en-US" smtClean="0"/>
              <a:pPr/>
              <a:t>9/20/2010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35716-A2BA-4C3B-B310-29DE4E1F45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13E0A-3BF5-42F5-A5F1-5783C523F9EB}" type="datetimeFigureOut">
              <a:rPr lang="en-US" smtClean="0"/>
              <a:pPr/>
              <a:t>9/20/2010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35716-A2BA-4C3B-B310-29DE4E1F45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13E0A-3BF5-42F5-A5F1-5783C523F9EB}" type="datetimeFigureOut">
              <a:rPr lang="en-US" smtClean="0"/>
              <a:pPr/>
              <a:t>9/20/2010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35716-A2BA-4C3B-B310-29DE4E1F45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13E0A-3BF5-42F5-A5F1-5783C523F9EB}" type="datetimeFigureOut">
              <a:rPr lang="en-US" smtClean="0"/>
              <a:pPr/>
              <a:t>9/20/2010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35716-A2BA-4C3B-B310-29DE4E1F45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13E0A-3BF5-42F5-A5F1-5783C523F9EB}" type="datetimeFigureOut">
              <a:rPr lang="en-US" smtClean="0"/>
              <a:pPr/>
              <a:t>9/20/2010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35716-A2BA-4C3B-B310-29DE4E1F45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13E0A-3BF5-42F5-A5F1-5783C523F9EB}" type="datetimeFigureOut">
              <a:rPr lang="en-US" smtClean="0"/>
              <a:pPr/>
              <a:t>9/20/2010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35716-A2BA-4C3B-B310-29DE4E1F45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13E0A-3BF5-42F5-A5F1-5783C523F9EB}" type="datetimeFigureOut">
              <a:rPr lang="en-US" smtClean="0"/>
              <a:pPr/>
              <a:t>9/20/2010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35716-A2BA-4C3B-B310-29DE4E1F45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13E0A-3BF5-42F5-A5F1-5783C523F9EB}" type="datetimeFigureOut">
              <a:rPr lang="en-US" smtClean="0"/>
              <a:pPr/>
              <a:t>9/20/2010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35716-A2BA-4C3B-B310-29DE4E1F45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6473" y="417681"/>
            <a:ext cx="7772400" cy="635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>
                <a:solidFill>
                  <a:schemeClr val="tx1"/>
                </a:solidFill>
              </a:rPr>
              <a:t>Forecast Model Run Collections and ISO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Ted Habermann</a:t>
            </a:r>
            <a:endParaRPr lang="en-US" dirty="0" smtClean="0">
              <a:solidFill>
                <a:schemeClr val="tx1"/>
              </a:solidFill>
            </a:endParaRPr>
          </a:p>
        </p:txBody>
      </p:sp>
      <p:pic>
        <p:nvPicPr>
          <p:cNvPr id="10" name="Picture 9" descr="modelAgg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1490596"/>
            <a:ext cx="3047228" cy="4640893"/>
          </a:xfrm>
          <a:prstGeom prst="rect">
            <a:avLst/>
          </a:prstGeom>
        </p:spPr>
      </p:pic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725274" y="1543311"/>
            <a:ext cx="4642111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 smtClean="0"/>
              <a:t>There has been considerable discussion of describing multiple times in forecast datasets</a:t>
            </a:r>
          </a:p>
          <a:p>
            <a:endParaRPr lang="en-US" sz="2400" dirty="0" smtClean="0"/>
          </a:p>
          <a:p>
            <a:r>
              <a:rPr lang="en-US" sz="2400" dirty="0" smtClean="0"/>
              <a:t>This is not the only challenge: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Dimensions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Shapes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Variables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690" y="252336"/>
            <a:ext cx="7582829" cy="717821"/>
          </a:xfrm>
        </p:spPr>
        <p:txBody>
          <a:bodyPr>
            <a:normAutofit/>
          </a:bodyPr>
          <a:lstStyle/>
          <a:p>
            <a:pPr algn="l"/>
            <a:r>
              <a:rPr lang="en-US" sz="3600" dirty="0" err="1" smtClean="0"/>
              <a:t>seriesMetadata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356837" y="1250411"/>
            <a:ext cx="818527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&lt;</a:t>
            </a:r>
            <a:r>
              <a:rPr lang="en-US" sz="2400" dirty="0" err="1" smtClean="0"/>
              <a:t>gmd:seriesMetadata</a:t>
            </a:r>
            <a:r>
              <a:rPr lang="en-US" sz="2400" dirty="0" smtClean="0"/>
              <a:t>&gt; &lt;!-- Metadata for the entire FMRC </a:t>
            </a:r>
            <a:r>
              <a:rPr lang="en-US" sz="2400" dirty="0" smtClean="0"/>
              <a:t>--&gt;</a:t>
            </a:r>
          </a:p>
          <a:p>
            <a:r>
              <a:rPr lang="en-US" sz="2400" dirty="0" smtClean="0"/>
              <a:t> </a:t>
            </a:r>
            <a:r>
              <a:rPr lang="en-US" sz="2400" dirty="0" smtClean="0"/>
              <a:t>   &lt;</a:t>
            </a:r>
            <a:r>
              <a:rPr lang="en-US" sz="2400" dirty="0" err="1" smtClean="0"/>
              <a:t>gmd:MD_ScopeCode</a:t>
            </a:r>
            <a:r>
              <a:rPr lang="en-US" sz="2400" dirty="0" smtClean="0"/>
              <a:t> = dataset&gt; </a:t>
            </a:r>
            <a:endParaRPr lang="en-US" sz="2400" dirty="0" smtClean="0"/>
          </a:p>
          <a:p>
            <a:r>
              <a:rPr lang="en-US" sz="2400" dirty="0" smtClean="0"/>
              <a:t>    &lt;</a:t>
            </a:r>
            <a:r>
              <a:rPr lang="en-US" sz="2400" dirty="0" err="1" smtClean="0"/>
              <a:t>gmd:spatialRepresentation</a:t>
            </a:r>
            <a:r>
              <a:rPr lang="en-US" sz="2400" dirty="0" smtClean="0"/>
              <a:t>&gt; </a:t>
            </a:r>
            <a:endParaRPr lang="en-US" sz="2400" dirty="0" smtClean="0"/>
          </a:p>
          <a:p>
            <a:r>
              <a:rPr lang="en-US" sz="2400" dirty="0" smtClean="0"/>
              <a:t>        &lt;!-- </a:t>
            </a:r>
            <a:r>
              <a:rPr lang="en-US" sz="2400" dirty="0" smtClean="0"/>
              <a:t>Descriptions of dimensions that make up all shapes </a:t>
            </a:r>
            <a:r>
              <a:rPr lang="en-US" sz="2400" dirty="0" smtClean="0"/>
              <a:t>--&gt;</a:t>
            </a:r>
          </a:p>
          <a:p>
            <a:r>
              <a:rPr lang="en-US" sz="2400" dirty="0" smtClean="0"/>
              <a:t> </a:t>
            </a:r>
            <a:r>
              <a:rPr lang="en-US" sz="2400" dirty="0" smtClean="0"/>
              <a:t>   &lt;/</a:t>
            </a:r>
            <a:r>
              <a:rPr lang="en-US" sz="2400" dirty="0" err="1" smtClean="0"/>
              <a:t>gmd:spatialRepresentation</a:t>
            </a:r>
            <a:r>
              <a:rPr lang="en-US" sz="2400" dirty="0" smtClean="0"/>
              <a:t>&gt;</a:t>
            </a:r>
          </a:p>
          <a:p>
            <a:r>
              <a:rPr lang="en-US" sz="2400" dirty="0" smtClean="0"/>
              <a:t> </a:t>
            </a:r>
            <a:r>
              <a:rPr lang="en-US" sz="2400" dirty="0" smtClean="0"/>
              <a:t>   &lt;</a:t>
            </a:r>
            <a:r>
              <a:rPr lang="en-US" sz="2400" dirty="0" err="1" smtClean="0"/>
              <a:t>gmd:identificationInfo</a:t>
            </a:r>
            <a:r>
              <a:rPr lang="en-US" sz="2400" dirty="0" smtClean="0"/>
              <a:t> id="#</a:t>
            </a:r>
            <a:r>
              <a:rPr lang="en-US" sz="2400" dirty="0" err="1" smtClean="0"/>
              <a:t>seriesIdentification</a:t>
            </a:r>
            <a:r>
              <a:rPr lang="en-US" sz="2400" dirty="0" smtClean="0"/>
              <a:t>"&gt;</a:t>
            </a:r>
          </a:p>
          <a:p>
            <a:r>
              <a:rPr lang="en-US" sz="2400" dirty="0" smtClean="0"/>
              <a:t> </a:t>
            </a:r>
            <a:r>
              <a:rPr lang="en-US" sz="2400" dirty="0" smtClean="0"/>
              <a:t>       &lt;</a:t>
            </a:r>
            <a:r>
              <a:rPr lang="en-US" sz="2400" dirty="0" err="1" smtClean="0"/>
              <a:t>gmd:Citation</a:t>
            </a:r>
            <a:r>
              <a:rPr lang="en-US" sz="2400" dirty="0" smtClean="0"/>
              <a:t>&gt;</a:t>
            </a:r>
          </a:p>
          <a:p>
            <a:r>
              <a:rPr lang="en-US" sz="2400" dirty="0" smtClean="0"/>
              <a:t> </a:t>
            </a:r>
            <a:r>
              <a:rPr lang="en-US" sz="2400" dirty="0" smtClean="0"/>
              <a:t>       &lt;</a:t>
            </a:r>
            <a:r>
              <a:rPr lang="en-US" sz="2400" dirty="0" err="1" smtClean="0"/>
              <a:t>gmd:descriptiveKeywords</a:t>
            </a:r>
            <a:r>
              <a:rPr lang="en-US" sz="2400" dirty="0" smtClean="0"/>
              <a:t>&gt;</a:t>
            </a:r>
          </a:p>
          <a:p>
            <a:r>
              <a:rPr lang="en-US" sz="2400" dirty="0" smtClean="0"/>
              <a:t> </a:t>
            </a:r>
            <a:r>
              <a:rPr lang="en-US" sz="2400" dirty="0" smtClean="0"/>
              <a:t>       &lt;</a:t>
            </a:r>
            <a:r>
              <a:rPr lang="en-US" sz="2400" dirty="0" err="1" smtClean="0"/>
              <a:t>gmd:extent</a:t>
            </a:r>
            <a:r>
              <a:rPr lang="en-US" sz="2400" dirty="0" smtClean="0"/>
              <a:t>&gt;</a:t>
            </a:r>
          </a:p>
          <a:p>
            <a:r>
              <a:rPr lang="en-US" sz="2400" dirty="0" smtClean="0"/>
              <a:t> </a:t>
            </a:r>
            <a:r>
              <a:rPr lang="en-US" sz="2400" dirty="0" smtClean="0"/>
              <a:t>   &lt;/</a:t>
            </a:r>
            <a:r>
              <a:rPr lang="en-US" sz="2400" dirty="0" err="1" smtClean="0"/>
              <a:t>gmd:identification</a:t>
            </a:r>
            <a:r>
              <a:rPr lang="en-US" sz="2400" dirty="0" smtClean="0"/>
              <a:t>&gt;</a:t>
            </a:r>
          </a:p>
          <a:p>
            <a:r>
              <a:rPr lang="en-US" sz="2400" dirty="0" smtClean="0"/>
              <a:t> </a:t>
            </a:r>
            <a:r>
              <a:rPr lang="en-US" sz="2400" dirty="0" smtClean="0"/>
              <a:t>   &lt;</a:t>
            </a:r>
            <a:r>
              <a:rPr lang="en-US" sz="2400" dirty="0" err="1" smtClean="0"/>
              <a:t>gmd:contentInfo</a:t>
            </a:r>
            <a:r>
              <a:rPr lang="en-US" sz="2400" dirty="0" smtClean="0"/>
              <a:t>&gt;</a:t>
            </a:r>
          </a:p>
          <a:p>
            <a:r>
              <a:rPr lang="en-US" sz="2400" dirty="0" smtClean="0"/>
              <a:t> </a:t>
            </a:r>
            <a:r>
              <a:rPr lang="en-US" sz="2400" dirty="0" smtClean="0"/>
              <a:t>       &lt;!-- </a:t>
            </a:r>
            <a:r>
              <a:rPr lang="en-US" sz="2400" dirty="0" smtClean="0"/>
              <a:t>Descriptions of variables with no shape </a:t>
            </a:r>
            <a:r>
              <a:rPr lang="en-US" sz="2400" dirty="0" smtClean="0"/>
              <a:t>--&gt;</a:t>
            </a:r>
          </a:p>
          <a:p>
            <a:r>
              <a:rPr lang="en-US" sz="2400" dirty="0" smtClean="0"/>
              <a:t> </a:t>
            </a:r>
            <a:r>
              <a:rPr lang="en-US" sz="2400" dirty="0" smtClean="0"/>
              <a:t>   &lt;/</a:t>
            </a:r>
            <a:r>
              <a:rPr lang="en-US" sz="2400" dirty="0" err="1" smtClean="0"/>
              <a:t>gmd:contentInfo</a:t>
            </a:r>
            <a:r>
              <a:rPr lang="en-US" sz="2400" dirty="0" smtClean="0"/>
              <a:t>&gt; </a:t>
            </a:r>
            <a:endParaRPr lang="en-US" sz="2400" dirty="0" smtClean="0"/>
          </a:p>
          <a:p>
            <a:r>
              <a:rPr lang="en-US" sz="2400" dirty="0" smtClean="0"/>
              <a:t>&lt;/</a:t>
            </a:r>
            <a:r>
              <a:rPr lang="en-US" sz="2400" dirty="0" err="1" smtClean="0"/>
              <a:t>gmd:seriesMetadata</a:t>
            </a:r>
            <a:r>
              <a:rPr lang="en-US" sz="2400" dirty="0" smtClean="0"/>
              <a:t>&gt; 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 descr="kalahar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81000"/>
            <a:ext cx="7772400" cy="612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itle 1"/>
          <p:cNvSpPr>
            <a:spLocks noGrp="1"/>
          </p:cNvSpPr>
          <p:nvPr>
            <p:ph type="title"/>
          </p:nvPr>
        </p:nvSpPr>
        <p:spPr>
          <a:xfrm>
            <a:off x="761999" y="914400"/>
            <a:ext cx="2425581" cy="99060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3600" dirty="0" smtClean="0"/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788" y="263487"/>
            <a:ext cx="8236857" cy="639762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University of Maine Circulation Model</a:t>
            </a:r>
            <a:endParaRPr lang="en-US" sz="36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5772" y="1228109"/>
            <a:ext cx="8665029" cy="5020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5363737" y="1541229"/>
            <a:ext cx="1596806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dirty="0" err="1" smtClean="0"/>
              <a:t>RunTime</a:t>
            </a:r>
            <a:endParaRPr lang="en-US" sz="2400" dirty="0" smtClean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374185" y="3868116"/>
            <a:ext cx="2124435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dirty="0" err="1" smtClean="0"/>
              <a:t>ForecastTime</a:t>
            </a:r>
            <a:endParaRPr lang="en-US" sz="2400" dirty="0" smtClean="0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685350" y="2775297"/>
            <a:ext cx="1821817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Variables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  <p:bldP spid="7" grpId="0" uiExpand="1" build="p" animBg="1"/>
      <p:bldP spid="8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414" y="228659"/>
            <a:ext cx="8229600" cy="714918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Dimensions</a:t>
            </a:r>
            <a:endParaRPr lang="en-US" sz="3600" dirty="0"/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354853" y="1286218"/>
            <a:ext cx="8154443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 smtClean="0"/>
              <a:t>&lt;dimension name="runtime" length="1753" /&gt;</a:t>
            </a:r>
          </a:p>
          <a:p>
            <a:r>
              <a:rPr lang="en-US" sz="2400" dirty="0" smtClean="0"/>
              <a:t>&lt;dimension name="time" length="21" /&gt;</a:t>
            </a:r>
          </a:p>
          <a:p>
            <a:r>
              <a:rPr lang="en-US" sz="2400" dirty="0" smtClean="0"/>
              <a:t>&lt;dimension name="</a:t>
            </a:r>
            <a:r>
              <a:rPr lang="en-US" sz="2400" dirty="0" err="1" smtClean="0"/>
              <a:t>ypos</a:t>
            </a:r>
            <a:r>
              <a:rPr lang="en-US" sz="2400" dirty="0" smtClean="0"/>
              <a:t>" length="120" /&gt;</a:t>
            </a:r>
          </a:p>
          <a:p>
            <a:r>
              <a:rPr lang="en-US" sz="2400" dirty="0" smtClean="0"/>
              <a:t>&lt;dimension name="</a:t>
            </a:r>
            <a:r>
              <a:rPr lang="en-US" sz="2400" dirty="0" err="1" smtClean="0"/>
              <a:t>xpos</a:t>
            </a:r>
            <a:r>
              <a:rPr lang="en-US" sz="2400" dirty="0" smtClean="0"/>
              <a:t>" length="180" /&gt;</a:t>
            </a:r>
          </a:p>
          <a:p>
            <a:r>
              <a:rPr lang="en-US" sz="2400" dirty="0" smtClean="0"/>
              <a:t>&lt;dimension name="</a:t>
            </a:r>
            <a:r>
              <a:rPr lang="en-US" sz="2400" dirty="0" err="1" smtClean="0"/>
              <a:t>zpos</a:t>
            </a:r>
            <a:r>
              <a:rPr lang="en-US" sz="2400" dirty="0" smtClean="0"/>
              <a:t>" length="22" </a:t>
            </a:r>
            <a:r>
              <a:rPr lang="en-US" sz="2400" dirty="0" smtClean="0"/>
              <a:t>/&gt;</a:t>
            </a:r>
          </a:p>
          <a:p>
            <a:endParaRPr lang="en-US" sz="2400" dirty="0" smtClean="0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45690" y="3513365"/>
            <a:ext cx="802887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 smtClean="0"/>
              <a:t>5 dimensions in a single </a:t>
            </a:r>
            <a:r>
              <a:rPr lang="en-US" sz="2400" dirty="0" smtClean="0"/>
              <a:t>dataset</a:t>
            </a:r>
            <a:r>
              <a:rPr lang="en-US" sz="3200" dirty="0" smtClean="0"/>
              <a:t> </a:t>
            </a:r>
            <a:r>
              <a:rPr lang="en-US" sz="2400" dirty="0" smtClean="0"/>
              <a:t>can be combined in any way  to describe the </a:t>
            </a:r>
            <a:r>
              <a:rPr lang="en-US" sz="2400" b="1" dirty="0" smtClean="0"/>
              <a:t>shapes</a:t>
            </a:r>
            <a:r>
              <a:rPr lang="en-US" sz="2400" dirty="0" smtClean="0"/>
              <a:t> of variables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409" y="191081"/>
            <a:ext cx="5642975" cy="790074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 </a:t>
            </a:r>
            <a:r>
              <a:rPr lang="en-US" sz="3600" dirty="0" smtClean="0"/>
              <a:t>Variables </a:t>
            </a:r>
            <a:r>
              <a:rPr lang="en-US" sz="3600" dirty="0" smtClean="0"/>
              <a:t>and Shapes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356992" y="895217"/>
            <a:ext cx="7381954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dirty="0" smtClean="0"/>
              <a:t>&lt;</a:t>
            </a:r>
            <a:r>
              <a:rPr lang="en-US" sz="1400" dirty="0" smtClean="0"/>
              <a:t>variable name="</a:t>
            </a:r>
            <a:r>
              <a:rPr lang="en-US" sz="1400" dirty="0" err="1" smtClean="0"/>
              <a:t>xpos</a:t>
            </a:r>
            <a:r>
              <a:rPr lang="en-US" sz="1400" dirty="0" smtClean="0"/>
              <a:t>" type="float" shape="</a:t>
            </a:r>
            <a:r>
              <a:rPr lang="en-US" sz="1400" dirty="0" err="1" smtClean="0"/>
              <a:t>xpos</a:t>
            </a:r>
            <a:r>
              <a:rPr lang="en-US" sz="1400" dirty="0" smtClean="0"/>
              <a:t>"&gt;</a:t>
            </a:r>
          </a:p>
          <a:p>
            <a:pPr>
              <a:lnSpc>
                <a:spcPts val="1500"/>
              </a:lnSpc>
            </a:pPr>
            <a:r>
              <a:rPr lang="en-US" sz="1400" dirty="0" smtClean="0"/>
              <a:t>&lt;variable name="</a:t>
            </a:r>
            <a:r>
              <a:rPr lang="en-US" sz="1400" dirty="0" err="1" smtClean="0"/>
              <a:t>ypos</a:t>
            </a:r>
            <a:r>
              <a:rPr lang="en-US" sz="1400" dirty="0" smtClean="0"/>
              <a:t>" type="float" shape="</a:t>
            </a:r>
            <a:r>
              <a:rPr lang="en-US" sz="1400" dirty="0" err="1" smtClean="0"/>
              <a:t>ypos</a:t>
            </a:r>
            <a:r>
              <a:rPr lang="en-US" sz="1400" dirty="0" smtClean="0"/>
              <a:t>"&gt;</a:t>
            </a:r>
          </a:p>
          <a:p>
            <a:pPr>
              <a:lnSpc>
                <a:spcPts val="1500"/>
              </a:lnSpc>
            </a:pPr>
            <a:r>
              <a:rPr lang="en-US" sz="1400" dirty="0" smtClean="0"/>
              <a:t>&lt;variable name="</a:t>
            </a:r>
            <a:r>
              <a:rPr lang="en-US" sz="1400" dirty="0" err="1" smtClean="0"/>
              <a:t>zpos</a:t>
            </a:r>
            <a:r>
              <a:rPr lang="en-US" sz="1400" dirty="0" smtClean="0"/>
              <a:t>" type="float" shape="</a:t>
            </a:r>
            <a:r>
              <a:rPr lang="en-US" sz="1400" dirty="0" err="1" smtClean="0"/>
              <a:t>zpos</a:t>
            </a:r>
            <a:r>
              <a:rPr lang="en-US" sz="1400" dirty="0" smtClean="0"/>
              <a:t>"&gt;</a:t>
            </a:r>
          </a:p>
          <a:p>
            <a:pPr>
              <a:lnSpc>
                <a:spcPts val="1500"/>
              </a:lnSpc>
            </a:pPr>
            <a:r>
              <a:rPr lang="en-US" sz="1400" dirty="0" smtClean="0"/>
              <a:t>&lt;variable name="runtime" type="String" shape="runtime"&gt;</a:t>
            </a:r>
          </a:p>
          <a:p>
            <a:pPr>
              <a:lnSpc>
                <a:spcPts val="1500"/>
              </a:lnSpc>
            </a:pPr>
            <a:endParaRPr lang="en-US" sz="1400" dirty="0" smtClean="0"/>
          </a:p>
          <a:p>
            <a:pPr>
              <a:lnSpc>
                <a:spcPts val="1500"/>
              </a:lnSpc>
            </a:pPr>
            <a:r>
              <a:rPr lang="en-US" sz="1400" dirty="0" smtClean="0"/>
              <a:t>&lt;</a:t>
            </a:r>
            <a:r>
              <a:rPr lang="en-US" sz="1400" dirty="0" smtClean="0"/>
              <a:t>variable name="time" type="double" shape="runtime time</a:t>
            </a:r>
            <a:r>
              <a:rPr lang="en-US" sz="1400" dirty="0" smtClean="0"/>
              <a:t>"&gt;</a:t>
            </a:r>
          </a:p>
          <a:p>
            <a:pPr>
              <a:lnSpc>
                <a:spcPts val="1500"/>
              </a:lnSpc>
            </a:pPr>
            <a:endParaRPr lang="en-US" sz="1400" dirty="0" smtClean="0"/>
          </a:p>
          <a:p>
            <a:pPr>
              <a:lnSpc>
                <a:spcPts val="1500"/>
              </a:lnSpc>
            </a:pPr>
            <a:r>
              <a:rPr lang="en-US" sz="1400" dirty="0" smtClean="0"/>
              <a:t>&lt;variable name="x" type="float" shape="</a:t>
            </a:r>
            <a:r>
              <a:rPr lang="en-US" sz="1400" dirty="0" err="1" smtClean="0"/>
              <a:t>ypos</a:t>
            </a:r>
            <a:r>
              <a:rPr lang="en-US" sz="1400" dirty="0" smtClean="0"/>
              <a:t> </a:t>
            </a:r>
            <a:r>
              <a:rPr lang="en-US" sz="1400" dirty="0" err="1" smtClean="0"/>
              <a:t>xpos</a:t>
            </a:r>
            <a:r>
              <a:rPr lang="en-US" sz="1400" dirty="0" smtClean="0"/>
              <a:t>"&gt;</a:t>
            </a:r>
          </a:p>
          <a:p>
            <a:pPr>
              <a:lnSpc>
                <a:spcPts val="1500"/>
              </a:lnSpc>
            </a:pPr>
            <a:r>
              <a:rPr lang="en-US" sz="1400" dirty="0" smtClean="0"/>
              <a:t>&lt;variable name="y" type="float" shape="</a:t>
            </a:r>
            <a:r>
              <a:rPr lang="en-US" sz="1400" dirty="0" err="1" smtClean="0"/>
              <a:t>ypos</a:t>
            </a:r>
            <a:r>
              <a:rPr lang="en-US" sz="1400" dirty="0" smtClean="0"/>
              <a:t> </a:t>
            </a:r>
            <a:r>
              <a:rPr lang="en-US" sz="1400" dirty="0" err="1" smtClean="0"/>
              <a:t>xpos</a:t>
            </a:r>
            <a:r>
              <a:rPr lang="en-US" sz="1400" dirty="0" smtClean="0"/>
              <a:t>"&gt;</a:t>
            </a:r>
          </a:p>
          <a:p>
            <a:pPr>
              <a:lnSpc>
                <a:spcPts val="1500"/>
              </a:lnSpc>
            </a:pPr>
            <a:r>
              <a:rPr lang="en-US" sz="1400" dirty="0" smtClean="0"/>
              <a:t>&lt;variable name="h1" type="float" shape="</a:t>
            </a:r>
            <a:r>
              <a:rPr lang="en-US" sz="1400" dirty="0" err="1" smtClean="0"/>
              <a:t>ypos</a:t>
            </a:r>
            <a:r>
              <a:rPr lang="en-US" sz="1400" dirty="0" smtClean="0"/>
              <a:t> </a:t>
            </a:r>
            <a:r>
              <a:rPr lang="en-US" sz="1400" dirty="0" err="1" smtClean="0"/>
              <a:t>xpos</a:t>
            </a:r>
            <a:r>
              <a:rPr lang="en-US" sz="1400" dirty="0" smtClean="0"/>
              <a:t>"&gt;</a:t>
            </a:r>
          </a:p>
          <a:p>
            <a:pPr>
              <a:lnSpc>
                <a:spcPts val="1500"/>
              </a:lnSpc>
            </a:pPr>
            <a:r>
              <a:rPr lang="en-US" sz="1400" dirty="0" smtClean="0"/>
              <a:t>&lt;variable name="h2" type="float" shape="</a:t>
            </a:r>
            <a:r>
              <a:rPr lang="en-US" sz="1400" dirty="0" err="1" smtClean="0"/>
              <a:t>ypos</a:t>
            </a:r>
            <a:r>
              <a:rPr lang="en-US" sz="1400" dirty="0" smtClean="0"/>
              <a:t> </a:t>
            </a:r>
            <a:r>
              <a:rPr lang="en-US" sz="1400" dirty="0" err="1" smtClean="0"/>
              <a:t>xpos</a:t>
            </a:r>
            <a:r>
              <a:rPr lang="en-US" sz="1400" dirty="0" smtClean="0"/>
              <a:t>"&gt;</a:t>
            </a:r>
          </a:p>
          <a:p>
            <a:pPr>
              <a:lnSpc>
                <a:spcPts val="1500"/>
              </a:lnSpc>
            </a:pPr>
            <a:r>
              <a:rPr lang="en-US" sz="1400" dirty="0" smtClean="0"/>
              <a:t>&lt;variable name="</a:t>
            </a:r>
            <a:r>
              <a:rPr lang="en-US" sz="1400" dirty="0" err="1" smtClean="0"/>
              <a:t>ang</a:t>
            </a:r>
            <a:r>
              <a:rPr lang="en-US" sz="1400" dirty="0" smtClean="0"/>
              <a:t>" type="float" shape="</a:t>
            </a:r>
            <a:r>
              <a:rPr lang="en-US" sz="1400" dirty="0" err="1" smtClean="0"/>
              <a:t>ypos</a:t>
            </a:r>
            <a:r>
              <a:rPr lang="en-US" sz="1400" dirty="0" smtClean="0"/>
              <a:t> </a:t>
            </a:r>
            <a:r>
              <a:rPr lang="en-US" sz="1400" dirty="0" err="1" smtClean="0"/>
              <a:t>xpos</a:t>
            </a:r>
            <a:r>
              <a:rPr lang="en-US" sz="1400" dirty="0" smtClean="0"/>
              <a:t>"&gt;</a:t>
            </a:r>
          </a:p>
          <a:p>
            <a:pPr>
              <a:lnSpc>
                <a:spcPts val="1500"/>
              </a:lnSpc>
            </a:pPr>
            <a:r>
              <a:rPr lang="en-US" sz="1400" dirty="0" smtClean="0"/>
              <a:t>&lt;variable name="depth" type="float" shape="</a:t>
            </a:r>
            <a:r>
              <a:rPr lang="en-US" sz="1400" dirty="0" err="1" smtClean="0"/>
              <a:t>ypos</a:t>
            </a:r>
            <a:r>
              <a:rPr lang="en-US" sz="1400" dirty="0" smtClean="0"/>
              <a:t> </a:t>
            </a:r>
            <a:r>
              <a:rPr lang="en-US" sz="1400" dirty="0" err="1" smtClean="0"/>
              <a:t>xpos</a:t>
            </a:r>
            <a:r>
              <a:rPr lang="en-US" sz="1400" dirty="0" smtClean="0"/>
              <a:t>"&gt;</a:t>
            </a:r>
          </a:p>
          <a:p>
            <a:pPr>
              <a:lnSpc>
                <a:spcPts val="1500"/>
              </a:lnSpc>
            </a:pPr>
            <a:endParaRPr lang="en-US" sz="1400" dirty="0" smtClean="0"/>
          </a:p>
          <a:p>
            <a:pPr>
              <a:lnSpc>
                <a:spcPts val="1500"/>
              </a:lnSpc>
            </a:pPr>
            <a:r>
              <a:rPr lang="en-US" sz="1400" dirty="0" smtClean="0"/>
              <a:t>&lt;variable name="</a:t>
            </a:r>
            <a:r>
              <a:rPr lang="en-US" sz="1400" dirty="0" err="1" smtClean="0"/>
              <a:t>depth_at_sigma</a:t>
            </a:r>
            <a:r>
              <a:rPr lang="en-US" sz="1400" dirty="0" smtClean="0"/>
              <a:t>" type="float" shape="</a:t>
            </a:r>
            <a:r>
              <a:rPr lang="en-US" sz="1400" dirty="0" err="1" smtClean="0"/>
              <a:t>zpos</a:t>
            </a:r>
            <a:r>
              <a:rPr lang="en-US" sz="1400" dirty="0" smtClean="0"/>
              <a:t> </a:t>
            </a:r>
            <a:r>
              <a:rPr lang="en-US" sz="1400" dirty="0" err="1" smtClean="0"/>
              <a:t>ypos</a:t>
            </a:r>
            <a:r>
              <a:rPr lang="en-US" sz="1400" dirty="0" smtClean="0"/>
              <a:t> </a:t>
            </a:r>
            <a:r>
              <a:rPr lang="en-US" sz="1400" dirty="0" err="1" smtClean="0"/>
              <a:t>xpos</a:t>
            </a:r>
            <a:r>
              <a:rPr lang="en-US" sz="1400" dirty="0" smtClean="0"/>
              <a:t>"&gt;</a:t>
            </a:r>
          </a:p>
          <a:p>
            <a:pPr>
              <a:lnSpc>
                <a:spcPts val="1500"/>
              </a:lnSpc>
            </a:pPr>
            <a:endParaRPr lang="en-US" sz="1400" dirty="0" smtClean="0"/>
          </a:p>
          <a:p>
            <a:pPr>
              <a:lnSpc>
                <a:spcPts val="1500"/>
              </a:lnSpc>
            </a:pPr>
            <a:r>
              <a:rPr lang="en-US" sz="1400" dirty="0" smtClean="0"/>
              <a:t>&lt;variable name="</a:t>
            </a:r>
            <a:r>
              <a:rPr lang="en-US" sz="1400" dirty="0" err="1" smtClean="0"/>
              <a:t>elev</a:t>
            </a:r>
            <a:r>
              <a:rPr lang="en-US" sz="1400" dirty="0" smtClean="0"/>
              <a:t>" type="float" shape="runtime time </a:t>
            </a:r>
            <a:r>
              <a:rPr lang="en-US" sz="1400" dirty="0" err="1" smtClean="0"/>
              <a:t>ypos</a:t>
            </a:r>
            <a:r>
              <a:rPr lang="en-US" sz="1400" dirty="0" smtClean="0"/>
              <a:t> </a:t>
            </a:r>
            <a:r>
              <a:rPr lang="en-US" sz="1400" dirty="0" err="1" smtClean="0"/>
              <a:t>xpos</a:t>
            </a:r>
            <a:r>
              <a:rPr lang="en-US" sz="1400" dirty="0" smtClean="0"/>
              <a:t>"&gt;</a:t>
            </a:r>
          </a:p>
          <a:p>
            <a:pPr>
              <a:lnSpc>
                <a:spcPts val="1500"/>
              </a:lnSpc>
            </a:pPr>
            <a:r>
              <a:rPr lang="en-US" sz="1400" dirty="0" smtClean="0"/>
              <a:t>&lt;variable name="</a:t>
            </a:r>
            <a:r>
              <a:rPr lang="en-US" sz="1400" dirty="0" err="1" smtClean="0"/>
              <a:t>ua</a:t>
            </a:r>
            <a:r>
              <a:rPr lang="en-US" sz="1400" dirty="0" smtClean="0"/>
              <a:t>" type="float" shape="runtime time </a:t>
            </a:r>
            <a:r>
              <a:rPr lang="en-US" sz="1400" dirty="0" err="1" smtClean="0"/>
              <a:t>ypos</a:t>
            </a:r>
            <a:r>
              <a:rPr lang="en-US" sz="1400" dirty="0" smtClean="0"/>
              <a:t> </a:t>
            </a:r>
            <a:r>
              <a:rPr lang="en-US" sz="1400" dirty="0" err="1" smtClean="0"/>
              <a:t>xpos</a:t>
            </a:r>
            <a:r>
              <a:rPr lang="en-US" sz="1400" dirty="0" smtClean="0"/>
              <a:t>"&gt;</a:t>
            </a:r>
          </a:p>
          <a:p>
            <a:pPr>
              <a:lnSpc>
                <a:spcPts val="1500"/>
              </a:lnSpc>
            </a:pPr>
            <a:r>
              <a:rPr lang="en-US" sz="1400" dirty="0" smtClean="0"/>
              <a:t>&lt;variable name="</a:t>
            </a:r>
            <a:r>
              <a:rPr lang="en-US" sz="1400" dirty="0" err="1" smtClean="0"/>
              <a:t>va</a:t>
            </a:r>
            <a:r>
              <a:rPr lang="en-US" sz="1400" dirty="0" smtClean="0"/>
              <a:t>" type="float" shape="runtime time </a:t>
            </a:r>
            <a:r>
              <a:rPr lang="en-US" sz="1400" dirty="0" err="1" smtClean="0"/>
              <a:t>ypos</a:t>
            </a:r>
            <a:r>
              <a:rPr lang="en-US" sz="1400" dirty="0" smtClean="0"/>
              <a:t> </a:t>
            </a:r>
            <a:r>
              <a:rPr lang="en-US" sz="1400" dirty="0" err="1" smtClean="0"/>
              <a:t>xpos</a:t>
            </a:r>
            <a:r>
              <a:rPr lang="en-US" sz="1400" dirty="0" smtClean="0"/>
              <a:t>"&gt;</a:t>
            </a:r>
          </a:p>
          <a:p>
            <a:pPr>
              <a:lnSpc>
                <a:spcPts val="1500"/>
              </a:lnSpc>
            </a:pPr>
            <a:r>
              <a:rPr lang="en-US" sz="1400" dirty="0" smtClean="0"/>
              <a:t>&lt;variable name="</a:t>
            </a:r>
            <a:r>
              <a:rPr lang="en-US" sz="1400" dirty="0" err="1" smtClean="0"/>
              <a:t>heat_flux</a:t>
            </a:r>
            <a:r>
              <a:rPr lang="en-US" sz="1400" dirty="0" smtClean="0"/>
              <a:t>" type="float" shape="runtime time </a:t>
            </a:r>
            <a:r>
              <a:rPr lang="en-US" sz="1400" dirty="0" err="1" smtClean="0"/>
              <a:t>ypos</a:t>
            </a:r>
            <a:r>
              <a:rPr lang="en-US" sz="1400" dirty="0" smtClean="0"/>
              <a:t> </a:t>
            </a:r>
            <a:r>
              <a:rPr lang="en-US" sz="1400" dirty="0" err="1" smtClean="0"/>
              <a:t>xpos</a:t>
            </a:r>
            <a:r>
              <a:rPr lang="en-US" sz="1400" dirty="0" smtClean="0"/>
              <a:t>"&gt;</a:t>
            </a:r>
          </a:p>
          <a:p>
            <a:pPr>
              <a:lnSpc>
                <a:spcPts val="1500"/>
              </a:lnSpc>
            </a:pPr>
            <a:endParaRPr lang="en-US" sz="1400" dirty="0" smtClean="0"/>
          </a:p>
          <a:p>
            <a:pPr>
              <a:lnSpc>
                <a:spcPts val="1500"/>
              </a:lnSpc>
            </a:pPr>
            <a:r>
              <a:rPr lang="en-US" sz="1400" dirty="0" smtClean="0"/>
              <a:t>&lt;variable name="salt" type="float" shape="runtime time </a:t>
            </a:r>
            <a:r>
              <a:rPr lang="en-US" sz="1400" dirty="0" err="1" smtClean="0"/>
              <a:t>zpos</a:t>
            </a:r>
            <a:r>
              <a:rPr lang="en-US" sz="1400" dirty="0" smtClean="0"/>
              <a:t> </a:t>
            </a:r>
            <a:r>
              <a:rPr lang="en-US" sz="1400" dirty="0" err="1" smtClean="0"/>
              <a:t>ypos</a:t>
            </a:r>
            <a:r>
              <a:rPr lang="en-US" sz="1400" dirty="0" smtClean="0"/>
              <a:t> </a:t>
            </a:r>
            <a:r>
              <a:rPr lang="en-US" sz="1400" dirty="0" err="1" smtClean="0"/>
              <a:t>xpos</a:t>
            </a:r>
            <a:r>
              <a:rPr lang="en-US" sz="1400" dirty="0" smtClean="0"/>
              <a:t>"&gt;</a:t>
            </a:r>
          </a:p>
          <a:p>
            <a:pPr>
              <a:lnSpc>
                <a:spcPts val="1500"/>
              </a:lnSpc>
            </a:pPr>
            <a:r>
              <a:rPr lang="en-US" sz="1400" dirty="0" smtClean="0"/>
              <a:t>&lt;variable name="temp" type="float" shape="runtime time </a:t>
            </a:r>
            <a:r>
              <a:rPr lang="en-US" sz="1400" dirty="0" err="1" smtClean="0"/>
              <a:t>zpos</a:t>
            </a:r>
            <a:r>
              <a:rPr lang="en-US" sz="1400" dirty="0" smtClean="0"/>
              <a:t> </a:t>
            </a:r>
            <a:r>
              <a:rPr lang="en-US" sz="1400" dirty="0" err="1" smtClean="0"/>
              <a:t>ypos</a:t>
            </a:r>
            <a:r>
              <a:rPr lang="en-US" sz="1400" dirty="0" smtClean="0"/>
              <a:t> </a:t>
            </a:r>
            <a:r>
              <a:rPr lang="en-US" sz="1400" dirty="0" err="1" smtClean="0"/>
              <a:t>xpos</a:t>
            </a:r>
            <a:r>
              <a:rPr lang="en-US" sz="1400" dirty="0" smtClean="0"/>
              <a:t>"&gt;</a:t>
            </a:r>
          </a:p>
          <a:p>
            <a:pPr>
              <a:lnSpc>
                <a:spcPts val="1500"/>
              </a:lnSpc>
            </a:pPr>
            <a:r>
              <a:rPr lang="en-US" sz="1400" dirty="0" smtClean="0"/>
              <a:t>&lt;variable name="vv" type="float" shape="runtime time </a:t>
            </a:r>
            <a:r>
              <a:rPr lang="en-US" sz="1400" dirty="0" err="1" smtClean="0"/>
              <a:t>zpos</a:t>
            </a:r>
            <a:r>
              <a:rPr lang="en-US" sz="1400" dirty="0" smtClean="0"/>
              <a:t> </a:t>
            </a:r>
            <a:r>
              <a:rPr lang="en-US" sz="1400" dirty="0" err="1" smtClean="0"/>
              <a:t>ypos</a:t>
            </a:r>
            <a:r>
              <a:rPr lang="en-US" sz="1400" dirty="0" smtClean="0"/>
              <a:t> </a:t>
            </a:r>
            <a:r>
              <a:rPr lang="en-US" sz="1400" dirty="0" err="1" smtClean="0"/>
              <a:t>xpos</a:t>
            </a:r>
            <a:r>
              <a:rPr lang="en-US" sz="1400" dirty="0" smtClean="0"/>
              <a:t>"&gt;</a:t>
            </a:r>
          </a:p>
          <a:p>
            <a:pPr>
              <a:lnSpc>
                <a:spcPts val="1500"/>
              </a:lnSpc>
            </a:pPr>
            <a:r>
              <a:rPr lang="en-US" sz="1400" dirty="0" smtClean="0"/>
              <a:t>&lt;variable name="am" type="float" shape="runtime time </a:t>
            </a:r>
            <a:r>
              <a:rPr lang="en-US" sz="1400" dirty="0" err="1" smtClean="0"/>
              <a:t>zpos</a:t>
            </a:r>
            <a:r>
              <a:rPr lang="en-US" sz="1400" dirty="0" smtClean="0"/>
              <a:t> </a:t>
            </a:r>
            <a:r>
              <a:rPr lang="en-US" sz="1400" dirty="0" err="1" smtClean="0"/>
              <a:t>ypos</a:t>
            </a:r>
            <a:r>
              <a:rPr lang="en-US" sz="1400" dirty="0" smtClean="0"/>
              <a:t> </a:t>
            </a:r>
            <a:r>
              <a:rPr lang="en-US" sz="1400" dirty="0" err="1" smtClean="0"/>
              <a:t>xpos</a:t>
            </a:r>
            <a:r>
              <a:rPr lang="en-US" sz="1400" dirty="0" smtClean="0"/>
              <a:t>"&gt;</a:t>
            </a:r>
          </a:p>
          <a:p>
            <a:pPr>
              <a:lnSpc>
                <a:spcPts val="1500"/>
              </a:lnSpc>
            </a:pPr>
            <a:r>
              <a:rPr lang="en-US" sz="1400" dirty="0" smtClean="0"/>
              <a:t>&lt;variable name="u" type="float" shape="runtime time </a:t>
            </a:r>
            <a:r>
              <a:rPr lang="en-US" sz="1400" dirty="0" err="1" smtClean="0"/>
              <a:t>zpos</a:t>
            </a:r>
            <a:r>
              <a:rPr lang="en-US" sz="1400" dirty="0" smtClean="0"/>
              <a:t> </a:t>
            </a:r>
            <a:r>
              <a:rPr lang="en-US" sz="1400" dirty="0" err="1" smtClean="0"/>
              <a:t>ypos</a:t>
            </a:r>
            <a:r>
              <a:rPr lang="en-US" sz="1400" dirty="0" smtClean="0"/>
              <a:t> </a:t>
            </a:r>
            <a:r>
              <a:rPr lang="en-US" sz="1400" dirty="0" err="1" smtClean="0"/>
              <a:t>xpos</a:t>
            </a:r>
            <a:r>
              <a:rPr lang="en-US" sz="1400" dirty="0" smtClean="0"/>
              <a:t>"&gt;</a:t>
            </a:r>
          </a:p>
          <a:p>
            <a:pPr>
              <a:lnSpc>
                <a:spcPts val="1500"/>
              </a:lnSpc>
            </a:pPr>
            <a:r>
              <a:rPr lang="en-US" sz="1400" dirty="0" smtClean="0"/>
              <a:t>&lt;variable name="v" type="float" shape="runtime time </a:t>
            </a:r>
            <a:r>
              <a:rPr lang="en-US" sz="1400" dirty="0" err="1" smtClean="0"/>
              <a:t>zpos</a:t>
            </a:r>
            <a:r>
              <a:rPr lang="en-US" sz="1400" dirty="0" smtClean="0"/>
              <a:t> </a:t>
            </a:r>
            <a:r>
              <a:rPr lang="en-US" sz="1400" dirty="0" err="1" smtClean="0"/>
              <a:t>ypos</a:t>
            </a:r>
            <a:r>
              <a:rPr lang="en-US" sz="1400" dirty="0" smtClean="0"/>
              <a:t> </a:t>
            </a:r>
            <a:r>
              <a:rPr lang="en-US" sz="1400" dirty="0" err="1" smtClean="0"/>
              <a:t>xpos</a:t>
            </a:r>
            <a:r>
              <a:rPr lang="en-US" sz="1400" dirty="0" smtClean="0"/>
              <a:t>"&gt;</a:t>
            </a:r>
          </a:p>
          <a:p>
            <a:pPr>
              <a:lnSpc>
                <a:spcPts val="1500"/>
              </a:lnSpc>
            </a:pPr>
            <a:r>
              <a:rPr lang="en-US" sz="1400" dirty="0" smtClean="0"/>
              <a:t>&lt;variable name="w" type="float" shape="runtime time </a:t>
            </a:r>
            <a:r>
              <a:rPr lang="en-US" sz="1400" dirty="0" err="1" smtClean="0"/>
              <a:t>zpos</a:t>
            </a:r>
            <a:r>
              <a:rPr lang="en-US" sz="1400" dirty="0" smtClean="0"/>
              <a:t> </a:t>
            </a:r>
            <a:r>
              <a:rPr lang="en-US" sz="1400" dirty="0" err="1" smtClean="0"/>
              <a:t>ypos</a:t>
            </a:r>
            <a:r>
              <a:rPr lang="en-US" sz="1400" dirty="0" smtClean="0"/>
              <a:t> </a:t>
            </a:r>
            <a:r>
              <a:rPr lang="en-US" sz="1400" dirty="0" err="1" smtClean="0"/>
              <a:t>xpos</a:t>
            </a:r>
            <a:r>
              <a:rPr lang="en-US" sz="1400" dirty="0" smtClean="0"/>
              <a:t>"&gt;</a:t>
            </a:r>
            <a:endParaRPr lang="en-US" sz="14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35295" y="1785659"/>
          <a:ext cx="7118961" cy="42913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2987"/>
                <a:gridCol w="1430126"/>
                <a:gridCol w="3315848"/>
              </a:tblGrid>
              <a:tr h="450894">
                <a:tc>
                  <a:txBody>
                    <a:bodyPr/>
                    <a:lstStyle/>
                    <a:p>
                      <a:r>
                        <a:rPr lang="en-US" dirty="0" smtClean="0"/>
                        <a:t>Shapes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Dimensions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Variables</a:t>
                      </a:r>
                      <a:endParaRPr lang="en-US" dirty="0"/>
                    </a:p>
                  </a:txBody>
                  <a:tcPr/>
                </a:tc>
              </a:tr>
              <a:tr h="450894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xpos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ypos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zpos</a:t>
                      </a:r>
                      <a:r>
                        <a:rPr lang="en-US" sz="2400" dirty="0" smtClean="0"/>
                        <a:t>, runtime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xpos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ypos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zpos</a:t>
                      </a:r>
                      <a:r>
                        <a:rPr lang="en-US" sz="2400" dirty="0" smtClean="0"/>
                        <a:t>, runtime</a:t>
                      </a:r>
                      <a:endParaRPr lang="en-US" sz="2400" dirty="0"/>
                    </a:p>
                  </a:txBody>
                  <a:tcPr/>
                </a:tc>
              </a:tr>
              <a:tr h="45089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runtime time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time</a:t>
                      </a:r>
                      <a:endParaRPr lang="en-US" sz="2400" dirty="0"/>
                    </a:p>
                  </a:txBody>
                  <a:tcPr/>
                </a:tc>
              </a:tr>
              <a:tr h="450894">
                <a:tc>
                  <a:txBody>
                    <a:bodyPr/>
                    <a:lstStyle/>
                    <a:p>
                      <a:r>
                        <a:rPr lang="en-US" sz="2400" smtClean="0"/>
                        <a:t>ypos xpos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x,y,h1,h2,ang,depth</a:t>
                      </a:r>
                      <a:endParaRPr lang="en-US" sz="2400" dirty="0"/>
                    </a:p>
                  </a:txBody>
                  <a:tcPr/>
                </a:tc>
              </a:tr>
              <a:tr h="450894">
                <a:tc>
                  <a:txBody>
                    <a:bodyPr/>
                    <a:lstStyle/>
                    <a:p>
                      <a:r>
                        <a:rPr lang="en-US" sz="2400" smtClean="0"/>
                        <a:t>zpos</a:t>
                      </a:r>
                      <a:r>
                        <a:rPr lang="en-US" sz="2400" baseline="0" smtClean="0"/>
                        <a:t> ypos xpos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depth_at_sigma</a:t>
                      </a:r>
                      <a:endParaRPr lang="en-US" sz="2400" dirty="0"/>
                    </a:p>
                  </a:txBody>
                  <a:tcPr/>
                </a:tc>
              </a:tr>
              <a:tr h="450894">
                <a:tc>
                  <a:txBody>
                    <a:bodyPr/>
                    <a:lstStyle/>
                    <a:p>
                      <a:r>
                        <a:rPr lang="en-US" sz="2400" smtClean="0"/>
                        <a:t>runtime time ypos xpos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elev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ua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va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heat_flux</a:t>
                      </a:r>
                      <a:endParaRPr lang="en-US" sz="2400" dirty="0"/>
                    </a:p>
                  </a:txBody>
                  <a:tcPr/>
                </a:tc>
              </a:tr>
              <a:tr h="45089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runtime time </a:t>
                      </a:r>
                      <a:r>
                        <a:rPr lang="en-US" sz="2400" dirty="0" err="1" smtClean="0"/>
                        <a:t>zpos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ypos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xpos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salt, temp, vv, am, u, v, w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6100438" y="863100"/>
            <a:ext cx="283164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 smtClean="0"/>
              <a:t>6 different shapes in a single dataset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4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4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4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4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414" y="217508"/>
            <a:ext cx="8229600" cy="714918"/>
          </a:xfrm>
        </p:spPr>
        <p:txBody>
          <a:bodyPr>
            <a:normAutofit/>
          </a:bodyPr>
          <a:lstStyle/>
          <a:p>
            <a:pPr algn="l"/>
            <a:r>
              <a:rPr lang="en-US" sz="3600" dirty="0" err="1" smtClean="0"/>
              <a:t>NcML</a:t>
            </a:r>
            <a:r>
              <a:rPr lang="en-US" sz="3600" dirty="0" smtClean="0"/>
              <a:t> -&gt; ISO 19115</a:t>
            </a:r>
            <a:endParaRPr lang="en-US" sz="3600" dirty="0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34539" y="993275"/>
            <a:ext cx="791018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 smtClean="0"/>
              <a:t>Dimensions and Shapes = </a:t>
            </a:r>
            <a:r>
              <a:rPr lang="en-US" sz="2400" dirty="0" err="1" smtClean="0"/>
              <a:t>gmd:spatialRepresentationInfo</a:t>
            </a:r>
            <a:endParaRPr lang="en-US" sz="2400" dirty="0" smtClean="0"/>
          </a:p>
          <a:p>
            <a:r>
              <a:rPr lang="en-US" sz="2400" dirty="0" smtClean="0"/>
              <a:t>Variables = </a:t>
            </a:r>
            <a:r>
              <a:rPr lang="en-US" sz="2400" dirty="0" err="1" smtClean="0"/>
              <a:t>gmd:contentInfo</a:t>
            </a:r>
            <a:r>
              <a:rPr lang="en-US" sz="2400" dirty="0" smtClean="0"/>
              <a:t>  </a:t>
            </a:r>
            <a:endParaRPr lang="en-US" sz="3200" b="1" dirty="0"/>
          </a:p>
        </p:txBody>
      </p:sp>
      <p:grpSp>
        <p:nvGrpSpPr>
          <p:cNvPr id="6" name="Group 2"/>
          <p:cNvGrpSpPr>
            <a:grpSpLocks/>
          </p:cNvGrpSpPr>
          <p:nvPr/>
        </p:nvGrpSpPr>
        <p:grpSpPr bwMode="auto">
          <a:xfrm>
            <a:off x="2944812" y="3118779"/>
            <a:ext cx="3238500" cy="2305050"/>
            <a:chOff x="596" y="234"/>
            <a:chExt cx="2040" cy="1452"/>
          </a:xfrm>
        </p:grpSpPr>
        <p:sp>
          <p:nvSpPr>
            <p:cNvPr id="7" name="Text Box 3"/>
            <p:cNvSpPr txBox="1">
              <a:spLocks noChangeArrowheads="1"/>
            </p:cNvSpPr>
            <p:nvPr/>
          </p:nvSpPr>
          <p:spPr bwMode="auto">
            <a:xfrm>
              <a:off x="596" y="234"/>
              <a:ext cx="2040" cy="16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000" dirty="0" err="1" smtClean="0">
                  <a:ea typeface="ＭＳ Ｐゴシック" pitchFamily="1" charset="-128"/>
                </a:rPr>
                <a:t>MI_Metadata</a:t>
              </a:r>
              <a:endParaRPr lang="en-US" sz="1000" i="1" dirty="0">
                <a:ea typeface="ＭＳ Ｐゴシック" pitchFamily="1" charset="-128"/>
              </a:endParaRPr>
            </a:p>
          </p:txBody>
        </p:sp>
        <p:sp>
          <p:nvSpPr>
            <p:cNvPr id="8" name="Text Box 4"/>
            <p:cNvSpPr txBox="1">
              <a:spLocks noChangeArrowheads="1"/>
            </p:cNvSpPr>
            <p:nvPr/>
          </p:nvSpPr>
          <p:spPr bwMode="auto">
            <a:xfrm>
              <a:off x="596" y="394"/>
              <a:ext cx="2040" cy="121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>
                  <a:latin typeface="Helvetica-Narrow" charset="0"/>
                  <a:ea typeface="ＭＳ Ｐゴシック" pitchFamily="1" charset="-128"/>
                </a:rPr>
                <a:t>+ fileIdentifier [0..1] : CharacterString</a:t>
              </a:r>
            </a:p>
            <a:p>
              <a:r>
                <a:rPr lang="en-US" sz="1000">
                  <a:latin typeface="Helvetica-Narrow" charset="0"/>
                  <a:ea typeface="ＭＳ Ｐゴシック" pitchFamily="1" charset="-128"/>
                </a:rPr>
                <a:t>+ language [0..1] : CharacterString</a:t>
              </a:r>
            </a:p>
            <a:p>
              <a:r>
                <a:rPr lang="en-US" sz="1000">
                  <a:latin typeface="Helvetica-Narrow" charset="0"/>
                  <a:ea typeface="ＭＳ Ｐゴシック" pitchFamily="1" charset="-128"/>
                </a:rPr>
                <a:t>+ characterSet [0..1] : MD_CharacterSetCode = "utf8"</a:t>
              </a:r>
            </a:p>
            <a:p>
              <a:r>
                <a:rPr lang="en-US" sz="1000">
                  <a:latin typeface="Helvetica-Narrow" charset="0"/>
                  <a:ea typeface="ＭＳ Ｐゴシック" pitchFamily="1" charset="-128"/>
                </a:rPr>
                <a:t>+ parentIdentifier [0..1] : CharacterString</a:t>
              </a:r>
            </a:p>
            <a:p>
              <a:r>
                <a:rPr lang="en-US" sz="1000">
                  <a:latin typeface="Helvetica-Narrow" charset="0"/>
                  <a:ea typeface="ＭＳ Ｐゴシック" pitchFamily="1" charset="-128"/>
                </a:rPr>
                <a:t>+ hierarchyLevel [0..*] : MD_ScopeCode = "dataset"</a:t>
              </a:r>
            </a:p>
            <a:p>
              <a:r>
                <a:rPr lang="en-US" sz="1000">
                  <a:latin typeface="Helvetica-Narrow" charset="0"/>
                  <a:ea typeface="ＭＳ Ｐゴシック" pitchFamily="1" charset="-128"/>
                </a:rPr>
                <a:t>+ hierarchyLevelName [0..*] : CharacterString</a:t>
              </a:r>
            </a:p>
            <a:p>
              <a:r>
                <a:rPr lang="en-US" sz="1000">
                  <a:latin typeface="Helvetica-Narrow" charset="0"/>
                  <a:ea typeface="ＭＳ Ｐゴシック" pitchFamily="1" charset="-128"/>
                </a:rPr>
                <a:t>+ contact [1..*] : CI_ResponsibleParty</a:t>
              </a:r>
            </a:p>
            <a:p>
              <a:r>
                <a:rPr lang="en-US" sz="1000">
                  <a:latin typeface="Helvetica-Narrow" charset="0"/>
                  <a:ea typeface="ＭＳ Ｐゴシック" pitchFamily="1" charset="-128"/>
                </a:rPr>
                <a:t>+ dateStamp : Date</a:t>
              </a:r>
            </a:p>
            <a:p>
              <a:r>
                <a:rPr lang="en-US" sz="1000">
                  <a:latin typeface="Helvetica-Narrow" charset="0"/>
                  <a:ea typeface="ＭＳ Ｐゴシック" pitchFamily="1" charset="-128"/>
                </a:rPr>
                <a:t>+ metadataStandardName [0..1] : CharacterString</a:t>
              </a:r>
            </a:p>
            <a:p>
              <a:r>
                <a:rPr lang="en-US" sz="1000">
                  <a:latin typeface="Helvetica-Narrow" charset="0"/>
                  <a:ea typeface="ＭＳ Ｐゴシック" pitchFamily="1" charset="-128"/>
                </a:rPr>
                <a:t>+ metadataStandardVersion [0..1] : CharacterString</a:t>
              </a:r>
            </a:p>
            <a:p>
              <a:r>
                <a:rPr lang="en-US" sz="1000">
                  <a:latin typeface="Helvetica-Narrow" charset="0"/>
                  <a:ea typeface="ＭＳ Ｐゴシック" pitchFamily="1" charset="-128"/>
                </a:rPr>
                <a:t>+ dataSetURI [0..1] : CharacterString</a:t>
              </a:r>
            </a:p>
            <a:p>
              <a:r>
                <a:rPr lang="en-US" sz="1000">
                  <a:latin typeface="Helvetica-Narrow" charset="0"/>
                  <a:ea typeface="ＭＳ Ｐゴシック" pitchFamily="1" charset="-128"/>
                </a:rPr>
                <a:t>+ locale [0..*] : PT_Locale</a:t>
              </a:r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596" y="1610"/>
              <a:ext cx="2040" cy="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3748087" y="1948792"/>
            <a:ext cx="1631950" cy="369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ea typeface="ＭＳ Ｐゴシック" pitchFamily="1" charset="-128"/>
              </a:rPr>
              <a:t>MD_ReferenceSystem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57200" y="3152117"/>
            <a:ext cx="1870075" cy="3190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ea typeface="ＭＳ Ｐゴシック" pitchFamily="1" charset="-128"/>
              </a:rPr>
              <a:t>MD_DataQuality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325562" y="2136117"/>
            <a:ext cx="2024063" cy="3190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err="1">
                <a:ea typeface="ＭＳ Ｐゴシック" pitchFamily="1" charset="-128"/>
              </a:rPr>
              <a:t>MD_SpatialRepresentation</a:t>
            </a:r>
            <a:endParaRPr lang="en-US" sz="1200" dirty="0">
              <a:ea typeface="ＭＳ Ｐゴシック" pitchFamily="1" charset="-128"/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757987" y="4095092"/>
            <a:ext cx="1870075" cy="3190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ea typeface="ＭＳ Ｐゴシック" pitchFamily="1" charset="-128"/>
              </a:rPr>
              <a:t>MD_Identification</a:t>
            </a: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6496050" y="3006067"/>
            <a:ext cx="2079625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ea typeface="ＭＳ Ｐゴシック" pitchFamily="1" charset="-128"/>
              </a:rPr>
              <a:t>MD_MaintenanceInformation</a:t>
            </a:r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457200" y="4095092"/>
            <a:ext cx="1870075" cy="3190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ea typeface="ＭＳ Ｐゴシック" pitchFamily="1" charset="-128"/>
              </a:rPr>
              <a:t>MD_Distribution</a:t>
            </a:r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4649787" y="6012792"/>
            <a:ext cx="2590800" cy="3190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ea typeface="ＭＳ Ｐゴシック" pitchFamily="1" charset="-128"/>
              </a:rPr>
              <a:t>MD_ApplicationSchemaInformation</a:t>
            </a:r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1735137" y="6014379"/>
            <a:ext cx="2449513" cy="339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ea typeface="ＭＳ Ｐゴシック" pitchFamily="1" charset="-128"/>
              </a:rPr>
              <a:t>MD_PortrayalCatalogueReference</a:t>
            </a:r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6711950" y="5034892"/>
            <a:ext cx="1870075" cy="3190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ea typeface="ＭＳ Ｐゴシック" pitchFamily="1" charset="-128"/>
              </a:rPr>
              <a:t>MD_Constraints</a:t>
            </a:r>
          </a:p>
        </p:txBody>
      </p:sp>
      <p:sp>
        <p:nvSpPr>
          <p:cNvPr id="19" name="AutoShape 15"/>
          <p:cNvSpPr>
            <a:spLocks noChangeArrowheads="1"/>
          </p:cNvSpPr>
          <p:nvPr/>
        </p:nvSpPr>
        <p:spPr bwMode="auto">
          <a:xfrm>
            <a:off x="4513262" y="2915579"/>
            <a:ext cx="103188" cy="187325"/>
          </a:xfrm>
          <a:prstGeom prst="diamond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0" name="AutoShape 16"/>
          <p:cNvCxnSpPr>
            <a:cxnSpLocks noChangeShapeType="1"/>
            <a:stCxn id="19" idx="0"/>
            <a:endCxn id="10" idx="2"/>
          </p:cNvCxnSpPr>
          <p:nvPr/>
        </p:nvCxnSpPr>
        <p:spPr bwMode="auto">
          <a:xfrm flipH="1" flipV="1">
            <a:off x="4564062" y="2318679"/>
            <a:ext cx="1588" cy="5969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arrow" w="lg" len="lg"/>
          </a:ln>
        </p:spPr>
      </p:cxnSp>
      <p:sp>
        <p:nvSpPr>
          <p:cNvPr id="21" name="AutoShape 17"/>
          <p:cNvSpPr>
            <a:spLocks noChangeArrowheads="1"/>
          </p:cNvSpPr>
          <p:nvPr/>
        </p:nvSpPr>
        <p:spPr bwMode="auto">
          <a:xfrm rot="2341040">
            <a:off x="5940425" y="2944154"/>
            <a:ext cx="103187" cy="187325"/>
          </a:xfrm>
          <a:prstGeom prst="diamond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2" name="AutoShape 18"/>
          <p:cNvCxnSpPr>
            <a:cxnSpLocks noChangeShapeType="1"/>
            <a:stCxn id="21" idx="0"/>
            <a:endCxn id="24" idx="2"/>
          </p:cNvCxnSpPr>
          <p:nvPr/>
        </p:nvCxnSpPr>
        <p:spPr bwMode="auto">
          <a:xfrm flipV="1">
            <a:off x="6049962" y="2390117"/>
            <a:ext cx="422275" cy="5730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arrow" w="lg" len="lg"/>
          </a:ln>
        </p:spPr>
      </p:cxnSp>
      <p:sp>
        <p:nvSpPr>
          <p:cNvPr id="23" name="Rectangle 19"/>
          <p:cNvSpPr>
            <a:spLocks noChangeArrowheads="1"/>
          </p:cNvSpPr>
          <p:nvPr/>
        </p:nvSpPr>
        <p:spPr bwMode="auto">
          <a:xfrm>
            <a:off x="5948362" y="2072617"/>
            <a:ext cx="2455863" cy="3190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ea typeface="ＭＳ Ｐゴシック" pitchFamily="1" charset="-128"/>
              </a:rPr>
              <a:t>MD_MetadataExtensionInformation</a:t>
            </a:r>
          </a:p>
        </p:txBody>
      </p:sp>
      <p:sp>
        <p:nvSpPr>
          <p:cNvPr id="24" name="Rectangle 20"/>
          <p:cNvSpPr>
            <a:spLocks noChangeArrowheads="1"/>
          </p:cNvSpPr>
          <p:nvPr/>
        </p:nvSpPr>
        <p:spPr bwMode="auto">
          <a:xfrm>
            <a:off x="6445250" y="2342492"/>
            <a:ext cx="53975" cy="4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21"/>
          <p:cNvSpPr>
            <a:spLocks noChangeArrowheads="1"/>
          </p:cNvSpPr>
          <p:nvPr/>
        </p:nvSpPr>
        <p:spPr bwMode="auto">
          <a:xfrm>
            <a:off x="7486650" y="3907767"/>
            <a:ext cx="103187" cy="187325"/>
          </a:xfrm>
          <a:prstGeom prst="diamond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6" name="AutoShape 22"/>
          <p:cNvCxnSpPr>
            <a:cxnSpLocks noChangeShapeType="1"/>
            <a:stCxn id="25" idx="0"/>
            <a:endCxn id="14" idx="2"/>
          </p:cNvCxnSpPr>
          <p:nvPr/>
        </p:nvCxnSpPr>
        <p:spPr bwMode="auto">
          <a:xfrm flipH="1" flipV="1">
            <a:off x="7535862" y="3314042"/>
            <a:ext cx="3175" cy="5937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arrow" w="lg" len="lg"/>
          </a:ln>
        </p:spPr>
      </p:cxnSp>
      <p:sp>
        <p:nvSpPr>
          <p:cNvPr id="27" name="AutoShape 23"/>
          <p:cNvSpPr>
            <a:spLocks noChangeArrowheads="1"/>
          </p:cNvSpPr>
          <p:nvPr/>
        </p:nvSpPr>
        <p:spPr bwMode="auto">
          <a:xfrm rot="2341040">
            <a:off x="6213475" y="3604554"/>
            <a:ext cx="103187" cy="187325"/>
          </a:xfrm>
          <a:prstGeom prst="diamond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8" name="AutoShape 24"/>
          <p:cNvCxnSpPr>
            <a:cxnSpLocks noChangeShapeType="1"/>
            <a:stCxn id="27" idx="0"/>
            <a:endCxn id="29" idx="2"/>
          </p:cNvCxnSpPr>
          <p:nvPr/>
        </p:nvCxnSpPr>
        <p:spPr bwMode="auto">
          <a:xfrm flipV="1">
            <a:off x="6323012" y="3328329"/>
            <a:ext cx="433388" cy="2952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arrow" w="lg" len="lg"/>
          </a:ln>
        </p:spPr>
      </p:cxnSp>
      <p:sp>
        <p:nvSpPr>
          <p:cNvPr id="29" name="Rectangle 25"/>
          <p:cNvSpPr>
            <a:spLocks noChangeArrowheads="1"/>
          </p:cNvSpPr>
          <p:nvPr/>
        </p:nvSpPr>
        <p:spPr bwMode="auto">
          <a:xfrm>
            <a:off x="6729412" y="3280704"/>
            <a:ext cx="53975" cy="4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AutoShape 26"/>
          <p:cNvSpPr>
            <a:spLocks noChangeArrowheads="1"/>
          </p:cNvSpPr>
          <p:nvPr/>
        </p:nvSpPr>
        <p:spPr bwMode="auto">
          <a:xfrm rot="5232979">
            <a:off x="6220619" y="4160973"/>
            <a:ext cx="103187" cy="187325"/>
          </a:xfrm>
          <a:prstGeom prst="diamond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1" name="AutoShape 27"/>
          <p:cNvCxnSpPr>
            <a:cxnSpLocks noChangeShapeType="1"/>
            <a:stCxn id="30" idx="0"/>
            <a:endCxn id="13" idx="1"/>
          </p:cNvCxnSpPr>
          <p:nvPr/>
        </p:nvCxnSpPr>
        <p:spPr bwMode="auto">
          <a:xfrm>
            <a:off x="6365875" y="4249079"/>
            <a:ext cx="392112" cy="63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arrow" w="lg" len="lg"/>
          </a:ln>
        </p:spPr>
      </p:cxnSp>
      <p:sp>
        <p:nvSpPr>
          <p:cNvPr id="32" name="AutoShape 28"/>
          <p:cNvSpPr>
            <a:spLocks noChangeArrowheads="1"/>
          </p:cNvSpPr>
          <p:nvPr/>
        </p:nvSpPr>
        <p:spPr bwMode="auto">
          <a:xfrm>
            <a:off x="7594600" y="4415767"/>
            <a:ext cx="103187" cy="187325"/>
          </a:xfrm>
          <a:prstGeom prst="diamond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3" name="AutoShape 29"/>
          <p:cNvCxnSpPr>
            <a:cxnSpLocks noChangeShapeType="1"/>
            <a:stCxn id="32" idx="2"/>
            <a:endCxn id="18" idx="0"/>
          </p:cNvCxnSpPr>
          <p:nvPr/>
        </p:nvCxnSpPr>
        <p:spPr bwMode="auto">
          <a:xfrm>
            <a:off x="7646987" y="4603092"/>
            <a:ext cx="0" cy="431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arrow" w="lg" len="lg"/>
          </a:ln>
        </p:spPr>
      </p:cxnSp>
      <p:sp>
        <p:nvSpPr>
          <p:cNvPr id="34" name="AutoShape 30"/>
          <p:cNvSpPr>
            <a:spLocks noChangeArrowheads="1"/>
          </p:cNvSpPr>
          <p:nvPr/>
        </p:nvSpPr>
        <p:spPr bwMode="auto">
          <a:xfrm rot="-2004280">
            <a:off x="3148012" y="2926692"/>
            <a:ext cx="103188" cy="187325"/>
          </a:xfrm>
          <a:prstGeom prst="diamond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5" name="AutoShape 31"/>
          <p:cNvCxnSpPr>
            <a:cxnSpLocks noChangeShapeType="1"/>
            <a:stCxn id="34" idx="0"/>
            <a:endCxn id="36" idx="2"/>
          </p:cNvCxnSpPr>
          <p:nvPr/>
        </p:nvCxnSpPr>
        <p:spPr bwMode="auto">
          <a:xfrm flipH="1" flipV="1">
            <a:off x="2832100" y="2440917"/>
            <a:ext cx="315912" cy="5016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arrow" w="lg" len="lg"/>
          </a:ln>
        </p:spPr>
      </p:cxnSp>
      <p:sp>
        <p:nvSpPr>
          <p:cNvPr id="36" name="Rectangle 32"/>
          <p:cNvSpPr>
            <a:spLocks noChangeArrowheads="1"/>
          </p:cNvSpPr>
          <p:nvPr/>
        </p:nvSpPr>
        <p:spPr bwMode="auto">
          <a:xfrm>
            <a:off x="2805112" y="2393292"/>
            <a:ext cx="53975" cy="4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AutoShape 33"/>
          <p:cNvSpPr>
            <a:spLocks noChangeArrowheads="1"/>
          </p:cNvSpPr>
          <p:nvPr/>
        </p:nvSpPr>
        <p:spPr bwMode="auto">
          <a:xfrm rot="7266483">
            <a:off x="6222206" y="4834073"/>
            <a:ext cx="103187" cy="187325"/>
          </a:xfrm>
          <a:prstGeom prst="diamond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8" name="AutoShape 34"/>
          <p:cNvCxnSpPr>
            <a:cxnSpLocks noChangeShapeType="1"/>
            <a:stCxn id="37" idx="0"/>
            <a:endCxn id="18" idx="1"/>
          </p:cNvCxnSpPr>
          <p:nvPr/>
        </p:nvCxnSpPr>
        <p:spPr bwMode="auto">
          <a:xfrm>
            <a:off x="6354762" y="4976154"/>
            <a:ext cx="357188" cy="2190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arrow" w="lg" len="lg"/>
          </a:ln>
        </p:spPr>
      </p:cxnSp>
      <p:sp>
        <p:nvSpPr>
          <p:cNvPr id="39" name="AutoShape 35"/>
          <p:cNvSpPr>
            <a:spLocks noChangeArrowheads="1"/>
          </p:cNvSpPr>
          <p:nvPr/>
        </p:nvSpPr>
        <p:spPr bwMode="auto">
          <a:xfrm rot="8580282">
            <a:off x="5189537" y="5395254"/>
            <a:ext cx="103188" cy="187325"/>
          </a:xfrm>
          <a:prstGeom prst="diamond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0" name="AutoShape 36"/>
          <p:cNvCxnSpPr>
            <a:cxnSpLocks noChangeShapeType="1"/>
            <a:stCxn id="39" idx="0"/>
            <a:endCxn id="16" idx="0"/>
          </p:cNvCxnSpPr>
          <p:nvPr/>
        </p:nvCxnSpPr>
        <p:spPr bwMode="auto">
          <a:xfrm>
            <a:off x="5297487" y="5561942"/>
            <a:ext cx="647700" cy="4508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arrow" w="lg" len="lg"/>
          </a:ln>
        </p:spPr>
      </p:cxnSp>
      <p:sp>
        <p:nvSpPr>
          <p:cNvPr id="41" name="AutoShape 37"/>
          <p:cNvSpPr>
            <a:spLocks noChangeArrowheads="1"/>
          </p:cNvSpPr>
          <p:nvPr/>
        </p:nvSpPr>
        <p:spPr bwMode="auto">
          <a:xfrm rot="-8952383">
            <a:off x="3397250" y="5414304"/>
            <a:ext cx="103187" cy="187325"/>
          </a:xfrm>
          <a:prstGeom prst="diamond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2" name="AutoShape 38"/>
          <p:cNvCxnSpPr>
            <a:cxnSpLocks noChangeShapeType="1"/>
            <a:stCxn id="41" idx="0"/>
            <a:endCxn id="17" idx="0"/>
          </p:cNvCxnSpPr>
          <p:nvPr/>
        </p:nvCxnSpPr>
        <p:spPr bwMode="auto">
          <a:xfrm flipH="1">
            <a:off x="2960687" y="5587342"/>
            <a:ext cx="441325" cy="4270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arrow" w="lg" len="lg"/>
          </a:ln>
        </p:spPr>
      </p:cxnSp>
      <p:sp>
        <p:nvSpPr>
          <p:cNvPr id="43" name="AutoShape 39"/>
          <p:cNvSpPr>
            <a:spLocks noChangeArrowheads="1"/>
          </p:cNvSpPr>
          <p:nvPr/>
        </p:nvSpPr>
        <p:spPr bwMode="auto">
          <a:xfrm rot="-7752393">
            <a:off x="2813844" y="4518160"/>
            <a:ext cx="103188" cy="187325"/>
          </a:xfrm>
          <a:prstGeom prst="diamond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4" name="AutoShape 40"/>
          <p:cNvCxnSpPr>
            <a:cxnSpLocks noChangeShapeType="1"/>
            <a:stCxn id="43" idx="0"/>
          </p:cNvCxnSpPr>
          <p:nvPr/>
        </p:nvCxnSpPr>
        <p:spPr bwMode="auto">
          <a:xfrm flipH="1">
            <a:off x="2286000" y="4671354"/>
            <a:ext cx="508000" cy="50323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arrow" w="lg" len="lg"/>
          </a:ln>
        </p:spPr>
      </p:cxnSp>
      <p:sp>
        <p:nvSpPr>
          <p:cNvPr id="45" name="Rectangle 41"/>
          <p:cNvSpPr>
            <a:spLocks noChangeArrowheads="1"/>
          </p:cNvSpPr>
          <p:nvPr/>
        </p:nvSpPr>
        <p:spPr bwMode="auto">
          <a:xfrm>
            <a:off x="708025" y="5152367"/>
            <a:ext cx="1870075" cy="3190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>
                <a:ea typeface="ＭＳ Ｐゴシック" pitchFamily="1" charset="-128"/>
              </a:rPr>
              <a:t>MD_ContentInformation</a:t>
            </a:r>
          </a:p>
        </p:txBody>
      </p:sp>
      <p:sp>
        <p:nvSpPr>
          <p:cNvPr id="46" name="AutoShape 42"/>
          <p:cNvSpPr>
            <a:spLocks noChangeArrowheads="1"/>
          </p:cNvSpPr>
          <p:nvPr/>
        </p:nvSpPr>
        <p:spPr bwMode="auto">
          <a:xfrm rot="-5400000">
            <a:off x="2805906" y="4159385"/>
            <a:ext cx="103188" cy="187325"/>
          </a:xfrm>
          <a:prstGeom prst="diamond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7" name="AutoShape 43"/>
          <p:cNvCxnSpPr>
            <a:cxnSpLocks noChangeShapeType="1"/>
            <a:stCxn id="46" idx="0"/>
            <a:endCxn id="15" idx="3"/>
          </p:cNvCxnSpPr>
          <p:nvPr/>
        </p:nvCxnSpPr>
        <p:spPr bwMode="auto">
          <a:xfrm flipH="1">
            <a:off x="2327275" y="4253842"/>
            <a:ext cx="438150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arrow" w="lg" len="lg"/>
          </a:ln>
        </p:spPr>
      </p:cxnSp>
      <p:sp>
        <p:nvSpPr>
          <p:cNvPr id="48" name="AutoShape 44"/>
          <p:cNvSpPr>
            <a:spLocks noChangeArrowheads="1"/>
          </p:cNvSpPr>
          <p:nvPr/>
        </p:nvSpPr>
        <p:spPr bwMode="auto">
          <a:xfrm rot="-5119373">
            <a:off x="2794794" y="3251335"/>
            <a:ext cx="103188" cy="187325"/>
          </a:xfrm>
          <a:prstGeom prst="diamond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9" name="AutoShape 45"/>
          <p:cNvCxnSpPr>
            <a:cxnSpLocks noChangeShapeType="1"/>
            <a:stCxn id="48" idx="0"/>
            <a:endCxn id="11" idx="3"/>
          </p:cNvCxnSpPr>
          <p:nvPr/>
        </p:nvCxnSpPr>
        <p:spPr bwMode="auto">
          <a:xfrm flipH="1" flipV="1">
            <a:off x="2327275" y="3312454"/>
            <a:ext cx="427037" cy="25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arrow" w="lg" len="lg"/>
          </a:ln>
        </p:spPr>
      </p:cxnSp>
      <p:sp>
        <p:nvSpPr>
          <p:cNvPr id="50" name="Rectangle 49"/>
          <p:cNvSpPr/>
          <p:nvPr/>
        </p:nvSpPr>
        <p:spPr>
          <a:xfrm>
            <a:off x="1326994" y="2141035"/>
            <a:ext cx="2007221" cy="31223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698809" y="5136996"/>
            <a:ext cx="1877123" cy="33825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2936487" y="3114908"/>
            <a:ext cx="3230137" cy="229343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 Box 7"/>
          <p:cNvSpPr txBox="1">
            <a:spLocks noChangeArrowheads="1"/>
          </p:cNvSpPr>
          <p:nvPr/>
        </p:nvSpPr>
        <p:spPr bwMode="auto">
          <a:xfrm>
            <a:off x="3062869" y="3320163"/>
            <a:ext cx="2969939" cy="193899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 smtClean="0"/>
              <a:t>One </a:t>
            </a:r>
            <a:r>
              <a:rPr lang="en-US" sz="2400" dirty="0" err="1" smtClean="0"/>
              <a:t>MI_Metadata</a:t>
            </a:r>
            <a:r>
              <a:rPr lang="en-US" sz="2400" dirty="0" smtClean="0"/>
              <a:t> for each shape</a:t>
            </a:r>
          </a:p>
          <a:p>
            <a:endParaRPr lang="en-US" sz="2400" dirty="0" smtClean="0"/>
          </a:p>
          <a:p>
            <a:r>
              <a:rPr lang="en-US" sz="2400" dirty="0" smtClean="0"/>
              <a:t>Scope = </a:t>
            </a:r>
            <a:r>
              <a:rPr lang="en-US" sz="2400" dirty="0" err="1" smtClean="0"/>
              <a:t>dimensionGroup</a:t>
            </a:r>
            <a:r>
              <a:rPr lang="en-US" sz="2400" dirty="0" smtClean="0"/>
              <a:t> 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50" grpId="0" animBg="1"/>
      <p:bldP spid="51" grpId="0" animBg="1"/>
      <p:bldP spid="52" grpId="0" animBg="1"/>
      <p:bldP spid="53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3224135" y="1400291"/>
            <a:ext cx="2665412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dirty="0" err="1" smtClean="0">
                <a:ea typeface="ＭＳ Ｐゴシック" pitchFamily="1" charset="-128"/>
              </a:rPr>
              <a:t>MI_Metadata</a:t>
            </a:r>
            <a:endParaRPr lang="en-US" sz="1200" dirty="0">
              <a:ea typeface="ＭＳ Ｐゴシック" pitchFamily="1" charset="-128"/>
            </a:endParaRPr>
          </a:p>
        </p:txBody>
      </p:sp>
      <p:sp>
        <p:nvSpPr>
          <p:cNvPr id="3080" name="Rectangle 36"/>
          <p:cNvSpPr>
            <a:spLocks noChangeArrowheads="1"/>
          </p:cNvSpPr>
          <p:nvPr/>
        </p:nvSpPr>
        <p:spPr bwMode="auto">
          <a:xfrm>
            <a:off x="4995863" y="171450"/>
            <a:ext cx="53975" cy="5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3" name="Group 92"/>
          <p:cNvGrpSpPr/>
          <p:nvPr/>
        </p:nvGrpSpPr>
        <p:grpSpPr>
          <a:xfrm>
            <a:off x="3990897" y="2633171"/>
            <a:ext cx="1127125" cy="612782"/>
            <a:chOff x="3990897" y="3246476"/>
            <a:chExt cx="1127125" cy="612782"/>
          </a:xfrm>
        </p:grpSpPr>
        <p:sp>
          <p:nvSpPr>
            <p:cNvPr id="3150" name="Text Box 50"/>
            <p:cNvSpPr txBox="1">
              <a:spLocks noChangeArrowheads="1"/>
            </p:cNvSpPr>
            <p:nvPr/>
          </p:nvSpPr>
          <p:spPr bwMode="auto">
            <a:xfrm>
              <a:off x="3990897" y="3246476"/>
              <a:ext cx="1125538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i="1">
                  <a:ea typeface="ＭＳ Ｐゴシック" pitchFamily="1" charset="-128"/>
                </a:rPr>
                <a:t>&lt;&lt;Abstract&gt;&gt;</a:t>
              </a:r>
            </a:p>
            <a:p>
              <a:pPr algn="ctr"/>
              <a:r>
                <a:rPr lang="en-US" sz="1200" i="1"/>
                <a:t>DS_Aggregate</a:t>
              </a:r>
            </a:p>
          </p:txBody>
        </p:sp>
        <p:sp>
          <p:nvSpPr>
            <p:cNvPr id="3151" name="Rectangle 52"/>
            <p:cNvSpPr>
              <a:spLocks noChangeArrowheads="1"/>
            </p:cNvSpPr>
            <p:nvPr/>
          </p:nvSpPr>
          <p:spPr bwMode="auto">
            <a:xfrm>
              <a:off x="3990897" y="3784645"/>
              <a:ext cx="1127125" cy="746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200"/>
            </a:p>
          </p:txBody>
        </p:sp>
        <p:sp>
          <p:nvSpPr>
            <p:cNvPr id="3152" name="Rectangle 65"/>
            <p:cNvSpPr>
              <a:spLocks noChangeArrowheads="1"/>
            </p:cNvSpPr>
            <p:nvPr/>
          </p:nvSpPr>
          <p:spPr bwMode="auto">
            <a:xfrm>
              <a:off x="3990897" y="3710032"/>
              <a:ext cx="1127125" cy="746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200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7069641" y="2736320"/>
            <a:ext cx="1127125" cy="422278"/>
            <a:chOff x="7069641" y="3349625"/>
            <a:chExt cx="1127125" cy="422278"/>
          </a:xfrm>
        </p:grpSpPr>
        <p:sp>
          <p:nvSpPr>
            <p:cNvPr id="3147" name="Text Box 69"/>
            <p:cNvSpPr txBox="1">
              <a:spLocks noChangeArrowheads="1"/>
            </p:cNvSpPr>
            <p:nvPr/>
          </p:nvSpPr>
          <p:spPr bwMode="auto">
            <a:xfrm>
              <a:off x="7069641" y="3349625"/>
              <a:ext cx="1125538" cy="2762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/>
                <a:t>DS_DataSet</a:t>
              </a:r>
            </a:p>
          </p:txBody>
        </p:sp>
        <p:sp>
          <p:nvSpPr>
            <p:cNvPr id="3148" name="Rectangle 70"/>
            <p:cNvSpPr>
              <a:spLocks noChangeArrowheads="1"/>
            </p:cNvSpPr>
            <p:nvPr/>
          </p:nvSpPr>
          <p:spPr bwMode="auto">
            <a:xfrm>
              <a:off x="7069641" y="3697290"/>
              <a:ext cx="1127125" cy="746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200"/>
            </a:p>
          </p:txBody>
        </p:sp>
        <p:sp>
          <p:nvSpPr>
            <p:cNvPr id="3149" name="Rectangle 71"/>
            <p:cNvSpPr>
              <a:spLocks noChangeArrowheads="1"/>
            </p:cNvSpPr>
            <p:nvPr/>
          </p:nvSpPr>
          <p:spPr bwMode="auto">
            <a:xfrm>
              <a:off x="7069641" y="3622677"/>
              <a:ext cx="1127125" cy="746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200"/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3990897" y="3776171"/>
            <a:ext cx="1127125" cy="427041"/>
            <a:chOff x="3990897" y="4389476"/>
            <a:chExt cx="1127125" cy="427041"/>
          </a:xfrm>
        </p:grpSpPr>
        <p:sp>
          <p:nvSpPr>
            <p:cNvPr id="3144" name="Text Box 74"/>
            <p:cNvSpPr txBox="1">
              <a:spLocks noChangeArrowheads="1"/>
            </p:cNvSpPr>
            <p:nvPr/>
          </p:nvSpPr>
          <p:spPr bwMode="auto">
            <a:xfrm>
              <a:off x="3990897" y="4389476"/>
              <a:ext cx="1125538" cy="27699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/>
                <a:t>DS_Series</a:t>
              </a:r>
            </a:p>
          </p:txBody>
        </p:sp>
        <p:sp>
          <p:nvSpPr>
            <p:cNvPr id="3145" name="Rectangle 75"/>
            <p:cNvSpPr>
              <a:spLocks noChangeArrowheads="1"/>
            </p:cNvSpPr>
            <p:nvPr/>
          </p:nvSpPr>
          <p:spPr bwMode="auto">
            <a:xfrm>
              <a:off x="3990897" y="4741904"/>
              <a:ext cx="1127125" cy="746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200"/>
            </a:p>
          </p:txBody>
        </p:sp>
        <p:sp>
          <p:nvSpPr>
            <p:cNvPr id="3146" name="Rectangle 76"/>
            <p:cNvSpPr>
              <a:spLocks noChangeArrowheads="1"/>
            </p:cNvSpPr>
            <p:nvPr/>
          </p:nvSpPr>
          <p:spPr bwMode="auto">
            <a:xfrm>
              <a:off x="3990897" y="4667291"/>
              <a:ext cx="1127125" cy="746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200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679372" y="3776171"/>
            <a:ext cx="1524000" cy="427041"/>
            <a:chOff x="679372" y="4389476"/>
            <a:chExt cx="1524000" cy="427041"/>
          </a:xfrm>
        </p:grpSpPr>
        <p:sp>
          <p:nvSpPr>
            <p:cNvPr id="3141" name="Text Box 78"/>
            <p:cNvSpPr txBox="1">
              <a:spLocks noChangeArrowheads="1"/>
            </p:cNvSpPr>
            <p:nvPr/>
          </p:nvSpPr>
          <p:spPr bwMode="auto">
            <a:xfrm>
              <a:off x="679372" y="4389476"/>
              <a:ext cx="1521854" cy="27699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dirty="0"/>
                <a:t>DS_OtherAggregate</a:t>
              </a:r>
            </a:p>
          </p:txBody>
        </p:sp>
        <p:sp>
          <p:nvSpPr>
            <p:cNvPr id="3142" name="Rectangle 79"/>
            <p:cNvSpPr>
              <a:spLocks noChangeArrowheads="1"/>
            </p:cNvSpPr>
            <p:nvPr/>
          </p:nvSpPr>
          <p:spPr bwMode="auto">
            <a:xfrm>
              <a:off x="679372" y="4741904"/>
              <a:ext cx="1524000" cy="746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200"/>
            </a:p>
          </p:txBody>
        </p:sp>
        <p:sp>
          <p:nvSpPr>
            <p:cNvPr id="3143" name="Rectangle 80"/>
            <p:cNvSpPr>
              <a:spLocks noChangeArrowheads="1"/>
            </p:cNvSpPr>
            <p:nvPr/>
          </p:nvSpPr>
          <p:spPr bwMode="auto">
            <a:xfrm>
              <a:off x="679372" y="4667291"/>
              <a:ext cx="1524000" cy="746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200"/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7537372" y="3776171"/>
            <a:ext cx="1127125" cy="427041"/>
            <a:chOff x="7537372" y="4389476"/>
            <a:chExt cx="1127125" cy="427041"/>
          </a:xfrm>
        </p:grpSpPr>
        <p:sp>
          <p:nvSpPr>
            <p:cNvPr id="3138" name="Text Box 82"/>
            <p:cNvSpPr txBox="1">
              <a:spLocks noChangeArrowheads="1"/>
            </p:cNvSpPr>
            <p:nvPr/>
          </p:nvSpPr>
          <p:spPr bwMode="auto">
            <a:xfrm>
              <a:off x="7537372" y="4389476"/>
              <a:ext cx="1125538" cy="27699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/>
                <a:t>DS_Initiative</a:t>
              </a:r>
            </a:p>
          </p:txBody>
        </p:sp>
        <p:sp>
          <p:nvSpPr>
            <p:cNvPr id="3139" name="Rectangle 83"/>
            <p:cNvSpPr>
              <a:spLocks noChangeArrowheads="1"/>
            </p:cNvSpPr>
            <p:nvPr/>
          </p:nvSpPr>
          <p:spPr bwMode="auto">
            <a:xfrm>
              <a:off x="7537372" y="4741904"/>
              <a:ext cx="1127125" cy="746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200"/>
            </a:p>
          </p:txBody>
        </p:sp>
        <p:sp>
          <p:nvSpPr>
            <p:cNvPr id="3140" name="Rectangle 84"/>
            <p:cNvSpPr>
              <a:spLocks noChangeArrowheads="1"/>
            </p:cNvSpPr>
            <p:nvPr/>
          </p:nvSpPr>
          <p:spPr bwMode="auto">
            <a:xfrm>
              <a:off x="7537372" y="4667291"/>
              <a:ext cx="1127125" cy="746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200"/>
            </a:p>
          </p:txBody>
        </p:sp>
      </p:grpSp>
      <p:grpSp>
        <p:nvGrpSpPr>
          <p:cNvPr id="7" name="Group 85"/>
          <p:cNvGrpSpPr>
            <a:grpSpLocks/>
          </p:cNvGrpSpPr>
          <p:nvPr/>
        </p:nvGrpSpPr>
        <p:grpSpPr bwMode="auto">
          <a:xfrm>
            <a:off x="777788" y="4731851"/>
            <a:ext cx="1310966" cy="461963"/>
            <a:chOff x="4439" y="3189"/>
            <a:chExt cx="710" cy="291"/>
          </a:xfrm>
        </p:grpSpPr>
        <p:sp>
          <p:nvSpPr>
            <p:cNvPr id="3135" name="Text Box 86"/>
            <p:cNvSpPr txBox="1">
              <a:spLocks noChangeArrowheads="1"/>
            </p:cNvSpPr>
            <p:nvPr/>
          </p:nvSpPr>
          <p:spPr bwMode="auto">
            <a:xfrm>
              <a:off x="4439" y="3189"/>
              <a:ext cx="709" cy="29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/>
                <a:t>DS_StereoMate</a:t>
              </a:r>
            </a:p>
          </p:txBody>
        </p:sp>
        <p:sp>
          <p:nvSpPr>
            <p:cNvPr id="3136" name="Rectangle 87"/>
            <p:cNvSpPr>
              <a:spLocks noChangeArrowheads="1"/>
            </p:cNvSpPr>
            <p:nvPr/>
          </p:nvSpPr>
          <p:spPr bwMode="auto">
            <a:xfrm>
              <a:off x="4439" y="3396"/>
              <a:ext cx="710" cy="4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200"/>
            </a:p>
          </p:txBody>
        </p:sp>
        <p:sp>
          <p:nvSpPr>
            <p:cNvPr id="3137" name="Rectangle 88"/>
            <p:cNvSpPr>
              <a:spLocks noChangeArrowheads="1"/>
            </p:cNvSpPr>
            <p:nvPr/>
          </p:nvSpPr>
          <p:spPr bwMode="auto">
            <a:xfrm>
              <a:off x="4439" y="3349"/>
              <a:ext cx="710" cy="4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200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2649460" y="4733434"/>
            <a:ext cx="1127125" cy="427041"/>
            <a:chOff x="2649460" y="5346739"/>
            <a:chExt cx="1127125" cy="427041"/>
          </a:xfrm>
        </p:grpSpPr>
        <p:sp>
          <p:nvSpPr>
            <p:cNvPr id="3132" name="Text Box 90"/>
            <p:cNvSpPr txBox="1">
              <a:spLocks noChangeArrowheads="1"/>
            </p:cNvSpPr>
            <p:nvPr/>
          </p:nvSpPr>
          <p:spPr bwMode="auto">
            <a:xfrm>
              <a:off x="2649460" y="5346739"/>
              <a:ext cx="1125538" cy="27699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/>
                <a:t>DS_Platform</a:t>
              </a:r>
            </a:p>
          </p:txBody>
        </p:sp>
        <p:sp>
          <p:nvSpPr>
            <p:cNvPr id="3133" name="Rectangle 91"/>
            <p:cNvSpPr>
              <a:spLocks noChangeArrowheads="1"/>
            </p:cNvSpPr>
            <p:nvPr/>
          </p:nvSpPr>
          <p:spPr bwMode="auto">
            <a:xfrm>
              <a:off x="2649460" y="5699167"/>
              <a:ext cx="1127125" cy="746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200"/>
            </a:p>
          </p:txBody>
        </p:sp>
        <p:sp>
          <p:nvSpPr>
            <p:cNvPr id="3134" name="Rectangle 92"/>
            <p:cNvSpPr>
              <a:spLocks noChangeArrowheads="1"/>
            </p:cNvSpPr>
            <p:nvPr/>
          </p:nvSpPr>
          <p:spPr bwMode="auto">
            <a:xfrm>
              <a:off x="2649460" y="5624554"/>
              <a:ext cx="1127125" cy="746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200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5314872" y="4733434"/>
            <a:ext cx="1619250" cy="427041"/>
            <a:chOff x="5314872" y="5346739"/>
            <a:chExt cx="1619250" cy="427041"/>
          </a:xfrm>
        </p:grpSpPr>
        <p:sp>
          <p:nvSpPr>
            <p:cNvPr id="3129" name="Text Box 94"/>
            <p:cNvSpPr txBox="1">
              <a:spLocks noChangeArrowheads="1"/>
            </p:cNvSpPr>
            <p:nvPr/>
          </p:nvSpPr>
          <p:spPr bwMode="auto">
            <a:xfrm>
              <a:off x="5314872" y="5346739"/>
              <a:ext cx="1616969" cy="27699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/>
                <a:t>DS_ProductionSeries</a:t>
              </a:r>
            </a:p>
          </p:txBody>
        </p:sp>
        <p:sp>
          <p:nvSpPr>
            <p:cNvPr id="3130" name="Rectangle 95"/>
            <p:cNvSpPr>
              <a:spLocks noChangeArrowheads="1"/>
            </p:cNvSpPr>
            <p:nvPr/>
          </p:nvSpPr>
          <p:spPr bwMode="auto">
            <a:xfrm>
              <a:off x="5314872" y="5699167"/>
              <a:ext cx="1619250" cy="746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200"/>
            </a:p>
          </p:txBody>
        </p:sp>
        <p:sp>
          <p:nvSpPr>
            <p:cNvPr id="3131" name="Rectangle 96"/>
            <p:cNvSpPr>
              <a:spLocks noChangeArrowheads="1"/>
            </p:cNvSpPr>
            <p:nvPr/>
          </p:nvSpPr>
          <p:spPr bwMode="auto">
            <a:xfrm>
              <a:off x="5314872" y="5624554"/>
              <a:ext cx="1619250" cy="746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200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3990897" y="4733434"/>
            <a:ext cx="1127125" cy="427041"/>
            <a:chOff x="3990897" y="5346739"/>
            <a:chExt cx="1127125" cy="427041"/>
          </a:xfrm>
        </p:grpSpPr>
        <p:sp>
          <p:nvSpPr>
            <p:cNvPr id="3126" name="Text Box 98"/>
            <p:cNvSpPr txBox="1">
              <a:spLocks noChangeArrowheads="1"/>
            </p:cNvSpPr>
            <p:nvPr/>
          </p:nvSpPr>
          <p:spPr bwMode="auto">
            <a:xfrm>
              <a:off x="3990897" y="5346739"/>
              <a:ext cx="1125538" cy="27699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/>
                <a:t>DS_Sensor</a:t>
              </a:r>
            </a:p>
          </p:txBody>
        </p:sp>
        <p:sp>
          <p:nvSpPr>
            <p:cNvPr id="3127" name="Rectangle 99"/>
            <p:cNvSpPr>
              <a:spLocks noChangeArrowheads="1"/>
            </p:cNvSpPr>
            <p:nvPr/>
          </p:nvSpPr>
          <p:spPr bwMode="auto">
            <a:xfrm>
              <a:off x="3990897" y="5699167"/>
              <a:ext cx="1127125" cy="746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200"/>
            </a:p>
          </p:txBody>
        </p:sp>
        <p:sp>
          <p:nvSpPr>
            <p:cNvPr id="3128" name="Rectangle 100"/>
            <p:cNvSpPr>
              <a:spLocks noChangeArrowheads="1"/>
            </p:cNvSpPr>
            <p:nvPr/>
          </p:nvSpPr>
          <p:spPr bwMode="auto">
            <a:xfrm>
              <a:off x="3990897" y="5624554"/>
              <a:ext cx="1127125" cy="746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200"/>
            </a:p>
          </p:txBody>
        </p:sp>
      </p:grpSp>
      <p:cxnSp>
        <p:nvCxnSpPr>
          <p:cNvPr id="3102" name="AutoShape 102"/>
          <p:cNvCxnSpPr>
            <a:cxnSpLocks noChangeShapeType="1"/>
            <a:endCxn id="3075" idx="2"/>
          </p:cNvCxnSpPr>
          <p:nvPr/>
        </p:nvCxnSpPr>
        <p:spPr bwMode="auto">
          <a:xfrm rot="5400000" flipH="1" flipV="1">
            <a:off x="4077313" y="2153644"/>
            <a:ext cx="955881" cy="3175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3103" name="AutoShape 103"/>
          <p:cNvCxnSpPr>
            <a:cxnSpLocks noChangeShapeType="1"/>
            <a:endCxn id="3075" idx="3"/>
          </p:cNvCxnSpPr>
          <p:nvPr/>
        </p:nvCxnSpPr>
        <p:spPr bwMode="auto">
          <a:xfrm rot="16200000" flipV="1">
            <a:off x="6162215" y="1266124"/>
            <a:ext cx="1197529" cy="1742863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sp>
        <p:nvSpPr>
          <p:cNvPr id="3104" name="Rectangle 104"/>
          <p:cNvSpPr>
            <a:spLocks noChangeArrowheads="1"/>
          </p:cNvSpPr>
          <p:nvPr/>
        </p:nvSpPr>
        <p:spPr bwMode="auto">
          <a:xfrm>
            <a:off x="7660342" y="2359927"/>
            <a:ext cx="10810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US" sz="1200" dirty="0">
                <a:ea typeface="ＭＳ Ｐゴシック" pitchFamily="1" charset="-128"/>
              </a:rPr>
              <a:t>+ </a:t>
            </a:r>
            <a:r>
              <a:rPr lang="en-US" sz="1200" dirty="0"/>
              <a:t>describes </a:t>
            </a:r>
          </a:p>
          <a:p>
            <a:pPr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US" sz="1200" dirty="0">
                <a:ea typeface="ＭＳ Ｐゴシック" pitchFamily="1" charset="-128"/>
              </a:rPr>
              <a:t>0..*</a:t>
            </a:r>
          </a:p>
        </p:txBody>
      </p:sp>
      <p:sp>
        <p:nvSpPr>
          <p:cNvPr id="3105" name="Rectangle 105"/>
          <p:cNvSpPr>
            <a:spLocks noChangeArrowheads="1"/>
          </p:cNvSpPr>
          <p:nvPr/>
        </p:nvSpPr>
        <p:spPr bwMode="auto">
          <a:xfrm>
            <a:off x="5891248" y="1638416"/>
            <a:ext cx="5143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US" sz="1200" dirty="0">
                <a:ea typeface="ＭＳ Ｐゴシック" pitchFamily="1" charset="-128"/>
              </a:rPr>
              <a:t>+h</a:t>
            </a:r>
            <a:r>
              <a:rPr lang="en-US" sz="1200" dirty="0"/>
              <a:t>as</a:t>
            </a:r>
          </a:p>
          <a:p>
            <a:pPr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US" sz="1200" dirty="0">
                <a:ea typeface="ＭＳ Ｐゴシック" pitchFamily="1" charset="-128"/>
              </a:rPr>
              <a:t>1..*</a:t>
            </a:r>
          </a:p>
        </p:txBody>
      </p:sp>
      <p:sp>
        <p:nvSpPr>
          <p:cNvPr id="3106" name="Rectangle 106"/>
          <p:cNvSpPr>
            <a:spLocks noChangeArrowheads="1"/>
          </p:cNvSpPr>
          <p:nvPr/>
        </p:nvSpPr>
        <p:spPr bwMode="auto">
          <a:xfrm>
            <a:off x="4509816" y="1715741"/>
            <a:ext cx="14337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US" sz="1200" dirty="0">
                <a:ea typeface="ＭＳ Ｐゴシック" pitchFamily="1" charset="-128"/>
              </a:rPr>
              <a:t>+ </a:t>
            </a:r>
            <a:r>
              <a:rPr lang="en-US" sz="1200" dirty="0" err="1">
                <a:ea typeface="ＭＳ Ｐゴシック" pitchFamily="1" charset="-128"/>
              </a:rPr>
              <a:t>seriesMetadata</a:t>
            </a:r>
            <a:endParaRPr lang="en-US" sz="1200" dirty="0"/>
          </a:p>
          <a:p>
            <a:pPr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US" sz="1200" dirty="0">
                <a:ea typeface="ＭＳ Ｐゴシック" pitchFamily="1" charset="-128"/>
              </a:rPr>
              <a:t>1..*</a:t>
            </a:r>
          </a:p>
        </p:txBody>
      </p:sp>
      <p:sp>
        <p:nvSpPr>
          <p:cNvPr id="3107" name="AutoShape 107"/>
          <p:cNvSpPr>
            <a:spLocks noChangeArrowheads="1"/>
          </p:cNvSpPr>
          <p:nvPr/>
        </p:nvSpPr>
        <p:spPr bwMode="auto">
          <a:xfrm rot="5216103">
            <a:off x="5166441" y="2783190"/>
            <a:ext cx="103187" cy="187325"/>
          </a:xfrm>
          <a:prstGeom prst="diamond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200"/>
          </a:p>
        </p:txBody>
      </p:sp>
      <p:cxnSp>
        <p:nvCxnSpPr>
          <p:cNvPr id="3108" name="AutoShape 108"/>
          <p:cNvCxnSpPr>
            <a:cxnSpLocks noChangeShapeType="1"/>
            <a:endCxn id="3107" idx="0"/>
          </p:cNvCxnSpPr>
          <p:nvPr/>
        </p:nvCxnSpPr>
        <p:spPr bwMode="auto">
          <a:xfrm rot="10800000">
            <a:off x="5311563" y="2871845"/>
            <a:ext cx="1758078" cy="2588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sp>
        <p:nvSpPr>
          <p:cNvPr id="3109" name="Rectangle 109"/>
          <p:cNvSpPr>
            <a:spLocks noChangeArrowheads="1"/>
          </p:cNvSpPr>
          <p:nvPr/>
        </p:nvSpPr>
        <p:spPr bwMode="auto">
          <a:xfrm>
            <a:off x="5129365" y="2639521"/>
            <a:ext cx="124913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US" sz="1200" dirty="0">
                <a:ea typeface="ＭＳ Ｐゴシック" pitchFamily="1" charset="-128"/>
              </a:rPr>
              <a:t>+ part of</a:t>
            </a:r>
            <a:r>
              <a:rPr lang="en-US" sz="1200" dirty="0"/>
              <a:t> </a:t>
            </a:r>
            <a:r>
              <a:rPr lang="en-US" sz="1200" dirty="0">
                <a:ea typeface="ＭＳ Ｐゴシック" pitchFamily="1" charset="-128"/>
              </a:rPr>
              <a:t>0..*</a:t>
            </a:r>
          </a:p>
        </p:txBody>
      </p:sp>
      <p:sp>
        <p:nvSpPr>
          <p:cNvPr id="3110" name="Rectangle 110"/>
          <p:cNvSpPr>
            <a:spLocks noChangeArrowheads="1"/>
          </p:cNvSpPr>
          <p:nvPr/>
        </p:nvSpPr>
        <p:spPr bwMode="auto">
          <a:xfrm>
            <a:off x="5690372" y="2928446"/>
            <a:ext cx="13967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US" sz="1200" dirty="0">
                <a:ea typeface="ＭＳ Ｐゴシック" pitchFamily="1" charset="-128"/>
              </a:rPr>
              <a:t>+ </a:t>
            </a:r>
            <a:r>
              <a:rPr lang="en-US" sz="1200" dirty="0" err="1">
                <a:ea typeface="ＭＳ Ｐゴシック" pitchFamily="1" charset="-128"/>
              </a:rPr>
              <a:t>composedOf</a:t>
            </a:r>
            <a:endParaRPr lang="en-US" sz="1200" dirty="0"/>
          </a:p>
          <a:p>
            <a:pPr algn="r"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US" sz="1200" dirty="0">
                <a:ea typeface="ＭＳ Ｐゴシック" pitchFamily="1" charset="-128"/>
              </a:rPr>
              <a:t>1..*</a:t>
            </a:r>
          </a:p>
        </p:txBody>
      </p:sp>
      <p:sp>
        <p:nvSpPr>
          <p:cNvPr id="3111" name="AutoShape 111"/>
          <p:cNvSpPr>
            <a:spLocks noChangeArrowheads="1"/>
          </p:cNvSpPr>
          <p:nvPr/>
        </p:nvSpPr>
        <p:spPr bwMode="auto">
          <a:xfrm>
            <a:off x="4500485" y="3249127"/>
            <a:ext cx="106362" cy="141287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3112" name="AutoShape 112"/>
          <p:cNvSpPr>
            <a:spLocks noChangeArrowheads="1"/>
          </p:cNvSpPr>
          <p:nvPr/>
        </p:nvSpPr>
        <p:spPr bwMode="auto">
          <a:xfrm>
            <a:off x="1376285" y="4204799"/>
            <a:ext cx="106362" cy="141288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200"/>
          </a:p>
        </p:txBody>
      </p:sp>
      <p:cxnSp>
        <p:nvCxnSpPr>
          <p:cNvPr id="3113" name="AutoShape 113"/>
          <p:cNvCxnSpPr>
            <a:cxnSpLocks noChangeShapeType="1"/>
            <a:endCxn id="3111" idx="3"/>
          </p:cNvCxnSpPr>
          <p:nvPr/>
        </p:nvCxnSpPr>
        <p:spPr bwMode="auto">
          <a:xfrm rot="5400000" flipH="1">
            <a:off x="6108623" y="1836251"/>
            <a:ext cx="438150" cy="3546475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3114" name="AutoShape 114"/>
          <p:cNvCxnSpPr>
            <a:cxnSpLocks noChangeShapeType="1"/>
            <a:endCxn id="3111" idx="3"/>
          </p:cNvCxnSpPr>
          <p:nvPr/>
        </p:nvCxnSpPr>
        <p:spPr bwMode="auto">
          <a:xfrm rot="-5400000">
            <a:off x="2778841" y="2052945"/>
            <a:ext cx="438150" cy="3113088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3115" name="AutoShape 115"/>
          <p:cNvCxnSpPr>
            <a:cxnSpLocks noChangeShapeType="1"/>
            <a:endCxn id="3111" idx="3"/>
          </p:cNvCxnSpPr>
          <p:nvPr/>
        </p:nvCxnSpPr>
        <p:spPr bwMode="auto">
          <a:xfrm rot="-5400000">
            <a:off x="4335385" y="3609489"/>
            <a:ext cx="43815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lg" len="lg"/>
            <a:tailEnd type="none" w="lg" len="lg"/>
          </a:ln>
        </p:spPr>
      </p:cxnSp>
      <p:sp>
        <p:nvSpPr>
          <p:cNvPr id="3116" name="AutoShape 116"/>
          <p:cNvSpPr>
            <a:spLocks noChangeArrowheads="1"/>
          </p:cNvSpPr>
          <p:nvPr/>
        </p:nvSpPr>
        <p:spPr bwMode="auto">
          <a:xfrm>
            <a:off x="4502072" y="4204799"/>
            <a:ext cx="106363" cy="141288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200"/>
          </a:p>
        </p:txBody>
      </p:sp>
      <p:cxnSp>
        <p:nvCxnSpPr>
          <p:cNvPr id="3117" name="AutoShape 117"/>
          <p:cNvCxnSpPr>
            <a:cxnSpLocks noChangeShapeType="1"/>
            <a:endCxn id="3116" idx="3"/>
          </p:cNvCxnSpPr>
          <p:nvPr/>
        </p:nvCxnSpPr>
        <p:spPr bwMode="auto">
          <a:xfrm rot="-5400000">
            <a:off x="3676572" y="3882537"/>
            <a:ext cx="415925" cy="1343025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3118" name="AutoShape 118"/>
          <p:cNvCxnSpPr>
            <a:cxnSpLocks noChangeShapeType="1"/>
            <a:endCxn id="3116" idx="3"/>
          </p:cNvCxnSpPr>
          <p:nvPr/>
        </p:nvCxnSpPr>
        <p:spPr bwMode="auto">
          <a:xfrm rot="5400000" flipH="1">
            <a:off x="5132309" y="3769825"/>
            <a:ext cx="415925" cy="1568450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3119" name="AutoShape 119"/>
          <p:cNvCxnSpPr>
            <a:cxnSpLocks noChangeShapeType="1"/>
            <a:endCxn id="3116" idx="3"/>
          </p:cNvCxnSpPr>
          <p:nvPr/>
        </p:nvCxnSpPr>
        <p:spPr bwMode="auto">
          <a:xfrm rot="-5400000">
            <a:off x="4347291" y="4553256"/>
            <a:ext cx="415925" cy="1587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3120" name="AutoShape 120"/>
          <p:cNvCxnSpPr>
            <a:cxnSpLocks noChangeShapeType="1"/>
            <a:endCxn id="3112" idx="3"/>
          </p:cNvCxnSpPr>
          <p:nvPr/>
        </p:nvCxnSpPr>
        <p:spPr bwMode="auto">
          <a:xfrm rot="16200000" flipV="1">
            <a:off x="1238025" y="4537528"/>
            <a:ext cx="385764" cy="2882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3121" name="AutoShape 121"/>
          <p:cNvCxnSpPr>
            <a:cxnSpLocks noChangeShapeType="1"/>
          </p:cNvCxnSpPr>
          <p:nvPr/>
        </p:nvCxnSpPr>
        <p:spPr bwMode="auto">
          <a:xfrm rot="10800000" flipH="1" flipV="1">
            <a:off x="3990897" y="2836371"/>
            <a:ext cx="1588" cy="315913"/>
          </a:xfrm>
          <a:prstGeom prst="bentConnector3">
            <a:avLst>
              <a:gd name="adj1" fmla="val -129600032"/>
            </a:avLst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sp>
        <p:nvSpPr>
          <p:cNvPr id="3122" name="Rectangle 122"/>
          <p:cNvSpPr>
            <a:spLocks noChangeArrowheads="1"/>
          </p:cNvSpPr>
          <p:nvPr/>
        </p:nvSpPr>
        <p:spPr bwMode="auto">
          <a:xfrm>
            <a:off x="457200" y="2852246"/>
            <a:ext cx="16175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dirty="0" err="1">
                <a:ea typeface="ＭＳ Ｐゴシック" pitchFamily="1" charset="-128"/>
              </a:rPr>
              <a:t>MultipleAggregation</a:t>
            </a:r>
            <a:endParaRPr lang="en-US" sz="1200" dirty="0">
              <a:ea typeface="ＭＳ Ｐゴシック" pitchFamily="1" charset="-128"/>
            </a:endParaRPr>
          </a:p>
        </p:txBody>
      </p:sp>
      <p:sp>
        <p:nvSpPr>
          <p:cNvPr id="3123" name="Rectangle 123"/>
          <p:cNvSpPr>
            <a:spLocks noChangeArrowheads="1"/>
          </p:cNvSpPr>
          <p:nvPr/>
        </p:nvSpPr>
        <p:spPr bwMode="auto">
          <a:xfrm>
            <a:off x="2676294" y="2604596"/>
            <a:ext cx="129853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200" dirty="0">
                <a:ea typeface="ＭＳ Ｐゴシック" pitchFamily="1" charset="-128"/>
              </a:rPr>
              <a:t>+ </a:t>
            </a:r>
            <a:r>
              <a:rPr lang="en-US" sz="1200" dirty="0" smtClean="0"/>
              <a:t>superset </a:t>
            </a:r>
            <a:r>
              <a:rPr lang="en-US" sz="1200" dirty="0" smtClean="0">
                <a:ea typeface="ＭＳ Ｐゴシック" pitchFamily="1" charset="-128"/>
              </a:rPr>
              <a:t>0</a:t>
            </a:r>
            <a:r>
              <a:rPr lang="en-US" sz="1200" dirty="0">
                <a:ea typeface="ＭＳ Ｐゴシック" pitchFamily="1" charset="-128"/>
              </a:rPr>
              <a:t>..*</a:t>
            </a:r>
          </a:p>
        </p:txBody>
      </p:sp>
      <p:sp>
        <p:nvSpPr>
          <p:cNvPr id="3124" name="Rectangle 124"/>
          <p:cNvSpPr>
            <a:spLocks noChangeArrowheads="1"/>
          </p:cNvSpPr>
          <p:nvPr/>
        </p:nvSpPr>
        <p:spPr bwMode="auto">
          <a:xfrm>
            <a:off x="2651047" y="3134821"/>
            <a:ext cx="13795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1200" dirty="0">
                <a:ea typeface="ＭＳ Ｐゴシック" pitchFamily="1" charset="-128"/>
              </a:rPr>
              <a:t>+ </a:t>
            </a:r>
            <a:r>
              <a:rPr lang="en-US" sz="1200" dirty="0"/>
              <a:t>subset </a:t>
            </a:r>
            <a:r>
              <a:rPr lang="en-US" sz="1200" dirty="0">
                <a:ea typeface="ＭＳ Ｐゴシック" pitchFamily="1" charset="-128"/>
              </a:rPr>
              <a:t>0..*</a:t>
            </a:r>
          </a:p>
        </p:txBody>
      </p:sp>
      <p:sp>
        <p:nvSpPr>
          <p:cNvPr id="3125" name="Rectangle 125"/>
          <p:cNvSpPr>
            <a:spLocks noChangeArrowheads="1"/>
          </p:cNvSpPr>
          <p:nvPr/>
        </p:nvSpPr>
        <p:spPr bwMode="auto">
          <a:xfrm>
            <a:off x="3111190" y="2322021"/>
            <a:ext cx="14430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US" sz="1200" dirty="0">
                <a:ea typeface="ＭＳ Ｐゴシック" pitchFamily="1" charset="-128"/>
              </a:rPr>
              <a:t>+ </a:t>
            </a:r>
            <a:r>
              <a:rPr lang="en-US" sz="1200" dirty="0" smtClean="0"/>
              <a:t>series </a:t>
            </a:r>
            <a:r>
              <a:rPr lang="en-US" sz="1200" dirty="0" smtClean="0">
                <a:ea typeface="ＭＳ Ｐゴシック" pitchFamily="1" charset="-128"/>
              </a:rPr>
              <a:t>0</a:t>
            </a:r>
            <a:r>
              <a:rPr lang="en-US" sz="1200" dirty="0">
                <a:ea typeface="ＭＳ Ｐゴシック" pitchFamily="1" charset="-128"/>
              </a:rPr>
              <a:t>..*</a:t>
            </a:r>
          </a:p>
        </p:txBody>
      </p:sp>
      <p:sp>
        <p:nvSpPr>
          <p:cNvPr id="81" name="Title 80"/>
          <p:cNvSpPr>
            <a:spLocks noGrp="1"/>
          </p:cNvSpPr>
          <p:nvPr>
            <p:ph type="title"/>
          </p:nvPr>
        </p:nvSpPr>
        <p:spPr>
          <a:xfrm>
            <a:off x="323388" y="350453"/>
            <a:ext cx="4159402" cy="463588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+mn-lt"/>
              </a:rPr>
              <a:t>ISO Aggregations</a:t>
            </a:r>
            <a:endParaRPr lang="en-US" sz="36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13" y="287150"/>
            <a:ext cx="8508546" cy="59055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ISO Aggregations</a:t>
            </a:r>
            <a:endParaRPr lang="en-US" sz="3600" dirty="0" smtClean="0">
              <a:latin typeface="Calibri" pitchFamily="34" charset="0"/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528053" y="1397124"/>
            <a:ext cx="4066391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 err="1">
                <a:ea typeface="ＭＳ Ｐゴシック"/>
                <a:cs typeface="ＭＳ Ｐゴシック"/>
              </a:rPr>
              <a:t>MI_Metadata</a:t>
            </a:r>
            <a:endParaRPr lang="en-US" dirty="0">
              <a:ea typeface="ＭＳ Ｐゴシック"/>
              <a:cs typeface="ＭＳ Ｐゴシック"/>
            </a:endParaRPr>
          </a:p>
          <a:p>
            <a:pPr algn="ctr"/>
            <a:r>
              <a:rPr lang="en-US" dirty="0">
                <a:ea typeface="ＭＳ Ｐゴシック"/>
                <a:cs typeface="ＭＳ Ｐゴシック"/>
              </a:rPr>
              <a:t>(from Metadata entity set information)</a:t>
            </a:r>
          </a:p>
        </p:txBody>
      </p:sp>
      <p:grpSp>
        <p:nvGrpSpPr>
          <p:cNvPr id="2" name="Group 464"/>
          <p:cNvGrpSpPr/>
          <p:nvPr/>
        </p:nvGrpSpPr>
        <p:grpSpPr>
          <a:xfrm>
            <a:off x="6884893" y="3087446"/>
            <a:ext cx="1484257" cy="639989"/>
            <a:chOff x="6669741" y="3680783"/>
            <a:chExt cx="1839259" cy="510805"/>
          </a:xfrm>
        </p:grpSpPr>
        <p:sp>
          <p:nvSpPr>
            <p:cNvPr id="14403" name="Text Box 26"/>
            <p:cNvSpPr txBox="1">
              <a:spLocks noChangeArrowheads="1"/>
            </p:cNvSpPr>
            <p:nvPr/>
          </p:nvSpPr>
          <p:spPr bwMode="auto">
            <a:xfrm>
              <a:off x="6669741" y="3680783"/>
              <a:ext cx="1836668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/>
                <a:t>DS_DataSet</a:t>
              </a:r>
            </a:p>
          </p:txBody>
        </p:sp>
        <p:sp>
          <p:nvSpPr>
            <p:cNvPr id="14404" name="Rectangle 27"/>
            <p:cNvSpPr>
              <a:spLocks noChangeArrowheads="1"/>
            </p:cNvSpPr>
            <p:nvPr/>
          </p:nvSpPr>
          <p:spPr bwMode="auto">
            <a:xfrm>
              <a:off x="6669741" y="4116975"/>
              <a:ext cx="1839259" cy="746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05" name="Rectangle 28"/>
            <p:cNvSpPr>
              <a:spLocks noChangeArrowheads="1"/>
            </p:cNvSpPr>
            <p:nvPr/>
          </p:nvSpPr>
          <p:spPr bwMode="auto">
            <a:xfrm>
              <a:off x="6669741" y="4042362"/>
              <a:ext cx="1839259" cy="746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39"/>
          <p:cNvGrpSpPr/>
          <p:nvPr/>
        </p:nvGrpSpPr>
        <p:grpSpPr>
          <a:xfrm>
            <a:off x="3369212" y="4747960"/>
            <a:ext cx="2384786" cy="646331"/>
            <a:chOff x="1785770" y="4720170"/>
            <a:chExt cx="1981443" cy="646331"/>
          </a:xfrm>
        </p:grpSpPr>
        <p:sp>
          <p:nvSpPr>
            <p:cNvPr id="14388" name="Text Box 46"/>
            <p:cNvSpPr txBox="1">
              <a:spLocks noChangeArrowheads="1"/>
            </p:cNvSpPr>
            <p:nvPr/>
          </p:nvSpPr>
          <p:spPr bwMode="auto">
            <a:xfrm>
              <a:off x="1787165" y="4720170"/>
              <a:ext cx="1978652" cy="64633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/>
                <a:t>DS_OtherAggregate</a:t>
              </a:r>
              <a:endParaRPr lang="en-US" dirty="0"/>
            </a:p>
          </p:txBody>
        </p:sp>
        <p:sp>
          <p:nvSpPr>
            <p:cNvPr id="14389" name="Rectangle 47"/>
            <p:cNvSpPr>
              <a:spLocks noChangeArrowheads="1"/>
            </p:cNvSpPr>
            <p:nvPr/>
          </p:nvSpPr>
          <p:spPr bwMode="auto">
            <a:xfrm>
              <a:off x="1785770" y="5202332"/>
              <a:ext cx="1981443" cy="1021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0" name="Rectangle 48"/>
            <p:cNvSpPr>
              <a:spLocks noChangeArrowheads="1"/>
            </p:cNvSpPr>
            <p:nvPr/>
          </p:nvSpPr>
          <p:spPr bwMode="auto">
            <a:xfrm>
              <a:off x="1785770" y="5100184"/>
              <a:ext cx="1981443" cy="1021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14349" name="AutoShape 57"/>
          <p:cNvCxnSpPr>
            <a:cxnSpLocks noChangeShapeType="1"/>
            <a:stCxn id="46" idx="0"/>
            <a:endCxn id="14339" idx="2"/>
          </p:cNvCxnSpPr>
          <p:nvPr/>
        </p:nvCxnSpPr>
        <p:spPr bwMode="auto">
          <a:xfrm rot="16200000" flipV="1">
            <a:off x="4014733" y="2589972"/>
            <a:ext cx="1093389" cy="356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cxnSp>
        <p:nvCxnSpPr>
          <p:cNvPr id="14350" name="AutoShape 58"/>
          <p:cNvCxnSpPr>
            <a:cxnSpLocks noChangeShapeType="1"/>
            <a:stCxn id="14403" idx="0"/>
            <a:endCxn id="14339" idx="3"/>
          </p:cNvCxnSpPr>
          <p:nvPr/>
        </p:nvCxnSpPr>
        <p:spPr bwMode="auto">
          <a:xfrm rot="16200000" flipV="1">
            <a:off x="6426632" y="1888102"/>
            <a:ext cx="1367156" cy="1031532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sp>
        <p:nvSpPr>
          <p:cNvPr id="14352" name="Rectangle 60"/>
          <p:cNvSpPr>
            <a:spLocks noChangeArrowheads="1"/>
          </p:cNvSpPr>
          <p:nvPr/>
        </p:nvSpPr>
        <p:spPr bwMode="auto">
          <a:xfrm>
            <a:off x="6590110" y="1764360"/>
            <a:ext cx="9725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US" sz="1600" dirty="0">
                <a:ea typeface="ＭＳ Ｐゴシック"/>
                <a:cs typeface="ＭＳ Ｐゴシック"/>
              </a:rPr>
              <a:t>+h</a:t>
            </a:r>
            <a:r>
              <a:rPr lang="en-US" sz="1600" dirty="0"/>
              <a:t>as</a:t>
            </a:r>
          </a:p>
          <a:p>
            <a:pPr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US" sz="1600" dirty="0">
                <a:ea typeface="ＭＳ Ｐゴシック"/>
                <a:cs typeface="ＭＳ Ｐゴシック"/>
              </a:rPr>
              <a:t>1..*</a:t>
            </a:r>
          </a:p>
        </p:txBody>
      </p:sp>
      <p:sp>
        <p:nvSpPr>
          <p:cNvPr id="14353" name="Rectangle 61"/>
          <p:cNvSpPr>
            <a:spLocks noChangeArrowheads="1"/>
          </p:cNvSpPr>
          <p:nvPr/>
        </p:nvSpPr>
        <p:spPr bwMode="auto">
          <a:xfrm>
            <a:off x="4546640" y="2093820"/>
            <a:ext cx="17035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US" sz="1600" dirty="0">
                <a:ea typeface="ＭＳ Ｐゴシック"/>
                <a:cs typeface="ＭＳ Ｐゴシック"/>
              </a:rPr>
              <a:t>+ </a:t>
            </a:r>
            <a:r>
              <a:rPr lang="en-US" sz="1600" dirty="0" err="1">
                <a:ea typeface="ＭＳ Ｐゴシック"/>
                <a:cs typeface="ＭＳ Ｐゴシック"/>
              </a:rPr>
              <a:t>seriesMetadata</a:t>
            </a:r>
            <a:endParaRPr lang="en-US" sz="1600" dirty="0"/>
          </a:p>
          <a:p>
            <a:pPr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US" sz="1600" dirty="0">
                <a:ea typeface="ＭＳ Ｐゴシック"/>
                <a:cs typeface="ＭＳ Ｐゴシック"/>
              </a:rPr>
              <a:t>1..*</a:t>
            </a:r>
          </a:p>
        </p:txBody>
      </p:sp>
      <p:sp>
        <p:nvSpPr>
          <p:cNvPr id="14354" name="AutoShape 62"/>
          <p:cNvSpPr>
            <a:spLocks noChangeArrowheads="1"/>
          </p:cNvSpPr>
          <p:nvPr/>
        </p:nvSpPr>
        <p:spPr bwMode="auto">
          <a:xfrm rot="5216103">
            <a:off x="5489992" y="3232157"/>
            <a:ext cx="103188" cy="187325"/>
          </a:xfrm>
          <a:prstGeom prst="diamond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4355" name="AutoShape 63"/>
          <p:cNvCxnSpPr>
            <a:cxnSpLocks noChangeShapeType="1"/>
            <a:stCxn id="14403" idx="1"/>
            <a:endCxn id="14354" idx="0"/>
          </p:cNvCxnSpPr>
          <p:nvPr/>
        </p:nvCxnSpPr>
        <p:spPr bwMode="auto">
          <a:xfrm rot="10800000" flipV="1">
            <a:off x="5635115" y="3318814"/>
            <a:ext cx="1249778" cy="1997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sp>
        <p:nvSpPr>
          <p:cNvPr id="14357" name="Rectangle 65"/>
          <p:cNvSpPr>
            <a:spLocks noChangeArrowheads="1"/>
          </p:cNvSpPr>
          <p:nvPr/>
        </p:nvSpPr>
        <p:spPr bwMode="auto">
          <a:xfrm>
            <a:off x="5357304" y="3396726"/>
            <a:ext cx="1549101" cy="485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US" sz="1600" dirty="0">
                <a:ea typeface="ＭＳ Ｐゴシック"/>
                <a:cs typeface="ＭＳ Ｐゴシック"/>
              </a:rPr>
              <a:t>+ </a:t>
            </a:r>
            <a:r>
              <a:rPr lang="en-US" sz="1600" dirty="0" err="1">
                <a:ea typeface="ＭＳ Ｐゴシック"/>
                <a:cs typeface="ＭＳ Ｐゴシック"/>
              </a:rPr>
              <a:t>composedOf</a:t>
            </a:r>
            <a:endParaRPr lang="en-US" sz="1600" dirty="0"/>
          </a:p>
          <a:p>
            <a:pPr algn="r"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US" sz="1600" dirty="0">
                <a:ea typeface="ＭＳ Ｐゴシック"/>
                <a:cs typeface="ＭＳ Ｐゴシック"/>
              </a:rPr>
              <a:t>1..*</a:t>
            </a:r>
          </a:p>
        </p:txBody>
      </p:sp>
      <p:cxnSp>
        <p:nvCxnSpPr>
          <p:cNvPr id="14364" name="AutoShape 72"/>
          <p:cNvCxnSpPr>
            <a:cxnSpLocks noChangeShapeType="1"/>
            <a:stCxn id="14388" idx="0"/>
            <a:endCxn id="467" idx="3"/>
          </p:cNvCxnSpPr>
          <p:nvPr/>
        </p:nvCxnSpPr>
        <p:spPr bwMode="auto">
          <a:xfrm rot="5400000" flipH="1" flipV="1">
            <a:off x="4314059" y="4496680"/>
            <a:ext cx="498826" cy="3734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miter lim="800000"/>
            <a:headEnd type="none" w="lg" len="lg"/>
            <a:tailEnd type="none" w="lg" len="lg"/>
          </a:ln>
        </p:spPr>
      </p:cxnSp>
      <p:grpSp>
        <p:nvGrpSpPr>
          <p:cNvPr id="34" name="Group 33"/>
          <p:cNvGrpSpPr/>
          <p:nvPr/>
        </p:nvGrpSpPr>
        <p:grpSpPr>
          <a:xfrm>
            <a:off x="3675892" y="3136844"/>
            <a:ext cx="1771426" cy="851935"/>
            <a:chOff x="3675892" y="3136844"/>
            <a:chExt cx="1771426" cy="851935"/>
          </a:xfrm>
        </p:grpSpPr>
        <p:sp>
          <p:nvSpPr>
            <p:cNvPr id="46" name="Text Box 46"/>
            <p:cNvSpPr txBox="1">
              <a:spLocks noChangeArrowheads="1"/>
            </p:cNvSpPr>
            <p:nvPr/>
          </p:nvSpPr>
          <p:spPr bwMode="auto">
            <a:xfrm>
              <a:off x="3677139" y="3136844"/>
              <a:ext cx="1768931" cy="64633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i="1" dirty="0" smtClean="0"/>
                <a:t>&lt;&lt;Abstract&gt;&gt;</a:t>
              </a:r>
            </a:p>
            <a:p>
              <a:pPr algn="ctr"/>
              <a:r>
                <a:rPr lang="en-US" i="1" dirty="0" smtClean="0"/>
                <a:t>DS_Aggregate</a:t>
              </a:r>
              <a:endParaRPr lang="en-US" i="1" dirty="0"/>
            </a:p>
          </p:txBody>
        </p:sp>
        <p:sp>
          <p:nvSpPr>
            <p:cNvPr id="47" name="Rectangle 47"/>
            <p:cNvSpPr>
              <a:spLocks noChangeArrowheads="1"/>
            </p:cNvSpPr>
            <p:nvPr/>
          </p:nvSpPr>
          <p:spPr bwMode="auto">
            <a:xfrm>
              <a:off x="3675892" y="3886630"/>
              <a:ext cx="1771426" cy="1021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Rectangle 48"/>
            <p:cNvSpPr>
              <a:spLocks noChangeArrowheads="1"/>
            </p:cNvSpPr>
            <p:nvPr/>
          </p:nvSpPr>
          <p:spPr bwMode="auto">
            <a:xfrm>
              <a:off x="3675892" y="3784482"/>
              <a:ext cx="1771426" cy="1021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67" name="AutoShape 71"/>
          <p:cNvSpPr>
            <a:spLocks noChangeArrowheads="1"/>
          </p:cNvSpPr>
          <p:nvPr/>
        </p:nvSpPr>
        <p:spPr bwMode="auto">
          <a:xfrm>
            <a:off x="4475171" y="4006099"/>
            <a:ext cx="180336" cy="243035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4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nimBg="1"/>
      <p:bldP spid="14352" grpId="0"/>
      <p:bldP spid="14353" grpId="0"/>
      <p:bldP spid="14354" grpId="0" animBg="1"/>
      <p:bldP spid="14357" grpId="0"/>
      <p:bldP spid="46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388" y="267639"/>
            <a:ext cx="4750420" cy="648204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ISO Metadata Structure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356837" y="1261562"/>
            <a:ext cx="8021683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&lt;</a:t>
            </a:r>
            <a:r>
              <a:rPr lang="en-US" sz="2400" dirty="0" err="1" smtClean="0"/>
              <a:t>gmd:DS_OtherAggregate</a:t>
            </a:r>
            <a:r>
              <a:rPr lang="en-US" sz="2400" dirty="0" smtClean="0"/>
              <a:t>&gt;</a:t>
            </a:r>
          </a:p>
          <a:p>
            <a:r>
              <a:rPr lang="en-US" sz="2400" dirty="0" smtClean="0"/>
              <a:t>  &lt;</a:t>
            </a:r>
            <a:r>
              <a:rPr lang="en-US" sz="2400" dirty="0" err="1" smtClean="0"/>
              <a:t>gmd:composedOf</a:t>
            </a:r>
            <a:r>
              <a:rPr lang="en-US" sz="2400" dirty="0" smtClean="0"/>
              <a:t>&gt;</a:t>
            </a:r>
          </a:p>
          <a:p>
            <a:r>
              <a:rPr lang="en-US" sz="2400" dirty="0" smtClean="0"/>
              <a:t>    &lt;</a:t>
            </a:r>
            <a:r>
              <a:rPr lang="en-US" sz="2400" dirty="0" err="1" smtClean="0"/>
              <a:t>gmd:DS_Dataset</a:t>
            </a:r>
            <a:r>
              <a:rPr lang="en-US" sz="2400" dirty="0" smtClean="0"/>
              <a:t>&gt;</a:t>
            </a:r>
          </a:p>
          <a:p>
            <a:r>
              <a:rPr lang="en-US" sz="2400" dirty="0" smtClean="0"/>
              <a:t>      &lt;has&gt;</a:t>
            </a:r>
          </a:p>
          <a:p>
            <a:r>
              <a:rPr lang="en-US" sz="2400" dirty="0" smtClean="0"/>
              <a:t>        </a:t>
            </a:r>
            <a:r>
              <a:rPr lang="en-US" sz="2400" b="1" dirty="0" smtClean="0">
                <a:solidFill>
                  <a:srgbClr val="FF0000"/>
                </a:solidFill>
              </a:rPr>
              <a:t>&lt;</a:t>
            </a:r>
            <a:r>
              <a:rPr lang="en-US" sz="2400" b="1" dirty="0" err="1" smtClean="0">
                <a:solidFill>
                  <a:srgbClr val="FF0000"/>
                </a:solidFill>
              </a:rPr>
              <a:t>gmi:MI_Metadata</a:t>
            </a:r>
            <a:r>
              <a:rPr lang="en-US" sz="2400" b="1" dirty="0" smtClean="0">
                <a:solidFill>
                  <a:srgbClr val="FF0000"/>
                </a:solidFill>
              </a:rPr>
              <a:t>&gt; &lt;!-- </a:t>
            </a:r>
            <a:r>
              <a:rPr lang="en-US" sz="2400" b="1" dirty="0" smtClean="0">
                <a:solidFill>
                  <a:srgbClr val="FF0000"/>
                </a:solidFill>
              </a:rPr>
              <a:t>Metadata for shape 1 --&gt;</a:t>
            </a:r>
          </a:p>
          <a:p>
            <a:r>
              <a:rPr lang="en-US" sz="2400" dirty="0" smtClean="0"/>
              <a:t>      &lt;/</a:t>
            </a:r>
            <a:r>
              <a:rPr lang="en-US" sz="2400" dirty="0" smtClean="0"/>
              <a:t>has&gt;</a:t>
            </a:r>
          </a:p>
          <a:p>
            <a:r>
              <a:rPr lang="en-US" sz="2400" dirty="0" smtClean="0"/>
              <a:t>      &lt;has&gt;</a:t>
            </a:r>
          </a:p>
          <a:p>
            <a:r>
              <a:rPr lang="en-US" sz="2400" dirty="0" smtClean="0"/>
              <a:t>        </a:t>
            </a:r>
            <a:r>
              <a:rPr lang="en-US" sz="2400" b="1" dirty="0" smtClean="0">
                <a:solidFill>
                  <a:srgbClr val="FF0000"/>
                </a:solidFill>
              </a:rPr>
              <a:t>&lt;</a:t>
            </a:r>
            <a:r>
              <a:rPr lang="en-US" sz="2400" b="1" dirty="0" err="1" smtClean="0">
                <a:solidFill>
                  <a:srgbClr val="FF0000"/>
                </a:solidFill>
              </a:rPr>
              <a:t>gmi:MI_Metadata</a:t>
            </a:r>
            <a:r>
              <a:rPr lang="en-US" sz="2400" b="1" dirty="0" smtClean="0">
                <a:solidFill>
                  <a:srgbClr val="FF0000"/>
                </a:solidFill>
              </a:rPr>
              <a:t>&gt;&lt;!-- </a:t>
            </a:r>
            <a:r>
              <a:rPr lang="en-US" sz="2400" b="1" dirty="0" smtClean="0">
                <a:solidFill>
                  <a:srgbClr val="FF0000"/>
                </a:solidFill>
              </a:rPr>
              <a:t>Metadata for shape 2 </a:t>
            </a:r>
            <a:r>
              <a:rPr lang="en-US" sz="2400" b="1" dirty="0" smtClean="0">
                <a:solidFill>
                  <a:srgbClr val="FF0000"/>
                </a:solidFill>
              </a:rPr>
              <a:t>--&gt;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r>
              <a:rPr lang="en-US" sz="2400" dirty="0" smtClean="0"/>
              <a:t>      &lt;/has&gt;</a:t>
            </a:r>
          </a:p>
          <a:p>
            <a:r>
              <a:rPr lang="en-US" sz="2400" dirty="0" smtClean="0"/>
              <a:t>    &lt;/</a:t>
            </a:r>
            <a:r>
              <a:rPr lang="en-US" sz="2400" dirty="0" err="1" smtClean="0"/>
              <a:t>gmd:DS_Dataset</a:t>
            </a:r>
            <a:r>
              <a:rPr lang="en-US" sz="2400" dirty="0" smtClean="0"/>
              <a:t>&gt;</a:t>
            </a:r>
          </a:p>
          <a:p>
            <a:r>
              <a:rPr lang="en-US" sz="2400" dirty="0" smtClean="0"/>
              <a:t>  &lt;/</a:t>
            </a:r>
            <a:r>
              <a:rPr lang="en-US" sz="2400" dirty="0" err="1" smtClean="0"/>
              <a:t>gmd:composedOf</a:t>
            </a:r>
            <a:r>
              <a:rPr lang="en-US" sz="2400" dirty="0" smtClean="0"/>
              <a:t>&gt;</a:t>
            </a:r>
          </a:p>
          <a:p>
            <a:r>
              <a:rPr lang="en-US" sz="2400" dirty="0" smtClean="0"/>
              <a:t>  </a:t>
            </a:r>
            <a:r>
              <a:rPr lang="en-US" sz="2400" b="1" dirty="0" smtClean="0">
                <a:solidFill>
                  <a:srgbClr val="FF0000"/>
                </a:solidFill>
              </a:rPr>
              <a:t>&lt;</a:t>
            </a:r>
            <a:r>
              <a:rPr lang="en-US" sz="2400" b="1" dirty="0" err="1" smtClean="0">
                <a:solidFill>
                  <a:srgbClr val="FF0000"/>
                </a:solidFill>
              </a:rPr>
              <a:t>gmd:seriesMetadata</a:t>
            </a:r>
            <a:r>
              <a:rPr lang="en-US" sz="2400" b="1" dirty="0" smtClean="0">
                <a:solidFill>
                  <a:srgbClr val="FF0000"/>
                </a:solidFill>
              </a:rPr>
              <a:t>&gt;&lt;!-- </a:t>
            </a:r>
            <a:r>
              <a:rPr lang="en-US" sz="2400" b="1" dirty="0" smtClean="0">
                <a:solidFill>
                  <a:srgbClr val="FF0000"/>
                </a:solidFill>
              </a:rPr>
              <a:t>Metadata for the entire FMRC </a:t>
            </a:r>
            <a:r>
              <a:rPr lang="en-US" sz="2400" b="1" dirty="0" smtClean="0">
                <a:solidFill>
                  <a:srgbClr val="FF0000"/>
                </a:solidFill>
              </a:rPr>
              <a:t>--&gt;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r>
              <a:rPr lang="en-US" sz="2400" dirty="0" smtClean="0"/>
              <a:t>&lt;/</a:t>
            </a:r>
            <a:r>
              <a:rPr lang="en-US" sz="2400" dirty="0" err="1" smtClean="0"/>
              <a:t>gmd:DS_OtherAggregate</a:t>
            </a:r>
            <a:r>
              <a:rPr lang="en-US" sz="2400" dirty="0" smtClean="0"/>
              <a:t>&gt;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690" y="252336"/>
            <a:ext cx="7582829" cy="717821"/>
          </a:xfrm>
        </p:spPr>
        <p:txBody>
          <a:bodyPr>
            <a:normAutofit/>
          </a:bodyPr>
          <a:lstStyle/>
          <a:p>
            <a:pPr algn="l"/>
            <a:r>
              <a:rPr lang="en-US" sz="3600" dirty="0" err="1" smtClean="0"/>
              <a:t>dimensionGroup</a:t>
            </a:r>
            <a:r>
              <a:rPr lang="en-US" sz="3600" dirty="0" smtClean="0"/>
              <a:t> (shape) </a:t>
            </a:r>
            <a:r>
              <a:rPr lang="en-US" sz="3600" dirty="0" err="1" smtClean="0"/>
              <a:t>MI_Metadata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356837" y="1261562"/>
            <a:ext cx="818527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&lt;</a:t>
            </a:r>
            <a:r>
              <a:rPr lang="en-US" sz="2400" dirty="0" err="1" smtClean="0"/>
              <a:t>gmi:MI_Metadata</a:t>
            </a:r>
            <a:r>
              <a:rPr lang="en-US" sz="2400" dirty="0" smtClean="0"/>
              <a:t>&gt; &lt;!-- Metadata for shape 1 </a:t>
            </a:r>
            <a:r>
              <a:rPr lang="en-US" sz="2400" dirty="0" smtClean="0"/>
              <a:t>--&gt;</a:t>
            </a:r>
          </a:p>
          <a:p>
            <a:r>
              <a:rPr lang="en-US" sz="2400" dirty="0" smtClean="0"/>
              <a:t>    &lt;</a:t>
            </a:r>
            <a:r>
              <a:rPr lang="en-US" sz="2400" dirty="0" err="1" smtClean="0"/>
              <a:t>gmd:fileIdentifier</a:t>
            </a:r>
            <a:r>
              <a:rPr lang="en-US" sz="2400" dirty="0" smtClean="0"/>
              <a:t> = shape name (shape 1</a:t>
            </a:r>
            <a:r>
              <a:rPr lang="en-US" sz="2400" dirty="0" smtClean="0"/>
              <a:t>)&gt;</a:t>
            </a:r>
          </a:p>
          <a:p>
            <a:r>
              <a:rPr lang="en-US" sz="2400" dirty="0" smtClean="0"/>
              <a:t>    &lt;</a:t>
            </a:r>
            <a:r>
              <a:rPr lang="en-US" sz="2400" dirty="0" err="1" smtClean="0"/>
              <a:t>gmd:hierarchyLevel</a:t>
            </a:r>
            <a:r>
              <a:rPr lang="en-US" sz="2400" dirty="0" smtClean="0"/>
              <a:t> = </a:t>
            </a:r>
            <a:r>
              <a:rPr lang="en-US" sz="2400" dirty="0" err="1" smtClean="0"/>
              <a:t>dimensionGroup</a:t>
            </a:r>
            <a:r>
              <a:rPr lang="en-US" sz="2400" dirty="0" smtClean="0"/>
              <a:t>&gt; </a:t>
            </a:r>
            <a:endParaRPr lang="en-US" sz="2400" dirty="0" smtClean="0"/>
          </a:p>
          <a:p>
            <a:r>
              <a:rPr lang="en-US" sz="2400" dirty="0" smtClean="0"/>
              <a:t>    &lt;</a:t>
            </a:r>
            <a:r>
              <a:rPr lang="en-US" sz="2400" dirty="0" err="1" smtClean="0"/>
              <a:t>gmd:hierarchyLevelName</a:t>
            </a:r>
            <a:r>
              <a:rPr lang="en-US" sz="2400" dirty="0" smtClean="0"/>
              <a:t> = shape name (shape 1</a:t>
            </a:r>
            <a:r>
              <a:rPr lang="en-US" sz="2400" dirty="0" smtClean="0"/>
              <a:t>)&gt;</a:t>
            </a:r>
          </a:p>
          <a:p>
            <a:r>
              <a:rPr lang="en-US" sz="2400" dirty="0" smtClean="0"/>
              <a:t> </a:t>
            </a:r>
            <a:r>
              <a:rPr lang="en-US" sz="2400" dirty="0" smtClean="0"/>
              <a:t>   &lt;</a:t>
            </a:r>
            <a:r>
              <a:rPr lang="en-US" sz="2400" dirty="0" err="1" smtClean="0"/>
              <a:t>gmd:spatialRepresentation</a:t>
            </a:r>
            <a:r>
              <a:rPr lang="en-US" sz="2400" dirty="0" smtClean="0"/>
              <a:t>&gt;</a:t>
            </a:r>
          </a:p>
          <a:p>
            <a:r>
              <a:rPr lang="en-US" sz="2400" dirty="0" smtClean="0"/>
              <a:t> </a:t>
            </a:r>
            <a:r>
              <a:rPr lang="en-US" sz="2400" dirty="0" smtClean="0"/>
              <a:t>       &lt;!-- </a:t>
            </a:r>
            <a:r>
              <a:rPr lang="en-US" sz="2400" dirty="0" smtClean="0"/>
              <a:t>References to dimensions that make up shape 1 </a:t>
            </a:r>
            <a:r>
              <a:rPr lang="en-US" sz="2400" dirty="0" smtClean="0"/>
              <a:t>--&gt;</a:t>
            </a:r>
          </a:p>
          <a:p>
            <a:r>
              <a:rPr lang="en-US" sz="2400" dirty="0" smtClean="0"/>
              <a:t> </a:t>
            </a:r>
            <a:r>
              <a:rPr lang="en-US" sz="2400" dirty="0" smtClean="0"/>
              <a:t>   &lt;/</a:t>
            </a:r>
            <a:r>
              <a:rPr lang="en-US" sz="2400" dirty="0" err="1" smtClean="0"/>
              <a:t>gmd:spatialRepresentation</a:t>
            </a:r>
            <a:r>
              <a:rPr lang="en-US" sz="2400" dirty="0" smtClean="0"/>
              <a:t>&gt;</a:t>
            </a:r>
          </a:p>
          <a:p>
            <a:r>
              <a:rPr lang="en-US" sz="2400" dirty="0" smtClean="0"/>
              <a:t> </a:t>
            </a:r>
            <a:r>
              <a:rPr lang="en-US" sz="2400" dirty="0" smtClean="0"/>
              <a:t> </a:t>
            </a:r>
            <a:r>
              <a:rPr lang="en-US" sz="2400" dirty="0" smtClean="0"/>
              <a:t>  &lt;</a:t>
            </a:r>
            <a:r>
              <a:rPr lang="en-US" sz="2400" dirty="0" err="1" smtClean="0"/>
              <a:t>gmd:identificationInfo</a:t>
            </a:r>
            <a:r>
              <a:rPr lang="en-US" sz="2400" dirty="0" smtClean="0"/>
              <a:t> </a:t>
            </a:r>
            <a:r>
              <a:rPr lang="en-US" sz="2400" dirty="0" err="1" smtClean="0"/>
              <a:t>xlink:href</a:t>
            </a:r>
            <a:r>
              <a:rPr lang="en-US" sz="2400" dirty="0" smtClean="0"/>
              <a:t>="#</a:t>
            </a:r>
            <a:r>
              <a:rPr lang="en-US" sz="2400" dirty="0" err="1" smtClean="0"/>
              <a:t>seriesIdentification</a:t>
            </a:r>
            <a:r>
              <a:rPr lang="en-US" sz="2400" dirty="0" smtClean="0"/>
              <a:t>"/&gt; </a:t>
            </a:r>
            <a:endParaRPr lang="en-US" sz="2400" dirty="0" smtClean="0"/>
          </a:p>
          <a:p>
            <a:r>
              <a:rPr lang="en-US" sz="2400" dirty="0" smtClean="0"/>
              <a:t>    &lt;</a:t>
            </a:r>
            <a:r>
              <a:rPr lang="en-US" sz="2400" dirty="0" err="1" smtClean="0"/>
              <a:t>gmd:contentInfo</a:t>
            </a:r>
            <a:r>
              <a:rPr lang="en-US" sz="2400" dirty="0" smtClean="0"/>
              <a:t>&gt;</a:t>
            </a:r>
          </a:p>
          <a:p>
            <a:r>
              <a:rPr lang="en-US" sz="2400" dirty="0" smtClean="0"/>
              <a:t> </a:t>
            </a:r>
            <a:r>
              <a:rPr lang="en-US" sz="2400" dirty="0" smtClean="0"/>
              <a:t>       &lt;!-- </a:t>
            </a:r>
            <a:r>
              <a:rPr lang="en-US" sz="2400" dirty="0" smtClean="0"/>
              <a:t>Descriptions of variables with shape 1 --&gt; </a:t>
            </a:r>
            <a:endParaRPr lang="en-US" sz="2400" dirty="0" smtClean="0"/>
          </a:p>
          <a:p>
            <a:r>
              <a:rPr lang="en-US" sz="2400" dirty="0" smtClean="0"/>
              <a:t> </a:t>
            </a:r>
            <a:r>
              <a:rPr lang="en-US" sz="2400" dirty="0" smtClean="0"/>
              <a:t>   &lt;/</a:t>
            </a:r>
            <a:r>
              <a:rPr lang="en-US" sz="2400" dirty="0" err="1" smtClean="0"/>
              <a:t>gmd:contentInfo</a:t>
            </a:r>
            <a:r>
              <a:rPr lang="en-US" sz="2400" dirty="0" smtClean="0"/>
              <a:t>&gt;</a:t>
            </a:r>
          </a:p>
          <a:p>
            <a:r>
              <a:rPr lang="en-US" sz="2400" dirty="0" smtClean="0"/>
              <a:t>&lt;/</a:t>
            </a:r>
            <a:r>
              <a:rPr lang="en-US" sz="2400" dirty="0" err="1" smtClean="0"/>
              <a:t>gmi:MI_Metadata</a:t>
            </a:r>
            <a:r>
              <a:rPr lang="en-US" sz="2400" dirty="0" smtClean="0"/>
              <a:t>&gt;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1027</TotalTime>
  <Words>1012</Words>
  <Application>Microsoft Office PowerPoint</Application>
  <PresentationFormat>On-screen Show (4:3)</PresentationFormat>
  <Paragraphs>186</Paragraphs>
  <Slides>11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Forecast Model Run Collections and ISO Ted Habermann</vt:lpstr>
      <vt:lpstr>University of Maine Circulation Model</vt:lpstr>
      <vt:lpstr>Dimensions</vt:lpstr>
      <vt:lpstr> Variables and Shapes</vt:lpstr>
      <vt:lpstr>NcML -&gt; ISO 19115</vt:lpstr>
      <vt:lpstr>ISO Aggregations</vt:lpstr>
      <vt:lpstr>ISO Aggregations</vt:lpstr>
      <vt:lpstr>ISO Metadata Structure</vt:lpstr>
      <vt:lpstr>dimensionGroup (shape) MI_Metadata</vt:lpstr>
      <vt:lpstr>seriesMetadata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Ted Habermann</dc:creator>
  <cp:lastModifiedBy>Ted Habermann</cp:lastModifiedBy>
  <cp:revision>66</cp:revision>
  <dcterms:created xsi:type="dcterms:W3CDTF">2010-08-27T14:33:22Z</dcterms:created>
  <dcterms:modified xsi:type="dcterms:W3CDTF">2010-09-20T14:43:22Z</dcterms:modified>
</cp:coreProperties>
</file>